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8"/>
  </p:notesMasterIdLst>
  <p:handoutMasterIdLst>
    <p:handoutMasterId r:id="rId49"/>
  </p:handoutMasterIdLst>
  <p:sldIdLst>
    <p:sldId id="348" r:id="rId2"/>
    <p:sldId id="346" r:id="rId3"/>
    <p:sldId id="387" r:id="rId4"/>
    <p:sldId id="388" r:id="rId5"/>
    <p:sldId id="426" r:id="rId6"/>
    <p:sldId id="427"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394" r:id="rId27"/>
    <p:sldId id="447"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386" r:id="rId46"/>
    <p:sldId id="425" r:id="rId47"/>
  </p:sldIdLst>
  <p:sldSz cx="9144000" cy="6858000" type="screen4x3"/>
  <p:notesSz cx="9372600" cy="70866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8" autoAdjust="0"/>
    <p:restoredTop sz="96279" autoAdjust="0"/>
  </p:normalViewPr>
  <p:slideViewPr>
    <p:cSldViewPr>
      <p:cViewPr varScale="1">
        <p:scale>
          <a:sx n="104" d="100"/>
          <a:sy n="104" d="100"/>
        </p:scale>
        <p:origin x="120" y="186"/>
      </p:cViewPr>
      <p:guideLst>
        <p:guide orient="horz" pos="2160"/>
        <p:guide pos="2880"/>
      </p:guideLst>
    </p:cSldViewPr>
  </p:slideViewPr>
  <p:outlineViewPr>
    <p:cViewPr>
      <p:scale>
        <a:sx n="33" d="100"/>
        <a:sy n="33" d="100"/>
      </p:scale>
      <p:origin x="0" y="-5709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6/28/2017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6/28/2017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87891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10</a:t>
            </a:fld>
            <a:endParaRPr lang="en-US" dirty="0"/>
          </a:p>
        </p:txBody>
      </p:sp>
    </p:spTree>
    <p:extLst>
      <p:ext uri="{BB962C8B-B14F-4D97-AF65-F5344CB8AC3E}">
        <p14:creationId xmlns:p14="http://schemas.microsoft.com/office/powerpoint/2010/main" val="2247549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11</a:t>
            </a:fld>
            <a:endParaRPr lang="en-US" dirty="0"/>
          </a:p>
        </p:txBody>
      </p:sp>
    </p:spTree>
    <p:extLst>
      <p:ext uri="{BB962C8B-B14F-4D97-AF65-F5344CB8AC3E}">
        <p14:creationId xmlns:p14="http://schemas.microsoft.com/office/powerpoint/2010/main" val="43272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12</a:t>
            </a:fld>
            <a:endParaRPr lang="en-US" dirty="0"/>
          </a:p>
        </p:txBody>
      </p:sp>
    </p:spTree>
    <p:extLst>
      <p:ext uri="{BB962C8B-B14F-4D97-AF65-F5344CB8AC3E}">
        <p14:creationId xmlns:p14="http://schemas.microsoft.com/office/powerpoint/2010/main" val="293470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13</a:t>
            </a:fld>
            <a:endParaRPr lang="en-US" dirty="0"/>
          </a:p>
        </p:txBody>
      </p:sp>
    </p:spTree>
    <p:extLst>
      <p:ext uri="{BB962C8B-B14F-4D97-AF65-F5344CB8AC3E}">
        <p14:creationId xmlns:p14="http://schemas.microsoft.com/office/powerpoint/2010/main" val="294329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14</a:t>
            </a:fld>
            <a:endParaRPr lang="en-US" dirty="0"/>
          </a:p>
        </p:txBody>
      </p:sp>
    </p:spTree>
    <p:extLst>
      <p:ext uri="{BB962C8B-B14F-4D97-AF65-F5344CB8AC3E}">
        <p14:creationId xmlns:p14="http://schemas.microsoft.com/office/powerpoint/2010/main" val="2042133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15</a:t>
            </a:fld>
            <a:endParaRPr lang="en-US" dirty="0"/>
          </a:p>
        </p:txBody>
      </p:sp>
    </p:spTree>
    <p:extLst>
      <p:ext uri="{BB962C8B-B14F-4D97-AF65-F5344CB8AC3E}">
        <p14:creationId xmlns:p14="http://schemas.microsoft.com/office/powerpoint/2010/main" val="596131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16</a:t>
            </a:fld>
            <a:endParaRPr lang="en-US" dirty="0"/>
          </a:p>
        </p:txBody>
      </p:sp>
    </p:spTree>
    <p:extLst>
      <p:ext uri="{BB962C8B-B14F-4D97-AF65-F5344CB8AC3E}">
        <p14:creationId xmlns:p14="http://schemas.microsoft.com/office/powerpoint/2010/main" val="291611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17</a:t>
            </a:fld>
            <a:endParaRPr lang="en-US" dirty="0"/>
          </a:p>
        </p:txBody>
      </p:sp>
    </p:spTree>
    <p:extLst>
      <p:ext uri="{BB962C8B-B14F-4D97-AF65-F5344CB8AC3E}">
        <p14:creationId xmlns:p14="http://schemas.microsoft.com/office/powerpoint/2010/main" val="1598882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18</a:t>
            </a:fld>
            <a:endParaRPr lang="en-US" dirty="0"/>
          </a:p>
        </p:txBody>
      </p:sp>
    </p:spTree>
    <p:extLst>
      <p:ext uri="{BB962C8B-B14F-4D97-AF65-F5344CB8AC3E}">
        <p14:creationId xmlns:p14="http://schemas.microsoft.com/office/powerpoint/2010/main" val="904769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19</a:t>
            </a:fld>
            <a:endParaRPr lang="en-US" dirty="0"/>
          </a:p>
        </p:txBody>
      </p:sp>
    </p:spTree>
    <p:extLst>
      <p:ext uri="{BB962C8B-B14F-4D97-AF65-F5344CB8AC3E}">
        <p14:creationId xmlns:p14="http://schemas.microsoft.com/office/powerpoint/2010/main" val="331620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1940302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20</a:t>
            </a:fld>
            <a:endParaRPr lang="en-US" dirty="0"/>
          </a:p>
        </p:txBody>
      </p:sp>
    </p:spTree>
    <p:extLst>
      <p:ext uri="{BB962C8B-B14F-4D97-AF65-F5344CB8AC3E}">
        <p14:creationId xmlns:p14="http://schemas.microsoft.com/office/powerpoint/2010/main" val="1427112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21</a:t>
            </a:fld>
            <a:endParaRPr lang="en-US" dirty="0"/>
          </a:p>
        </p:txBody>
      </p:sp>
    </p:spTree>
    <p:extLst>
      <p:ext uri="{BB962C8B-B14F-4D97-AF65-F5344CB8AC3E}">
        <p14:creationId xmlns:p14="http://schemas.microsoft.com/office/powerpoint/2010/main" val="2220717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22</a:t>
            </a:fld>
            <a:endParaRPr lang="en-US" dirty="0"/>
          </a:p>
        </p:txBody>
      </p:sp>
    </p:spTree>
    <p:extLst>
      <p:ext uri="{BB962C8B-B14F-4D97-AF65-F5344CB8AC3E}">
        <p14:creationId xmlns:p14="http://schemas.microsoft.com/office/powerpoint/2010/main" val="3641972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23</a:t>
            </a:fld>
            <a:endParaRPr lang="en-US" dirty="0"/>
          </a:p>
        </p:txBody>
      </p:sp>
    </p:spTree>
    <p:extLst>
      <p:ext uri="{BB962C8B-B14F-4D97-AF65-F5344CB8AC3E}">
        <p14:creationId xmlns:p14="http://schemas.microsoft.com/office/powerpoint/2010/main" val="2879606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24</a:t>
            </a:fld>
            <a:endParaRPr lang="en-US" dirty="0"/>
          </a:p>
        </p:txBody>
      </p:sp>
    </p:spTree>
    <p:extLst>
      <p:ext uri="{BB962C8B-B14F-4D97-AF65-F5344CB8AC3E}">
        <p14:creationId xmlns:p14="http://schemas.microsoft.com/office/powerpoint/2010/main" val="2940892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25</a:t>
            </a:fld>
            <a:endParaRPr lang="en-US" dirty="0"/>
          </a:p>
        </p:txBody>
      </p:sp>
    </p:spTree>
    <p:extLst>
      <p:ext uri="{BB962C8B-B14F-4D97-AF65-F5344CB8AC3E}">
        <p14:creationId xmlns:p14="http://schemas.microsoft.com/office/powerpoint/2010/main" val="4283405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28</a:t>
            </a:fld>
            <a:endParaRPr lang="en-US" dirty="0"/>
          </a:p>
        </p:txBody>
      </p:sp>
    </p:spTree>
    <p:extLst>
      <p:ext uri="{BB962C8B-B14F-4D97-AF65-F5344CB8AC3E}">
        <p14:creationId xmlns:p14="http://schemas.microsoft.com/office/powerpoint/2010/main" val="2077744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32</a:t>
            </a:fld>
            <a:endParaRPr lang="en-US" dirty="0"/>
          </a:p>
        </p:txBody>
      </p:sp>
    </p:spTree>
    <p:extLst>
      <p:ext uri="{BB962C8B-B14F-4D97-AF65-F5344CB8AC3E}">
        <p14:creationId xmlns:p14="http://schemas.microsoft.com/office/powerpoint/2010/main" val="2982036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33</a:t>
            </a:fld>
            <a:endParaRPr lang="en-US" dirty="0"/>
          </a:p>
        </p:txBody>
      </p:sp>
    </p:spTree>
    <p:extLst>
      <p:ext uri="{BB962C8B-B14F-4D97-AF65-F5344CB8AC3E}">
        <p14:creationId xmlns:p14="http://schemas.microsoft.com/office/powerpoint/2010/main" val="943422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34</a:t>
            </a:fld>
            <a:endParaRPr lang="en-US" dirty="0"/>
          </a:p>
        </p:txBody>
      </p:sp>
    </p:spTree>
    <p:extLst>
      <p:ext uri="{BB962C8B-B14F-4D97-AF65-F5344CB8AC3E}">
        <p14:creationId xmlns:p14="http://schemas.microsoft.com/office/powerpoint/2010/main" val="164581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2242608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35</a:t>
            </a:fld>
            <a:endParaRPr lang="en-US" dirty="0"/>
          </a:p>
        </p:txBody>
      </p:sp>
    </p:spTree>
    <p:extLst>
      <p:ext uri="{BB962C8B-B14F-4D97-AF65-F5344CB8AC3E}">
        <p14:creationId xmlns:p14="http://schemas.microsoft.com/office/powerpoint/2010/main" val="1346807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36</a:t>
            </a:fld>
            <a:endParaRPr lang="en-US" dirty="0"/>
          </a:p>
        </p:txBody>
      </p:sp>
    </p:spTree>
    <p:extLst>
      <p:ext uri="{BB962C8B-B14F-4D97-AF65-F5344CB8AC3E}">
        <p14:creationId xmlns:p14="http://schemas.microsoft.com/office/powerpoint/2010/main" val="6655228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37</a:t>
            </a:fld>
            <a:endParaRPr lang="en-US" dirty="0"/>
          </a:p>
        </p:txBody>
      </p:sp>
    </p:spTree>
    <p:extLst>
      <p:ext uri="{BB962C8B-B14F-4D97-AF65-F5344CB8AC3E}">
        <p14:creationId xmlns:p14="http://schemas.microsoft.com/office/powerpoint/2010/main" val="2325703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38</a:t>
            </a:fld>
            <a:endParaRPr lang="en-US" dirty="0"/>
          </a:p>
        </p:txBody>
      </p:sp>
    </p:spTree>
    <p:extLst>
      <p:ext uri="{BB962C8B-B14F-4D97-AF65-F5344CB8AC3E}">
        <p14:creationId xmlns:p14="http://schemas.microsoft.com/office/powerpoint/2010/main" val="2735008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39</a:t>
            </a:fld>
            <a:endParaRPr lang="en-US" dirty="0"/>
          </a:p>
        </p:txBody>
      </p:sp>
    </p:spTree>
    <p:extLst>
      <p:ext uri="{BB962C8B-B14F-4D97-AF65-F5344CB8AC3E}">
        <p14:creationId xmlns:p14="http://schemas.microsoft.com/office/powerpoint/2010/main" val="1008721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40</a:t>
            </a:fld>
            <a:endParaRPr lang="en-US" dirty="0"/>
          </a:p>
        </p:txBody>
      </p:sp>
    </p:spTree>
    <p:extLst>
      <p:ext uri="{BB962C8B-B14F-4D97-AF65-F5344CB8AC3E}">
        <p14:creationId xmlns:p14="http://schemas.microsoft.com/office/powerpoint/2010/main" val="6273690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41</a:t>
            </a:fld>
            <a:endParaRPr lang="en-US" dirty="0"/>
          </a:p>
        </p:txBody>
      </p:sp>
    </p:spTree>
    <p:extLst>
      <p:ext uri="{BB962C8B-B14F-4D97-AF65-F5344CB8AC3E}">
        <p14:creationId xmlns:p14="http://schemas.microsoft.com/office/powerpoint/2010/main" val="3911704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42</a:t>
            </a:fld>
            <a:endParaRPr lang="en-US" dirty="0"/>
          </a:p>
        </p:txBody>
      </p:sp>
    </p:spTree>
    <p:extLst>
      <p:ext uri="{BB962C8B-B14F-4D97-AF65-F5344CB8AC3E}">
        <p14:creationId xmlns:p14="http://schemas.microsoft.com/office/powerpoint/2010/main" val="1019479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43</a:t>
            </a:fld>
            <a:endParaRPr lang="en-US" dirty="0"/>
          </a:p>
        </p:txBody>
      </p:sp>
    </p:spTree>
    <p:extLst>
      <p:ext uri="{BB962C8B-B14F-4D97-AF65-F5344CB8AC3E}">
        <p14:creationId xmlns:p14="http://schemas.microsoft.com/office/powerpoint/2010/main" val="251432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44</a:t>
            </a:fld>
            <a:endParaRPr lang="en-US" dirty="0"/>
          </a:p>
        </p:txBody>
      </p:sp>
    </p:spTree>
    <p:extLst>
      <p:ext uri="{BB962C8B-B14F-4D97-AF65-F5344CB8AC3E}">
        <p14:creationId xmlns:p14="http://schemas.microsoft.com/office/powerpoint/2010/main" val="1128610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a:t>
            </a:fld>
            <a:endParaRPr lang="en-US" dirty="0"/>
          </a:p>
        </p:txBody>
      </p:sp>
    </p:spTree>
    <p:extLst>
      <p:ext uri="{BB962C8B-B14F-4D97-AF65-F5344CB8AC3E}">
        <p14:creationId xmlns:p14="http://schemas.microsoft.com/office/powerpoint/2010/main" val="2835376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a:t>
            </a:fld>
            <a:endParaRPr lang="en-US" dirty="0"/>
          </a:p>
        </p:txBody>
      </p:sp>
    </p:spTree>
    <p:extLst>
      <p:ext uri="{BB962C8B-B14F-4D97-AF65-F5344CB8AC3E}">
        <p14:creationId xmlns:p14="http://schemas.microsoft.com/office/powerpoint/2010/main" val="892168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a:t>
            </a:fld>
            <a:endParaRPr lang="en-US" dirty="0"/>
          </a:p>
        </p:txBody>
      </p:sp>
    </p:spTree>
    <p:extLst>
      <p:ext uri="{BB962C8B-B14F-4D97-AF65-F5344CB8AC3E}">
        <p14:creationId xmlns:p14="http://schemas.microsoft.com/office/powerpoint/2010/main" val="49494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7</a:t>
            </a:fld>
            <a:endParaRPr lang="en-US" dirty="0"/>
          </a:p>
        </p:txBody>
      </p:sp>
    </p:spTree>
    <p:extLst>
      <p:ext uri="{BB962C8B-B14F-4D97-AF65-F5344CB8AC3E}">
        <p14:creationId xmlns:p14="http://schemas.microsoft.com/office/powerpoint/2010/main" val="42645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8</a:t>
            </a:fld>
            <a:endParaRPr lang="en-US" dirty="0"/>
          </a:p>
        </p:txBody>
      </p:sp>
    </p:spTree>
    <p:extLst>
      <p:ext uri="{BB962C8B-B14F-4D97-AF65-F5344CB8AC3E}">
        <p14:creationId xmlns:p14="http://schemas.microsoft.com/office/powerpoint/2010/main" val="413145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9</a:t>
            </a:fld>
            <a:endParaRPr lang="en-US" dirty="0"/>
          </a:p>
        </p:txBody>
      </p:sp>
    </p:spTree>
    <p:extLst>
      <p:ext uri="{BB962C8B-B14F-4D97-AF65-F5344CB8AC3E}">
        <p14:creationId xmlns:p14="http://schemas.microsoft.com/office/powerpoint/2010/main" val="314392213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8"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8"/>
            <a:ext cx="8188446"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024610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9"/>
            <a:ext cx="8188446"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592138" y="2362200"/>
            <a:ext cx="8188325" cy="60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592138" y="3048000"/>
            <a:ext cx="8188325"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3"/>
          </p:nvPr>
        </p:nvSpPr>
        <p:spPr>
          <a:xfrm>
            <a:off x="592138" y="3733800"/>
            <a:ext cx="8188325" cy="45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592138" y="4498975"/>
            <a:ext cx="8188325" cy="377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28561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stretch>
            <a:fillRect/>
          </a:stretch>
        </p:blipFill>
        <p:spPr>
          <a:xfrm>
            <a:off x="118720" y="6248400"/>
            <a:ext cx="1400289" cy="430858"/>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8720" y="6248400"/>
            <a:ext cx="1400289" cy="430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7"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8"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3" name="Text Placeholder 32"/>
          <p:cNvSpPr>
            <a:spLocks noGrp="1"/>
          </p:cNvSpPr>
          <p:nvPr>
            <p:ph type="body" sz="quarter" idx="11"/>
          </p:nvPr>
        </p:nvSpPr>
        <p:spPr>
          <a:xfrm>
            <a:off x="2286000" y="3886200"/>
            <a:ext cx="5257800" cy="76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34"/>
          <p:cNvSpPr>
            <a:spLocks noGrp="1"/>
          </p:cNvSpPr>
          <p:nvPr>
            <p:ph type="body" sz="quarter" idx="12"/>
          </p:nvPr>
        </p:nvSpPr>
        <p:spPr>
          <a:xfrm>
            <a:off x="2286000" y="4876800"/>
            <a:ext cx="5257800" cy="83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Text Placeholder 36"/>
          <p:cNvSpPr>
            <a:spLocks noGrp="1"/>
          </p:cNvSpPr>
          <p:nvPr>
            <p:ph type="body" sz="quarter" idx="13"/>
          </p:nvPr>
        </p:nvSpPr>
        <p:spPr>
          <a:xfrm>
            <a:off x="2286000" y="5867400"/>
            <a:ext cx="5257800" cy="381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38" name="Picture 37"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39" name="Rectangle 38"/>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42" name="Picture 4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43" name="Picture 4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44" name="Picture 4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45" name="Picture 44"/>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47" name="Picture 4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52" name="Picture 51"/>
          <p:cNvPicPr>
            <a:picLocks noChangeAspect="1"/>
          </p:cNvPicPr>
          <p:nvPr userDrawn="1"/>
        </p:nvPicPr>
        <p:blipFill>
          <a:blip r:embed="rId9"/>
          <a:stretch>
            <a:fillRect/>
          </a:stretch>
        </p:blipFill>
        <p:spPr>
          <a:xfrm>
            <a:off x="118720" y="6248400"/>
            <a:ext cx="1400289" cy="430858"/>
          </a:xfrm>
          <a:prstGeom prst="rect">
            <a:avLst/>
          </a:prstGeom>
        </p:spPr>
      </p:pic>
      <p:sp>
        <p:nvSpPr>
          <p:cNvPr id="3" name="Text Placeholder 2"/>
          <p:cNvSpPr>
            <a:spLocks noGrp="1"/>
          </p:cNvSpPr>
          <p:nvPr>
            <p:ph type="body" sz="quarter" idx="14"/>
          </p:nvPr>
        </p:nvSpPr>
        <p:spPr>
          <a:xfrm>
            <a:off x="1752600" y="6430963"/>
            <a:ext cx="5327650" cy="301625"/>
          </a:xfrm>
        </p:spPr>
        <p:txBody>
          <a:bodyPr/>
          <a:lstStyle/>
          <a:p>
            <a:pPr lvl="0"/>
            <a:endParaRPr lang="en-US" dirty="0"/>
          </a:p>
        </p:txBody>
      </p:sp>
    </p:spTree>
    <p:extLst>
      <p:ext uri="{BB962C8B-B14F-4D97-AF65-F5344CB8AC3E}">
        <p14:creationId xmlns:p14="http://schemas.microsoft.com/office/powerpoint/2010/main" val="36497664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pic>
        <p:nvPicPr>
          <p:cNvPr id="6" name="Picture 5"/>
          <p:cNvPicPr>
            <a:picLocks noChangeAspect="1"/>
          </p:cNvPicPr>
          <p:nvPr userDrawn="1"/>
        </p:nvPicPr>
        <p:blipFill>
          <a:blip r:embed="rId8"/>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8" r:id="rId3"/>
    <p:sldLayoutId id="2147483755" r:id="rId4"/>
    <p:sldLayoutId id="2147483756" r:id="rId5"/>
    <p:sldLayoutId id="2147483757" r:id="rId6"/>
  </p:sldLayoutIdLst>
  <p:timing>
    <p:tnLst>
      <p:par>
        <p:cTn id="1" dur="indefinite" restart="never" nodeType="tmRoot"/>
      </p:par>
    </p:tnLst>
  </p:timing>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762000"/>
            <a:ext cx="7747000" cy="1046440"/>
          </a:xfrm>
        </p:spPr>
        <p:txBody>
          <a:bodyPr/>
          <a:lstStyle/>
          <a:p>
            <a:pPr algn="l">
              <a:lnSpc>
                <a:spcPct val="100000"/>
              </a:lnSpc>
            </a:pPr>
            <a:r>
              <a:rPr lang="en-US" sz="3400" b="1" dirty="0" smtClean="0">
                <a:solidFill>
                  <a:srgbClr val="007FA3"/>
                </a:solidFill>
                <a:latin typeface="Arial" panose="020B0604020202020204" pitchFamily="34" charset="0"/>
                <a:cs typeface="Arial" panose="020B0604020202020204" pitchFamily="34" charset="0"/>
              </a:rPr>
              <a:t>Microsoft Visual C#: An Introduction to Object-Oriented Programming</a:t>
            </a:r>
            <a:endParaRPr lang="en-US" sz="3400"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body" sz="quarter" idx="11"/>
          </p:nvPr>
        </p:nvSpPr>
        <p:spPr>
          <a:xfrm>
            <a:off x="698500" y="1995316"/>
            <a:ext cx="6845300" cy="452887"/>
          </a:xfrm>
        </p:spPr>
        <p:txBody>
          <a:bodyPr/>
          <a:lstStyle/>
          <a:p>
            <a:pPr marL="0" indent="0">
              <a:lnSpc>
                <a:spcPct val="100000"/>
              </a:lnSpc>
              <a:buNone/>
            </a:pPr>
            <a:r>
              <a:rPr lang="en-US" sz="2400" dirty="0">
                <a:solidFill>
                  <a:srgbClr val="007FA3"/>
                </a:solidFill>
                <a:latin typeface="Arial" panose="020B0604020202020204" pitchFamily="34" charset="0"/>
                <a:cs typeface="Arial" panose="020B0604020202020204" pitchFamily="34" charset="0"/>
              </a:rPr>
              <a:t>7th Edition</a:t>
            </a:r>
            <a:endParaRPr lang="en-US" sz="2400" dirty="0">
              <a:solidFill>
                <a:schemeClr val="tx1"/>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2"/>
          </p:nvPr>
        </p:nvSpPr>
        <p:spPr>
          <a:xfrm>
            <a:off x="1981200" y="3200400"/>
            <a:ext cx="5257800" cy="523220"/>
          </a:xfrm>
        </p:spPr>
        <p:txBody>
          <a:bodyPr/>
          <a:lstStyle/>
          <a:p>
            <a:pPr marL="0" indent="0" algn="ctr">
              <a:lnSpc>
                <a:spcPct val="100000"/>
              </a:lnSpc>
              <a:buNone/>
            </a:pPr>
            <a:r>
              <a:rPr lang="en-US" sz="3400" b="1" dirty="0">
                <a:solidFill>
                  <a:schemeClr val="tx1"/>
                </a:solidFill>
                <a:latin typeface="Arial" panose="020B0604020202020204" pitchFamily="34" charset="0"/>
                <a:cs typeface="Arial" panose="020B0604020202020204" pitchFamily="34" charset="0"/>
              </a:rPr>
              <a:t>Chapter </a:t>
            </a:r>
            <a:r>
              <a:rPr lang="en-US" sz="3400" b="1" dirty="0" smtClean="0">
                <a:solidFill>
                  <a:schemeClr val="tx1"/>
                </a:solidFill>
                <a:latin typeface="Arial" panose="020B0604020202020204" pitchFamily="34" charset="0"/>
                <a:cs typeface="Arial" panose="020B0604020202020204" pitchFamily="34" charset="0"/>
              </a:rPr>
              <a:t>2</a:t>
            </a:r>
            <a:endParaRPr lang="en-US" sz="3400" dirty="0"/>
          </a:p>
        </p:txBody>
      </p:sp>
      <p:sp>
        <p:nvSpPr>
          <p:cNvPr id="6" name="Text Placeholder 5"/>
          <p:cNvSpPr>
            <a:spLocks noGrp="1"/>
          </p:cNvSpPr>
          <p:nvPr>
            <p:ph type="body" sz="quarter" idx="13"/>
          </p:nvPr>
        </p:nvSpPr>
        <p:spPr>
          <a:xfrm>
            <a:off x="1981200" y="4038600"/>
            <a:ext cx="5257800" cy="523220"/>
          </a:xfrm>
        </p:spPr>
        <p:txBody>
          <a:bodyPr/>
          <a:lstStyle/>
          <a:p>
            <a:pPr marL="0" indent="0" algn="ctr">
              <a:lnSpc>
                <a:spcPct val="100000"/>
              </a:lnSpc>
              <a:buNone/>
            </a:pPr>
            <a:r>
              <a:rPr lang="en-US" sz="3400" dirty="0">
                <a:solidFill>
                  <a:schemeClr val="tx1"/>
                </a:solidFill>
                <a:latin typeface="Arial" panose="020B0604020202020204" pitchFamily="34" charset="0"/>
                <a:cs typeface="Arial" panose="020B0604020202020204" pitchFamily="34" charset="0"/>
              </a:rPr>
              <a:t>Using Data</a:t>
            </a:r>
            <a:endParaRPr lang="en-US" sz="3400" dirty="0" smtClean="0">
              <a:solidFill>
                <a:schemeClr val="tx1"/>
              </a:solidFill>
              <a:latin typeface="Arial" panose="020B0604020202020204" pitchFamily="34" charset="0"/>
              <a:cs typeface="Arial" panose="020B0604020202020204" pitchFamily="34" charset="0"/>
            </a:endParaRPr>
          </a:p>
        </p:txBody>
      </p:sp>
      <p:sp>
        <p:nvSpPr>
          <p:cNvPr id="4" name="Text Placeholder 3"/>
          <p:cNvSpPr>
            <a:spLocks noGrp="1"/>
          </p:cNvSpPr>
          <p:nvPr>
            <p:ph type="body" sz="quarter" idx="14"/>
          </p:nvPr>
        </p:nvSpPr>
        <p:spPr>
          <a:xfrm>
            <a:off x="1600200" y="6324600"/>
            <a:ext cx="5327650" cy="350865"/>
          </a:xfrm>
        </p:spPr>
        <p:txBody>
          <a:bodyPr/>
          <a:lstStyle/>
          <a:p>
            <a:pPr marL="0" indent="0" algn="ctr">
              <a:buNone/>
            </a:pPr>
            <a:r>
              <a:rPr lang="en-US" sz="800" dirty="0">
                <a:solidFill>
                  <a:schemeClr val="tx1"/>
                </a:solidFill>
                <a:latin typeface="Arial" panose="020B0604020202020204" pitchFamily="34" charset="0"/>
                <a:ea typeface="Verdana" panose="020B0604030504040204" pitchFamily="34" charset="0"/>
                <a:cs typeface="Arial" panose="020B0604020202020204" pitchFamily="34" charset="0"/>
              </a:rPr>
              <a:t>© 2018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04625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Displaying Variable Values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866183" cy="3054682"/>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program in Figure 2-3 adds some explanation to the output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program uses the </a:t>
            </a:r>
            <a:r>
              <a:rPr lang="en-US" sz="2200" b="1" dirty="0">
                <a:solidFill>
                  <a:schemeClr val="tx1"/>
                </a:solidFill>
                <a:latin typeface="Arial" panose="020B0604020202020204" pitchFamily="34" charset="0"/>
                <a:cs typeface="Arial" panose="020B0604020202020204" pitchFamily="34" charset="0"/>
              </a:rPr>
              <a:t>Write() </a:t>
            </a:r>
            <a:r>
              <a:rPr lang="en-US" sz="2200" dirty="0">
                <a:solidFill>
                  <a:schemeClr val="tx1"/>
                </a:solidFill>
                <a:latin typeface="Arial" panose="020B0604020202020204" pitchFamily="34" charset="0"/>
                <a:cs typeface="Arial" panose="020B0604020202020204" pitchFamily="34" charset="0"/>
              </a:rPr>
              <a:t>method to display the string “The money is $” before displaying the value of </a:t>
            </a:r>
            <a:r>
              <a:rPr lang="en-US" sz="2200" b="1" dirty="0">
                <a:solidFill>
                  <a:schemeClr val="tx1"/>
                </a:solidFill>
                <a:latin typeface="Arial" panose="020B0604020202020204" pitchFamily="34" charset="0"/>
                <a:cs typeface="Arial" panose="020B0604020202020204" pitchFamily="34" charset="0"/>
              </a:rPr>
              <a:t>someMoney</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concatenate a string with another value, you join the values with a plus sign</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WriteLine(“The money is $” + someMoney);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35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Displaying Variable Values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2-3 Program that displays a string and a variable value. Program code. In the code, the words in the variable names are merged, and the code contains the following keywords: using static, class, static void, double. Line 1: using static, system, period, console semi colon. Line 2: class, display some money 2. Line 3: left brace. Line 4, indented once: static void, main, left parenthesis, right parenthesis. Line 5, indented once: left brace. Line 6, indented twice: double some money = 39.45, semi colon. Line 7, indented twice: write line, left parenthesis, open quotes, the money is $ close quotes, right parenthesis; Line 8, indented twice: write line, left parenthesis, some money, right parenthesis, semi colon. Line 9, indented once: right brace. Line 10: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518" y="2177274"/>
            <a:ext cx="3765557" cy="2908916"/>
          </a:xfrm>
          <a:prstGeom prst="rect">
            <a:avLst/>
          </a:prstGeom>
        </p:spPr>
      </p:pic>
      <p:pic>
        <p:nvPicPr>
          <p:cNvPr id="8" name="Picture 7" descr="Figure 2-4 Output of the&#10;DisplaySomeMoney2 program. The display some money 2 program output is as follows: the money is 39.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5793" y="3886200"/>
            <a:ext cx="3203157" cy="119999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0232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Displaying Variable Values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866183" cy="4455066"/>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Format string</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string of characters that optionally contains fixed text </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Contains one or more format items or placeholders for variable values</a:t>
            </a:r>
          </a:p>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Placeholder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Consists of a pair of curly braces containing a number that indicates the desired variable’s position in a list that follows the string</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first position is always position 0</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String interpolation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process of replacing string place holders with values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1155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Displaying Variable Values </a:t>
            </a:r>
            <a:r>
              <a:rPr lang="en-US" sz="2000" dirty="0" smtClean="0">
                <a:solidFill>
                  <a:srgbClr val="007FA3"/>
                </a:solidFill>
                <a:latin typeface="Arial" panose="020B0604020202020204" pitchFamily="34" charset="0"/>
                <a:cs typeface="Arial" panose="020B0604020202020204" pitchFamily="34" charset="0"/>
              </a:rPr>
              <a:t>(5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9" name="Picture 8" descr="Figure 2-5 Using a format string. Program code. In the code, the words in the variable names are merged, and the code contains the following keywords: using static, class, static void, double. Line 1: using static, system, period, console, semi colon. Line 2: class, display some money 3. Line 3: left brace. Line 4, indented once: static void, main, left parenthesis, right parenthesis. Line 5, indented once: left brace. Line 6, indented twice: double some money = 39.45, semi colon. Line 7, indented twice: write line, left parenthesis, open quotes, the money is $, left brace, 0, right brace, exactly, close quotes, comma, some money, right parenthesis, semi colon. Line 8, indented once: right brace. Line 9: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322" y="1768583"/>
            <a:ext cx="6223635" cy="2489454"/>
          </a:xfrm>
          <a:prstGeom prst="rect">
            <a:avLst/>
          </a:prstGeom>
        </p:spPr>
      </p:pic>
      <p:pic>
        <p:nvPicPr>
          <p:cNvPr id="10" name="Picture 9" descr="Figure 2-6 Output produced using format string. The output is as follows: the money is $ 39.45 exactl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4795519"/>
            <a:ext cx="4125880" cy="98838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29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Displaying Variable Values </a:t>
            </a:r>
            <a:r>
              <a:rPr lang="en-US" sz="2000" dirty="0" smtClean="0">
                <a:solidFill>
                  <a:srgbClr val="007FA3"/>
                </a:solidFill>
                <a:latin typeface="Arial" panose="020B0604020202020204" pitchFamily="34" charset="0"/>
                <a:cs typeface="Arial" panose="020B0604020202020204" pitchFamily="34" charset="0"/>
              </a:rPr>
              <a:t>(6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2-7 Displaying the same value multiple times. The output is as follows: I have $39.45, dot, $39.45, exclamation mark, exclamation mark, $39.45, exclamation mark, exclamation mark."/>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2743200"/>
            <a:ext cx="5929162" cy="11430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8871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Variable Alignment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516933" cy="2269852"/>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following code produces the unaligned output shown in Figure 2-8:</a:t>
            </a:r>
          </a:p>
          <a:p>
            <a:pPr marL="0" lvl="1" indent="230188">
              <a:lnSpc>
                <a:spcPct val="100000"/>
              </a:lnSpc>
              <a:spcBef>
                <a:spcPts val="1500"/>
              </a:spcBef>
              <a:buClr>
                <a:srgbClr val="007FA3"/>
              </a:buClr>
              <a:buNone/>
            </a:pPr>
            <a:r>
              <a:rPr lang="en-US" sz="2200" b="1" dirty="0">
                <a:solidFill>
                  <a:schemeClr val="tx1"/>
                </a:solidFill>
                <a:latin typeface="Arial" panose="020B0604020202020204" pitchFamily="34" charset="0"/>
                <a:cs typeface="Arial" panose="020B0604020202020204" pitchFamily="34" charset="0"/>
              </a:rPr>
              <a:t>WriteLine("{0}", 4);</a:t>
            </a:r>
          </a:p>
          <a:p>
            <a:pPr marL="0" lvl="1" indent="230188">
              <a:lnSpc>
                <a:spcPct val="100000"/>
              </a:lnSpc>
              <a:spcBef>
                <a:spcPts val="1500"/>
              </a:spcBef>
              <a:buClr>
                <a:srgbClr val="007FA3"/>
              </a:buClr>
              <a:buNone/>
            </a:pPr>
            <a:r>
              <a:rPr lang="en-US" sz="2200" b="1" dirty="0">
                <a:solidFill>
                  <a:schemeClr val="tx1"/>
                </a:solidFill>
                <a:latin typeface="Arial" panose="020B0604020202020204" pitchFamily="34" charset="0"/>
                <a:cs typeface="Arial" panose="020B0604020202020204" pitchFamily="34" charset="0"/>
              </a:rPr>
              <a:t>WriteLine("{0}", 56);</a:t>
            </a:r>
          </a:p>
          <a:p>
            <a:pPr marL="0" lvl="1" indent="230188">
              <a:lnSpc>
                <a:spcPct val="100000"/>
              </a:lnSpc>
              <a:spcBef>
                <a:spcPts val="1500"/>
              </a:spcBef>
              <a:buClr>
                <a:srgbClr val="007FA3"/>
              </a:buClr>
              <a:buNone/>
            </a:pPr>
            <a:r>
              <a:rPr lang="en-US" sz="2200" b="1" dirty="0">
                <a:solidFill>
                  <a:schemeClr val="tx1"/>
                </a:solidFill>
                <a:latin typeface="Arial" panose="020B0604020202020204" pitchFamily="34" charset="0"/>
                <a:cs typeface="Arial" panose="020B0604020202020204" pitchFamily="34" charset="0"/>
              </a:rPr>
              <a:t>WriteLine("{0}", 789</a:t>
            </a:r>
            <a:r>
              <a:rPr lang="en-US" sz="2200" b="1" dirty="0" smtClean="0">
                <a:solidFill>
                  <a:schemeClr val="tx1"/>
                </a:solidFill>
                <a:latin typeface="Arial" panose="020B0604020202020204" pitchFamily="34" charset="0"/>
                <a:cs typeface="Arial" panose="020B0604020202020204" pitchFamily="34" charset="0"/>
              </a:rPr>
              <a:t>);</a:t>
            </a:r>
            <a:endParaRPr lang="en-US" sz="2200" b="1" dirty="0">
              <a:solidFill>
                <a:schemeClr val="tx1"/>
              </a:solidFill>
              <a:latin typeface="Arial" panose="020B0604020202020204" pitchFamily="34" charset="0"/>
              <a:cs typeface="Arial" panose="020B0604020202020204" pitchFamily="34" charset="0"/>
            </a:endParaRPr>
          </a:p>
        </p:txBody>
      </p:sp>
      <p:pic>
        <p:nvPicPr>
          <p:cNvPr id="5" name="Picture 4" descr="Figure 2-8 Displaying values with different numbers of digits without using field sizes. The output of the program is as follows. Line 1: 4. Line 2: 56. Line 3: 7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0933" y="3993503"/>
            <a:ext cx="4079100" cy="2166143"/>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2608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Variable Alignment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516933" cy="3862596"/>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following code produces the unaligned output shown in Figure 2-9:</a:t>
            </a:r>
          </a:p>
          <a:p>
            <a:pPr marL="228600" lvl="1" indent="1588">
              <a:lnSpc>
                <a:spcPct val="100000"/>
              </a:lnSpc>
              <a:spcBef>
                <a:spcPts val="1500"/>
              </a:spcBef>
              <a:buNone/>
            </a:pPr>
            <a:r>
              <a:rPr lang="en-US" sz="2200" b="1" dirty="0">
                <a:solidFill>
                  <a:schemeClr val="tx1"/>
                </a:solidFill>
                <a:latin typeface="Arial" panose="020B0604020202020204" pitchFamily="34" charset="0"/>
                <a:cs typeface="Arial" panose="020B0604020202020204" pitchFamily="34" charset="0"/>
              </a:rPr>
              <a:t>WriteLine("{0, 5}", 4);</a:t>
            </a:r>
          </a:p>
          <a:p>
            <a:pPr marL="228600" lvl="1" indent="1588">
              <a:lnSpc>
                <a:spcPct val="100000"/>
              </a:lnSpc>
              <a:spcBef>
                <a:spcPts val="1500"/>
              </a:spcBef>
              <a:buNone/>
            </a:pPr>
            <a:r>
              <a:rPr lang="en-US" sz="2200" b="1" dirty="0">
                <a:solidFill>
                  <a:schemeClr val="tx1"/>
                </a:solidFill>
                <a:latin typeface="Arial" panose="020B0604020202020204" pitchFamily="34" charset="0"/>
                <a:cs typeface="Arial" panose="020B0604020202020204" pitchFamily="34" charset="0"/>
              </a:rPr>
              <a:t>WriteLine("{0, 5}", 56);</a:t>
            </a:r>
          </a:p>
          <a:p>
            <a:pPr marL="228600" lvl="1" indent="1588">
              <a:lnSpc>
                <a:spcPct val="100000"/>
              </a:lnSpc>
              <a:spcBef>
                <a:spcPts val="1500"/>
              </a:spcBef>
              <a:buNone/>
            </a:pPr>
            <a:r>
              <a:rPr lang="en-US" sz="2200" b="1" dirty="0">
                <a:solidFill>
                  <a:schemeClr val="tx1"/>
                </a:solidFill>
                <a:latin typeface="Arial" panose="020B0604020202020204" pitchFamily="34" charset="0"/>
                <a:cs typeface="Arial" panose="020B0604020202020204" pitchFamily="34" charset="0"/>
              </a:rPr>
              <a:t>WriteLine("{0, 5}", 789);</a:t>
            </a:r>
          </a:p>
          <a:p>
            <a:pPr marL="228600" lvl="1" indent="1588">
              <a:lnSpc>
                <a:spcPct val="100000"/>
              </a:lnSpc>
              <a:spcBef>
                <a:spcPts val="1500"/>
              </a:spcBef>
              <a:buNone/>
            </a:pPr>
            <a:r>
              <a:rPr lang="en-US" sz="2200" b="1" dirty="0">
                <a:solidFill>
                  <a:schemeClr val="tx1"/>
                </a:solidFill>
                <a:latin typeface="Arial" panose="020B0604020202020204" pitchFamily="34" charset="0"/>
                <a:cs typeface="Arial" panose="020B0604020202020204" pitchFamily="34" charset="0"/>
              </a:rPr>
              <a:t>WriteLine("{0, -8}{1, -8}", "Richard", "Lee");</a:t>
            </a:r>
          </a:p>
          <a:p>
            <a:pPr marL="228600" lvl="1" indent="1588">
              <a:lnSpc>
                <a:spcPct val="100000"/>
              </a:lnSpc>
              <a:spcBef>
                <a:spcPts val="1500"/>
              </a:spcBef>
              <a:buNone/>
            </a:pPr>
            <a:r>
              <a:rPr lang="en-US" sz="2200" b="1" dirty="0">
                <a:solidFill>
                  <a:schemeClr val="tx1"/>
                </a:solidFill>
                <a:latin typeface="Arial" panose="020B0604020202020204" pitchFamily="34" charset="0"/>
                <a:cs typeface="Arial" panose="020B0604020202020204" pitchFamily="34" charset="0"/>
              </a:rPr>
              <a:t>WriteLine("{0, -8}{1, -8}", "Marcia", "Parker");</a:t>
            </a:r>
          </a:p>
          <a:p>
            <a:pPr marL="228600" lvl="1" indent="1588">
              <a:lnSpc>
                <a:spcPct val="100000"/>
              </a:lnSpc>
              <a:spcBef>
                <a:spcPts val="1500"/>
              </a:spcBef>
              <a:buNone/>
            </a:pPr>
            <a:r>
              <a:rPr lang="en-US" sz="2200" b="1" dirty="0">
                <a:solidFill>
                  <a:schemeClr val="tx1"/>
                </a:solidFill>
                <a:latin typeface="Arial" panose="020B0604020202020204" pitchFamily="34" charset="0"/>
                <a:cs typeface="Arial" panose="020B0604020202020204" pitchFamily="34" charset="0"/>
              </a:rPr>
              <a:t>WriteLine("{0, -8}{1, -8}", "Ed", "Tompkins");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2806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Variable Alignment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2-9 Displaying values with different numbers of digits using field sizes. The output of the program displays the following text. Line 1: 4. Line 2: 56. Line 3: 789. Line 4: Richard Lee. Line 5: Marcia Parker. Line 6: Ed Tompkins. The last digits of the first three lines are vertically aligned, as are the first letter of the last names in lines 4 to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315" y="2187953"/>
            <a:ext cx="4209685" cy="284124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6400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Integral Data Types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8247183" cy="3739485"/>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Integral data types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Types that store whole numbers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byte, sbyte, short, ushort, int, uint, long, ulong, </a:t>
            </a:r>
            <a:r>
              <a:rPr lang="en-US" sz="2200" dirty="0">
                <a:solidFill>
                  <a:schemeClr val="tx1"/>
                </a:solidFill>
                <a:latin typeface="Arial" panose="020B0604020202020204" pitchFamily="34" charset="0"/>
                <a:cs typeface="Arial" panose="020B0604020202020204" pitchFamily="34" charset="0"/>
              </a:rPr>
              <a:t>and</a:t>
            </a:r>
            <a:r>
              <a:rPr lang="en-US" sz="2200" b="1" dirty="0">
                <a:solidFill>
                  <a:schemeClr val="tx1"/>
                </a:solidFill>
                <a:latin typeface="Arial" panose="020B0604020202020204" pitchFamily="34" charset="0"/>
                <a:cs typeface="Arial" panose="020B0604020202020204" pitchFamily="34" charset="0"/>
              </a:rPr>
              <a:t> char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Variables of type </a:t>
            </a:r>
            <a:r>
              <a:rPr lang="en-US" sz="2200" b="1" dirty="0" smtClean="0">
                <a:solidFill>
                  <a:schemeClr val="tx1"/>
                </a:solidFill>
                <a:latin typeface="Arial" panose="020B0604020202020204" pitchFamily="34" charset="0"/>
                <a:cs typeface="Arial" panose="020B0604020202020204" pitchFamily="34" charset="0"/>
              </a:rPr>
              <a:t>int</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Store (or hold) integers, or whole numbers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Shorter integer types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byte, sbyte</a:t>
            </a:r>
            <a:r>
              <a:rPr lang="en-US" sz="2200" dirty="0">
                <a:solidFill>
                  <a:schemeClr val="tx1"/>
                </a:solidFill>
                <a:latin typeface="Arial" panose="020B0604020202020204" pitchFamily="34" charset="0"/>
                <a:cs typeface="Arial" panose="020B0604020202020204" pitchFamily="34" charset="0"/>
              </a:rPr>
              <a:t> (which stands for signed byte), </a:t>
            </a:r>
            <a:r>
              <a:rPr lang="en-US" sz="2200" b="1" dirty="0">
                <a:solidFill>
                  <a:schemeClr val="tx1"/>
                </a:solidFill>
                <a:latin typeface="Arial" panose="020B0604020202020204" pitchFamily="34" charset="0"/>
                <a:cs typeface="Arial" panose="020B0604020202020204" pitchFamily="34" charset="0"/>
              </a:rPr>
              <a:t>short</a:t>
            </a:r>
            <a:r>
              <a:rPr lang="en-US" sz="2200" dirty="0">
                <a:solidFill>
                  <a:schemeClr val="tx1"/>
                </a:solidFill>
                <a:latin typeface="Arial" panose="020B0604020202020204" pitchFamily="34" charset="0"/>
                <a:cs typeface="Arial" panose="020B0604020202020204" pitchFamily="34" charset="0"/>
              </a:rPr>
              <a:t> (short </a:t>
            </a:r>
            <a:r>
              <a:rPr lang="en-US" sz="2200" b="1" dirty="0">
                <a:solidFill>
                  <a:schemeClr val="tx1"/>
                </a:solidFill>
                <a:latin typeface="Arial" panose="020B0604020202020204" pitchFamily="34" charset="0"/>
                <a:cs typeface="Arial" panose="020B0604020202020204" pitchFamily="34" charset="0"/>
              </a:rPr>
              <a:t>int</a:t>
            </a:r>
            <a:r>
              <a:rPr lang="en-US" sz="2200" dirty="0">
                <a:solidFill>
                  <a:schemeClr val="tx1"/>
                </a:solidFill>
                <a:latin typeface="Arial" panose="020B0604020202020204" pitchFamily="34" charset="0"/>
                <a:cs typeface="Arial" panose="020B0604020202020204" pitchFamily="34" charset="0"/>
              </a:rPr>
              <a:t>), or </a:t>
            </a:r>
            <a:r>
              <a:rPr lang="en-US" sz="2200" b="1" dirty="0">
                <a:solidFill>
                  <a:schemeClr val="tx1"/>
                </a:solidFill>
                <a:latin typeface="Arial" panose="020B0604020202020204" pitchFamily="34" charset="0"/>
                <a:cs typeface="Arial" panose="020B0604020202020204" pitchFamily="34" charset="0"/>
              </a:rPr>
              <a:t>ushort</a:t>
            </a:r>
            <a:r>
              <a:rPr lang="en-US" sz="2200" dirty="0">
                <a:solidFill>
                  <a:schemeClr val="tx1"/>
                </a:solidFill>
                <a:latin typeface="Arial" panose="020B0604020202020204" pitchFamily="34" charset="0"/>
                <a:cs typeface="Arial" panose="020B0604020202020204" pitchFamily="34" charset="0"/>
              </a:rPr>
              <a:t> (unsigned short </a:t>
            </a:r>
            <a:r>
              <a:rPr lang="en-US" sz="2200" b="1" dirty="0">
                <a:solidFill>
                  <a:schemeClr val="tx1"/>
                </a:solidFill>
                <a:latin typeface="Arial" panose="020B0604020202020204" pitchFamily="34" charset="0"/>
                <a:cs typeface="Arial" panose="020B0604020202020204" pitchFamily="34" charset="0"/>
              </a:rPr>
              <a:t>int</a:t>
            </a:r>
            <a:r>
              <a:rPr lang="en-US" sz="2200" dirty="0">
                <a:solidFill>
                  <a:schemeClr val="tx1"/>
                </a:solidFill>
                <a:latin typeface="Arial" panose="020B0604020202020204" pitchFamily="34" charset="0"/>
                <a:cs typeface="Arial" panose="020B0604020202020204" pitchFamily="34" charset="0"/>
              </a:rPr>
              <a: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0312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Integral Data Types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8247183" cy="3400931"/>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assign a value to any numeric variable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do not use any commas or other nonnumeric characters such as dollar or percent signs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exception, starting with C# 7.0, you can insert underscores as digit separators for readability</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Example:</a:t>
            </a:r>
          </a:p>
          <a:p>
            <a:pPr marL="228600" lvl="1" indent="0">
              <a:lnSpc>
                <a:spcPct val="100000"/>
              </a:lnSpc>
              <a:spcBef>
                <a:spcPts val="1200"/>
              </a:spcBef>
              <a:buNone/>
            </a:pPr>
            <a:r>
              <a:rPr lang="en-US" sz="2200" b="1" dirty="0">
                <a:solidFill>
                  <a:schemeClr val="tx1"/>
                </a:solidFill>
                <a:latin typeface="Arial" panose="020B0604020202020204" pitchFamily="34" charset="0"/>
                <a:cs typeface="Arial" panose="020B0604020202020204" pitchFamily="34" charset="0"/>
              </a:rPr>
              <a:t>int aLotOfMoney = 23456789;</a:t>
            </a:r>
          </a:p>
          <a:p>
            <a:pPr marL="228600" lvl="1" indent="0">
              <a:lnSpc>
                <a:spcPct val="100000"/>
              </a:lnSpc>
              <a:buNone/>
            </a:pPr>
            <a:r>
              <a:rPr lang="en-US" sz="2200" b="1" dirty="0">
                <a:solidFill>
                  <a:schemeClr val="tx1"/>
                </a:solidFill>
                <a:latin typeface="Arial" panose="020B0604020202020204" pitchFamily="34" charset="0"/>
                <a:cs typeface="Arial" panose="020B0604020202020204" pitchFamily="34" charset="0"/>
              </a:rPr>
              <a:t>int aLotOfMoney = 23_456_789;</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0979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2616101"/>
          </a:xfrm>
        </p:spPr>
        <p:txBody>
          <a:bodyPr/>
          <a:lstStyle/>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ea typeface="+mj-ea"/>
                <a:cs typeface="Arial" panose="020B0604020202020204" pitchFamily="34" charset="0"/>
              </a:rPr>
              <a:t>2.1 </a:t>
            </a:r>
            <a:r>
              <a:rPr lang="en-US" sz="2400" dirty="0">
                <a:solidFill>
                  <a:schemeClr val="tx1"/>
                </a:solidFill>
                <a:latin typeface="Arial" panose="020B0604020202020204" pitchFamily="34" charset="0"/>
                <a:cs typeface="Arial" panose="020B0604020202020204" pitchFamily="34" charset="0"/>
              </a:rPr>
              <a:t>Declare </a:t>
            </a:r>
            <a:r>
              <a:rPr lang="en-US" sz="2400" dirty="0" smtClean="0">
                <a:solidFill>
                  <a:schemeClr val="tx1"/>
                </a:solidFill>
                <a:latin typeface="Arial" panose="020B0604020202020204" pitchFamily="34" charset="0"/>
                <a:cs typeface="Arial" panose="020B0604020202020204" pitchFamily="34" charset="0"/>
              </a:rPr>
              <a:t>variables</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2.2 </a:t>
            </a:r>
            <a:r>
              <a:rPr lang="en-US" sz="2400" dirty="0">
                <a:solidFill>
                  <a:schemeClr val="tx1"/>
                </a:solidFill>
                <a:latin typeface="Arial" panose="020B0604020202020204" pitchFamily="34" charset="0"/>
                <a:cs typeface="Arial" panose="020B0604020202020204" pitchFamily="34" charset="0"/>
              </a:rPr>
              <a:t>Display variable values</a:t>
            </a: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2.3 </a:t>
            </a:r>
            <a:r>
              <a:rPr lang="en-US" sz="2400" dirty="0">
                <a:solidFill>
                  <a:schemeClr val="tx1"/>
                </a:solidFill>
                <a:latin typeface="Arial" panose="020B0604020202020204" pitchFamily="34" charset="0"/>
                <a:cs typeface="Arial" panose="020B0604020202020204" pitchFamily="34" charset="0"/>
              </a:rPr>
              <a:t>Use integral data </a:t>
            </a:r>
            <a:r>
              <a:rPr lang="en-US" sz="2400" dirty="0" smtClean="0">
                <a:solidFill>
                  <a:schemeClr val="tx1"/>
                </a:solidFill>
                <a:latin typeface="Arial" panose="020B0604020202020204" pitchFamily="34" charset="0"/>
                <a:cs typeface="Arial" panose="020B0604020202020204" pitchFamily="34" charset="0"/>
              </a:rPr>
              <a:t>types</a:t>
            </a:r>
            <a:endParaRPr lang="en-US" sz="2400" dirty="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2.4 </a:t>
            </a:r>
            <a:r>
              <a:rPr lang="en-US" sz="2400" dirty="0">
                <a:solidFill>
                  <a:schemeClr val="tx1"/>
                </a:solidFill>
                <a:latin typeface="Arial" panose="020B0604020202020204" pitchFamily="34" charset="0"/>
                <a:cs typeface="Arial" panose="020B0604020202020204" pitchFamily="34" charset="0"/>
              </a:rPr>
              <a:t>Use floating-point data </a:t>
            </a:r>
            <a:r>
              <a:rPr lang="en-US" sz="2400" dirty="0" smtClean="0">
                <a:solidFill>
                  <a:schemeClr val="tx1"/>
                </a:solidFill>
                <a:latin typeface="Arial" panose="020B0604020202020204" pitchFamily="34" charset="0"/>
                <a:cs typeface="Arial" panose="020B0604020202020204" pitchFamily="34" charset="0"/>
              </a:rPr>
              <a:t>types</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2.5 </a:t>
            </a:r>
            <a:r>
              <a:rPr lang="en-US" sz="2400" dirty="0">
                <a:solidFill>
                  <a:schemeClr val="tx1"/>
                </a:solidFill>
                <a:latin typeface="Arial" panose="020B0604020202020204" pitchFamily="34" charset="0"/>
                <a:cs typeface="Arial" panose="020B0604020202020204" pitchFamily="34" charset="0"/>
              </a:rPr>
              <a:t>Use arithmetic operators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5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026"/>
            <a:ext cx="8001000" cy="861774"/>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Floating-Point Data Types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8247183" cy="4455066"/>
          </a:xfrm>
        </p:spPr>
        <p:txBody>
          <a:bodyPr/>
          <a:lstStyle/>
          <a:p>
            <a:pPr marL="256032" indent="-256032">
              <a:lnSpc>
                <a:spcPct val="100000"/>
              </a:lnSpc>
              <a:spcBef>
                <a:spcPts val="1500"/>
              </a:spcBef>
              <a:buClr>
                <a:srgbClr val="007FA3"/>
              </a:buClr>
            </a:pPr>
            <a:r>
              <a:rPr lang="en-US" b="1" dirty="0">
                <a:solidFill>
                  <a:schemeClr val="tx1"/>
                </a:solidFill>
                <a:latin typeface="Arial" panose="020B0604020202020204" pitchFamily="34" charset="0"/>
                <a:cs typeface="Arial" panose="020B0604020202020204" pitchFamily="34" charset="0"/>
              </a:rPr>
              <a:t>Floating-point </a:t>
            </a:r>
            <a:r>
              <a:rPr lang="en-US" dirty="0">
                <a:solidFill>
                  <a:schemeClr val="tx1"/>
                </a:solidFill>
                <a:latin typeface="Arial" panose="020B0604020202020204" pitchFamily="34" charset="0"/>
                <a:cs typeface="Arial" panose="020B0604020202020204" pitchFamily="34" charset="0"/>
              </a:rPr>
              <a:t>number</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Contains decimal positions </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 value’s number of </a:t>
            </a:r>
            <a:r>
              <a:rPr lang="en-US" sz="2000" b="1" dirty="0">
                <a:solidFill>
                  <a:schemeClr val="tx1"/>
                </a:solidFill>
                <a:latin typeface="Arial" panose="020B0604020202020204" pitchFamily="34" charset="0"/>
                <a:cs typeface="Arial" panose="020B0604020202020204" pitchFamily="34" charset="0"/>
              </a:rPr>
              <a:t>significant</a:t>
            </a:r>
            <a:r>
              <a:rPr lang="en-US" sz="2000" dirty="0">
                <a:solidFill>
                  <a:schemeClr val="tx1"/>
                </a:solidFill>
                <a:latin typeface="Arial" panose="020B0604020202020204" pitchFamily="34" charset="0"/>
                <a:cs typeface="Arial" panose="020B0604020202020204" pitchFamily="34" charset="0"/>
              </a:rPr>
              <a:t> digits specifies the mathematical accuracy of the value</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Floating-point data types</a:t>
            </a:r>
          </a:p>
          <a:p>
            <a:pPr marL="740664" lvl="1" indent="-283464">
              <a:lnSpc>
                <a:spcPct val="100000"/>
              </a:lnSpc>
              <a:buClr>
                <a:srgbClr val="007FA3"/>
              </a:buClr>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float</a:t>
            </a:r>
          </a:p>
          <a:p>
            <a:pPr marL="1143000" lvl="3" indent="-228600">
              <a:buClr>
                <a:srgbClr val="007FA3"/>
              </a:buCl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Can hold up to 7 significant digits of accuracy</a:t>
            </a:r>
          </a:p>
          <a:p>
            <a:pPr marL="740664" lvl="1" indent="-283464">
              <a:lnSpc>
                <a:spcPct val="100000"/>
              </a:lnSpc>
              <a:buClr>
                <a:srgbClr val="007FA3"/>
              </a:buClr>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double</a:t>
            </a:r>
          </a:p>
          <a:p>
            <a:pPr marL="1143000" lvl="2" indent="-228600">
              <a:buClr>
                <a:srgbClr val="007FA3"/>
              </a:buCl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Can hold 15 or 16 significant digits of accuracy</a:t>
            </a:r>
          </a:p>
          <a:p>
            <a:pPr marL="740664" lvl="1" indent="-283464">
              <a:lnSpc>
                <a:spcPct val="100000"/>
              </a:lnSpc>
              <a:buClr>
                <a:srgbClr val="007FA3"/>
              </a:buClr>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decimal</a:t>
            </a:r>
          </a:p>
          <a:p>
            <a:pPr marL="1143000" lvl="2" indent="-228600">
              <a:buClr>
                <a:srgbClr val="007FA3"/>
              </a:buCl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Can hold 28 or 29 significant digits but a smaller range</a:t>
            </a:r>
          </a:p>
          <a:p>
            <a:pPr marL="1143000" lvl="2" indent="-228600">
              <a:buClr>
                <a:srgbClr val="007FA3"/>
              </a:buCl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Suitable for financial and monetary calculations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58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001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Floating-Point Data Types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8247183" cy="4291944"/>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Float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hold as many as seven significant digits of accuracy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Put an </a:t>
            </a:r>
            <a:r>
              <a:rPr lang="en-US" sz="2200" i="1" dirty="0">
                <a:solidFill>
                  <a:schemeClr val="tx1"/>
                </a:solidFill>
                <a:latin typeface="Arial" panose="020B0604020202020204" pitchFamily="34" charset="0"/>
                <a:cs typeface="Arial" panose="020B0604020202020204" pitchFamily="34" charset="0"/>
              </a:rPr>
              <a:t>F</a:t>
            </a:r>
            <a:r>
              <a:rPr lang="en-US" sz="2200" dirty="0">
                <a:solidFill>
                  <a:schemeClr val="tx1"/>
                </a:solidFill>
                <a:latin typeface="Arial" panose="020B0604020202020204" pitchFamily="34" charset="0"/>
                <a:cs typeface="Arial" panose="020B0604020202020204" pitchFamily="34" charset="0"/>
              </a:rPr>
              <a:t> after a number to make it a </a:t>
            </a:r>
            <a:r>
              <a:rPr lang="en-US" sz="2200" b="1" dirty="0">
                <a:solidFill>
                  <a:schemeClr val="tx1"/>
                </a:solidFill>
                <a:latin typeface="Arial" panose="020B0604020202020204" pitchFamily="34" charset="0"/>
                <a:cs typeface="Arial" panose="020B0604020202020204" pitchFamily="34" charset="0"/>
              </a:rPr>
              <a:t>float</a:t>
            </a:r>
          </a:p>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Double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hold 15 or 16 significant digits of accuracy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Put a </a:t>
            </a:r>
            <a:r>
              <a:rPr lang="en-US" sz="2200" i="1" dirty="0">
                <a:solidFill>
                  <a:schemeClr val="tx1"/>
                </a:solidFill>
                <a:latin typeface="Arial" panose="020B0604020202020204" pitchFamily="34" charset="0"/>
                <a:cs typeface="Arial" panose="020B0604020202020204" pitchFamily="34" charset="0"/>
              </a:rPr>
              <a:t>D</a:t>
            </a:r>
            <a:r>
              <a:rPr lang="en-US" sz="2200" dirty="0">
                <a:solidFill>
                  <a:schemeClr val="tx1"/>
                </a:solidFill>
                <a:latin typeface="Arial" panose="020B0604020202020204" pitchFamily="34" charset="0"/>
                <a:cs typeface="Arial" panose="020B0604020202020204" pitchFamily="34" charset="0"/>
              </a:rPr>
              <a:t> after it to make it a </a:t>
            </a:r>
            <a:r>
              <a:rPr lang="en-US" sz="2200" b="1" dirty="0">
                <a:solidFill>
                  <a:schemeClr val="tx1"/>
                </a:solidFill>
                <a:latin typeface="Arial" panose="020B0604020202020204" pitchFamily="34" charset="0"/>
                <a:cs typeface="Arial" panose="020B0604020202020204" pitchFamily="34" charset="0"/>
              </a:rPr>
              <a:t>double</a:t>
            </a:r>
            <a:r>
              <a:rPr lang="en-US" sz="2200" dirty="0">
                <a:solidFill>
                  <a:schemeClr val="tx1"/>
                </a:solidFill>
                <a:latin typeface="Arial" panose="020B0604020202020204" pitchFamily="34" charset="0"/>
                <a:cs typeface="Arial" panose="020B0604020202020204" pitchFamily="34" charset="0"/>
              </a:rPr>
              <a:t> (default)</a:t>
            </a:r>
          </a:p>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Decimal</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Put an </a:t>
            </a:r>
            <a:r>
              <a:rPr lang="en-US" sz="2200" i="1" dirty="0">
                <a:solidFill>
                  <a:schemeClr val="tx1"/>
                </a:solidFill>
                <a:latin typeface="Arial" panose="020B0604020202020204" pitchFamily="34" charset="0"/>
                <a:cs typeface="Arial" panose="020B0604020202020204" pitchFamily="34" charset="0"/>
              </a:rPr>
              <a:t>M</a:t>
            </a:r>
            <a:r>
              <a:rPr lang="en-US" sz="2200" dirty="0">
                <a:solidFill>
                  <a:schemeClr val="tx1"/>
                </a:solidFill>
                <a:latin typeface="Arial" panose="020B0604020202020204" pitchFamily="34" charset="0"/>
                <a:cs typeface="Arial" panose="020B0604020202020204" pitchFamily="34" charset="0"/>
              </a:rPr>
              <a:t> after it to make it a </a:t>
            </a:r>
            <a:r>
              <a:rPr lang="en-US" sz="2200" b="1" dirty="0">
                <a:solidFill>
                  <a:schemeClr val="tx1"/>
                </a:solidFill>
                <a:latin typeface="Arial" panose="020B0604020202020204" pitchFamily="34" charset="0"/>
                <a:cs typeface="Arial" panose="020B0604020202020204" pitchFamily="34" charset="0"/>
              </a:rPr>
              <a:t>decimal</a:t>
            </a:r>
          </a:p>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Scientific notation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Includes an </a:t>
            </a:r>
            <a:r>
              <a:rPr lang="en-US" sz="2200" i="1" dirty="0">
                <a:solidFill>
                  <a:schemeClr val="tx1"/>
                </a:solidFill>
                <a:latin typeface="Arial" panose="020B0604020202020204" pitchFamily="34" charset="0"/>
                <a:cs typeface="Arial" panose="020B0604020202020204" pitchFamily="34" charset="0"/>
              </a:rPr>
              <a:t>E </a:t>
            </a:r>
            <a:r>
              <a:rPr lang="en-US" sz="2200" dirty="0">
                <a:solidFill>
                  <a:schemeClr val="tx1"/>
                </a:solidFill>
                <a:latin typeface="Arial" panose="020B0604020202020204" pitchFamily="34" charset="0"/>
                <a:cs typeface="Arial" panose="020B0604020202020204" pitchFamily="34" charset="0"/>
              </a:rPr>
              <a:t>(for exponent)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33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026"/>
            <a:ext cx="8153400" cy="861774"/>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Formatting Floating-Point Values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866183" cy="4724370"/>
          </a:xfrm>
        </p:spPr>
        <p:txBody>
          <a:bodyPr/>
          <a:lstStyle/>
          <a:p>
            <a:pPr marL="256032" indent="-256032">
              <a:lnSpc>
                <a:spcPct val="100000"/>
              </a:lnSpc>
              <a:spcBef>
                <a:spcPts val="1500"/>
              </a:spcBef>
              <a:buClr>
                <a:srgbClr val="007FA3"/>
              </a:buClr>
            </a:pPr>
            <a:r>
              <a:rPr lang="en-US" sz="2100" dirty="0">
                <a:solidFill>
                  <a:schemeClr val="tx1"/>
                </a:solidFill>
                <a:latin typeface="Arial" panose="020B0604020202020204" pitchFamily="34" charset="0"/>
                <a:cs typeface="Arial" panose="020B0604020202020204" pitchFamily="34" charset="0"/>
              </a:rPr>
              <a:t>C# displays floating-point numbers in the most concise way it can while maintaining the correct value</a:t>
            </a:r>
          </a:p>
          <a:p>
            <a:pPr marL="256032" indent="-256032">
              <a:lnSpc>
                <a:spcPct val="100000"/>
              </a:lnSpc>
              <a:buClr>
                <a:srgbClr val="007FA3"/>
              </a:buClr>
            </a:pPr>
            <a:r>
              <a:rPr lang="en-US" sz="2100" b="1" dirty="0">
                <a:solidFill>
                  <a:schemeClr val="tx1"/>
                </a:solidFill>
                <a:latin typeface="Arial" panose="020B0604020202020204" pitchFamily="34" charset="0"/>
                <a:cs typeface="Arial" panose="020B0604020202020204" pitchFamily="34" charset="0"/>
              </a:rPr>
              <a:t>Standard numeric format strings</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Strings of characters expressed within double quotation marks that indicate a format for output</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Take the form </a:t>
            </a:r>
            <a:r>
              <a:rPr lang="en-US" sz="2100" i="1" dirty="0">
                <a:solidFill>
                  <a:schemeClr val="tx1"/>
                </a:solidFill>
                <a:latin typeface="Arial" panose="020B0604020202020204" pitchFamily="34" charset="0"/>
                <a:cs typeface="Arial" panose="020B0604020202020204" pitchFamily="34" charset="0"/>
              </a:rPr>
              <a:t>X0</a:t>
            </a:r>
          </a:p>
          <a:p>
            <a:pPr marL="1143000" lvl="2" indent="-228600">
              <a:lnSpc>
                <a:spcPct val="100000"/>
              </a:lnSpc>
              <a:spcBef>
                <a:spcPts val="600"/>
              </a:spcBef>
              <a:buClr>
                <a:srgbClr val="007FA3"/>
              </a:buClr>
              <a:buFont typeface="Wingdings" panose="05000000000000000000" pitchFamily="2" charset="2"/>
              <a:buChar char="§"/>
            </a:pPr>
            <a:r>
              <a:rPr lang="en-US" sz="2100" i="1" dirty="0">
                <a:solidFill>
                  <a:schemeClr val="tx1"/>
                </a:solidFill>
                <a:latin typeface="Arial" panose="020B0604020202020204" pitchFamily="34" charset="0"/>
                <a:cs typeface="Arial" panose="020B0604020202020204" pitchFamily="34" charset="0"/>
              </a:rPr>
              <a:t>X</a:t>
            </a:r>
            <a:r>
              <a:rPr lang="en-US" sz="2100" dirty="0">
                <a:solidFill>
                  <a:schemeClr val="tx1"/>
                </a:solidFill>
                <a:latin typeface="Arial" panose="020B0604020202020204" pitchFamily="34" charset="0"/>
                <a:cs typeface="Arial" panose="020B0604020202020204" pitchFamily="34" charset="0"/>
              </a:rPr>
              <a:t> is the format specifier; </a:t>
            </a:r>
            <a:r>
              <a:rPr lang="en-US" sz="2100" i="1" dirty="0">
                <a:solidFill>
                  <a:schemeClr val="tx1"/>
                </a:solidFill>
                <a:latin typeface="Arial" panose="020B0604020202020204" pitchFamily="34" charset="0"/>
                <a:cs typeface="Arial" panose="020B0604020202020204" pitchFamily="34" charset="0"/>
              </a:rPr>
              <a:t>0</a:t>
            </a:r>
            <a:r>
              <a:rPr lang="en-US" sz="2100" dirty="0">
                <a:solidFill>
                  <a:schemeClr val="tx1"/>
                </a:solidFill>
                <a:latin typeface="Arial" panose="020B0604020202020204" pitchFamily="34" charset="0"/>
                <a:cs typeface="Arial" panose="020B0604020202020204" pitchFamily="34" charset="0"/>
              </a:rPr>
              <a:t> is the precision specifier</a:t>
            </a:r>
          </a:p>
          <a:p>
            <a:pPr marL="256032" indent="-256032">
              <a:lnSpc>
                <a:spcPct val="100000"/>
              </a:lnSpc>
              <a:buClr>
                <a:srgbClr val="007FA3"/>
              </a:buClr>
            </a:pPr>
            <a:r>
              <a:rPr lang="en-US" sz="2100" b="1" dirty="0">
                <a:solidFill>
                  <a:schemeClr val="tx1"/>
                </a:solidFill>
                <a:latin typeface="Arial" panose="020B0604020202020204" pitchFamily="34" charset="0"/>
                <a:cs typeface="Arial" panose="020B0604020202020204" pitchFamily="34" charset="0"/>
              </a:rPr>
              <a:t>Format specifiers</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Define the most commonly used numeric format types</a:t>
            </a:r>
          </a:p>
          <a:p>
            <a:pPr marL="256032" indent="-256032">
              <a:lnSpc>
                <a:spcPct val="100000"/>
              </a:lnSpc>
              <a:buClr>
                <a:srgbClr val="007FA3"/>
              </a:buClr>
            </a:pPr>
            <a:r>
              <a:rPr lang="en-US" sz="2100" b="1" dirty="0">
                <a:solidFill>
                  <a:schemeClr val="tx1"/>
                </a:solidFill>
                <a:latin typeface="Arial" panose="020B0604020202020204" pitchFamily="34" charset="0"/>
                <a:cs typeface="Arial" panose="020B0604020202020204" pitchFamily="34" charset="0"/>
              </a:rPr>
              <a:t>Precision specifiers</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Control the number of significant digits or zeros to the right of the decimal point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8737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Formatting Floating-Point Values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637583" cy="3631763"/>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Example: the first </a:t>
            </a:r>
            <a:r>
              <a:rPr lang="en-US" sz="2200" b="1" dirty="0">
                <a:solidFill>
                  <a:schemeClr val="tx1"/>
                </a:solidFill>
                <a:latin typeface="Arial" panose="020B0604020202020204" pitchFamily="34" charset="0"/>
                <a:cs typeface="Arial" panose="020B0604020202020204" pitchFamily="34" charset="0"/>
              </a:rPr>
              <a:t>WriteLine() </a:t>
            </a:r>
            <a:r>
              <a:rPr lang="en-US" sz="2200" dirty="0">
                <a:solidFill>
                  <a:schemeClr val="tx1"/>
                </a:solidFill>
                <a:latin typeface="Arial" panose="020B0604020202020204" pitchFamily="34" charset="0"/>
                <a:cs typeface="Arial" panose="020B0604020202020204" pitchFamily="34" charset="0"/>
              </a:rPr>
              <a:t>statement in the following code produces 123.00 and the second produces 123.000</a:t>
            </a:r>
          </a:p>
          <a:p>
            <a:pPr marL="0" lvl="1" indent="28575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double someMoney = 123;</a:t>
            </a:r>
          </a:p>
          <a:p>
            <a:pPr marL="0" lvl="1" indent="28575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string moneyString;</a:t>
            </a:r>
          </a:p>
          <a:p>
            <a:pPr marL="0" lvl="1" indent="28575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moneyString = someMoney.ToString("F");</a:t>
            </a:r>
          </a:p>
          <a:p>
            <a:pPr marL="0" lvl="1" indent="28575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WriteLine(moneyString);</a:t>
            </a:r>
          </a:p>
          <a:p>
            <a:pPr marL="0" lvl="1" indent="28575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moneyString = someMoney.ToString("F3");</a:t>
            </a:r>
          </a:p>
          <a:p>
            <a:pPr marL="0" lvl="1" indent="28575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WriteLine(moneyString);</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93956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Formatting Floating-Point Values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637583" cy="264687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Example: the following </a:t>
            </a:r>
            <a:r>
              <a:rPr lang="en-US" sz="2200" b="1" dirty="0">
                <a:solidFill>
                  <a:schemeClr val="tx1"/>
                </a:solidFill>
                <a:latin typeface="Arial" panose="020B0604020202020204" pitchFamily="34" charset="0"/>
                <a:cs typeface="Arial" panose="020B0604020202020204" pitchFamily="34" charset="0"/>
              </a:rPr>
              <a:t>WriteLine() </a:t>
            </a:r>
            <a:r>
              <a:rPr lang="en-US" sz="2200" dirty="0">
                <a:solidFill>
                  <a:schemeClr val="tx1"/>
                </a:solidFill>
                <a:latin typeface="Arial" panose="020B0604020202020204" pitchFamily="34" charset="0"/>
                <a:cs typeface="Arial" panose="020B0604020202020204" pitchFamily="34" charset="0"/>
              </a:rPr>
              <a:t>statement produces $456,789.00:</a:t>
            </a:r>
          </a:p>
          <a:p>
            <a:pPr marL="228600" lvl="1" indent="57150">
              <a:lnSpc>
                <a:spcPct val="100000"/>
              </a:lnSpc>
              <a:spcBef>
                <a:spcPts val="1200"/>
              </a:spcBef>
              <a:buNone/>
            </a:pPr>
            <a:r>
              <a:rPr lang="en-US" sz="2200" b="1" dirty="0">
                <a:solidFill>
                  <a:schemeClr val="tx1"/>
                </a:solidFill>
                <a:latin typeface="Arial" panose="020B0604020202020204" pitchFamily="34" charset="0"/>
                <a:cs typeface="Arial" panose="020B0604020202020204" pitchFamily="34" charset="0"/>
              </a:rPr>
              <a:t>double moneyValue = 456789;</a:t>
            </a:r>
          </a:p>
          <a:p>
            <a:pPr marL="228600" lvl="1" indent="57150">
              <a:lnSpc>
                <a:spcPct val="100000"/>
              </a:lnSpc>
              <a:spcBef>
                <a:spcPts val="1200"/>
              </a:spcBef>
              <a:buNone/>
            </a:pPr>
            <a:r>
              <a:rPr lang="en-US" sz="2200" b="1" dirty="0">
                <a:solidFill>
                  <a:schemeClr val="tx1"/>
                </a:solidFill>
                <a:latin typeface="Arial" panose="020B0604020202020204" pitchFamily="34" charset="0"/>
                <a:cs typeface="Arial" panose="020B0604020202020204" pitchFamily="34" charset="0"/>
              </a:rPr>
              <a:t>string conversion;</a:t>
            </a:r>
          </a:p>
          <a:p>
            <a:pPr marL="228600" lvl="1" indent="57150">
              <a:lnSpc>
                <a:spcPct val="100000"/>
              </a:lnSpc>
              <a:spcBef>
                <a:spcPts val="1200"/>
              </a:spcBef>
              <a:buNone/>
            </a:pPr>
            <a:r>
              <a:rPr lang="en-US" sz="2200" b="1" dirty="0">
                <a:solidFill>
                  <a:schemeClr val="tx1"/>
                </a:solidFill>
                <a:latin typeface="Arial" panose="020B0604020202020204" pitchFamily="34" charset="0"/>
                <a:cs typeface="Arial" panose="020B0604020202020204" pitchFamily="34" charset="0"/>
              </a:rPr>
              <a:t>conversion = moneyValue.ToString("C");</a:t>
            </a:r>
          </a:p>
          <a:p>
            <a:pPr marL="228600" lvl="1" indent="57150">
              <a:lnSpc>
                <a:spcPct val="100000"/>
              </a:lnSpc>
              <a:spcBef>
                <a:spcPts val="1200"/>
              </a:spcBef>
              <a:buNone/>
            </a:pPr>
            <a:r>
              <a:rPr lang="en-US" sz="2200" b="1" dirty="0">
                <a:solidFill>
                  <a:schemeClr val="tx1"/>
                </a:solidFill>
                <a:latin typeface="Arial" panose="020B0604020202020204" pitchFamily="34" charset="0"/>
                <a:cs typeface="Arial" panose="020B0604020202020204" pitchFamily="34" charset="0"/>
              </a:rPr>
              <a:t>WriteLine(conversion);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9605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Arithmetic Operators</a:t>
            </a:r>
          </a:p>
        </p:txBody>
      </p:sp>
      <p:sp>
        <p:nvSpPr>
          <p:cNvPr id="3" name="Text Placeholder 2"/>
          <p:cNvSpPr>
            <a:spLocks noGrp="1"/>
          </p:cNvSpPr>
          <p:nvPr>
            <p:ph idx="1"/>
          </p:nvPr>
        </p:nvSpPr>
        <p:spPr>
          <a:xfrm>
            <a:off x="592017" y="1538819"/>
            <a:ext cx="8018583" cy="4193456"/>
          </a:xfrm>
        </p:spPr>
        <p:txBody>
          <a:bodyPr/>
          <a:lstStyle/>
          <a:p>
            <a:pPr marL="256032" indent="-256032">
              <a:lnSpc>
                <a:spcPct val="100000"/>
              </a:lnSpc>
              <a:buClr>
                <a:srgbClr val="007FA3"/>
              </a:buClr>
            </a:pPr>
            <a:r>
              <a:rPr lang="en-US" b="1" dirty="0">
                <a:solidFill>
                  <a:schemeClr val="tx1"/>
                </a:solidFill>
                <a:latin typeface="Arial" panose="020B0604020202020204" pitchFamily="34" charset="0"/>
                <a:cs typeface="Arial" panose="020B0604020202020204" pitchFamily="34" charset="0"/>
              </a:rPr>
              <a:t>Arithmetic operators</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Addition, subtraction, multiplication, division, and remainder</a:t>
            </a:r>
          </a:p>
          <a:p>
            <a:pPr marL="256032" indent="-256032">
              <a:lnSpc>
                <a:spcPct val="100000"/>
              </a:lnSpc>
              <a:spcBef>
                <a:spcPts val="1500"/>
              </a:spcBef>
              <a:buClr>
                <a:srgbClr val="007FA3"/>
              </a:buClr>
            </a:pPr>
            <a:r>
              <a:rPr lang="en-US" b="1" dirty="0">
                <a:solidFill>
                  <a:schemeClr val="tx1"/>
                </a:solidFill>
                <a:latin typeface="Arial" panose="020B0604020202020204" pitchFamily="34" charset="0"/>
                <a:cs typeface="Arial" panose="020B0604020202020204" pitchFamily="34" charset="0"/>
              </a:rPr>
              <a:t>Binary operators</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 two values (</a:t>
            </a:r>
            <a:r>
              <a:rPr lang="en-US" sz="2000" b="1" dirty="0">
                <a:solidFill>
                  <a:schemeClr val="tx1"/>
                </a:solidFill>
                <a:latin typeface="Arial" panose="020B0604020202020204" pitchFamily="34" charset="0"/>
                <a:cs typeface="Arial" panose="020B0604020202020204" pitchFamily="34" charset="0"/>
              </a:rPr>
              <a:t>operands</a:t>
            </a:r>
            <a:r>
              <a:rPr lang="en-US" sz="2000" dirty="0">
                <a:solidFill>
                  <a:schemeClr val="tx1"/>
                </a:solidFill>
                <a:latin typeface="Arial" panose="020B0604020202020204" pitchFamily="34" charset="0"/>
                <a:cs typeface="Arial" panose="020B0604020202020204" pitchFamily="34" charset="0"/>
              </a:rPr>
              <a:t>)</a:t>
            </a:r>
          </a:p>
          <a:p>
            <a:pPr marL="256032" indent="-256032">
              <a:lnSpc>
                <a:spcPct val="100000"/>
              </a:lnSpc>
              <a:spcBef>
                <a:spcPts val="1500"/>
              </a:spcBef>
              <a:buClr>
                <a:srgbClr val="007FA3"/>
              </a:buClr>
            </a:pPr>
            <a:r>
              <a:rPr lang="en-US" b="1" dirty="0" smtClean="0">
                <a:solidFill>
                  <a:schemeClr val="tx1"/>
                </a:solidFill>
                <a:latin typeface="Arial" panose="020B0604020202020204" pitchFamily="34" charset="0"/>
                <a:cs typeface="Arial" panose="020B0604020202020204" pitchFamily="34" charset="0"/>
              </a:rPr>
              <a:t>Operator </a:t>
            </a:r>
            <a:r>
              <a:rPr lang="en-US" b="1" dirty="0">
                <a:solidFill>
                  <a:schemeClr val="tx1"/>
                </a:solidFill>
                <a:latin typeface="Arial" panose="020B0604020202020204" pitchFamily="34" charset="0"/>
                <a:cs typeface="Arial" panose="020B0604020202020204" pitchFamily="34" charset="0"/>
              </a:rPr>
              <a:t>precedence</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Rules that determine the order in which parts of a mathematical expression are evaluated</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Multiplication, division, and remainder (modulus) always take place prior to addition or subtraction in an expression</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You can override normal operator precedence with parentheses</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Expressions are evaluated left to right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4182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Shortcut Arithmetic Operators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866183" cy="4328582"/>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Add and assign operator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Example: </a:t>
            </a:r>
            <a:r>
              <a:rPr lang="en-US" sz="2200" b="1" dirty="0">
                <a:solidFill>
                  <a:schemeClr val="tx1"/>
                </a:solidFill>
                <a:latin typeface="Arial" panose="020B0604020202020204" pitchFamily="34" charset="0"/>
                <a:cs typeface="Arial" panose="020B0604020202020204" pitchFamily="34" charset="0"/>
              </a:rPr>
              <a:t>bankBal += bankBal * interestRate;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Variations: </a:t>
            </a:r>
            <a:r>
              <a:rPr lang="en-US" sz="2200" b="1" dirty="0" smtClean="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 /=, and %=</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To increase a variable’s value by exactly 1, you can use either the prefix increment operator or the postfix increment operator</a:t>
            </a:r>
          </a:p>
          <a:p>
            <a:pPr marL="256032" indent="-256032">
              <a:lnSpc>
                <a:spcPct val="100000"/>
              </a:lnSpc>
              <a:spcBef>
                <a:spcPts val="1500"/>
              </a:spcBef>
              <a:buClr>
                <a:srgbClr val="007FA3"/>
              </a:buClr>
            </a:pPr>
            <a:r>
              <a:rPr lang="en-US" sz="2200" b="1" dirty="0" smtClean="0">
                <a:solidFill>
                  <a:schemeClr val="tx1"/>
                </a:solidFill>
                <a:latin typeface="Arial" panose="020B0604020202020204" pitchFamily="34" charset="0"/>
                <a:cs typeface="Arial" panose="020B0604020202020204" pitchFamily="34" charset="0"/>
              </a:rPr>
              <a:t>Prefix </a:t>
            </a:r>
            <a:r>
              <a:rPr lang="en-US" sz="2200" b="1" dirty="0">
                <a:solidFill>
                  <a:schemeClr val="tx1"/>
                </a:solidFill>
                <a:latin typeface="Arial" panose="020B0604020202020204" pitchFamily="34" charset="0"/>
                <a:cs typeface="Arial" panose="020B0604020202020204" pitchFamily="34" charset="0"/>
              </a:rPr>
              <a:t>increment operator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Example: </a:t>
            </a:r>
            <a:r>
              <a:rPr lang="en-US" sz="2200" b="1" dirty="0">
                <a:solidFill>
                  <a:schemeClr val="tx1"/>
                </a:solidFill>
                <a:latin typeface="Arial" panose="020B0604020202020204" pitchFamily="34" charset="0"/>
                <a:cs typeface="Arial" panose="020B0604020202020204" pitchFamily="34" charset="0"/>
              </a:rPr>
              <a:t>++someValue;</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Postfix increment operator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Example: </a:t>
            </a:r>
            <a:r>
              <a:rPr lang="en-US" sz="2200" b="1" dirty="0">
                <a:solidFill>
                  <a:schemeClr val="tx1"/>
                </a:solidFill>
                <a:latin typeface="Arial" panose="020B0604020202020204" pitchFamily="34" charset="0"/>
                <a:cs typeface="Arial" panose="020B0604020202020204" pitchFamily="34" charset="0"/>
              </a:rPr>
              <a:t>someValue++;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441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Shortcut Arithmetic Operators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2870016"/>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Unary operator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Uses only one value (e.g., </a:t>
            </a:r>
            <a:r>
              <a:rPr lang="en-US" sz="2200" dirty="0" smtClean="0">
                <a:solidFill>
                  <a:schemeClr val="tx1"/>
                </a:solidFill>
                <a:latin typeface="Arial" panose="020B0604020202020204" pitchFamily="34" charset="0"/>
                <a:cs typeface="Arial" panose="020B0604020202020204" pitchFamily="34" charset="0"/>
              </a:rPr>
              <a:t>−123</a:t>
            </a:r>
            <a:r>
              <a:rPr lang="en-US" sz="2200" dirty="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Prefix and postfix increment operators are unary operators</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Decrement operator (--)</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be prefix or postfix</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Reduces a variable’s value by 1</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4231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bool Data Type</a:t>
            </a:r>
          </a:p>
        </p:txBody>
      </p:sp>
      <p:sp>
        <p:nvSpPr>
          <p:cNvPr id="3" name="Text Placeholder 2"/>
          <p:cNvSpPr>
            <a:spLocks noGrp="1"/>
          </p:cNvSpPr>
          <p:nvPr>
            <p:ph idx="1"/>
          </p:nvPr>
        </p:nvSpPr>
        <p:spPr>
          <a:xfrm>
            <a:off x="592017" y="1538819"/>
            <a:ext cx="8247183" cy="4633381"/>
          </a:xfrm>
        </p:spPr>
        <p:txBody>
          <a:bodyPr/>
          <a:lstStyle/>
          <a:p>
            <a:pPr marL="256032" indent="-256032">
              <a:lnSpc>
                <a:spcPct val="100000"/>
              </a:lnSpc>
              <a:buClr>
                <a:srgbClr val="007FA3"/>
              </a:buClr>
            </a:pPr>
            <a:r>
              <a:rPr lang="en-US" sz="1800" b="1" dirty="0">
                <a:solidFill>
                  <a:schemeClr val="tx1"/>
                </a:solidFill>
                <a:latin typeface="Arial" panose="020B0604020202020204" pitchFamily="34" charset="0"/>
                <a:cs typeface="Arial" panose="020B0604020202020204" pitchFamily="34" charset="0"/>
              </a:rPr>
              <a:t>Boolean variable</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Can hold only one of two values—true or false</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Declare a Boolean variable with data type </a:t>
            </a:r>
            <a:r>
              <a:rPr lang="en-US" b="1" dirty="0">
                <a:solidFill>
                  <a:schemeClr val="tx1"/>
                </a:solidFill>
                <a:latin typeface="Arial" panose="020B0604020202020204" pitchFamily="34" charset="0"/>
                <a:cs typeface="Arial" panose="020B0604020202020204" pitchFamily="34" charset="0"/>
              </a:rPr>
              <a:t>bool</a:t>
            </a:r>
          </a:p>
          <a:p>
            <a:pPr marL="256032" indent="-256032">
              <a:lnSpc>
                <a:spcPct val="100000"/>
              </a:lnSpc>
              <a:buClr>
                <a:srgbClr val="007FA3"/>
              </a:buClr>
            </a:pPr>
            <a:r>
              <a:rPr lang="en-US" sz="1800" b="1" dirty="0">
                <a:solidFill>
                  <a:schemeClr val="tx1"/>
                </a:solidFill>
                <a:latin typeface="Arial" panose="020B0604020202020204" pitchFamily="34" charset="0"/>
                <a:cs typeface="Arial" panose="020B0604020202020204" pitchFamily="34" charset="0"/>
              </a:rPr>
              <a:t>Comparison operator</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Compares two items</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An expression containing a comparison operator returns a Boolean value</a:t>
            </a:r>
          </a:p>
          <a:p>
            <a:pPr marL="256032" indent="-256032">
              <a:lnSpc>
                <a:spcPct val="100000"/>
              </a:lnSpc>
              <a:buClr>
                <a:srgbClr val="007FA3"/>
              </a:buClr>
            </a:pPr>
            <a:r>
              <a:rPr lang="en-US" sz="1800" b="1" dirty="0">
                <a:solidFill>
                  <a:schemeClr val="tx1"/>
                </a:solidFill>
                <a:latin typeface="Arial" panose="020B0604020202020204" pitchFamily="34" charset="0"/>
                <a:cs typeface="Arial" panose="020B0604020202020204" pitchFamily="34" charset="0"/>
              </a:rPr>
              <a:t>Comparison operators are:</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Less than (&lt;)</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Greater than (&gt;)</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Equal to (==)</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Less than or equal to (&lt;=)</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Greater than or equal to (&gt;=)</a:t>
            </a:r>
          </a:p>
          <a:p>
            <a:pPr marL="740664" lvl="1" indent="-283464">
              <a:lnSpc>
                <a:spcPct val="100000"/>
              </a:lnSpc>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Not equal to (!=)</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5830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Numeric Type Conversion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20183" cy="394415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Arithmetic with variables or constants of the same type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Result retains the same type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Arithmetic with operands of dissimilar types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 chooses a </a:t>
            </a:r>
            <a:r>
              <a:rPr lang="en-US" sz="2200" b="1" dirty="0">
                <a:solidFill>
                  <a:schemeClr val="tx1"/>
                </a:solidFill>
                <a:latin typeface="Arial" panose="020B0604020202020204" pitchFamily="34" charset="0"/>
                <a:cs typeface="Arial" panose="020B0604020202020204" pitchFamily="34" charset="0"/>
              </a:rPr>
              <a:t>unifying type</a:t>
            </a:r>
            <a:r>
              <a:rPr lang="en-US" sz="2200" dirty="0">
                <a:solidFill>
                  <a:schemeClr val="tx1"/>
                </a:solidFill>
                <a:latin typeface="Arial" panose="020B0604020202020204" pitchFamily="34" charset="0"/>
                <a:cs typeface="Arial" panose="020B0604020202020204" pitchFamily="34" charset="0"/>
              </a:rPr>
              <a:t> for the result</a:t>
            </a:r>
          </a:p>
          <a:p>
            <a:pPr marL="740664" lvl="1" indent="-283464">
              <a:lnSpc>
                <a:spcPct val="100000"/>
              </a:lnSpc>
              <a:buClr>
                <a:srgbClr val="007FA3"/>
              </a:buClr>
              <a:buFont typeface="Arial" panose="020B0604020202020204" pitchFamily="34" charset="0"/>
              <a:buChar char="–"/>
            </a:pPr>
            <a:r>
              <a:rPr lang="en-US" sz="2200" b="1" dirty="0" smtClean="0">
                <a:solidFill>
                  <a:schemeClr val="tx1"/>
                </a:solidFill>
                <a:latin typeface="Arial" panose="020B0604020202020204" pitchFamily="34" charset="0"/>
                <a:cs typeface="Arial" panose="020B0604020202020204" pitchFamily="34" charset="0"/>
              </a:rPr>
              <a:t>Implicitly</a:t>
            </a:r>
            <a:r>
              <a:rPr lang="en-US" sz="2200" dirty="0" smtClean="0">
                <a:solidFill>
                  <a:schemeClr val="tx1"/>
                </a:solidFill>
                <a:latin typeface="Arial" panose="020B0604020202020204" pitchFamily="34" charset="0"/>
                <a:cs typeface="Arial" panose="020B0604020202020204" pitchFamily="34" charset="0"/>
              </a:rPr>
              <a:t> (or automatically) converts nonconforming operands to the unifying type</a:t>
            </a:r>
          </a:p>
          <a:p>
            <a:pPr marL="1143000" lvl="2" indent="-228600">
              <a:lnSpc>
                <a:spcPct val="100000"/>
              </a:lnSpc>
              <a:spcBef>
                <a:spcPts val="600"/>
              </a:spcBef>
              <a:buClr>
                <a:srgbClr val="007FA3"/>
              </a:buClr>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Which </a:t>
            </a:r>
            <a:r>
              <a:rPr lang="en-US" sz="2200" dirty="0">
                <a:solidFill>
                  <a:schemeClr val="tx1"/>
                </a:solidFill>
                <a:latin typeface="Arial" panose="020B0604020202020204" pitchFamily="34" charset="0"/>
                <a:cs typeface="Arial" panose="020B0604020202020204" pitchFamily="34" charset="0"/>
              </a:rPr>
              <a:t>is the type with the higher </a:t>
            </a:r>
            <a:r>
              <a:rPr lang="en-US" sz="2200" b="1" dirty="0">
                <a:solidFill>
                  <a:schemeClr val="tx1"/>
                </a:solidFill>
                <a:latin typeface="Arial" panose="020B0604020202020204" pitchFamily="34" charset="0"/>
                <a:cs typeface="Arial" panose="020B0604020202020204" pitchFamily="34" charset="0"/>
              </a:rPr>
              <a:t>type precedence </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Called an </a:t>
            </a:r>
            <a:r>
              <a:rPr lang="en-US" sz="2200" b="1" dirty="0">
                <a:solidFill>
                  <a:schemeClr val="tx1"/>
                </a:solidFill>
                <a:latin typeface="Arial" panose="020B0604020202020204" pitchFamily="34" charset="0"/>
                <a:cs typeface="Arial" panose="020B0604020202020204" pitchFamily="34" charset="0"/>
              </a:rPr>
              <a:t>implicit conversion</a:t>
            </a:r>
            <a:r>
              <a:rPr lang="en-US" sz="2200" dirty="0">
                <a:solidFill>
                  <a:schemeClr val="tx1"/>
                </a:solidFill>
                <a:latin typeface="Arial" panose="020B0604020202020204" pitchFamily="34" charset="0"/>
                <a:cs typeface="Arial" panose="020B0604020202020204" pitchFamily="34" charset="0"/>
              </a:rPr>
              <a:t> or an </a:t>
            </a:r>
            <a:r>
              <a:rPr lang="en-US" sz="2200" b="1" dirty="0">
                <a:solidFill>
                  <a:schemeClr val="tx1"/>
                </a:solidFill>
                <a:latin typeface="Arial" panose="020B0604020202020204" pitchFamily="34" charset="0"/>
                <a:cs typeface="Arial" panose="020B0604020202020204" pitchFamily="34" charset="0"/>
              </a:rPr>
              <a:t>implicit cast</a:t>
            </a:r>
            <a:r>
              <a:rPr lang="en-US" sz="2200" dirty="0">
                <a:solidFill>
                  <a:schemeClr val="tx1"/>
                </a:solidFill>
                <a:latin typeface="Arial" panose="020B0604020202020204" pitchFamily="34" charset="0"/>
                <a:cs typeface="Arial" panose="020B0604020202020204" pitchFamily="34" charset="0"/>
              </a:rPr>
              <a:t>—the automatic transformation that occurs when a value is assigned to a type with higher precedence.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619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3177793"/>
          </a:xfrm>
        </p:spPr>
        <p:txBody>
          <a:bodyPr/>
          <a:lstStyle/>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ea typeface="+mj-ea"/>
                <a:cs typeface="Arial" panose="020B0604020202020204" pitchFamily="34" charset="0"/>
              </a:rPr>
              <a:t>2.6 </a:t>
            </a:r>
            <a:r>
              <a:rPr lang="en-US" sz="2400" dirty="0">
                <a:solidFill>
                  <a:schemeClr val="tx1"/>
                </a:solidFill>
                <a:latin typeface="Arial" panose="020B0604020202020204" pitchFamily="34" charset="0"/>
                <a:cs typeface="Arial" panose="020B0604020202020204" pitchFamily="34" charset="0"/>
              </a:rPr>
              <a:t>Use the </a:t>
            </a:r>
            <a:r>
              <a:rPr lang="en-US" sz="2400" b="1" dirty="0">
                <a:solidFill>
                  <a:schemeClr val="tx1"/>
                </a:solidFill>
                <a:latin typeface="Arial" panose="020B0604020202020204" pitchFamily="34" charset="0"/>
                <a:cs typeface="Arial" panose="020B0604020202020204" pitchFamily="34" charset="0"/>
              </a:rPr>
              <a:t>bool</a:t>
            </a:r>
            <a:r>
              <a:rPr lang="en-US" sz="2400" dirty="0">
                <a:solidFill>
                  <a:schemeClr val="tx1"/>
                </a:solidFill>
                <a:latin typeface="Arial" panose="020B0604020202020204" pitchFamily="34" charset="0"/>
                <a:cs typeface="Arial" panose="020B0604020202020204" pitchFamily="34" charset="0"/>
              </a:rPr>
              <a:t> data </a:t>
            </a:r>
            <a:r>
              <a:rPr lang="en-US" sz="2400" dirty="0" smtClean="0">
                <a:solidFill>
                  <a:schemeClr val="tx1"/>
                </a:solidFill>
                <a:latin typeface="Arial" panose="020B0604020202020204" pitchFamily="34" charset="0"/>
                <a:cs typeface="Arial" panose="020B0604020202020204" pitchFamily="34" charset="0"/>
              </a:rPr>
              <a:t>type</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2.7 </a:t>
            </a:r>
            <a:r>
              <a:rPr lang="en-US" sz="2400" dirty="0">
                <a:solidFill>
                  <a:schemeClr val="tx1"/>
                </a:solidFill>
                <a:latin typeface="Arial" panose="020B0604020202020204" pitchFamily="34" charset="0"/>
                <a:cs typeface="Arial" panose="020B0604020202020204" pitchFamily="34" charset="0"/>
              </a:rPr>
              <a:t>Describe numeric type </a:t>
            </a:r>
            <a:r>
              <a:rPr lang="en-US" sz="2400" dirty="0" smtClean="0">
                <a:solidFill>
                  <a:schemeClr val="tx1"/>
                </a:solidFill>
                <a:latin typeface="Arial" panose="020B0604020202020204" pitchFamily="34" charset="0"/>
                <a:cs typeface="Arial" panose="020B0604020202020204" pitchFamily="34" charset="0"/>
              </a:rPr>
              <a:t>conversion</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2.8 </a:t>
            </a:r>
            <a:r>
              <a:rPr lang="en-US" sz="2400" dirty="0">
                <a:solidFill>
                  <a:schemeClr val="tx1"/>
                </a:solidFill>
                <a:latin typeface="Arial" panose="020B0604020202020204" pitchFamily="34" charset="0"/>
                <a:cs typeface="Arial" panose="020B0604020202020204" pitchFamily="34" charset="0"/>
              </a:rPr>
              <a:t>Use the </a:t>
            </a:r>
            <a:r>
              <a:rPr lang="en-US" sz="2400" b="1" dirty="0">
                <a:solidFill>
                  <a:schemeClr val="tx1"/>
                </a:solidFill>
                <a:latin typeface="Arial" panose="020B0604020202020204" pitchFamily="34" charset="0"/>
                <a:cs typeface="Arial" panose="020B0604020202020204" pitchFamily="34" charset="0"/>
              </a:rPr>
              <a:t>char</a:t>
            </a:r>
            <a:r>
              <a:rPr lang="en-US" sz="2400" dirty="0">
                <a:solidFill>
                  <a:schemeClr val="tx1"/>
                </a:solidFill>
                <a:latin typeface="Arial" panose="020B0604020202020204" pitchFamily="34" charset="0"/>
                <a:cs typeface="Arial" panose="020B0604020202020204" pitchFamily="34" charset="0"/>
              </a:rPr>
              <a:t> data </a:t>
            </a:r>
            <a:r>
              <a:rPr lang="en-US" sz="2400" dirty="0" smtClean="0">
                <a:solidFill>
                  <a:schemeClr val="tx1"/>
                </a:solidFill>
                <a:latin typeface="Arial" panose="020B0604020202020204" pitchFamily="34" charset="0"/>
                <a:cs typeface="Arial" panose="020B0604020202020204" pitchFamily="34" charset="0"/>
              </a:rPr>
              <a:t>type</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2.9 </a:t>
            </a:r>
            <a:r>
              <a:rPr lang="en-US" sz="2400" dirty="0">
                <a:solidFill>
                  <a:schemeClr val="tx1"/>
                </a:solidFill>
                <a:latin typeface="Arial" panose="020B0604020202020204" pitchFamily="34" charset="0"/>
                <a:cs typeface="Arial" panose="020B0604020202020204" pitchFamily="34" charset="0"/>
              </a:rPr>
              <a:t>Use the </a:t>
            </a:r>
            <a:r>
              <a:rPr lang="en-US" sz="2400" b="1" dirty="0">
                <a:solidFill>
                  <a:schemeClr val="tx1"/>
                </a:solidFill>
                <a:latin typeface="Arial" panose="020B0604020202020204" pitchFamily="34" charset="0"/>
                <a:cs typeface="Arial" panose="020B0604020202020204" pitchFamily="34" charset="0"/>
              </a:rPr>
              <a:t>string</a:t>
            </a:r>
            <a:r>
              <a:rPr lang="en-US" sz="2400" dirty="0">
                <a:solidFill>
                  <a:schemeClr val="tx1"/>
                </a:solidFill>
                <a:latin typeface="Arial" panose="020B0604020202020204" pitchFamily="34" charset="0"/>
                <a:cs typeface="Arial" panose="020B0604020202020204" pitchFamily="34" charset="0"/>
              </a:rPr>
              <a:t> data </a:t>
            </a:r>
            <a:r>
              <a:rPr lang="en-US" sz="2400" dirty="0" smtClean="0">
                <a:solidFill>
                  <a:schemeClr val="tx1"/>
                </a:solidFill>
                <a:latin typeface="Arial" panose="020B0604020202020204" pitchFamily="34" charset="0"/>
                <a:cs typeface="Arial" panose="020B0604020202020204" pitchFamily="34" charset="0"/>
              </a:rPr>
              <a:t>type</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2.10 </a:t>
            </a:r>
            <a:r>
              <a:rPr lang="en-US" sz="2400" dirty="0">
                <a:solidFill>
                  <a:schemeClr val="tx1"/>
                </a:solidFill>
                <a:latin typeface="Arial" panose="020B0604020202020204" pitchFamily="34" charset="0"/>
                <a:cs typeface="Arial" panose="020B0604020202020204" pitchFamily="34" charset="0"/>
              </a:rPr>
              <a:t>Define named constants and </a:t>
            </a:r>
            <a:r>
              <a:rPr lang="en-US" sz="2400" dirty="0" smtClean="0">
                <a:solidFill>
                  <a:schemeClr val="tx1"/>
                </a:solidFill>
                <a:latin typeface="Arial" panose="020B0604020202020204" pitchFamily="34" charset="0"/>
                <a:cs typeface="Arial" panose="020B0604020202020204" pitchFamily="34" charset="0"/>
              </a:rPr>
              <a:t>enumerations</a:t>
            </a:r>
            <a:endParaRPr lang="en-US" sz="2400" b="1" dirty="0" smtClean="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smtClean="0">
                <a:solidFill>
                  <a:srgbClr val="007FA3"/>
                </a:solidFill>
                <a:latin typeface="Arial" panose="020B0604020202020204" pitchFamily="34" charset="0"/>
                <a:cs typeface="Arial" panose="020B0604020202020204" pitchFamily="34" charset="0"/>
              </a:rPr>
              <a:t>2.11 </a:t>
            </a:r>
            <a:r>
              <a:rPr lang="en-US" sz="2400" dirty="0">
                <a:solidFill>
                  <a:schemeClr val="tx1"/>
                </a:solidFill>
                <a:latin typeface="Arial" panose="020B0604020202020204" pitchFamily="34" charset="0"/>
                <a:cs typeface="Arial" panose="020B0604020202020204" pitchFamily="34" charset="0"/>
              </a:rPr>
              <a:t>Accept console </a:t>
            </a:r>
            <a:r>
              <a:rPr lang="en-US" sz="2400" dirty="0" smtClean="0">
                <a:solidFill>
                  <a:schemeClr val="tx1"/>
                </a:solidFill>
                <a:latin typeface="Arial" panose="020B0604020202020204" pitchFamily="34" charset="0"/>
                <a:cs typeface="Arial" panose="020B0604020202020204" pitchFamily="34" charset="0"/>
              </a:rPr>
              <a:t>input</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10446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Numeric Type Conversion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120183" cy="4709582"/>
          </a:xfrm>
        </p:spPr>
        <p:txBody>
          <a:bodyPr/>
          <a:lstStyle/>
          <a:p>
            <a:pPr marL="256032" indent="-256032">
              <a:lnSpc>
                <a:spcPct val="100000"/>
              </a:lnSpc>
              <a:buClr>
                <a:srgbClr val="007FA3"/>
              </a:buClr>
            </a:pPr>
            <a:r>
              <a:rPr lang="en-US" sz="1800" b="1" dirty="0">
                <a:solidFill>
                  <a:schemeClr val="tx1"/>
                </a:solidFill>
                <a:latin typeface="Arial" panose="020B0604020202020204" pitchFamily="34" charset="0"/>
                <a:cs typeface="Arial" panose="020B0604020202020204" pitchFamily="34" charset="0"/>
              </a:rPr>
              <a:t>Implicit cast</a:t>
            </a:r>
          </a:p>
          <a:p>
            <a:pPr marL="740664" lvl="1" indent="-283464">
              <a:lnSpc>
                <a:spcPct val="100000"/>
              </a:lnSpc>
              <a:spcBef>
                <a:spcPts val="500"/>
              </a:spcBef>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Automatic transformation that occurs when a value is assigned to a type with higher precedence</a:t>
            </a:r>
          </a:p>
          <a:p>
            <a:pPr marL="256032" indent="-256032">
              <a:lnSpc>
                <a:spcPct val="100000"/>
              </a:lnSpc>
              <a:spcBef>
                <a:spcPts val="1000"/>
              </a:spcBef>
              <a:buClr>
                <a:srgbClr val="007FA3"/>
              </a:buClr>
            </a:pPr>
            <a:r>
              <a:rPr lang="en-US" sz="1800" dirty="0">
                <a:solidFill>
                  <a:schemeClr val="tx1"/>
                </a:solidFill>
                <a:latin typeface="Arial" panose="020B0604020202020204" pitchFamily="34" charset="0"/>
                <a:cs typeface="Arial" panose="020B0604020202020204" pitchFamily="34" charset="0"/>
              </a:rPr>
              <a:t>Implicit numeric conversions are:</a:t>
            </a:r>
          </a:p>
          <a:p>
            <a:pPr marL="740664" lvl="1" indent="-283464">
              <a:lnSpc>
                <a:spcPct val="100000"/>
              </a:lnSpc>
              <a:spcBef>
                <a:spcPts val="500"/>
              </a:spcBef>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From sbyte to short, int, long, float, double, or decimal</a:t>
            </a:r>
          </a:p>
          <a:p>
            <a:pPr marL="740664" lvl="1" indent="-283464">
              <a:lnSpc>
                <a:spcPct val="100000"/>
              </a:lnSpc>
              <a:spcBef>
                <a:spcPts val="500"/>
              </a:spcBef>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From byte to short, ushort, int, uint, long, ulong, float, double, or decimal</a:t>
            </a:r>
          </a:p>
          <a:p>
            <a:pPr marL="740664" lvl="1" indent="-283464">
              <a:lnSpc>
                <a:spcPct val="100000"/>
              </a:lnSpc>
              <a:spcBef>
                <a:spcPts val="500"/>
              </a:spcBef>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From short to int, long, float, double, or decimal</a:t>
            </a:r>
          </a:p>
          <a:p>
            <a:pPr marL="740664" lvl="1" indent="-283464">
              <a:lnSpc>
                <a:spcPct val="100000"/>
              </a:lnSpc>
              <a:spcBef>
                <a:spcPts val="500"/>
              </a:spcBef>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From ushort to int, uint, long, ulong, float, double, or decimal</a:t>
            </a:r>
          </a:p>
          <a:p>
            <a:pPr marL="740664" lvl="1" indent="-283464">
              <a:lnSpc>
                <a:spcPct val="100000"/>
              </a:lnSpc>
              <a:spcBef>
                <a:spcPts val="500"/>
              </a:spcBef>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From int to long, float, double, or decimal</a:t>
            </a:r>
          </a:p>
          <a:p>
            <a:pPr marL="740664" lvl="1" indent="-283464">
              <a:lnSpc>
                <a:spcPct val="100000"/>
              </a:lnSpc>
              <a:spcBef>
                <a:spcPts val="500"/>
              </a:spcBef>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From uint to long, ulong, float, double, or decimal</a:t>
            </a:r>
          </a:p>
          <a:p>
            <a:pPr marL="740664" lvl="1" indent="-283464">
              <a:lnSpc>
                <a:spcPct val="100000"/>
              </a:lnSpc>
              <a:spcBef>
                <a:spcPts val="500"/>
              </a:spcBef>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From long to float, double, or decimal</a:t>
            </a:r>
          </a:p>
          <a:p>
            <a:pPr marL="740664" lvl="1" indent="-283464">
              <a:lnSpc>
                <a:spcPct val="100000"/>
              </a:lnSpc>
              <a:spcBef>
                <a:spcPts val="500"/>
              </a:spcBef>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From ulong to float, double, or decimal</a:t>
            </a:r>
          </a:p>
          <a:p>
            <a:pPr marL="740664" lvl="1" indent="-283464">
              <a:lnSpc>
                <a:spcPct val="100000"/>
              </a:lnSpc>
              <a:spcBef>
                <a:spcPts val="500"/>
              </a:spcBef>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From char to ushort, int, uint, long, ulong, float, double, or decimal</a:t>
            </a:r>
          </a:p>
          <a:p>
            <a:pPr marL="740664" lvl="1" indent="-283464">
              <a:lnSpc>
                <a:spcPct val="100000"/>
              </a:lnSpc>
              <a:spcBef>
                <a:spcPts val="500"/>
              </a:spcBef>
              <a:buClr>
                <a:srgbClr val="007FA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From float to double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0997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Numeric Type Conversion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3</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866183" cy="4176181"/>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Explicit cast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Placing the desired result type in parentheses followed by the variable or constant to be cast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Two explicit casts are performed in the following code:</a:t>
            </a:r>
          </a:p>
          <a:p>
            <a:pPr marL="457200" lvl="1" indent="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double bankBalance = 191.66;</a:t>
            </a:r>
          </a:p>
          <a:p>
            <a:pPr marL="457200" lvl="1" indent="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float weeklyBudget = (float) bankBalance / 4;</a:t>
            </a:r>
          </a:p>
          <a:p>
            <a:pPr marL="457200" lvl="1" indent="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 weeklyBudget is 47.915, one-fourth of bankBalance</a:t>
            </a:r>
          </a:p>
          <a:p>
            <a:pPr marL="457200" lvl="1" indent="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int dollars = (int) weeklyBudget;</a:t>
            </a:r>
          </a:p>
          <a:p>
            <a:pPr marL="457200" lvl="1" indent="0">
              <a:lnSpc>
                <a:spcPct val="100000"/>
              </a:lnSpc>
              <a:spcBef>
                <a:spcPts val="1200"/>
              </a:spcBef>
              <a:buClr>
                <a:srgbClr val="007FA3"/>
              </a:buClr>
              <a:buNone/>
            </a:pPr>
            <a:r>
              <a:rPr lang="en-US" sz="2200" b="1" dirty="0">
                <a:solidFill>
                  <a:schemeClr val="tx1"/>
                </a:solidFill>
                <a:latin typeface="Arial" panose="020B0604020202020204" pitchFamily="34" charset="0"/>
                <a:cs typeface="Arial" panose="020B0604020202020204" pitchFamily="34" charset="0"/>
              </a:rPr>
              <a:t>// dollars is 47, the integer part of weeklyBudget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56162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char Data Type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866183" cy="4709581"/>
          </a:xfrm>
        </p:spPr>
        <p:txBody>
          <a:bodyPr/>
          <a:lstStyle/>
          <a:p>
            <a:pPr marL="256032" indent="-256032">
              <a:lnSpc>
                <a:spcPct val="100000"/>
              </a:lnSpc>
              <a:buClr>
                <a:srgbClr val="007FA3"/>
              </a:buClr>
            </a:pPr>
            <a:r>
              <a:rPr lang="en-US" b="1" dirty="0">
                <a:solidFill>
                  <a:schemeClr val="tx1"/>
                </a:solidFill>
                <a:latin typeface="Arial" panose="020B0604020202020204" pitchFamily="34" charset="0"/>
                <a:cs typeface="Arial" panose="020B0604020202020204" pitchFamily="34" charset="0"/>
              </a:rPr>
              <a:t>char </a:t>
            </a:r>
            <a:r>
              <a:rPr lang="en-US" dirty="0">
                <a:solidFill>
                  <a:schemeClr val="tx1"/>
                </a:solidFill>
                <a:latin typeface="Arial" panose="020B0604020202020204" pitchFamily="34" charset="0"/>
                <a:cs typeface="Arial" panose="020B0604020202020204" pitchFamily="34" charset="0"/>
              </a:rPr>
              <a:t>data type</a:t>
            </a:r>
          </a:p>
          <a:p>
            <a:pPr marL="740664" lvl="1" indent="-283464">
              <a:lnSpc>
                <a:spcPct val="100000"/>
              </a:lnSpc>
              <a:spcBef>
                <a:spcPts val="500"/>
              </a:spcBef>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Holds any single character</a:t>
            </a:r>
          </a:p>
          <a:p>
            <a:pPr marL="740664" lvl="1" indent="-283464">
              <a:lnSpc>
                <a:spcPct val="100000"/>
              </a:lnSpc>
              <a:spcBef>
                <a:spcPts val="500"/>
              </a:spcBef>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Place constant character values within single quotation marks (e.g., ‘D')</a:t>
            </a:r>
          </a:p>
          <a:p>
            <a:pPr marL="740664" lvl="1" indent="-283464">
              <a:lnSpc>
                <a:spcPct val="100000"/>
              </a:lnSpc>
              <a:spcBef>
                <a:spcPts val="500"/>
              </a:spcBef>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char aCharValue = ‘9’ cannot be used in arithmetic statements – the 9 is text, not a number</a:t>
            </a:r>
          </a:p>
          <a:p>
            <a:pPr marL="256032" indent="-256032">
              <a:lnSpc>
                <a:spcPct val="100000"/>
              </a:lnSpc>
              <a:spcBef>
                <a:spcPts val="1000"/>
              </a:spcBef>
              <a:buClr>
                <a:srgbClr val="007FA3"/>
              </a:buClr>
            </a:pPr>
            <a:r>
              <a:rPr lang="en-US" b="1" dirty="0">
                <a:solidFill>
                  <a:schemeClr val="tx1"/>
                </a:solidFill>
                <a:latin typeface="Arial" panose="020B0604020202020204" pitchFamily="34" charset="0"/>
                <a:cs typeface="Arial" panose="020B0604020202020204" pitchFamily="34" charset="0"/>
              </a:rPr>
              <a:t>Escape sequence</a:t>
            </a:r>
          </a:p>
          <a:p>
            <a:pPr marL="740664" lvl="1" indent="-283464">
              <a:lnSpc>
                <a:spcPct val="100000"/>
              </a:lnSpc>
              <a:spcBef>
                <a:spcPts val="500"/>
              </a:spcBef>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Stores a pair of characters</a:t>
            </a:r>
          </a:p>
          <a:p>
            <a:pPr marL="740664" lvl="1" indent="-283464">
              <a:lnSpc>
                <a:spcPct val="100000"/>
              </a:lnSpc>
              <a:spcBef>
                <a:spcPts val="500"/>
              </a:spcBef>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Begins with a backslash</a:t>
            </a:r>
          </a:p>
          <a:p>
            <a:pPr marL="740664" lvl="1" indent="-283464">
              <a:lnSpc>
                <a:spcPct val="100000"/>
              </a:lnSpc>
              <a:spcBef>
                <a:spcPts val="500"/>
              </a:spcBef>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 pair of symbols represents a single character</a:t>
            </a:r>
          </a:p>
          <a:p>
            <a:pPr marL="256032" indent="-256032">
              <a:lnSpc>
                <a:spcPct val="100000"/>
              </a:lnSpc>
              <a:spcBef>
                <a:spcPts val="1000"/>
              </a:spcBef>
              <a:buClr>
                <a:srgbClr val="007FA3"/>
              </a:buClr>
            </a:pPr>
            <a:r>
              <a:rPr lang="en-US" b="1" dirty="0">
                <a:solidFill>
                  <a:schemeClr val="tx1"/>
                </a:solidFill>
                <a:latin typeface="Arial" panose="020B0604020202020204" pitchFamily="34" charset="0"/>
                <a:cs typeface="Arial" panose="020B0604020202020204" pitchFamily="34" charset="0"/>
              </a:rPr>
              <a:t>Example:</a:t>
            </a:r>
          </a:p>
          <a:p>
            <a:pPr marL="457200" lvl="1" indent="0">
              <a:lnSpc>
                <a:spcPct val="100000"/>
              </a:lnSpc>
              <a:spcBef>
                <a:spcPts val="500"/>
              </a:spcBef>
              <a:buClr>
                <a:srgbClr val="007FA3"/>
              </a:buClr>
              <a:buNone/>
            </a:pPr>
            <a:r>
              <a:rPr lang="en-US" sz="2000" b="1" dirty="0" smtClean="0">
                <a:solidFill>
                  <a:schemeClr val="tx1"/>
                </a:solidFill>
                <a:latin typeface="Arial" panose="020B0604020202020204" pitchFamily="34" charset="0"/>
                <a:cs typeface="Arial" panose="020B0604020202020204" pitchFamily="34" charset="0"/>
              </a:rPr>
              <a:t>char aBackspaceChar = '\b</a:t>
            </a:r>
            <a:r>
              <a:rPr lang="en-US" sz="2000" b="1" dirty="0">
                <a:solidFill>
                  <a:schemeClr val="tx1"/>
                </a:solidFill>
                <a:latin typeface="Arial" panose="020B0604020202020204" pitchFamily="34" charset="0"/>
                <a:cs typeface="Arial" panose="020B0604020202020204" pitchFamily="34" charset="0"/>
              </a:rPr>
              <a:t>'</a:t>
            </a:r>
            <a:endParaRPr lang="en-US" sz="2000" b="1" dirty="0" smtClean="0">
              <a:solidFill>
                <a:schemeClr val="tx1"/>
              </a:solidFill>
              <a:latin typeface="Arial" panose="020B0604020202020204" pitchFamily="34" charset="0"/>
              <a:cs typeface="Arial" panose="020B0604020202020204" pitchFamily="34" charset="0"/>
            </a:endParaRPr>
          </a:p>
          <a:p>
            <a:pPr marL="457200" lvl="1" indent="0">
              <a:lnSpc>
                <a:spcPct val="100000"/>
              </a:lnSpc>
              <a:spcBef>
                <a:spcPts val="500"/>
              </a:spcBef>
              <a:buClr>
                <a:srgbClr val="007FA3"/>
              </a:buClr>
              <a:buNone/>
            </a:pPr>
            <a:r>
              <a:rPr lang="en-US" sz="2000" b="1" dirty="0" smtClean="0">
                <a:solidFill>
                  <a:schemeClr val="tx1"/>
                </a:solidFill>
                <a:latin typeface="Arial" panose="020B0604020202020204" pitchFamily="34" charset="0"/>
                <a:cs typeface="Arial" panose="020B0604020202020204" pitchFamily="34" charset="0"/>
              </a:rPr>
              <a:t>char </a:t>
            </a:r>
            <a:r>
              <a:rPr lang="en-US" sz="2000" b="1" dirty="0">
                <a:solidFill>
                  <a:schemeClr val="tx1"/>
                </a:solidFill>
                <a:latin typeface="Arial" panose="020B0604020202020204" pitchFamily="34" charset="0"/>
                <a:cs typeface="Arial" panose="020B0604020202020204" pitchFamily="34" charset="0"/>
              </a:rPr>
              <a:t>aTabChar = '\t';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2169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char Data Type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8018583" cy="4270400"/>
          </a:xfrm>
        </p:spPr>
        <p:txBody>
          <a:bodyPr/>
          <a:lstStyle/>
          <a:p>
            <a:pPr marL="256032" indent="-256032">
              <a:lnSpc>
                <a:spcPct val="100000"/>
              </a:lnSpc>
              <a:buClr>
                <a:srgbClr val="007FA3"/>
              </a:buClr>
            </a:pPr>
            <a:r>
              <a:rPr lang="en-US" dirty="0">
                <a:solidFill>
                  <a:schemeClr val="tx1"/>
                </a:solidFill>
                <a:latin typeface="Arial" panose="020B0604020202020204" pitchFamily="34" charset="0"/>
                <a:cs typeface="Arial" panose="020B0604020202020204" pitchFamily="34" charset="0"/>
              </a:rPr>
              <a:t>Characters used in C# are represented in Unicode, which is a 16-bit coding scheme for characters</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For example, the letter A actually is stored in computer memory as a set of 16 zeros and ones—namely, 0000 0000 0100 0001</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16-bit numbers are difficult to read so programmers often use a shorthand notation called </a:t>
            </a:r>
            <a:r>
              <a:rPr lang="en-US" sz="2000" b="1" dirty="0">
                <a:solidFill>
                  <a:schemeClr val="tx1"/>
                </a:solidFill>
                <a:latin typeface="Arial" panose="020B0604020202020204" pitchFamily="34" charset="0"/>
                <a:cs typeface="Arial" panose="020B0604020202020204" pitchFamily="34" charset="0"/>
              </a:rPr>
              <a:t>hexadecimal</a:t>
            </a:r>
            <a:r>
              <a:rPr lang="en-US" sz="2000" dirty="0">
                <a:solidFill>
                  <a:schemeClr val="tx1"/>
                </a:solidFill>
                <a:latin typeface="Arial" panose="020B0604020202020204" pitchFamily="34" charset="0"/>
                <a:cs typeface="Arial" panose="020B0604020202020204" pitchFamily="34" charset="0"/>
              </a:rPr>
              <a:t>, or </a:t>
            </a:r>
            <a:r>
              <a:rPr lang="en-US" sz="2000" b="1" dirty="0">
                <a:solidFill>
                  <a:schemeClr val="tx1"/>
                </a:solidFill>
                <a:latin typeface="Arial" panose="020B0604020202020204" pitchFamily="34" charset="0"/>
                <a:cs typeface="Arial" panose="020B0604020202020204" pitchFamily="34" charset="0"/>
              </a:rPr>
              <a:t>base 16</a:t>
            </a:r>
            <a:r>
              <a:rPr lang="en-US" sz="2000" dirty="0">
                <a:solidFill>
                  <a:schemeClr val="tx1"/>
                </a:solidFill>
                <a:latin typeface="Arial" panose="020B0604020202020204" pitchFamily="34" charset="0"/>
                <a:cs typeface="Arial" panose="020B0604020202020204" pitchFamily="34" charset="0"/>
              </a:rPr>
              <a:t>. In hexadecimal shorthand, 0000 becomes 0</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0100 becomes 4, and 0001 becomes 1. Thus, the letter A is represented in hexadecimal as 0041</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Two ways to store the character A:</a:t>
            </a:r>
          </a:p>
          <a:p>
            <a:pPr marL="457200" lvl="1" indent="0">
              <a:lnSpc>
                <a:spcPct val="100000"/>
              </a:lnSpc>
              <a:buClr>
                <a:srgbClr val="007FA3"/>
              </a:buClr>
              <a:buNone/>
            </a:pPr>
            <a:r>
              <a:rPr lang="en-US" sz="2000" b="1" dirty="0">
                <a:solidFill>
                  <a:schemeClr val="tx1"/>
                </a:solidFill>
                <a:latin typeface="Arial" panose="020B0604020202020204" pitchFamily="34" charset="0"/>
                <a:cs typeface="Arial" panose="020B0604020202020204" pitchFamily="34" charset="0"/>
              </a:rPr>
              <a:t>char letter = 'A';</a:t>
            </a:r>
          </a:p>
          <a:p>
            <a:pPr marL="457200" lvl="1" indent="0">
              <a:lnSpc>
                <a:spcPct val="100000"/>
              </a:lnSpc>
              <a:buClr>
                <a:srgbClr val="007FA3"/>
              </a:buClr>
              <a:buNone/>
            </a:pPr>
            <a:r>
              <a:rPr lang="en-US" sz="2000" b="1" dirty="0">
                <a:solidFill>
                  <a:schemeClr val="tx1"/>
                </a:solidFill>
                <a:latin typeface="Arial" panose="020B0604020202020204" pitchFamily="34" charset="0"/>
                <a:cs typeface="Arial" panose="020B0604020202020204" pitchFamily="34" charset="0"/>
              </a:rPr>
              <a:t>char letter = '\u0041';</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96417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string Data Type </a:t>
            </a:r>
            <a:r>
              <a:rPr lang="en-US" sz="2000" dirty="0" smtClean="0">
                <a:solidFill>
                  <a:srgbClr val="007FA3"/>
                </a:solidFill>
                <a:latin typeface="Arial" panose="020B0604020202020204" pitchFamily="34" charset="0"/>
                <a:cs typeface="Arial" panose="020B0604020202020204" pitchFamily="34" charset="0"/>
              </a:rPr>
              <a:t>(1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942383" cy="4385816"/>
          </a:xfrm>
        </p:spPr>
        <p:txBody>
          <a:bodyPr/>
          <a:lstStyle/>
          <a:p>
            <a:pPr marL="256032" indent="-256032">
              <a:lnSpc>
                <a:spcPct val="100000"/>
              </a:lnSpc>
              <a:buClr>
                <a:srgbClr val="007FA3"/>
              </a:buClr>
            </a:pPr>
            <a:r>
              <a:rPr lang="en-US" b="1" dirty="0">
                <a:solidFill>
                  <a:schemeClr val="tx1"/>
                </a:solidFill>
                <a:latin typeface="Arial" panose="020B0604020202020204" pitchFamily="34" charset="0"/>
                <a:cs typeface="Arial" panose="020B0604020202020204" pitchFamily="34" charset="0"/>
              </a:rPr>
              <a:t>string </a:t>
            </a:r>
            <a:r>
              <a:rPr lang="en-US" dirty="0">
                <a:solidFill>
                  <a:schemeClr val="tx1"/>
                </a:solidFill>
                <a:latin typeface="Arial" panose="020B0604020202020204" pitchFamily="34" charset="0"/>
                <a:cs typeface="Arial" panose="020B0604020202020204" pitchFamily="34" charset="0"/>
              </a:rPr>
              <a:t>data type</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Holds a series of characters</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Values are expressed within double quotation marks</a:t>
            </a:r>
          </a:p>
          <a:p>
            <a:pPr marL="256032" indent="-256032">
              <a:lnSpc>
                <a:spcPct val="100000"/>
              </a:lnSpc>
              <a:spcBef>
                <a:spcPts val="1500"/>
              </a:spcBef>
              <a:buClr>
                <a:srgbClr val="007FA3"/>
              </a:buClr>
            </a:pPr>
            <a:r>
              <a:rPr lang="en-US" dirty="0" smtClean="0">
                <a:solidFill>
                  <a:schemeClr val="tx1"/>
                </a:solidFill>
                <a:latin typeface="Arial" panose="020B0604020202020204" pitchFamily="34" charset="0"/>
                <a:cs typeface="Arial" panose="020B0604020202020204" pitchFamily="34" charset="0"/>
              </a:rPr>
              <a:t>Example</a:t>
            </a:r>
            <a:r>
              <a:rPr lang="en-US" dirty="0">
                <a:solidFill>
                  <a:schemeClr val="tx1"/>
                </a:solidFill>
                <a:latin typeface="Arial" panose="020B0604020202020204" pitchFamily="34" charset="0"/>
                <a:cs typeface="Arial" panose="020B0604020202020204" pitchFamily="34" charset="0"/>
              </a:rPr>
              <a:t>: </a:t>
            </a:r>
            <a:r>
              <a:rPr lang="en-US" b="1" dirty="0" smtClean="0">
                <a:solidFill>
                  <a:schemeClr val="tx1"/>
                </a:solidFill>
                <a:latin typeface="Arial" panose="020B0604020202020204" pitchFamily="34" charset="0"/>
                <a:cs typeface="Arial" panose="020B0604020202020204" pitchFamily="34" charset="0"/>
              </a:rPr>
              <a:t>string firstName = "Jane";</a:t>
            </a:r>
            <a:endParaRPr lang="en-US" b="1" dirty="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Comparing strings</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 </a:t>
            </a:r>
            <a:r>
              <a:rPr lang="en-US" sz="2000" b="1" dirty="0">
                <a:solidFill>
                  <a:schemeClr val="tx1"/>
                </a:solidFill>
                <a:latin typeface="Arial" panose="020B0604020202020204" pitchFamily="34" charset="0"/>
                <a:cs typeface="Arial" panose="020B0604020202020204" pitchFamily="34" charset="0"/>
              </a:rPr>
              <a:t>==</a:t>
            </a:r>
            <a:r>
              <a:rPr lang="en-US" sz="2000" dirty="0">
                <a:solidFill>
                  <a:schemeClr val="tx1"/>
                </a:solidFill>
                <a:latin typeface="Arial" panose="020B0604020202020204" pitchFamily="34" charset="0"/>
                <a:cs typeface="Arial" panose="020B0604020202020204" pitchFamily="34" charset="0"/>
              </a:rPr>
              <a:t> and </a:t>
            </a:r>
            <a:r>
              <a:rPr lang="en-US" sz="2000" b="1" dirty="0">
                <a:solidFill>
                  <a:schemeClr val="tx1"/>
                </a:solidFill>
                <a:latin typeface="Arial" panose="020B0604020202020204" pitchFamily="34" charset="0"/>
                <a:cs typeface="Arial" panose="020B0604020202020204" pitchFamily="34" charset="0"/>
              </a:rPr>
              <a:t>!=</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 the </a:t>
            </a:r>
            <a:r>
              <a:rPr lang="en-US" sz="2000" b="1" dirty="0">
                <a:solidFill>
                  <a:schemeClr val="tx1"/>
                </a:solidFill>
                <a:latin typeface="Arial" panose="020B0604020202020204" pitchFamily="34" charset="0"/>
                <a:cs typeface="Arial" panose="020B0604020202020204" pitchFamily="34" charset="0"/>
              </a:rPr>
              <a:t>Equals()</a:t>
            </a:r>
            <a:r>
              <a:rPr lang="en-US" sz="2000" dirty="0">
                <a:solidFill>
                  <a:schemeClr val="tx1"/>
                </a:solidFill>
                <a:latin typeface="Arial" panose="020B0604020202020204" pitchFamily="34" charset="0"/>
                <a:cs typeface="Arial" panose="020B0604020202020204" pitchFamily="34" charset="0"/>
              </a:rPr>
              <a:t> method, </a:t>
            </a:r>
            <a:r>
              <a:rPr lang="en-US" sz="2000" b="1" dirty="0">
                <a:solidFill>
                  <a:schemeClr val="tx1"/>
                </a:solidFill>
                <a:latin typeface="Arial" panose="020B0604020202020204" pitchFamily="34" charset="0"/>
                <a:cs typeface="Arial" panose="020B0604020202020204" pitchFamily="34" charset="0"/>
              </a:rPr>
              <a:t>Compare()</a:t>
            </a:r>
            <a:r>
              <a:rPr lang="en-US" sz="2000" dirty="0">
                <a:solidFill>
                  <a:schemeClr val="tx1"/>
                </a:solidFill>
                <a:latin typeface="Arial" panose="020B0604020202020204" pitchFamily="34" charset="0"/>
                <a:cs typeface="Arial" panose="020B0604020202020204" pitchFamily="34" charset="0"/>
              </a:rPr>
              <a:t> method, and </a:t>
            </a:r>
            <a:r>
              <a:rPr lang="en-US" sz="2000" b="1" dirty="0">
                <a:solidFill>
                  <a:schemeClr val="tx1"/>
                </a:solidFill>
                <a:latin typeface="Arial" panose="020B0604020202020204" pitchFamily="34" charset="0"/>
                <a:cs typeface="Arial" panose="020B0604020202020204" pitchFamily="34" charset="0"/>
              </a:rPr>
              <a:t>CompareTo()</a:t>
            </a:r>
            <a:r>
              <a:rPr lang="en-US" sz="2000" dirty="0">
                <a:solidFill>
                  <a:schemeClr val="tx1"/>
                </a:solidFill>
                <a:latin typeface="Arial" panose="020B0604020202020204" pitchFamily="34" charset="0"/>
                <a:cs typeface="Arial" panose="020B0604020202020204" pitchFamily="34" charset="0"/>
              </a:rPr>
              <a:t> method</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A string is considered equal to, greater than, or less than another string </a:t>
            </a:r>
            <a:r>
              <a:rPr lang="en-US" b="1" dirty="0">
                <a:solidFill>
                  <a:schemeClr val="tx1"/>
                </a:solidFill>
                <a:latin typeface="Arial" panose="020B0604020202020204" pitchFamily="34" charset="0"/>
                <a:cs typeface="Arial" panose="020B0604020202020204" pitchFamily="34" charset="0"/>
              </a:rPr>
              <a:t>lexically</a:t>
            </a:r>
            <a:r>
              <a:rPr lang="en-US" dirty="0">
                <a:solidFill>
                  <a:schemeClr val="tx1"/>
                </a:solidFill>
                <a:latin typeface="Arial" panose="020B0604020202020204" pitchFamily="34" charset="0"/>
                <a:cs typeface="Arial" panose="020B0604020202020204" pitchFamily="34" charset="0"/>
              </a:rPr>
              <a:t>, which in the case of letter values means alphabetically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4387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string Data Type </a:t>
            </a:r>
            <a:r>
              <a:rPr lang="en-US" sz="2000" dirty="0" smtClean="0">
                <a:solidFill>
                  <a:srgbClr val="007FA3"/>
                </a:solidFill>
                <a:latin typeface="Arial" panose="020B0604020202020204" pitchFamily="34" charset="0"/>
                <a:cs typeface="Arial" panose="020B0604020202020204" pitchFamily="34" charset="0"/>
              </a:rPr>
              <a:t>(2 of 5)</a:t>
            </a:r>
            <a:endParaRPr lang="en-US" sz="2000" dirty="0">
              <a:solidFill>
                <a:srgbClr val="007FA3"/>
              </a:solidFill>
              <a:latin typeface="Arial" panose="020B0604020202020204" pitchFamily="34" charset="0"/>
              <a:cs typeface="Arial" panose="020B0604020202020204" pitchFamily="34" charset="0"/>
            </a:endParaRPr>
          </a:p>
        </p:txBody>
      </p:sp>
      <p:pic>
        <p:nvPicPr>
          <p:cNvPr id="7" name="Picture 6" descr="Figure 2-15 CompareNames1 program that compares two strings using == operator. Program code. In the code, the words in the variable names are merged, and the code contains the following keywords: using static, class, static void, string. Line 1: using static, system, period, console, semi colon. Line 2: class, compare names 1. Line 3: left brace. Line 4, indented once: static void, main, left parenthesis, right parenthesis. Line 5, indented once: left brace. Line 6, indented twice: string, name 1 = open quotes, Amy, close quotes, semi colon. Line 7, indented twice: string, name 2 = open quotes, Amy, close quotes, semi colon. Line 8, indented twice: string, name 3 = open quotes, Matthew, close quotes, semi colon. Line 9, indented twice: write line, left parenthesis, open quotes, compare, left brace, 0, right brace, to, left brace, 1, right brace, colon, left brace, 2, right brace, close quotes, comma. Line 10, indented 3 times: name 1, comma, name 2, comma, name 1, = = name 2, right parenthesis, semi colon. Line 11, indented twice: write line, left parenthesis, open quotes, compare, left brace, 0, right brace, to, left brace, 1, right brace, colon, left brace, 2, right brace, close quotes, comma. Line 12, indented thrice: name 1, comma, name 3, comma, name 1 = = name 3, right parenthesis, semi colon. Line 13, indented once: right brace. Line 14: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3850" y="1595836"/>
            <a:ext cx="5317128" cy="2956039"/>
          </a:xfrm>
          <a:prstGeom prst="rect">
            <a:avLst/>
          </a:prstGeom>
        </p:spPr>
      </p:pic>
      <p:pic>
        <p:nvPicPr>
          <p:cNvPr id="8" name="Picture 7" descr="Figure 2-16 Output of the program in Figure 2-15. The output of the program displays the following text. Line 1: compare Amy to Amy, colon, true. Line 2: compare Amy to Matthew, colon, fals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7966" y="4990976"/>
            <a:ext cx="3388895" cy="9144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65315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string Data Type </a:t>
            </a:r>
            <a:r>
              <a:rPr lang="en-US" sz="2000" dirty="0" smtClean="0">
                <a:solidFill>
                  <a:srgbClr val="007FA3"/>
                </a:solidFill>
                <a:latin typeface="Arial" panose="020B0604020202020204" pitchFamily="34" charset="0"/>
                <a:cs typeface="Arial" panose="020B0604020202020204" pitchFamily="34" charset="0"/>
              </a:rPr>
              <a:t>(3 of 5)</a:t>
            </a:r>
            <a:endParaRPr lang="en-US" sz="2000" dirty="0">
              <a:solidFill>
                <a:srgbClr val="007FA3"/>
              </a:solidFill>
              <a:latin typeface="Arial" panose="020B0604020202020204" pitchFamily="34" charset="0"/>
              <a:cs typeface="Arial" panose="020B0604020202020204" pitchFamily="34" charset="0"/>
            </a:endParaRPr>
          </a:p>
        </p:txBody>
      </p:sp>
      <p:pic>
        <p:nvPicPr>
          <p:cNvPr id="9" name="Picture 8" descr="Figure 2-17 CompareNames2 program that compares two strings using three methods. Program code. In the code, the words in the variable names are merged, and the code contains the following keywords: using, using static, class, static void, string. Line 1: using, system, semi colon. Line 2: using static, system, period, console, semi colon. Line 3: using static, system, period, string, semi colon. Line 4: class, compare names 2. Line 5: left brace. Line 6, indented once: static void, main, left parenthesis, right parenthesis. Line 7, indented once: left brace. Line 8, indented twice: string, name 1 = open quotes, Amy, close quotes, semi colon. Line 9, indented twice: string, name 2 = open quotes, Amy, close quotes, semi colon. Line 10, indented twice: string, name 3 = open quotes, Matthew, close quotes, semi colon. Line 11, indented twice: write line, left parenthesis, open quotes, left brace, 0, right brace, and, left brace, 1, right brace, semi colon, equals, left parenthesis, right parenthesis, method gives, left brace, 2, right brace, close quotes, comma. Line 12, indented 3 times: name 1, comma, name 2, comma. Highlighted text; name 1, period, equals, left parenthesis, name 2, right parenthesis, right parenthesis, semi colon. Line 13, indented twice: write line, left parenthesis, open quotes, left brace, 0, right brace, and, left brace, 1, right brace, semi colon, equals left parenthesis, right parenthesis, method gives, left brace, 2, right brace, close quotes, comma. Line 14, indented 3 times: name 1, comma, name 3, comma. Highlighted text: name 1, period, equals, left parenthesis, name 3, right parenthesis, right parenthesis, semi colon. Line 15, indented twice: write line, left parenthesis, open quotes, left brace, 0, right brace, and, left brace, 1, right brace, semi colon, equals, left parenthesis, right parenthesis, method gives, left brace, 2, right brace, close quotes, comma. Line 16, indented 3 times: name 1, comma, name 2, comma. Highlighted text: name 1, period, compare to, left parenthesis, name 2, right parenthesis, right parenthesis, semi colon. Line 17, indented twice: write line, left parenthesis, open quotes, left brace, 0, right brace, and, left brace, 1, right brace, semi colon, equals, left parenthesis, right parenthesis, method gives, left brace, 2, right brace, close quotes, comma. Line 18, indented 3 times: name 1 comma, name 3 comma. Highlighted text: name 1, period, compare to, left parenthesis, name 3, right parenthesis, right parenthesis, semi colon. Line 19, indented twice: write line, left parenthesis, open quotes, left brace, 0, right brace, and, left brace, 1, right brace, semi colon, equals, left parenthesis, right parenthesis, method gives, left brace, 2, right brace, close quotes, comma. Line 20, indented 3 times: name 1, comma, name 2, comma. Highlighted text: compare, left parenthesis, name 1, comma, name 2, right parenthesis, right parenthesis, semi colon. Line 21, indented twice: write line, left parenthesis, open quotes, left brace, 0, right brace, and, left brace, 1, right brace, semi colon, equals, left parenthesis, right parenthesis, method gives, left brace, 2, right brace, close quotes, comma. Line 22, indented 3 times: name 1, comma, name 3, comma. Highlighted text: compare, left parenthesis, name 1, comma, name 3, right parenthesis, right parenthesis, semi colon. Line 23, indented once: right brace. Line 24: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676400"/>
            <a:ext cx="5392218" cy="428447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412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string Data Type </a:t>
            </a:r>
            <a:r>
              <a:rPr lang="en-US" sz="2000" dirty="0" smtClean="0">
                <a:solidFill>
                  <a:srgbClr val="007FA3"/>
                </a:solidFill>
                <a:latin typeface="Arial" panose="020B0604020202020204" pitchFamily="34" charset="0"/>
                <a:cs typeface="Arial" panose="020B0604020202020204" pitchFamily="34" charset="0"/>
              </a:rPr>
              <a:t>(4 of 5)</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2-18 Output of the program in Figure 2-17. The output of the program displays the following text. Line 1: Amy and Amy, semi colon. Equals, left parenthesis, right parenthesis, method gives true. Line 2: Amy and Matthew, semi colon. Equals, left parenthesis, right parenthesis, method gives false. Line 3: Amy and Amy, semi colon. Compare to, left parenthesis, right parenthesis, method gives 0. Line 4: Amy and Matthew, semi colon. Compare to, left parenthesis, right parenthesis, method gives negative 1. Line 5: Amy and Amy, semi colon. Compare, left parenthesis, right parenthesis, method gives 0. Line 6: Amy and Matthew, semi colon. Compare, left parenthesis, right parenthesis, method gives negativ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2286000"/>
            <a:ext cx="5842618" cy="221858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98033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string Data Type </a:t>
            </a:r>
            <a:r>
              <a:rPr lang="en-US" sz="2000" dirty="0" smtClean="0">
                <a:solidFill>
                  <a:srgbClr val="007FA3"/>
                </a:solidFill>
                <a:latin typeface="Arial" panose="020B0604020202020204" pitchFamily="34" charset="0"/>
                <a:cs typeface="Arial" panose="020B0604020202020204" pitchFamily="34" charset="0"/>
              </a:rPr>
              <a:t>(5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942383" cy="677108"/>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Use the </a:t>
            </a:r>
            <a:r>
              <a:rPr lang="en-US" sz="2200" b="1" dirty="0">
                <a:solidFill>
                  <a:schemeClr val="tx1"/>
                </a:solidFill>
                <a:latin typeface="Arial" panose="020B0604020202020204" pitchFamily="34" charset="0"/>
                <a:cs typeface="Arial" panose="020B0604020202020204" pitchFamily="34" charset="0"/>
              </a:rPr>
              <a:t>Substring()</a:t>
            </a:r>
            <a:r>
              <a:rPr lang="en-US" sz="2200" dirty="0">
                <a:solidFill>
                  <a:schemeClr val="tx1"/>
                </a:solidFill>
                <a:latin typeface="Arial" panose="020B0604020202020204" pitchFamily="34" charset="0"/>
                <a:cs typeface="Arial" panose="020B0604020202020204" pitchFamily="34" charset="0"/>
              </a:rPr>
              <a:t> method to extract a portion of a string from a starting point for a specific length</a:t>
            </a:r>
          </a:p>
        </p:txBody>
      </p:sp>
      <p:pic>
        <p:nvPicPr>
          <p:cNvPr id="5" name="Picture 4" descr="Figure 2-19 Using the Substring() method. The program code illustrates the substring method. Line 1: string word = open quotes, water, close quotes, semi colon. Lines 2 and 3 show the position occupied by each letter: 0, w; 1, ay; 2, t; 3, e; 4, r. In the following lines, the first number after the left parenthesis indicates the start position, and the second number indicates the length. Line 4: word, period, substring, left parenthesis, 0, comma, 1, right parenthesis, is, open quotes, w, close quotes. Line 5: word, period, substring, left parenthesis, 0, comma, 2, right parenthesis, is, open quotes, w ay, close quotes. Line 6: word, period, substring, left parenthesis, 1, comma, 2, right parenthesis, is, open quotes, ay t, close quotes. Line 7: word, period, substring, left parenthesis, 2, comma, 3, right parenthesis, is, open quotes, t e r, close quotes. Line 8: word, period, substring, left parenthesis, 0, comma, word, period, length, right parenthesis, is, open quotes, water, close quotes. Line 9: word, period, substring, left parenthesis, 3, comma, 4, right parenthesis, produces an error messag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2458981"/>
            <a:ext cx="4466864" cy="364244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816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Defining Named Constants</a:t>
            </a:r>
          </a:p>
        </p:txBody>
      </p:sp>
      <p:sp>
        <p:nvSpPr>
          <p:cNvPr id="3" name="Text Placeholder 2"/>
          <p:cNvSpPr>
            <a:spLocks noGrp="1"/>
          </p:cNvSpPr>
          <p:nvPr>
            <p:ph idx="1"/>
          </p:nvPr>
        </p:nvSpPr>
        <p:spPr>
          <a:xfrm>
            <a:off x="592017" y="1538819"/>
            <a:ext cx="7789983" cy="4154984"/>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Named constant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Often simply called a constant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 identifier whose contents cannot change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Created using the keyword </a:t>
            </a:r>
            <a:r>
              <a:rPr lang="en-US" sz="2200" b="1" dirty="0">
                <a:solidFill>
                  <a:schemeClr val="tx1"/>
                </a:solidFill>
                <a:latin typeface="Arial" panose="020B0604020202020204" pitchFamily="34" charset="0"/>
                <a:cs typeface="Arial" panose="020B0604020202020204" pitchFamily="34" charset="0"/>
              </a:rPr>
              <a:t>const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Programmers sometimes name constants using all uppercase letters, inserting underscores for readability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Other programmers object to this style and call it </a:t>
            </a:r>
            <a:r>
              <a:rPr lang="en-US" sz="2200" b="1" dirty="0">
                <a:solidFill>
                  <a:schemeClr val="tx1"/>
                </a:solidFill>
                <a:latin typeface="Arial" panose="020B0604020202020204" pitchFamily="34" charset="0"/>
                <a:cs typeface="Arial" panose="020B0604020202020204" pitchFamily="34" charset="0"/>
              </a:rPr>
              <a:t>screaming caps</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Self-documenting</a:t>
            </a:r>
            <a:r>
              <a:rPr lang="en-US" sz="2200" dirty="0">
                <a:solidFill>
                  <a:schemeClr val="tx1"/>
                </a:solidFill>
                <a:latin typeface="Arial" panose="020B0604020202020204" pitchFamily="34" charset="0"/>
                <a:cs typeface="Arial" panose="020B0604020202020204" pitchFamily="34" charset="0"/>
              </a:rPr>
              <a:t> statement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Easy to understand even without program comments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9577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Declaring Variables </a:t>
            </a:r>
            <a:r>
              <a:rPr lang="en-US" sz="2000" dirty="0" smtClean="0">
                <a:solidFill>
                  <a:srgbClr val="007FA3"/>
                </a:solidFill>
                <a:latin typeface="Arial" panose="020B0604020202020204" pitchFamily="34" charset="0"/>
                <a:cs typeface="Arial" panose="020B0604020202020204" pitchFamily="34" charset="0"/>
              </a:rPr>
              <a:t>(1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4231928"/>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Constant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Cannot be changed after a program is </a:t>
            </a:r>
            <a:r>
              <a:rPr lang="en-US" sz="2200" dirty="0" smtClean="0">
                <a:solidFill>
                  <a:schemeClr val="tx1"/>
                </a:solidFill>
                <a:latin typeface="Arial" panose="020B0604020202020204" pitchFamily="34" charset="0"/>
                <a:cs typeface="Arial" panose="020B0604020202020204" pitchFamily="34" charset="0"/>
              </a:rPr>
              <a:t>compiled</a:t>
            </a:r>
            <a:endParaRPr lang="en-US" sz="2200" dirty="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Literal </a:t>
            </a:r>
            <a:r>
              <a:rPr lang="en-US" sz="2200" b="1" dirty="0" smtClean="0">
                <a:solidFill>
                  <a:schemeClr val="tx1"/>
                </a:solidFill>
                <a:latin typeface="Arial" panose="020B0604020202020204" pitchFamily="34" charset="0"/>
                <a:cs typeface="Arial" panose="020B0604020202020204" pitchFamily="34" charset="0"/>
              </a:rPr>
              <a:t>constant</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Its value is taken literally at each use</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Variable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named location in computer memory that can hold different values at different points in time</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Data type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Describes the format and size of (amount of memory occupied by) a data item</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0845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Working with Enumerations </a:t>
            </a:r>
            <a:r>
              <a:rPr lang="en-US" sz="2000" dirty="0">
                <a:solidFill>
                  <a:srgbClr val="007FA3"/>
                </a:solidFill>
                <a:latin typeface="Arial" panose="020B0604020202020204" pitchFamily="34" charset="0"/>
                <a:cs typeface="Arial" panose="020B0604020202020204" pitchFamily="34" charset="0"/>
              </a:rPr>
              <a:t>(</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942383" cy="4324261"/>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An </a:t>
            </a:r>
            <a:r>
              <a:rPr lang="en-US" sz="2200" b="1" dirty="0">
                <a:solidFill>
                  <a:schemeClr val="tx1"/>
                </a:solidFill>
                <a:latin typeface="Arial" panose="020B0604020202020204" pitchFamily="34" charset="0"/>
                <a:cs typeface="Arial" panose="020B0604020202020204" pitchFamily="34" charset="0"/>
              </a:rPr>
              <a:t>enumeration</a:t>
            </a:r>
            <a:r>
              <a:rPr lang="en-US" sz="2200" dirty="0">
                <a:solidFill>
                  <a:schemeClr val="tx1"/>
                </a:solidFill>
                <a:latin typeface="Arial" panose="020B0604020202020204" pitchFamily="34" charset="0"/>
                <a:cs typeface="Arial" panose="020B0604020202020204" pitchFamily="34" charset="0"/>
              </a:rPr>
              <a:t> is a set of constants represented by identifiers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Enumeration example named DayOfWeek:</a:t>
            </a:r>
          </a:p>
          <a:p>
            <a:pPr marL="400050" lvl="2" indent="338138">
              <a:buNone/>
            </a:pPr>
            <a:r>
              <a:rPr lang="en-US" sz="2200" b="1" dirty="0">
                <a:solidFill>
                  <a:schemeClr val="tx1"/>
                </a:solidFill>
                <a:latin typeface="Arial" panose="020B0604020202020204" pitchFamily="34" charset="0"/>
                <a:cs typeface="Arial" panose="020B0604020202020204" pitchFamily="34" charset="0"/>
              </a:rPr>
              <a:t>enum DayOfWeek</a:t>
            </a:r>
          </a:p>
          <a:p>
            <a:pPr marL="400050" lvl="2" indent="338138">
              <a:buNone/>
            </a:pPr>
            <a:r>
              <a:rPr lang="en-US" sz="2200" b="1" dirty="0">
                <a:solidFill>
                  <a:schemeClr val="tx1"/>
                </a:solidFill>
                <a:latin typeface="Arial" panose="020B0604020202020204" pitchFamily="34" charset="0"/>
                <a:cs typeface="Arial" panose="020B0604020202020204" pitchFamily="34" charset="0"/>
              </a:rPr>
              <a:t>{</a:t>
            </a:r>
          </a:p>
          <a:p>
            <a:pPr marL="400050" lvl="2" indent="514350">
              <a:buNone/>
            </a:pPr>
            <a:r>
              <a:rPr lang="en-US" sz="2200" b="1" dirty="0">
                <a:solidFill>
                  <a:schemeClr val="tx1"/>
                </a:solidFill>
                <a:latin typeface="Arial" panose="020B0604020202020204" pitchFamily="34" charset="0"/>
                <a:cs typeface="Arial" panose="020B0604020202020204" pitchFamily="34" charset="0"/>
              </a:rPr>
              <a:t>SUNDAY, MONDAY, TUESDAY, WEDNESDAY,</a:t>
            </a:r>
          </a:p>
          <a:p>
            <a:pPr marL="400050" lvl="2" indent="514350">
              <a:buNone/>
            </a:pPr>
            <a:r>
              <a:rPr lang="en-US" sz="2200" b="1" dirty="0">
                <a:solidFill>
                  <a:schemeClr val="tx1"/>
                </a:solidFill>
                <a:latin typeface="Arial" panose="020B0604020202020204" pitchFamily="34" charset="0"/>
                <a:cs typeface="Arial" panose="020B0604020202020204" pitchFamily="34" charset="0"/>
              </a:rPr>
              <a:t>THURSDAY, FRIDAY, SATURDAY</a:t>
            </a:r>
          </a:p>
          <a:p>
            <a:pPr marL="400050" lvl="2" indent="338138">
              <a:buNone/>
            </a:pPr>
            <a:r>
              <a:rPr lang="en-US" sz="2200" b="1" dirty="0">
                <a:solidFill>
                  <a:schemeClr val="tx1"/>
                </a:solidFill>
                <a:latin typeface="Arial" panose="020B0604020202020204" pitchFamily="34" charset="0"/>
                <a:cs typeface="Arial" panose="020B0604020202020204" pitchFamily="34" charset="0"/>
              </a:rPr>
              <a: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By default, enumeration values are integer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specify otherwise by including a colon and a type name after the enumeration name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2795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Working with Enumerations </a:t>
            </a:r>
            <a:r>
              <a:rPr lang="en-US" sz="2000" dirty="0" smtClean="0">
                <a:solidFill>
                  <a:srgbClr val="007FA3"/>
                </a:solidFill>
                <a:latin typeface="Arial" panose="020B0604020202020204" pitchFamily="34" charset="0"/>
                <a:cs typeface="Arial" panose="020B0604020202020204" pitchFamily="34" charset="0"/>
              </a:rPr>
              <a:t>(</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 of </a:t>
            </a:r>
            <a:r>
              <a:rPr lang="en-US" sz="2000" dirty="0">
                <a:solidFill>
                  <a:srgbClr val="007FA3"/>
                </a:solidFill>
                <a:latin typeface="Arial" panose="020B0604020202020204" pitchFamily="34" charset="0"/>
                <a:cs typeface="Arial" panose="020B0604020202020204" pitchFamily="34" charset="0"/>
              </a:rPr>
              <a:t>2</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7942383" cy="4031873"/>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Creating an enumeration type provides you with several advantages: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If you did not create an enumerated type, you could use another type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If you did not create an enumerated type, you could create another type to represent days, but invalid behavior could be applied to the values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Programmers say using enums makes the values type-safe. </a:t>
            </a:r>
            <a:r>
              <a:rPr lang="en-US" sz="2200" b="1" dirty="0">
                <a:solidFill>
                  <a:schemeClr val="tx1"/>
                </a:solidFill>
                <a:latin typeface="Arial" panose="020B0604020202020204" pitchFamily="34" charset="0"/>
                <a:cs typeface="Arial" panose="020B0604020202020204" pitchFamily="34" charset="0"/>
              </a:rPr>
              <a:t>Type-safe </a:t>
            </a:r>
            <a:r>
              <a:rPr lang="en-US" sz="2200" dirty="0">
                <a:solidFill>
                  <a:schemeClr val="tx1"/>
                </a:solidFill>
                <a:latin typeface="Arial" panose="020B0604020202020204" pitchFamily="34" charset="0"/>
                <a:cs typeface="Arial" panose="020B0604020202020204" pitchFamily="34" charset="0"/>
              </a:rPr>
              <a:t>describes a data type for which only appropriate behaviors are allowed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enum constants provide a form of self-documentation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34229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Accepting Console Input</a:t>
            </a:r>
          </a:p>
        </p:txBody>
      </p:sp>
      <p:sp>
        <p:nvSpPr>
          <p:cNvPr id="3" name="Text Placeholder 2"/>
          <p:cNvSpPr>
            <a:spLocks noGrp="1"/>
          </p:cNvSpPr>
          <p:nvPr>
            <p:ph idx="1"/>
          </p:nvPr>
        </p:nvSpPr>
        <p:spPr>
          <a:xfrm>
            <a:off x="592017" y="1538819"/>
            <a:ext cx="7713783" cy="3208571"/>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Interactive program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program that allows user input</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ReadLine() method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Accepts all of the characters entered by a user input from the keyboard until the user presses Enter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Characters can be assigned to a string</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Must use a conversion method to convert the input string to the proper type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2454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Convert Class</a:t>
            </a:r>
          </a:p>
        </p:txBody>
      </p:sp>
      <p:sp>
        <p:nvSpPr>
          <p:cNvPr id="3" name="Text Placeholder 2"/>
          <p:cNvSpPr>
            <a:spLocks noGrp="1"/>
          </p:cNvSpPr>
          <p:nvPr>
            <p:ph idx="1"/>
          </p:nvPr>
        </p:nvSpPr>
        <p:spPr>
          <a:xfrm>
            <a:off x="592017" y="1538819"/>
            <a:ext cx="7516933" cy="677108"/>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Figure 2-20 shows an interactive program that prompts the user for a price and calculates a 6 percent sales tax</a:t>
            </a:r>
          </a:p>
        </p:txBody>
      </p:sp>
      <p:pic>
        <p:nvPicPr>
          <p:cNvPr id="5" name="Picture 4" descr="Figure 2-20 The InteractiveSalesTax program. Program code. In the code, the words in the variable names are merged, and the code contains the following keywords: using, using static, class, static void, c o n s t double, string, double. Line 1: using, system, semi colon. Line 2: using static, system, period, console, semi colon. Line 3: class, interactive sales tax. Line 4: left brace. Line 5, indented once: static void, main, left parenthesis, right parenthesis. Line 6, indented once: left brace. Line 7, indented twice: c o n s t double, tax underscore rate = 0.06, semi colon. Line 8, indented twice: string, item price as string, semi colon. Line 9, indented twice: double, item price, semi colon. Line 10, indented twice: double, total, semi colon. Line 11, indented twice: write, left parenthesis, open quotes, enter the price of an item &gt; &gt; close quotes, right parenthesis, semi colon. Line 12, indented twice: item price as string = read line, left parenthesis, right parenthesis, semi colon. Line 13, indented twice: item price = convert, period, to double, left parenthesis, item price as string, right parenthesis, semi colon. Line 14, indented twice: total = item price into tax underscore rate, semi colon. Line 15, indented twice: write line, left parenthesis, open quotes, with a tax rate of, left brace, 0, right brace, comma, a, left brace, 1, right brace, item, close quotes, +. Line 16, indented three times: open quotes, costs, left brace, 2, right brace, more dot, close quotes, comma, tax underscore rate, comma, item price, period, to string, left parenthesis, open quotes, C, close quotes, right parenthesis, comma. Line 17, indented three times: total, period, to string, left parenthesis, open quotes, C, close quotes, right parenthesis, right parenthesis, semi colon. Line 18, indented once: right brace. Line 19: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305227"/>
            <a:ext cx="4520184" cy="2990088"/>
          </a:xfrm>
          <a:prstGeom prst="rect">
            <a:avLst/>
          </a:prstGeom>
        </p:spPr>
      </p:pic>
      <p:pic>
        <p:nvPicPr>
          <p:cNvPr id="7" name="Picture 6" descr="Figure 2-21 Typical execution of the InteractiveSalesTax program. The output of the program displays the following text. Line 1: Enter the price of an item &gt; &gt; 28.77. Line 2: With a tax rate of 0.06, a $28.77 item costs $1.73 mor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1000" y="5384615"/>
            <a:ext cx="4651248" cy="7620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990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1534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Parse() Methods</a:t>
            </a:r>
          </a:p>
        </p:txBody>
      </p:sp>
      <p:sp>
        <p:nvSpPr>
          <p:cNvPr id="3" name="Text Placeholder 2"/>
          <p:cNvSpPr>
            <a:spLocks noGrp="1"/>
          </p:cNvSpPr>
          <p:nvPr>
            <p:ph idx="1"/>
          </p:nvPr>
        </p:nvSpPr>
        <p:spPr>
          <a:xfrm>
            <a:off x="592017" y="1538819"/>
            <a:ext cx="7516933" cy="1923604"/>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Parse() </a:t>
            </a:r>
            <a:r>
              <a:rPr lang="en-US" sz="2200" b="1" dirty="0" smtClean="0">
                <a:solidFill>
                  <a:schemeClr val="tx1"/>
                </a:solidFill>
                <a:latin typeface="Arial" panose="020B0604020202020204" pitchFamily="34" charset="0"/>
                <a:cs typeface="Arial" panose="020B0604020202020204" pitchFamily="34" charset="0"/>
              </a:rPr>
              <a:t>method</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 alternative to the Convert class methods to convert a string to a number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Parse means to break into component parts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Parsing a string turns it into its numeric equivalent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4124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(1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7942383" cy="347787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constant is a data value that cannot be changed after compilation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Display variable values with </a:t>
            </a:r>
            <a:r>
              <a:rPr lang="en-US" sz="2200" b="1" dirty="0">
                <a:solidFill>
                  <a:schemeClr val="tx1"/>
                </a:solidFill>
                <a:latin typeface="Arial" panose="020B0604020202020204" pitchFamily="34" charset="0"/>
                <a:cs typeface="Arial" panose="020B0604020202020204" pitchFamily="34" charset="0"/>
              </a:rPr>
              <a:t>Write()</a:t>
            </a:r>
            <a:r>
              <a:rPr lang="en-US" sz="2200" dirty="0">
                <a:solidFill>
                  <a:schemeClr val="tx1"/>
                </a:solidFill>
                <a:latin typeface="Arial" panose="020B0604020202020204" pitchFamily="34" charset="0"/>
                <a:cs typeface="Arial" panose="020B0604020202020204" pitchFamily="34" charset="0"/>
              </a:rPr>
              <a:t> or </a:t>
            </a:r>
            <a:r>
              <a:rPr lang="en-US" sz="2200" b="1" dirty="0">
                <a:solidFill>
                  <a:schemeClr val="tx1"/>
                </a:solidFill>
                <a:latin typeface="Arial" panose="020B0604020202020204" pitchFamily="34" charset="0"/>
                <a:cs typeface="Arial" panose="020B0604020202020204" pitchFamily="34" charset="0"/>
              </a:rPr>
              <a:t>WriteLine()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Nine integral data types: </a:t>
            </a:r>
            <a:r>
              <a:rPr lang="en-US" sz="2200" b="1" dirty="0">
                <a:solidFill>
                  <a:schemeClr val="tx1"/>
                </a:solidFill>
                <a:latin typeface="Arial" panose="020B0604020202020204" pitchFamily="34" charset="0"/>
                <a:cs typeface="Arial" panose="020B0604020202020204" pitchFamily="34" charset="0"/>
              </a:rPr>
              <a:t>byte, sbyte, short, ushort, int, uint, long, ulong, </a:t>
            </a:r>
            <a:r>
              <a:rPr lang="en-US" sz="2200" dirty="0">
                <a:solidFill>
                  <a:schemeClr val="tx1"/>
                </a:solidFill>
                <a:latin typeface="Arial" panose="020B0604020202020204" pitchFamily="34" charset="0"/>
                <a:cs typeface="Arial" panose="020B0604020202020204" pitchFamily="34" charset="0"/>
              </a:rPr>
              <a:t>and</a:t>
            </a:r>
            <a:r>
              <a:rPr lang="en-US" sz="2200" b="1" dirty="0">
                <a:solidFill>
                  <a:schemeClr val="tx1"/>
                </a:solidFill>
                <a:latin typeface="Arial" panose="020B0604020202020204" pitchFamily="34" charset="0"/>
                <a:cs typeface="Arial" panose="020B0604020202020204" pitchFamily="34" charset="0"/>
              </a:rPr>
              <a:t> char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Three floating-point data types: </a:t>
            </a:r>
            <a:r>
              <a:rPr lang="en-US" sz="2200" b="1" dirty="0">
                <a:solidFill>
                  <a:schemeClr val="tx1"/>
                </a:solidFill>
                <a:latin typeface="Arial" panose="020B0604020202020204" pitchFamily="34" charset="0"/>
                <a:cs typeface="Arial" panose="020B0604020202020204" pitchFamily="34" charset="0"/>
              </a:rPr>
              <a:t>float, double, </a:t>
            </a:r>
            <a:r>
              <a:rPr lang="en-US" sz="2200" dirty="0" smtClean="0">
                <a:solidFill>
                  <a:schemeClr val="tx1"/>
                </a:solidFill>
                <a:latin typeface="Arial" panose="020B0604020202020204" pitchFamily="34" charset="0"/>
                <a:cs typeface="Arial" panose="020B0604020202020204" pitchFamily="34" charset="0"/>
              </a:rPr>
              <a:t>and</a:t>
            </a:r>
            <a:r>
              <a:rPr lang="en-US" sz="2200" b="1" dirty="0" smtClean="0">
                <a:solidFill>
                  <a:schemeClr val="tx1"/>
                </a:solidFill>
                <a:latin typeface="Arial" panose="020B0604020202020204" pitchFamily="34" charset="0"/>
                <a:cs typeface="Arial" panose="020B0604020202020204" pitchFamily="34" charset="0"/>
              </a:rPr>
              <a:t> decimal</a:t>
            </a:r>
            <a:endParaRPr lang="en-US" sz="2200" b="1" dirty="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Use the binary arithmetic operators </a:t>
            </a:r>
            <a:r>
              <a:rPr lang="en-US" sz="2200" b="1" dirty="0">
                <a:solidFill>
                  <a:schemeClr val="tx1"/>
                </a:solidFill>
                <a:latin typeface="Arial" panose="020B0604020202020204" pitchFamily="34" charset="0"/>
                <a:cs typeface="Arial" panose="020B0604020202020204" pitchFamily="34" charset="0"/>
              </a:rPr>
              <a:t>+, –, *, /, </a:t>
            </a:r>
            <a:r>
              <a:rPr lang="en-US" sz="2200" dirty="0" smtClean="0">
                <a:solidFill>
                  <a:schemeClr val="tx1"/>
                </a:solidFill>
                <a:latin typeface="Arial" panose="020B0604020202020204" pitchFamily="34" charset="0"/>
                <a:cs typeface="Arial" panose="020B0604020202020204" pitchFamily="34" charset="0"/>
              </a:rPr>
              <a:t>and</a:t>
            </a:r>
            <a:r>
              <a:rPr lang="en-US" sz="2200" b="1" dirty="0" smtClean="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to manipulate values in your </a:t>
            </a:r>
            <a:r>
              <a:rPr lang="en-US" sz="2200" dirty="0" smtClean="0">
                <a:solidFill>
                  <a:schemeClr val="tx1"/>
                </a:solidFill>
                <a:latin typeface="Arial" panose="020B0604020202020204" pitchFamily="34" charset="0"/>
                <a:cs typeface="Arial" panose="020B0604020202020204" pitchFamily="34" charset="0"/>
              </a:rPr>
              <a:t>programs</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2999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sp>
        <p:nvSpPr>
          <p:cNvPr id="3" name="Content Placeholder 2"/>
          <p:cNvSpPr>
            <a:spLocks noGrp="1"/>
          </p:cNvSpPr>
          <p:nvPr>
            <p:ph idx="1"/>
          </p:nvPr>
        </p:nvSpPr>
        <p:spPr>
          <a:xfrm>
            <a:off x="592017" y="1538819"/>
            <a:ext cx="7561383" cy="3331681"/>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bool</a:t>
            </a:r>
            <a:r>
              <a:rPr lang="en-US" sz="2200" dirty="0">
                <a:solidFill>
                  <a:schemeClr val="tx1"/>
                </a:solidFill>
                <a:latin typeface="Arial" panose="020B0604020202020204" pitchFamily="34" charset="0"/>
                <a:cs typeface="Arial" panose="020B0604020202020204" pitchFamily="34" charset="0"/>
              </a:rPr>
              <a:t> variable can be true or false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Implicit cast versus explicit cast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char</a:t>
            </a:r>
            <a:r>
              <a:rPr lang="en-US" sz="2200" dirty="0">
                <a:solidFill>
                  <a:schemeClr val="tx1"/>
                </a:solidFill>
                <a:latin typeface="Arial" panose="020B0604020202020204" pitchFamily="34" charset="0"/>
                <a:cs typeface="Arial" panose="020B0604020202020204" pitchFamily="34" charset="0"/>
              </a:rPr>
              <a:t> data type holds any single character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string</a:t>
            </a:r>
            <a:r>
              <a:rPr lang="en-US" sz="2200" dirty="0">
                <a:solidFill>
                  <a:schemeClr val="tx1"/>
                </a:solidFill>
                <a:latin typeface="Arial" panose="020B0604020202020204" pitchFamily="34" charset="0"/>
                <a:cs typeface="Arial" panose="020B0604020202020204" pitchFamily="34" charset="0"/>
              </a:rPr>
              <a:t> data type holds a series of characters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Named constants are program identifiers whose values cannot change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ReadLine()</a:t>
            </a:r>
            <a:r>
              <a:rPr lang="en-US" sz="2200" dirty="0">
                <a:solidFill>
                  <a:schemeClr val="tx1"/>
                </a:solidFill>
                <a:latin typeface="Arial" panose="020B0604020202020204" pitchFamily="34" charset="0"/>
                <a:cs typeface="Arial" panose="020B0604020202020204" pitchFamily="34" charset="0"/>
              </a:rPr>
              <a:t> method accepts user input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0568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Declaring Variables </a:t>
            </a:r>
            <a:r>
              <a:rPr lang="en-US" sz="2000" dirty="0" smtClean="0">
                <a:solidFill>
                  <a:srgbClr val="007FA3"/>
                </a:solidFill>
                <a:latin typeface="Arial" panose="020B0604020202020204" pitchFamily="34" charset="0"/>
                <a:cs typeface="Arial" panose="020B0604020202020204" pitchFamily="34" charset="0"/>
              </a:rPr>
              <a:t>(2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7942383" cy="3662541"/>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Intrinsic Types (list appears on next slide)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Built-in Date Types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Alias</a:t>
            </a:r>
            <a:r>
              <a:rPr lang="en-US" sz="2200" dirty="0">
                <a:solidFill>
                  <a:schemeClr val="tx1"/>
                </a:solidFill>
                <a:latin typeface="Arial" panose="020B0604020202020204" pitchFamily="34" charset="0"/>
                <a:cs typeface="Arial" panose="020B0604020202020204" pitchFamily="34" charset="0"/>
              </a:rPr>
              <a:t> names for a class in the System namespace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All of the built-in types except object and string are called simple types</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Most commonly used built-in data types: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int, double, decimal, char, string, </a:t>
            </a:r>
            <a:r>
              <a:rPr lang="en-US" sz="2200" dirty="0">
                <a:solidFill>
                  <a:schemeClr val="tx1"/>
                </a:solidFill>
                <a:latin typeface="Arial" panose="020B0604020202020204" pitchFamily="34" charset="0"/>
                <a:cs typeface="Arial" panose="020B0604020202020204" pitchFamily="34" charset="0"/>
              </a:rPr>
              <a:t>and</a:t>
            </a:r>
            <a:r>
              <a:rPr lang="en-US" sz="2200" b="1" dirty="0">
                <a:solidFill>
                  <a:schemeClr val="tx1"/>
                </a:solidFill>
                <a:latin typeface="Arial" panose="020B0604020202020204" pitchFamily="34" charset="0"/>
                <a:cs typeface="Arial" panose="020B0604020202020204" pitchFamily="34" charset="0"/>
              </a:rPr>
              <a:t>  bool</a:t>
            </a:r>
          </a:p>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Unicode</a:t>
            </a:r>
            <a:r>
              <a:rPr lang="en-US" sz="2200" dirty="0">
                <a:solidFill>
                  <a:schemeClr val="tx1"/>
                </a:solidFill>
                <a:latin typeface="Arial" panose="020B0604020202020204" pitchFamily="34" charset="0"/>
                <a:cs typeface="Arial" panose="020B0604020202020204" pitchFamily="34" charset="0"/>
              </a:rPr>
              <a:t> is the system that provides a numeric value for every character</a:t>
            </a:r>
            <a:r>
              <a:rPr lang="en-US" sz="2200" dirty="0" smtClean="0">
                <a:solidFill>
                  <a:schemeClr val="tx1"/>
                </a:solidFill>
                <a:latin typeface="Arial" panose="020B0604020202020204" pitchFamily="34" charset="0"/>
                <a:cs typeface="Arial" panose="020B0604020202020204" pitchFamily="34" charset="0"/>
              </a:rPr>
              <a:t>.</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3514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Declaring Variables </a:t>
            </a:r>
            <a:r>
              <a:rPr lang="en-US" sz="2000" dirty="0" smtClean="0">
                <a:solidFill>
                  <a:srgbClr val="007FA3"/>
                </a:solidFill>
                <a:latin typeface="Arial" panose="020B0604020202020204" pitchFamily="34" charset="0"/>
                <a:cs typeface="Arial" panose="020B0604020202020204" pitchFamily="34" charset="0"/>
              </a:rPr>
              <a:t>(3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7942383" cy="3701013"/>
          </a:xfrm>
        </p:spPr>
        <p:txBody>
          <a:bodyPr/>
          <a:lstStyle/>
          <a:p>
            <a:pPr marL="256032" indent="-256032">
              <a:lnSpc>
                <a:spcPct val="100000"/>
              </a:lnSpc>
              <a:buClr>
                <a:srgbClr val="007FA3"/>
              </a:buClr>
            </a:pPr>
            <a:r>
              <a:rPr lang="en-US" sz="2200" b="1" dirty="0">
                <a:solidFill>
                  <a:schemeClr val="tx1"/>
                </a:solidFill>
                <a:latin typeface="Arial" panose="020B0604020202020204" pitchFamily="34" charset="0"/>
                <a:cs typeface="Arial" panose="020B0604020202020204" pitchFamily="34" charset="0"/>
              </a:rPr>
              <a:t>Variable declaration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statement that names a variable and reserves storage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Example: </a:t>
            </a:r>
            <a:r>
              <a:rPr lang="en-US" sz="2200" b="1" dirty="0">
                <a:solidFill>
                  <a:schemeClr val="tx1"/>
                </a:solidFill>
                <a:latin typeface="Arial" panose="020B0604020202020204" pitchFamily="34" charset="0"/>
                <a:cs typeface="Arial" panose="020B0604020202020204" pitchFamily="34" charset="0"/>
              </a:rPr>
              <a:t>int myAge = 25;</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declaration includes the following:</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data type that the variable will store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variable’s name (its identifier)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 optional assignment operator and assigned value when you want a variable to contain an initial value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An ending semicolon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094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Declaring Variables </a:t>
            </a:r>
            <a:r>
              <a:rPr lang="en-US" sz="2000" dirty="0" smtClean="0">
                <a:solidFill>
                  <a:srgbClr val="007FA3"/>
                </a:solidFill>
                <a:latin typeface="Arial" panose="020B0604020202020204" pitchFamily="34" charset="0"/>
                <a:cs typeface="Arial" panose="020B0604020202020204" pitchFamily="34" charset="0"/>
              </a:rPr>
              <a:t>(4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8120183" cy="4404782"/>
          </a:xfrm>
        </p:spPr>
        <p:txBody>
          <a:bodyPr/>
          <a:lstStyle/>
          <a:p>
            <a:pPr marL="256032" indent="-256032">
              <a:lnSpc>
                <a:spcPct val="100000"/>
              </a:lnSpc>
              <a:spcBef>
                <a:spcPts val="1500"/>
              </a:spcBef>
              <a:buClr>
                <a:srgbClr val="007FA3"/>
              </a:buClr>
            </a:pPr>
            <a:r>
              <a:rPr lang="en-US" sz="1900" dirty="0">
                <a:solidFill>
                  <a:schemeClr val="tx1"/>
                </a:solidFill>
                <a:latin typeface="Arial" panose="020B0604020202020204" pitchFamily="34" charset="0"/>
                <a:cs typeface="Arial" panose="020B0604020202020204" pitchFamily="34" charset="0"/>
              </a:rPr>
              <a:t>The equal sign (=) is the </a:t>
            </a:r>
            <a:r>
              <a:rPr lang="en-US" sz="1900" b="1" dirty="0">
                <a:solidFill>
                  <a:schemeClr val="tx1"/>
                </a:solidFill>
                <a:latin typeface="Arial" panose="020B0604020202020204" pitchFamily="34" charset="0"/>
                <a:cs typeface="Arial" panose="020B0604020202020204" pitchFamily="34" charset="0"/>
              </a:rPr>
              <a:t>assignment operator</a:t>
            </a:r>
          </a:p>
          <a:p>
            <a:pPr marL="740664" lvl="1" indent="-283464">
              <a:lnSpc>
                <a:spcPct val="100000"/>
              </a:lnSpc>
              <a:buClr>
                <a:srgbClr val="007FA3"/>
              </a:buClr>
              <a:buFont typeface="Arial" panose="020B0604020202020204" pitchFamily="34" charset="0"/>
              <a:buChar char="–"/>
            </a:pPr>
            <a:r>
              <a:rPr lang="en-US" sz="1900" dirty="0">
                <a:solidFill>
                  <a:schemeClr val="tx1"/>
                </a:solidFill>
                <a:latin typeface="Arial" panose="020B0604020202020204" pitchFamily="34" charset="0"/>
                <a:cs typeface="Arial" panose="020B0604020202020204" pitchFamily="34" charset="0"/>
              </a:rPr>
              <a:t>Any value to the right of the assignment operator is assigned to the identifier to the left</a:t>
            </a:r>
          </a:p>
          <a:p>
            <a:pPr marL="740664" lvl="1" indent="-283464">
              <a:lnSpc>
                <a:spcPct val="100000"/>
              </a:lnSpc>
              <a:buClr>
                <a:srgbClr val="007FA3"/>
              </a:buClr>
              <a:buFont typeface="Arial" panose="020B0604020202020204" pitchFamily="34" charset="0"/>
              <a:buChar char="–"/>
            </a:pPr>
            <a:r>
              <a:rPr lang="en-US" sz="1900" dirty="0">
                <a:solidFill>
                  <a:schemeClr val="tx1"/>
                </a:solidFill>
                <a:latin typeface="Arial" panose="020B0604020202020204" pitchFamily="34" charset="0"/>
                <a:cs typeface="Arial" panose="020B0604020202020204" pitchFamily="34" charset="0"/>
              </a:rPr>
              <a:t>An assignment made when a variable is declared is an </a:t>
            </a:r>
            <a:r>
              <a:rPr lang="en-US" sz="1900" b="1" dirty="0">
                <a:solidFill>
                  <a:schemeClr val="tx1"/>
                </a:solidFill>
                <a:latin typeface="Arial" panose="020B0604020202020204" pitchFamily="34" charset="0"/>
                <a:cs typeface="Arial" panose="020B0604020202020204" pitchFamily="34" charset="0"/>
              </a:rPr>
              <a:t>initialization</a:t>
            </a:r>
          </a:p>
          <a:p>
            <a:pPr marL="740664" lvl="1" indent="-283464">
              <a:lnSpc>
                <a:spcPct val="100000"/>
              </a:lnSpc>
              <a:buClr>
                <a:srgbClr val="007FA3"/>
              </a:buClr>
              <a:buFont typeface="Arial" panose="020B0604020202020204" pitchFamily="34" charset="0"/>
              <a:buChar char="–"/>
            </a:pPr>
            <a:r>
              <a:rPr lang="en-US" sz="1900" dirty="0">
                <a:solidFill>
                  <a:schemeClr val="tx1"/>
                </a:solidFill>
                <a:latin typeface="Arial" panose="020B0604020202020204" pitchFamily="34" charset="0"/>
                <a:cs typeface="Arial" panose="020B0604020202020204" pitchFamily="34" charset="0"/>
              </a:rPr>
              <a:t>An assignment made later is simply an </a:t>
            </a:r>
            <a:r>
              <a:rPr lang="en-US" sz="1900" b="1" dirty="0">
                <a:solidFill>
                  <a:schemeClr val="tx1"/>
                </a:solidFill>
                <a:latin typeface="Arial" panose="020B0604020202020204" pitchFamily="34" charset="0"/>
                <a:cs typeface="Arial" panose="020B0604020202020204" pitchFamily="34" charset="0"/>
              </a:rPr>
              <a:t>assignment</a:t>
            </a:r>
          </a:p>
          <a:p>
            <a:pPr marL="256032" indent="-256032">
              <a:lnSpc>
                <a:spcPct val="100000"/>
              </a:lnSpc>
              <a:spcBef>
                <a:spcPts val="1500"/>
              </a:spcBef>
              <a:buClr>
                <a:srgbClr val="007FA3"/>
              </a:buClr>
            </a:pPr>
            <a:r>
              <a:rPr lang="en-US" sz="1900" dirty="0">
                <a:solidFill>
                  <a:schemeClr val="tx1"/>
                </a:solidFill>
                <a:latin typeface="Arial" panose="020B0604020202020204" pitchFamily="34" charset="0"/>
                <a:cs typeface="Arial" panose="020B0604020202020204" pitchFamily="34" charset="0"/>
              </a:rPr>
              <a:t>The following statement initializes myAge to 25:</a:t>
            </a:r>
          </a:p>
          <a:p>
            <a:pPr marL="740664" lvl="1" indent="-283464">
              <a:lnSpc>
                <a:spcPct val="100000"/>
              </a:lnSpc>
              <a:buClr>
                <a:srgbClr val="007FA3"/>
              </a:buClr>
              <a:buFont typeface="Arial" panose="020B0604020202020204" pitchFamily="34" charset="0"/>
              <a:buChar char="–"/>
            </a:pPr>
            <a:r>
              <a:rPr lang="en-US" sz="1900" b="1" dirty="0">
                <a:solidFill>
                  <a:schemeClr val="tx1"/>
                </a:solidFill>
                <a:latin typeface="Arial" panose="020B0604020202020204" pitchFamily="34" charset="0"/>
                <a:cs typeface="Arial" panose="020B0604020202020204" pitchFamily="34" charset="0"/>
              </a:rPr>
              <a:t>int myAge = 25;</a:t>
            </a:r>
          </a:p>
          <a:p>
            <a:pPr marL="256032" indent="-256032">
              <a:lnSpc>
                <a:spcPct val="100000"/>
              </a:lnSpc>
              <a:spcBef>
                <a:spcPts val="1500"/>
              </a:spcBef>
              <a:buClr>
                <a:srgbClr val="007FA3"/>
              </a:buClr>
            </a:pPr>
            <a:r>
              <a:rPr lang="en-US" sz="1900" dirty="0">
                <a:solidFill>
                  <a:schemeClr val="tx1"/>
                </a:solidFill>
                <a:latin typeface="Arial" panose="020B0604020202020204" pitchFamily="34" charset="0"/>
                <a:cs typeface="Arial" panose="020B0604020202020204" pitchFamily="34" charset="0"/>
              </a:rPr>
              <a:t>A statement such as the following assigns a new value to the variable:</a:t>
            </a:r>
          </a:p>
          <a:p>
            <a:pPr marL="740664" lvl="1" indent="-283464">
              <a:lnSpc>
                <a:spcPct val="100000"/>
              </a:lnSpc>
              <a:buClr>
                <a:srgbClr val="007FA3"/>
              </a:buClr>
              <a:buFont typeface="Arial" panose="020B0604020202020204" pitchFamily="34" charset="0"/>
              <a:buChar char="–"/>
            </a:pPr>
            <a:r>
              <a:rPr lang="en-US" sz="1900" b="1" dirty="0">
                <a:solidFill>
                  <a:schemeClr val="tx1"/>
                </a:solidFill>
                <a:latin typeface="Arial" panose="020B0604020202020204" pitchFamily="34" charset="0"/>
                <a:cs typeface="Arial" panose="020B0604020202020204" pitchFamily="34" charset="0"/>
              </a:rPr>
              <a:t>myAge = 42;</a:t>
            </a:r>
          </a:p>
          <a:p>
            <a:pPr marL="256032" indent="-256032">
              <a:lnSpc>
                <a:spcPct val="100000"/>
              </a:lnSpc>
              <a:spcBef>
                <a:spcPts val="1500"/>
              </a:spcBef>
              <a:buClr>
                <a:srgbClr val="007FA3"/>
              </a:buClr>
            </a:pPr>
            <a:r>
              <a:rPr lang="en-US" sz="1900" dirty="0">
                <a:solidFill>
                  <a:schemeClr val="tx1"/>
                </a:solidFill>
                <a:latin typeface="Arial" panose="020B0604020202020204" pitchFamily="34" charset="0"/>
                <a:cs typeface="Arial" panose="020B0604020202020204" pitchFamily="34" charset="0"/>
              </a:rPr>
              <a:t>Notice the data type is not used again when an assignment is made</a:t>
            </a:r>
          </a:p>
          <a:p>
            <a:pPr marL="740664" lvl="1" indent="-283464">
              <a:lnSpc>
                <a:spcPct val="100000"/>
              </a:lnSpc>
              <a:buClr>
                <a:srgbClr val="007FA3"/>
              </a:buClr>
              <a:buFont typeface="Arial" panose="020B0604020202020204" pitchFamily="34" charset="0"/>
              <a:buChar char="–"/>
            </a:pPr>
            <a:r>
              <a:rPr lang="en-US" sz="1900" dirty="0">
                <a:solidFill>
                  <a:schemeClr val="tx1"/>
                </a:solidFill>
                <a:latin typeface="Arial" panose="020B0604020202020204" pitchFamily="34" charset="0"/>
                <a:cs typeface="Arial" panose="020B0604020202020204" pitchFamily="34" charset="0"/>
              </a:rPr>
              <a:t>It is only used in a declaration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7366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Declaring Variables </a:t>
            </a:r>
            <a:r>
              <a:rPr lang="en-US" sz="2000" dirty="0" smtClean="0">
                <a:solidFill>
                  <a:srgbClr val="007FA3"/>
                </a:solidFill>
                <a:latin typeface="Arial" panose="020B0604020202020204" pitchFamily="34" charset="0"/>
                <a:cs typeface="Arial" panose="020B0604020202020204" pitchFamily="34" charset="0"/>
              </a:rPr>
              <a:t>(5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8018583" cy="4633381"/>
          </a:xfrm>
        </p:spPr>
        <p:txBody>
          <a:bodyPr/>
          <a:lstStyle/>
          <a:p>
            <a:pPr marL="256032" indent="-256032">
              <a:lnSpc>
                <a:spcPct val="100000"/>
              </a:lnSpc>
              <a:spcBef>
                <a:spcPts val="1500"/>
              </a:spcBef>
              <a:buClr>
                <a:srgbClr val="007FA3"/>
              </a:buClr>
            </a:pPr>
            <a:r>
              <a:rPr lang="en-US" sz="2100" dirty="0">
                <a:solidFill>
                  <a:schemeClr val="tx1"/>
                </a:solidFill>
                <a:latin typeface="Arial" panose="020B0604020202020204" pitchFamily="34" charset="0"/>
                <a:cs typeface="Arial" panose="020B0604020202020204" pitchFamily="34" charset="0"/>
              </a:rPr>
              <a:t>You can declare a variable without an initialization value:</a:t>
            </a:r>
          </a:p>
          <a:p>
            <a:pPr marL="740664" lvl="1" indent="-283464">
              <a:lnSpc>
                <a:spcPct val="100000"/>
              </a:lnSpc>
              <a:buClr>
                <a:srgbClr val="007FA3"/>
              </a:buClr>
              <a:buFont typeface="Arial" panose="020B0604020202020204" pitchFamily="34" charset="0"/>
              <a:buChar char="–"/>
            </a:pPr>
            <a:r>
              <a:rPr lang="en-US" sz="2100" b="1" dirty="0">
                <a:solidFill>
                  <a:schemeClr val="tx1"/>
                </a:solidFill>
                <a:latin typeface="Arial" panose="020B0604020202020204" pitchFamily="34" charset="0"/>
                <a:cs typeface="Arial" panose="020B0604020202020204" pitchFamily="34" charset="0"/>
              </a:rPr>
              <a:t>int myAge;</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You can make an assignment to an uninitialized variable later in the program</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But you cannot use the variable in a calculation or display it until a value has been assigned to it</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Some programmers prefer to break declarations across multiple lines:</a:t>
            </a:r>
          </a:p>
          <a:p>
            <a:pPr marL="740664" lvl="1" indent="-283464">
              <a:lnSpc>
                <a:spcPct val="100000"/>
              </a:lnSpc>
              <a:buClr>
                <a:srgbClr val="007FA3"/>
              </a:buClr>
              <a:buFont typeface="Arial" panose="020B0604020202020204" pitchFamily="34" charset="0"/>
              <a:buChar char="–"/>
            </a:pPr>
            <a:r>
              <a:rPr lang="en-US" sz="2100" b="1" dirty="0">
                <a:solidFill>
                  <a:schemeClr val="tx1"/>
                </a:solidFill>
                <a:latin typeface="Arial" panose="020B0604020202020204" pitchFamily="34" charset="0"/>
                <a:cs typeface="Arial" panose="020B0604020202020204" pitchFamily="34" charset="0"/>
              </a:rPr>
              <a:t>Int myAge = </a:t>
            </a:r>
            <a:r>
              <a:rPr lang="en-US" sz="2100" b="1" dirty="0" smtClean="0">
                <a:solidFill>
                  <a:schemeClr val="tx1"/>
                </a:solidFill>
                <a:latin typeface="Arial" panose="020B0604020202020204" pitchFamily="34" charset="0"/>
                <a:cs typeface="Arial" panose="020B0604020202020204" pitchFamily="34" charset="0"/>
              </a:rPr>
              <a:t>25, yourAge </a:t>
            </a:r>
            <a:r>
              <a:rPr lang="en-US" sz="2100" b="1" dirty="0">
                <a:solidFill>
                  <a:schemeClr val="tx1"/>
                </a:solidFill>
                <a:latin typeface="Arial" panose="020B0604020202020204" pitchFamily="34" charset="0"/>
                <a:cs typeface="Arial" panose="020B0604020202020204" pitchFamily="34" charset="0"/>
              </a:rPr>
              <a:t>= 19;</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When a statement occupies more than one line</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It is easier to read if lines after the first one are indented a few spaces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238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Displaying Variable Values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6</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9"/>
            <a:ext cx="8018583" cy="67710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display variable values by using the variable name within a </a:t>
            </a:r>
            <a:r>
              <a:rPr lang="en-US" sz="2200" b="1" dirty="0">
                <a:solidFill>
                  <a:schemeClr val="tx1"/>
                </a:solidFill>
                <a:latin typeface="Arial" panose="020B0604020202020204" pitchFamily="34" charset="0"/>
                <a:cs typeface="Arial" panose="020B0604020202020204" pitchFamily="34" charset="0"/>
              </a:rPr>
              <a:t>Write()</a:t>
            </a:r>
            <a:r>
              <a:rPr lang="en-US" sz="2200" dirty="0">
                <a:solidFill>
                  <a:schemeClr val="tx1"/>
                </a:solidFill>
                <a:latin typeface="Arial" panose="020B0604020202020204" pitchFamily="34" charset="0"/>
                <a:cs typeface="Arial" panose="020B0604020202020204" pitchFamily="34" charset="0"/>
              </a:rPr>
              <a:t> or </a:t>
            </a:r>
            <a:r>
              <a:rPr lang="en-US" sz="2200" b="1" dirty="0">
                <a:solidFill>
                  <a:schemeClr val="tx1"/>
                </a:solidFill>
                <a:latin typeface="Arial" panose="020B0604020202020204" pitchFamily="34" charset="0"/>
                <a:cs typeface="Arial" panose="020B0604020202020204" pitchFamily="34" charset="0"/>
              </a:rPr>
              <a:t>WriteLine()</a:t>
            </a:r>
            <a:r>
              <a:rPr lang="en-US" sz="2200" dirty="0">
                <a:solidFill>
                  <a:schemeClr val="tx1"/>
                </a:solidFill>
                <a:latin typeface="Arial" panose="020B0604020202020204" pitchFamily="34" charset="0"/>
                <a:cs typeface="Arial" panose="020B0604020202020204" pitchFamily="34" charset="0"/>
              </a:rPr>
              <a:t> method call</a:t>
            </a:r>
          </a:p>
        </p:txBody>
      </p:sp>
      <p:pic>
        <p:nvPicPr>
          <p:cNvPr id="5" name="Picture 4" descr="Figure 2-1 Program that displays&#10;a variable value. Program code. In the code, the words in the variable names are merged, and the code contains the following keywords: using static, class, static void, double. Line 1: using static, system, period, console, semi colon. Line 2: class, display some money. Line 3: left brace. Line 4, indented once: static void, main, left parenthesis, right parenthesis. Line 5, indented once: left brace. Line 6, indented twice: double, some money = 39.45, semi colon. Line 7, indented twice: write line, left parenthesis, some money, right parenthesis, semi colon. Line 8, indented once: right brace. Line 9: right bra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618" y="2692564"/>
            <a:ext cx="4234660" cy="2946536"/>
          </a:xfrm>
          <a:prstGeom prst="rect">
            <a:avLst/>
          </a:prstGeom>
        </p:spPr>
      </p:pic>
      <p:pic>
        <p:nvPicPr>
          <p:cNvPr id="7" name="Picture 6" descr="Figure 2-2 Output of the DisplaySomeMoney program. The display some money program output is as follows: 39.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5000" y="4434982"/>
            <a:ext cx="2494242" cy="120411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21861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ea88063a54a2a3a7de71c70b4cea9401b342dbd"/>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18912</TotalTime>
  <Words>4742</Words>
  <Application>Microsoft Office PowerPoint</Application>
  <PresentationFormat>On-screen Show (4:3)</PresentationFormat>
  <Paragraphs>400</Paragraphs>
  <Slides>46</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Verdana</vt:lpstr>
      <vt:lpstr>Wingdings</vt:lpstr>
      <vt:lpstr>Office Theme</vt:lpstr>
      <vt:lpstr>Microsoft Visual C#: An Introduction to Object-Oriented Programming</vt:lpstr>
      <vt:lpstr>Objectives (1 of 2)</vt:lpstr>
      <vt:lpstr>Objectives (2 of 2)</vt:lpstr>
      <vt:lpstr>Declaring Variables (1 of 5)</vt:lpstr>
      <vt:lpstr>Declaring Variables (2 of 5)</vt:lpstr>
      <vt:lpstr>Declaring Variables (3 of 5)</vt:lpstr>
      <vt:lpstr>Declaring Variables (4 of 5)</vt:lpstr>
      <vt:lpstr>Declaring Variables (5 of 5)</vt:lpstr>
      <vt:lpstr>Displaying Variable Values (1 of 6)</vt:lpstr>
      <vt:lpstr>Displaying Variable Values (2 of 6)</vt:lpstr>
      <vt:lpstr>Displaying Variable Values (3 of 6)</vt:lpstr>
      <vt:lpstr>Displaying Variable Values (4 of 6)</vt:lpstr>
      <vt:lpstr>Displaying Variable Values (5 of 6)</vt:lpstr>
      <vt:lpstr>Displaying Variable Values (6 of 6)</vt:lpstr>
      <vt:lpstr>Variable Alignment (1 of 3)</vt:lpstr>
      <vt:lpstr>Variable Alignment (2 of 3)</vt:lpstr>
      <vt:lpstr>Variable Alignment (3 of 3)</vt:lpstr>
      <vt:lpstr>Using the Integral Data Types (1 of 2)</vt:lpstr>
      <vt:lpstr>Using the Integral Data Types (2 of 2)</vt:lpstr>
      <vt:lpstr>Using Floating-Point Data Types (1 of 2)</vt:lpstr>
      <vt:lpstr>Using Floating-Point Data Types (2 of 2)</vt:lpstr>
      <vt:lpstr>Formatting Floating-Point Values (1 of 3)</vt:lpstr>
      <vt:lpstr>Formatting Floating-Point Values (2 of 3)</vt:lpstr>
      <vt:lpstr>Formatting Floating-Point Values (3 of 3)</vt:lpstr>
      <vt:lpstr>Using Arithmetic Operators</vt:lpstr>
      <vt:lpstr>Using Shortcut Arithmetic Operators (1 of 2)</vt:lpstr>
      <vt:lpstr>Using Shortcut Arithmetic Operators (2 of 2)</vt:lpstr>
      <vt:lpstr>Using the bool Data Type</vt:lpstr>
      <vt:lpstr>Understanding Numeric Type Conversion (1 of 3)</vt:lpstr>
      <vt:lpstr>Understanding Numeric Type Conversion (2 of 3)</vt:lpstr>
      <vt:lpstr>Understanding Numeric Type Conversion (3 of 3)</vt:lpstr>
      <vt:lpstr>Using the char Data Type (1 of 2)</vt:lpstr>
      <vt:lpstr>Using the char Data Type (2 of 2)</vt:lpstr>
      <vt:lpstr>Using the string Data Type (1 of 5)</vt:lpstr>
      <vt:lpstr>Using the string Data Type (2 of 5)</vt:lpstr>
      <vt:lpstr>Using the string Data Type (3 of 5)</vt:lpstr>
      <vt:lpstr>Using the string Data Type (4 of 5)</vt:lpstr>
      <vt:lpstr>Using the string Data Type (5 of 5)</vt:lpstr>
      <vt:lpstr>Defining Named Constants</vt:lpstr>
      <vt:lpstr>Working with Enumerations (1 of 2)</vt:lpstr>
      <vt:lpstr>Working with Enumerations (2 of 2)</vt:lpstr>
      <vt:lpstr>Accepting Console Input</vt:lpstr>
      <vt:lpstr>Using the Convert Class</vt:lpstr>
      <vt:lpstr>Using the Parse() Methods</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An Introduction to Object-Oriented Programming, Seventh Edition</dc:title>
  <dc:subject>Computer Engineering</dc:subject>
  <dc:creator>Farrell</dc:creator>
  <cp:lastModifiedBy>M, Satchithanandan</cp:lastModifiedBy>
  <cp:revision>923</cp:revision>
  <cp:lastPrinted>2010-11-12T17:54:40Z</cp:lastPrinted>
  <dcterms:created xsi:type="dcterms:W3CDTF">2007-02-15T20:50:52Z</dcterms:created>
  <dcterms:modified xsi:type="dcterms:W3CDTF">2017-06-28T09:34:37Z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