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6"/>
  </p:notesMasterIdLst>
  <p:handoutMasterIdLst>
    <p:handoutMasterId r:id="rId47"/>
  </p:handoutMasterIdLst>
  <p:sldIdLst>
    <p:sldId id="348" r:id="rId2"/>
    <p:sldId id="346" r:id="rId3"/>
    <p:sldId id="388" r:id="rId4"/>
    <p:sldId id="465" r:id="rId5"/>
    <p:sldId id="467" r:id="rId6"/>
    <p:sldId id="470" r:id="rId7"/>
    <p:sldId id="471" r:id="rId8"/>
    <p:sldId id="472" r:id="rId9"/>
    <p:sldId id="473" r:id="rId10"/>
    <p:sldId id="474" r:id="rId11"/>
    <p:sldId id="466"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89" r:id="rId27"/>
    <p:sldId id="490" r:id="rId28"/>
    <p:sldId id="491" r:id="rId29"/>
    <p:sldId id="492" r:id="rId30"/>
    <p:sldId id="493" r:id="rId31"/>
    <p:sldId id="495" r:id="rId32"/>
    <p:sldId id="496" r:id="rId33"/>
    <p:sldId id="497" r:id="rId34"/>
    <p:sldId id="498" r:id="rId35"/>
    <p:sldId id="506" r:id="rId36"/>
    <p:sldId id="500" r:id="rId37"/>
    <p:sldId id="501" r:id="rId38"/>
    <p:sldId id="507" r:id="rId39"/>
    <p:sldId id="508" r:id="rId40"/>
    <p:sldId id="504" r:id="rId41"/>
    <p:sldId id="505" r:id="rId42"/>
    <p:sldId id="509" r:id="rId43"/>
    <p:sldId id="468" r:id="rId44"/>
    <p:sldId id="469" r:id="rId45"/>
  </p:sldIdLst>
  <p:sldSz cx="9144000" cy="6858000" type="screen4x3"/>
  <p:notesSz cx="9372600" cy="70866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8" autoAdjust="0"/>
    <p:restoredTop sz="96279" autoAdjust="0"/>
  </p:normalViewPr>
  <p:slideViewPr>
    <p:cSldViewPr>
      <p:cViewPr varScale="1">
        <p:scale>
          <a:sx n="85" d="100"/>
          <a:sy n="85" d="100"/>
        </p:scale>
        <p:origin x="96" y="504"/>
      </p:cViewPr>
      <p:guideLst>
        <p:guide orient="horz" pos="2160"/>
        <p:guide pos="2880"/>
      </p:guideLst>
    </p:cSldViewPr>
  </p:slideViewPr>
  <p:outlineViewPr>
    <p:cViewPr>
      <p:scale>
        <a:sx n="33" d="100"/>
        <a:sy n="33" d="100"/>
      </p:scale>
      <p:origin x="0" y="-437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6/28/2017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6/28/2017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10</a:t>
            </a:fld>
            <a:endParaRPr lang="en-US" dirty="0"/>
          </a:p>
        </p:txBody>
      </p:sp>
    </p:spTree>
    <p:extLst>
      <p:ext uri="{BB962C8B-B14F-4D97-AF65-F5344CB8AC3E}">
        <p14:creationId xmlns:p14="http://schemas.microsoft.com/office/powerpoint/2010/main" val="179258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28</a:t>
            </a:fld>
            <a:endParaRPr lang="en-US" dirty="0"/>
          </a:p>
        </p:txBody>
      </p:sp>
    </p:spTree>
    <p:extLst>
      <p:ext uri="{BB962C8B-B14F-4D97-AF65-F5344CB8AC3E}">
        <p14:creationId xmlns:p14="http://schemas.microsoft.com/office/powerpoint/2010/main" val="271083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29</a:t>
            </a:fld>
            <a:endParaRPr lang="en-US" dirty="0"/>
          </a:p>
        </p:txBody>
      </p:sp>
    </p:spTree>
    <p:extLst>
      <p:ext uri="{BB962C8B-B14F-4D97-AF65-F5344CB8AC3E}">
        <p14:creationId xmlns:p14="http://schemas.microsoft.com/office/powerpoint/2010/main" val="239076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30</a:t>
            </a:fld>
            <a:endParaRPr lang="en-US" dirty="0"/>
          </a:p>
        </p:txBody>
      </p:sp>
    </p:spTree>
    <p:extLst>
      <p:ext uri="{BB962C8B-B14F-4D97-AF65-F5344CB8AC3E}">
        <p14:creationId xmlns:p14="http://schemas.microsoft.com/office/powerpoint/2010/main" val="359462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31</a:t>
            </a:fld>
            <a:endParaRPr lang="en-US" dirty="0"/>
          </a:p>
        </p:txBody>
      </p:sp>
    </p:spTree>
    <p:extLst>
      <p:ext uri="{BB962C8B-B14F-4D97-AF65-F5344CB8AC3E}">
        <p14:creationId xmlns:p14="http://schemas.microsoft.com/office/powerpoint/2010/main" val="24786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32</a:t>
            </a:fld>
            <a:endParaRPr lang="en-US" dirty="0"/>
          </a:p>
        </p:txBody>
      </p:sp>
    </p:spTree>
    <p:extLst>
      <p:ext uri="{BB962C8B-B14F-4D97-AF65-F5344CB8AC3E}">
        <p14:creationId xmlns:p14="http://schemas.microsoft.com/office/powerpoint/2010/main" val="4038028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790536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34</a:t>
            </a:fld>
            <a:endParaRPr lang="en-US" dirty="0"/>
          </a:p>
        </p:txBody>
      </p:sp>
    </p:spTree>
    <p:extLst>
      <p:ext uri="{BB962C8B-B14F-4D97-AF65-F5344CB8AC3E}">
        <p14:creationId xmlns:p14="http://schemas.microsoft.com/office/powerpoint/2010/main" val="325133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35</a:t>
            </a:fld>
            <a:endParaRPr lang="en-US" dirty="0"/>
          </a:p>
        </p:txBody>
      </p:sp>
    </p:spTree>
    <p:extLst>
      <p:ext uri="{BB962C8B-B14F-4D97-AF65-F5344CB8AC3E}">
        <p14:creationId xmlns:p14="http://schemas.microsoft.com/office/powerpoint/2010/main" val="354948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29492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37</a:t>
            </a:fld>
            <a:endParaRPr lang="en-US" dirty="0"/>
          </a:p>
        </p:txBody>
      </p:sp>
    </p:spTree>
    <p:extLst>
      <p:ext uri="{BB962C8B-B14F-4D97-AF65-F5344CB8AC3E}">
        <p14:creationId xmlns:p14="http://schemas.microsoft.com/office/powerpoint/2010/main" val="1092803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38</a:t>
            </a:fld>
            <a:endParaRPr lang="en-US" dirty="0"/>
          </a:p>
        </p:txBody>
      </p:sp>
    </p:spTree>
    <p:extLst>
      <p:ext uri="{BB962C8B-B14F-4D97-AF65-F5344CB8AC3E}">
        <p14:creationId xmlns:p14="http://schemas.microsoft.com/office/powerpoint/2010/main" val="1510657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3451941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5222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811221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48186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83537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a:t>
            </a:fld>
            <a:endParaRPr lang="en-US" dirty="0"/>
          </a:p>
        </p:txBody>
      </p:sp>
    </p:spTree>
    <p:extLst>
      <p:ext uri="{BB962C8B-B14F-4D97-AF65-F5344CB8AC3E}">
        <p14:creationId xmlns:p14="http://schemas.microsoft.com/office/powerpoint/2010/main" val="237701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a:t>
            </a:fld>
            <a:endParaRPr lang="en-US" dirty="0"/>
          </a:p>
        </p:txBody>
      </p:sp>
    </p:spTree>
    <p:extLst>
      <p:ext uri="{BB962C8B-B14F-4D97-AF65-F5344CB8AC3E}">
        <p14:creationId xmlns:p14="http://schemas.microsoft.com/office/powerpoint/2010/main" val="384013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a:t>
            </a:fld>
            <a:endParaRPr lang="en-US" dirty="0"/>
          </a:p>
        </p:txBody>
      </p:sp>
    </p:spTree>
    <p:extLst>
      <p:ext uri="{BB962C8B-B14F-4D97-AF65-F5344CB8AC3E}">
        <p14:creationId xmlns:p14="http://schemas.microsoft.com/office/powerpoint/2010/main" val="103290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355670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184482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9</a:t>
            </a:fld>
            <a:endParaRPr lang="en-US" dirty="0"/>
          </a:p>
        </p:txBody>
      </p:sp>
    </p:spTree>
    <p:extLst>
      <p:ext uri="{BB962C8B-B14F-4D97-AF65-F5344CB8AC3E}">
        <p14:creationId xmlns:p14="http://schemas.microsoft.com/office/powerpoint/2010/main" val="121786617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msdn.microsoft.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3</a:t>
            </a:r>
            <a:endParaRPr lang="en-US" sz="3400" dirty="0"/>
          </a:p>
        </p:txBody>
      </p:sp>
      <p:sp>
        <p:nvSpPr>
          <p:cNvPr id="6" name="Text Placeholder 5"/>
          <p:cNvSpPr>
            <a:spLocks noGrp="1"/>
          </p:cNvSpPr>
          <p:nvPr>
            <p:ph type="body" sz="quarter" idx="13"/>
          </p:nvPr>
        </p:nvSpPr>
        <p:spPr>
          <a:xfrm>
            <a:off x="1981200" y="4038600"/>
            <a:ext cx="5257800" cy="104644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Using GUI Objects and the Visual Studio IDE</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(8 of 8)</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7942384" cy="343940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Do not confuse a </a:t>
            </a:r>
            <a:r>
              <a:rPr lang="en-US" sz="2200" b="1" dirty="0">
                <a:solidFill>
                  <a:schemeClr val="tx1"/>
                </a:solidFill>
                <a:latin typeface="Arial" panose="020B0604020202020204" pitchFamily="34" charset="0"/>
                <a:cs typeface="Arial" panose="020B0604020202020204" pitchFamily="34" charset="0"/>
              </a:rPr>
              <a:t>Form’s Name</a:t>
            </a:r>
            <a:r>
              <a:rPr lang="en-US" sz="2200" dirty="0">
                <a:solidFill>
                  <a:schemeClr val="tx1"/>
                </a:solidFill>
                <a:latin typeface="Arial" panose="020B0604020202020204" pitchFamily="34" charset="0"/>
                <a:cs typeface="Arial" panose="020B0604020202020204" pitchFamily="34" charset="0"/>
              </a:rPr>
              <a:t> with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you change a </a:t>
            </a:r>
            <a:r>
              <a:rPr lang="en-US" sz="2200" b="1" dirty="0">
                <a:solidFill>
                  <a:schemeClr val="tx1"/>
                </a:solidFill>
                <a:latin typeface="Arial" panose="020B0604020202020204" pitchFamily="34" charset="0"/>
                <a:cs typeface="Arial" panose="020B0604020202020204" pitchFamily="34" charset="0"/>
              </a:rPr>
              <a:t>Form’s Name</a:t>
            </a:r>
            <a:r>
              <a:rPr lang="en-US" sz="2200" dirty="0">
                <a:solidFill>
                  <a:schemeClr val="tx1"/>
                </a:solidFill>
                <a:latin typeface="Arial" panose="020B0604020202020204" pitchFamily="34" charset="0"/>
                <a:cs typeface="Arial" panose="020B0604020202020204" pitchFamily="34" charset="0"/>
              </a:rPr>
              <a:t>, you don’t notice any difference in the visual design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 references to the form are changed in the code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Form’s Name</a:t>
            </a:r>
            <a:r>
              <a:rPr lang="en-US" sz="2200" dirty="0">
                <a:solidFill>
                  <a:schemeClr val="tx1"/>
                </a:solidFill>
                <a:latin typeface="Arial" panose="020B0604020202020204" pitchFamily="34" charset="0"/>
                <a:cs typeface="Arial" panose="020B0604020202020204" pitchFamily="34" charset="0"/>
              </a:rPr>
              <a:t> is an identifier and it must follow rules for variable names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Form’s Text</a:t>
            </a:r>
            <a:r>
              <a:rPr lang="en-US" sz="2200" dirty="0">
                <a:solidFill>
                  <a:schemeClr val="tx1"/>
                </a:solidFill>
                <a:latin typeface="Arial" panose="020B0604020202020204" pitchFamily="34" charset="0"/>
                <a:cs typeface="Arial" panose="020B0604020202020204" pitchFamily="34" charset="0"/>
              </a:rPr>
              <a:t> is what appears in its title bar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can be any string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4908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smtClean="0">
                <a:solidFill>
                  <a:srgbClr val="007FA3"/>
                </a:solidFill>
                <a:latin typeface="Arial" panose="020B0604020202020204" pitchFamily="34" charset="0"/>
                <a:cs typeface="Arial" panose="020B0604020202020204" pitchFamily="34" charset="0"/>
              </a:rPr>
              <a:t>(1 of 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340093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open the IDE, the left border displays a Toolbox tab</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Open the toolbox, and a list of tool groups is displayed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tool groups include the controls you have seen when using a Windows application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Selecting </a:t>
            </a:r>
            <a:r>
              <a:rPr lang="en-US" sz="2200" b="1" dirty="0">
                <a:solidFill>
                  <a:schemeClr val="tx1"/>
                </a:solidFill>
                <a:latin typeface="Arial" panose="020B0604020202020204" pitchFamily="34" charset="0"/>
                <a:cs typeface="Arial" panose="020B0604020202020204" pitchFamily="34" charset="0"/>
              </a:rPr>
              <a:t>All Windows Forms</a:t>
            </a:r>
            <a:r>
              <a:rPr lang="en-US" sz="2200" dirty="0">
                <a:solidFill>
                  <a:schemeClr val="tx1"/>
                </a:solidFill>
                <a:latin typeface="Arial" panose="020B0604020202020204" pitchFamily="34" charset="0"/>
                <a:cs typeface="Arial" panose="020B0604020202020204" pitchFamily="34" charset="0"/>
              </a:rPr>
              <a:t> at the top of the Toolbox</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Displays a complete list of available tools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Selecting </a:t>
            </a:r>
            <a:r>
              <a:rPr lang="en-US" sz="2200" b="1" dirty="0">
                <a:solidFill>
                  <a:schemeClr val="tx1"/>
                </a:solidFill>
                <a:latin typeface="Arial" panose="020B0604020202020204" pitchFamily="34" charset="0"/>
                <a:cs typeface="Arial" panose="020B0604020202020204" pitchFamily="34" charset="0"/>
              </a:rPr>
              <a:t>Common Controls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Displays a smaller list that is a subset of the original one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397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smtClean="0">
                <a:solidFill>
                  <a:srgbClr val="007FA3"/>
                </a:solidFill>
                <a:latin typeface="Arial" panose="020B0604020202020204" pitchFamily="34" charset="0"/>
                <a:cs typeface="Arial" panose="020B0604020202020204" pitchFamily="34" charset="0"/>
              </a:rPr>
              <a:t>(2 of 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4 The open Toolbox in the IDE. The screenshot of the Windows Forms App 1 in Microsoft Visual Studio shows five panes: left, toolbox; top center, form 1 dot c s design tab; lower center, error list; top right, solution explorer; lower right, properties. A pushpin icon appears on the top of the toolbox pane. The common controls list includes button, label, list view, tool tip, etcetera. This chapter uses button, label, and text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603342"/>
            <a:ext cx="5948902" cy="43569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149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smtClean="0">
                <a:solidFill>
                  <a:srgbClr val="007FA3"/>
                </a:solidFill>
                <a:latin typeface="Arial" panose="020B0604020202020204" pitchFamily="34" charset="0"/>
                <a:cs typeface="Arial" panose="020B0604020202020204" pitchFamily="34" charset="0"/>
              </a:rPr>
              <a:t>(3 of 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789983" cy="434734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drag controls (such as 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onto a </a:t>
            </a:r>
            <a:r>
              <a:rPr lang="en-US" sz="2200" b="1" dirty="0">
                <a:solidFill>
                  <a:schemeClr val="tx1"/>
                </a:solidFill>
                <a:latin typeface="Arial" panose="020B0604020202020204" pitchFamily="34" charset="0"/>
                <a:cs typeface="Arial" panose="020B0604020202020204" pitchFamily="34" charset="0"/>
              </a:rPr>
              <a:t>Form</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relocate a control by dragging it, or delete it by selecting it and pressing the </a:t>
            </a:r>
            <a:r>
              <a:rPr lang="en-US" sz="2200" b="1" dirty="0">
                <a:solidFill>
                  <a:schemeClr val="tx1"/>
                </a:solidFill>
                <a:latin typeface="Arial" panose="020B0604020202020204" pitchFamily="34" charset="0"/>
                <a:cs typeface="Arial" panose="020B0604020202020204" pitchFamily="34" charset="0"/>
              </a:rPr>
              <a:t>Del</a:t>
            </a:r>
            <a:r>
              <a:rPr lang="en-US" sz="2200" dirty="0">
                <a:solidFill>
                  <a:schemeClr val="tx1"/>
                </a:solidFill>
                <a:latin typeface="Arial" panose="020B0604020202020204" pitchFamily="34" charset="0"/>
                <a:cs typeface="Arial" panose="020B0604020202020204" pitchFamily="34" charset="0"/>
              </a:rPr>
              <a:t> key</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Once a programmer has dragged a control onto a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given a default name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a professional application, you would probably want to change the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property of the control to a unique and memorable identifier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click on a control, the Properties window shows its properties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1738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smtClean="0">
                <a:solidFill>
                  <a:srgbClr val="007FA3"/>
                </a:solidFill>
                <a:latin typeface="Arial" panose="020B0604020202020204" pitchFamily="34" charset="0"/>
                <a:cs typeface="Arial" panose="020B0604020202020204" pitchFamily="34" charset="0"/>
              </a:rPr>
              <a:t>(4 of 4)</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3-5 A Button dragged onto a Form. The screenshot of the Windows Forms App 1 in Microsoft Visual Studio shows five panes: left, toolbox; top center, form 1 dot c s design tab; lower center, error list; top right, solution explorer; lower right, properties. The button is dragged from the toolbox onto the form pane. The programmer has clicked the button which is why it has handles and also why its properties are displayed in the properties window rather than form one's properties. In the properties window, the button’s name is button 1; it has not been changed from the default name. Click the arrow to switch between viewing form 1 properties and button1 properties. The text to button has changed to O K in the properties window and placed on the button’s surface. The box is the form pane displays O 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925598"/>
            <a:ext cx="7424962" cy="371248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427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28551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Adding functionality to 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is easy with the IDE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After dragging the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onto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you double-click on it to create a method that executes when the user clicks the </a:t>
            </a:r>
            <a:r>
              <a:rPr lang="en-US" sz="2200" b="1" dirty="0">
                <a:solidFill>
                  <a:schemeClr val="tx1"/>
                </a:solidFill>
                <a:latin typeface="Arial" panose="020B0604020202020204" pitchFamily="34" charset="0"/>
                <a:cs typeface="Arial" panose="020B0604020202020204" pitchFamily="34" charset="0"/>
              </a:rPr>
              <a:t>Button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view the Form Designer by selecting </a:t>
            </a:r>
            <a:r>
              <a:rPr lang="en-US" sz="2200" b="1" dirty="0">
                <a:solidFill>
                  <a:schemeClr val="tx1"/>
                </a:solidFill>
                <a:latin typeface="Arial" panose="020B0604020202020204" pitchFamily="34" charset="0"/>
                <a:cs typeface="Arial" panose="020B0604020202020204" pitchFamily="34" charset="0"/>
              </a:rPr>
              <a:t>View</a:t>
            </a:r>
            <a:r>
              <a:rPr lang="en-US" sz="2200" dirty="0">
                <a:solidFill>
                  <a:schemeClr val="tx1"/>
                </a:solidFill>
                <a:latin typeface="Arial" panose="020B0604020202020204" pitchFamily="34" charset="0"/>
                <a:cs typeface="Arial" panose="020B0604020202020204" pitchFamily="34" charset="0"/>
              </a:rPr>
              <a:t> and then </a:t>
            </a:r>
            <a:r>
              <a:rPr lang="en-US" sz="2200" b="1" dirty="0">
                <a:solidFill>
                  <a:schemeClr val="tx1"/>
                </a:solidFill>
                <a:latin typeface="Arial" panose="020B0604020202020204" pitchFamily="34" charset="0"/>
                <a:cs typeface="Arial" panose="020B0604020202020204" pitchFamily="34" charset="0"/>
              </a:rPr>
              <a:t>Designer</a:t>
            </a:r>
            <a:r>
              <a:rPr lang="en-US" sz="2200" dirty="0">
                <a:solidFill>
                  <a:schemeClr val="tx1"/>
                </a:solidFill>
                <a:latin typeface="Arial" panose="020B0604020202020204" pitchFamily="34" charset="0"/>
                <a:cs typeface="Arial" panose="020B0604020202020204" pitchFamily="34" charset="0"/>
              </a:rPr>
              <a:t> from the menu bar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view the code by selecting </a:t>
            </a:r>
            <a:r>
              <a:rPr lang="en-US" sz="2200" b="1" dirty="0">
                <a:solidFill>
                  <a:schemeClr val="tx1"/>
                </a:solidFill>
                <a:latin typeface="Arial" panose="020B0604020202020204" pitchFamily="34" charset="0"/>
                <a:cs typeface="Arial" panose="020B0604020202020204" pitchFamily="34" charset="0"/>
              </a:rPr>
              <a:t>View</a:t>
            </a:r>
            <a:r>
              <a:rPr lang="en-US" sz="2200" dirty="0">
                <a:solidFill>
                  <a:schemeClr val="tx1"/>
                </a:solidFill>
                <a:latin typeface="Arial" panose="020B0604020202020204" pitchFamily="34" charset="0"/>
                <a:cs typeface="Arial" panose="020B0604020202020204" pitchFamily="34" charset="0"/>
              </a:rPr>
              <a:t> and then</a:t>
            </a:r>
            <a:r>
              <a:rPr lang="en-US" sz="2200" b="1" dirty="0">
                <a:solidFill>
                  <a:schemeClr val="tx1"/>
                </a:solidFill>
                <a:latin typeface="Arial" panose="020B0604020202020204" pitchFamily="34" charset="0"/>
                <a:cs typeface="Arial" panose="020B0604020202020204" pitchFamily="34" charset="0"/>
              </a:rPr>
              <a:t> Code</a:t>
            </a:r>
            <a:r>
              <a:rPr lang="en-US" sz="2200" dirty="0">
                <a:solidFill>
                  <a:schemeClr val="tx1"/>
                </a:solidFill>
                <a:latin typeface="Arial" panose="020B0604020202020204" pitchFamily="34" charset="0"/>
                <a:cs typeface="Arial" panose="020B0604020202020204" pitchFamily="34" charset="0"/>
              </a:rPr>
              <a:t> from the menu bar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6572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6 The automatically generated code after double-clicking button1. Screenshot of the Windows Forms App 1 in Microsoft Visual Studio. The form 1 pane is located in the center and occupies most of the screen. The two tabs, form 1 dot c s and form 1 dot c s design switch between design and code views. In the code view, the lines are numbered. Line 20 reads as follows: private void button 1 underscore click, left parenthesis, object sender, comma, event ay r g s, e, right parenthesis. This is an automatically-generated shell for the button 1 underscore click, left parenthesis, right parenthesis metho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57442"/>
            <a:ext cx="7278084" cy="40487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718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81642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will see many generated statements—some confusing, most of which you can ignore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Write code between the curly braces of the </a:t>
            </a:r>
            <a:r>
              <a:rPr lang="en-US" sz="2200" b="1" dirty="0" smtClean="0">
                <a:solidFill>
                  <a:schemeClr val="tx1"/>
                </a:solidFill>
                <a:latin typeface="Arial" panose="020B0604020202020204" pitchFamily="34" charset="0"/>
                <a:cs typeface="Arial" panose="020B0604020202020204" pitchFamily="34" charset="0"/>
              </a:rPr>
              <a:t>button1_Click() </a:t>
            </a:r>
            <a:r>
              <a:rPr lang="en-US" sz="2200" dirty="0" smtClean="0">
                <a:solidFill>
                  <a:schemeClr val="tx1"/>
                </a:solidFill>
                <a:latin typeface="Arial" panose="020B0604020202020204" pitchFamily="34" charset="0"/>
                <a:cs typeface="Arial" panose="020B0604020202020204" pitchFamily="34" charset="0"/>
              </a:rPr>
              <a:t>method</a:t>
            </a:r>
            <a:endParaRPr lang="en-US" sz="2200"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have seen the following method header used in console applications: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static void Main()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GUI application also contains a </a:t>
            </a:r>
            <a:r>
              <a:rPr lang="en-US" sz="2200" b="1" dirty="0">
                <a:solidFill>
                  <a:schemeClr val="tx1"/>
                </a:solidFill>
                <a:latin typeface="Arial" panose="020B0604020202020204" pitchFamily="34" charset="0"/>
                <a:cs typeface="Arial" panose="020B0604020202020204" pitchFamily="34" charset="0"/>
              </a:rPr>
              <a:t>Main() </a:t>
            </a:r>
            <a:r>
              <a:rPr lang="en-US" sz="2200" dirty="0">
                <a:solidFill>
                  <a:schemeClr val="tx1"/>
                </a:solidFill>
                <a:latin typeface="Arial" panose="020B0604020202020204" pitchFamily="34" charset="0"/>
                <a:cs typeface="Arial" panose="020B0604020202020204" pitchFamily="34" charset="0"/>
              </a:rPr>
              <a:t>method that is created automatically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259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4493538"/>
          </a:xfrm>
        </p:spPr>
        <p:txBody>
          <a:bodyPr/>
          <a:lstStyle/>
          <a:p>
            <a:pPr marL="256032" indent="-256032">
              <a:lnSpc>
                <a:spcPct val="100000"/>
              </a:lnSpc>
              <a:spcBef>
                <a:spcPts val="1500"/>
              </a:spcBef>
              <a:buClr>
                <a:srgbClr val="007FA3"/>
              </a:buClr>
            </a:pPr>
            <a:r>
              <a:rPr lang="en-US" sz="1900" dirty="0" smtClean="0">
                <a:solidFill>
                  <a:schemeClr val="tx1"/>
                </a:solidFill>
                <a:latin typeface="Arial" panose="020B0604020202020204" pitchFamily="34" charset="0"/>
                <a:cs typeface="Arial" panose="020B0604020202020204" pitchFamily="34" charset="0"/>
              </a:rPr>
              <a:t>The </a:t>
            </a:r>
            <a:r>
              <a:rPr lang="en-US" sz="1900" b="1" dirty="0" smtClean="0">
                <a:solidFill>
                  <a:schemeClr val="tx1"/>
                </a:solidFill>
                <a:latin typeface="Arial" panose="020B0604020202020204" pitchFamily="34" charset="0"/>
                <a:cs typeface="Arial" panose="020B0604020202020204" pitchFamily="34" charset="0"/>
              </a:rPr>
              <a:t>button1_Click()</a:t>
            </a:r>
            <a:r>
              <a:rPr lang="en-US" sz="1900" dirty="0" smtClean="0">
                <a:solidFill>
                  <a:schemeClr val="tx1"/>
                </a:solidFill>
                <a:latin typeface="Arial" panose="020B0604020202020204" pitchFamily="34" charset="0"/>
                <a:cs typeface="Arial" panose="020B0604020202020204" pitchFamily="34" charset="0"/>
              </a:rPr>
              <a:t> method and the </a:t>
            </a:r>
            <a:r>
              <a:rPr lang="en-US" sz="1900" b="1" dirty="0" smtClean="0">
                <a:solidFill>
                  <a:schemeClr val="tx1"/>
                </a:solidFill>
                <a:latin typeface="Arial" panose="020B0604020202020204" pitchFamily="34" charset="0"/>
                <a:cs typeface="Arial" panose="020B0604020202020204" pitchFamily="34" charset="0"/>
              </a:rPr>
              <a:t>Main()</a:t>
            </a:r>
            <a:r>
              <a:rPr lang="en-US" sz="1900" dirty="0" smtClean="0">
                <a:solidFill>
                  <a:schemeClr val="tx1"/>
                </a:solidFill>
                <a:latin typeface="Arial" panose="020B0604020202020204" pitchFamily="34" charset="0"/>
                <a:cs typeface="Arial" panose="020B0604020202020204" pitchFamily="34" charset="0"/>
              </a:rPr>
              <a:t> method headers both used the </a:t>
            </a:r>
            <a:r>
              <a:rPr lang="en-US" sz="1900" b="1" dirty="0" smtClean="0">
                <a:solidFill>
                  <a:schemeClr val="tx1"/>
                </a:solidFill>
                <a:latin typeface="Arial" panose="020B0604020202020204" pitchFamily="34" charset="0"/>
                <a:cs typeface="Arial" panose="020B0604020202020204" pitchFamily="34" charset="0"/>
              </a:rPr>
              <a:t>void</a:t>
            </a:r>
            <a:r>
              <a:rPr lang="en-US" sz="1900" dirty="0" smtClean="0">
                <a:solidFill>
                  <a:schemeClr val="tx1"/>
                </a:solidFill>
                <a:latin typeface="Arial" panose="020B0604020202020204" pitchFamily="34" charset="0"/>
                <a:cs typeface="Arial" panose="020B0604020202020204" pitchFamily="34" charset="0"/>
              </a:rPr>
              <a:t> return type, but the methods differ in the following ways:</a:t>
            </a:r>
          </a:p>
          <a:p>
            <a:pPr marL="740664" lvl="1" indent="-283464">
              <a:lnSpc>
                <a:spcPct val="100000"/>
              </a:lnSpc>
              <a:buClr>
                <a:srgbClr val="007FA3"/>
              </a:buClr>
              <a:buFont typeface="Arial" panose="020B0604020202020204" pitchFamily="34" charset="0"/>
              <a:buChar char="–"/>
            </a:pPr>
            <a:r>
              <a:rPr lang="en-US" sz="1900" dirty="0" smtClean="0">
                <a:solidFill>
                  <a:schemeClr val="tx1"/>
                </a:solidFill>
                <a:latin typeface="Arial" panose="020B0604020202020204" pitchFamily="34" charset="0"/>
                <a:cs typeface="Arial" panose="020B0604020202020204" pitchFamily="34" charset="0"/>
              </a:rPr>
              <a:t>The </a:t>
            </a:r>
            <a:r>
              <a:rPr lang="en-US" sz="1900" b="1" dirty="0" smtClean="0">
                <a:solidFill>
                  <a:schemeClr val="tx1"/>
                </a:solidFill>
                <a:latin typeface="Arial" panose="020B0604020202020204" pitchFamily="34" charset="0"/>
                <a:cs typeface="Arial" panose="020B0604020202020204" pitchFamily="34" charset="0"/>
              </a:rPr>
              <a:t>button1_Click()</a:t>
            </a:r>
            <a:r>
              <a:rPr lang="en-US" sz="1900" dirty="0" smtClean="0">
                <a:solidFill>
                  <a:schemeClr val="tx1"/>
                </a:solidFill>
                <a:latin typeface="Arial" panose="020B0604020202020204" pitchFamily="34" charset="0"/>
                <a:cs typeface="Arial" panose="020B0604020202020204" pitchFamily="34" charset="0"/>
              </a:rPr>
              <a:t> method has a private access specifier, which is a keyword that dictates which types of outside classes can use a method</a:t>
            </a:r>
          </a:p>
          <a:p>
            <a:pPr marL="740664" lvl="1" indent="-283464">
              <a:lnSpc>
                <a:spcPct val="100000"/>
              </a:lnSpc>
              <a:buClr>
                <a:srgbClr val="007FA3"/>
              </a:buClr>
              <a:buFont typeface="Arial" panose="020B0604020202020204" pitchFamily="34" charset="0"/>
              <a:buChar char="–"/>
            </a:pPr>
            <a:r>
              <a:rPr lang="en-US" sz="1900" dirty="0" smtClean="0">
                <a:solidFill>
                  <a:schemeClr val="tx1"/>
                </a:solidFill>
                <a:latin typeface="Arial" panose="020B0604020202020204" pitchFamily="34" charset="0"/>
                <a:cs typeface="Arial" panose="020B0604020202020204" pitchFamily="34" charset="0"/>
              </a:rPr>
              <a:t>The </a:t>
            </a:r>
            <a:r>
              <a:rPr lang="en-US" sz="1900" b="1" dirty="0" smtClean="0">
                <a:solidFill>
                  <a:schemeClr val="tx1"/>
                </a:solidFill>
                <a:latin typeface="Arial" panose="020B0604020202020204" pitchFamily="34" charset="0"/>
                <a:cs typeface="Arial" panose="020B0604020202020204" pitchFamily="34" charset="0"/>
              </a:rPr>
              <a:t>Main()</a:t>
            </a:r>
            <a:r>
              <a:rPr lang="en-US" sz="1900" dirty="0" smtClean="0">
                <a:solidFill>
                  <a:schemeClr val="tx1"/>
                </a:solidFill>
                <a:latin typeface="Arial" panose="020B0604020202020204" pitchFamily="34" charset="0"/>
                <a:cs typeface="Arial" panose="020B0604020202020204" pitchFamily="34" charset="0"/>
              </a:rPr>
              <a:t> method is static and the </a:t>
            </a:r>
            <a:r>
              <a:rPr lang="en-US" sz="1900" b="1" dirty="0" smtClean="0">
                <a:solidFill>
                  <a:schemeClr val="tx1"/>
                </a:solidFill>
                <a:latin typeface="Arial" panose="020B0604020202020204" pitchFamily="34" charset="0"/>
                <a:cs typeface="Arial" panose="020B0604020202020204" pitchFamily="34" charset="0"/>
              </a:rPr>
              <a:t>button1_Click()</a:t>
            </a:r>
            <a:r>
              <a:rPr lang="en-US" sz="1900" dirty="0" smtClean="0">
                <a:solidFill>
                  <a:schemeClr val="tx1"/>
                </a:solidFill>
                <a:latin typeface="Arial" panose="020B0604020202020204" pitchFamily="34" charset="0"/>
                <a:cs typeface="Arial" panose="020B0604020202020204" pitchFamily="34" charset="0"/>
              </a:rPr>
              <a:t> method is not</a:t>
            </a:r>
          </a:p>
          <a:p>
            <a:pPr marL="740664" lvl="1" indent="-283464">
              <a:lnSpc>
                <a:spcPct val="100000"/>
              </a:lnSpc>
              <a:buClr>
                <a:srgbClr val="007FA3"/>
              </a:buClr>
              <a:buFont typeface="Arial" panose="020B0604020202020204" pitchFamily="34" charset="0"/>
              <a:buChar char="–"/>
            </a:pPr>
            <a:r>
              <a:rPr lang="en-US" sz="1900" dirty="0" smtClean="0">
                <a:solidFill>
                  <a:schemeClr val="tx1"/>
                </a:solidFill>
                <a:latin typeface="Arial" panose="020B0604020202020204" pitchFamily="34" charset="0"/>
                <a:cs typeface="Arial" panose="020B0604020202020204" pitchFamily="34" charset="0"/>
              </a:rPr>
              <a:t>The </a:t>
            </a:r>
            <a:r>
              <a:rPr lang="en-US" sz="1900" b="1" dirty="0" smtClean="0">
                <a:solidFill>
                  <a:schemeClr val="tx1"/>
                </a:solidFill>
                <a:latin typeface="Arial" panose="020B0604020202020204" pitchFamily="34" charset="0"/>
                <a:cs typeface="Arial" panose="020B0604020202020204" pitchFamily="34" charset="0"/>
              </a:rPr>
              <a:t>Main()</a:t>
            </a:r>
            <a:r>
              <a:rPr lang="en-US" sz="1900" dirty="0" smtClean="0">
                <a:solidFill>
                  <a:schemeClr val="tx1"/>
                </a:solidFill>
                <a:latin typeface="Arial" panose="020B0604020202020204" pitchFamily="34" charset="0"/>
                <a:cs typeface="Arial" panose="020B0604020202020204" pitchFamily="34" charset="0"/>
              </a:rPr>
              <a:t> method header contains no parameters between its parentheses, but the</a:t>
            </a:r>
            <a:r>
              <a:rPr lang="en-US" sz="1900" b="1" dirty="0" smtClean="0">
                <a:solidFill>
                  <a:schemeClr val="tx1"/>
                </a:solidFill>
                <a:latin typeface="Arial" panose="020B0604020202020204" pitchFamily="34" charset="0"/>
                <a:cs typeface="Arial" panose="020B0604020202020204" pitchFamily="34" charset="0"/>
              </a:rPr>
              <a:t> button1_Click()</a:t>
            </a:r>
            <a:r>
              <a:rPr lang="en-US" sz="1900" dirty="0" smtClean="0">
                <a:solidFill>
                  <a:schemeClr val="tx1"/>
                </a:solidFill>
                <a:latin typeface="Arial" panose="020B0604020202020204" pitchFamily="34" charset="0"/>
                <a:cs typeface="Arial" panose="020B0604020202020204" pitchFamily="34" charset="0"/>
              </a:rPr>
              <a:t> method has two parameters</a:t>
            </a:r>
          </a:p>
          <a:p>
            <a:pPr marL="740664" lvl="1" indent="-283464">
              <a:lnSpc>
                <a:spcPct val="100000"/>
              </a:lnSpc>
              <a:buClr>
                <a:srgbClr val="007FA3"/>
              </a:buClr>
              <a:buFont typeface="Arial" panose="020B0604020202020204" pitchFamily="34" charset="0"/>
              <a:buChar char="–"/>
            </a:pPr>
            <a:r>
              <a:rPr lang="en-US" sz="1900" dirty="0" smtClean="0">
                <a:solidFill>
                  <a:schemeClr val="tx1"/>
                </a:solidFill>
                <a:latin typeface="Arial" panose="020B0604020202020204" pitchFamily="34" charset="0"/>
                <a:cs typeface="Arial" panose="020B0604020202020204" pitchFamily="34" charset="0"/>
              </a:rPr>
              <a:t>The </a:t>
            </a:r>
            <a:r>
              <a:rPr lang="en-US" sz="1900" b="1" dirty="0" smtClean="0">
                <a:solidFill>
                  <a:schemeClr val="tx1"/>
                </a:solidFill>
                <a:latin typeface="Arial" panose="020B0604020202020204" pitchFamily="34" charset="0"/>
                <a:cs typeface="Arial" panose="020B0604020202020204" pitchFamily="34" charset="0"/>
              </a:rPr>
              <a:t>Main()</a:t>
            </a:r>
            <a:r>
              <a:rPr lang="en-US" sz="1900" dirty="0" smtClean="0">
                <a:solidFill>
                  <a:schemeClr val="tx1"/>
                </a:solidFill>
                <a:latin typeface="Arial" panose="020B0604020202020204" pitchFamily="34" charset="0"/>
                <a:cs typeface="Arial" panose="020B0604020202020204" pitchFamily="34" charset="0"/>
              </a:rPr>
              <a:t> method identifier begins with an uppercase M, but the </a:t>
            </a:r>
            <a:r>
              <a:rPr lang="en-US" sz="1900" b="1" dirty="0" smtClean="0">
                <a:solidFill>
                  <a:schemeClr val="tx1"/>
                </a:solidFill>
                <a:latin typeface="Arial" panose="020B0604020202020204" pitchFamily="34" charset="0"/>
                <a:cs typeface="Arial" panose="020B0604020202020204" pitchFamily="34" charset="0"/>
              </a:rPr>
              <a:t>button1_Click()</a:t>
            </a:r>
            <a:r>
              <a:rPr lang="en-US" sz="1900" dirty="0" smtClean="0">
                <a:solidFill>
                  <a:schemeClr val="tx1"/>
                </a:solidFill>
                <a:latin typeface="Arial" panose="020B0604020202020204" pitchFamily="34" charset="0"/>
                <a:cs typeface="Arial" panose="020B0604020202020204" pitchFamily="34" charset="0"/>
              </a:rPr>
              <a:t> method identifier begins with a lowercase b</a:t>
            </a:r>
          </a:p>
          <a:p>
            <a:pPr marL="256032" indent="-256032">
              <a:lnSpc>
                <a:spcPct val="100000"/>
              </a:lnSpc>
              <a:spcBef>
                <a:spcPts val="1500"/>
              </a:spcBef>
              <a:buClr>
                <a:srgbClr val="007FA3"/>
              </a:buClr>
            </a:pPr>
            <a:r>
              <a:rPr lang="en-US" sz="1900" b="1" dirty="0" smtClean="0">
                <a:solidFill>
                  <a:schemeClr val="tx1"/>
                </a:solidFill>
                <a:latin typeface="Arial" panose="020B0604020202020204" pitchFamily="34" charset="0"/>
                <a:cs typeface="Arial" panose="020B0604020202020204" pitchFamily="34" charset="0"/>
              </a:rPr>
              <a:t>Events</a:t>
            </a:r>
            <a:r>
              <a:rPr lang="en-US" sz="1900" dirty="0" smtClean="0">
                <a:solidFill>
                  <a:schemeClr val="tx1"/>
                </a:solidFill>
                <a:latin typeface="Arial" panose="020B0604020202020204" pitchFamily="34" charset="0"/>
                <a:cs typeface="Arial" panose="020B0604020202020204" pitchFamily="34" charset="0"/>
              </a:rPr>
              <a:t> are generated to cause the program to perform a task when a user interacts with a GUI Object</a:t>
            </a:r>
          </a:p>
          <a:p>
            <a:pPr marL="256032" indent="-256032">
              <a:lnSpc>
                <a:spcPct val="100000"/>
              </a:lnSpc>
              <a:spcBef>
                <a:spcPts val="1500"/>
              </a:spcBef>
              <a:buClr>
                <a:srgbClr val="007FA3"/>
              </a:buClr>
            </a:pPr>
            <a:r>
              <a:rPr lang="en-US" sz="1900" dirty="0" smtClean="0">
                <a:solidFill>
                  <a:schemeClr val="tx1"/>
                </a:solidFill>
                <a:latin typeface="Arial" panose="020B0604020202020204" pitchFamily="34" charset="0"/>
                <a:cs typeface="Arial" panose="020B0604020202020204" pitchFamily="34" charset="0"/>
              </a:rPr>
              <a:t>The </a:t>
            </a:r>
            <a:r>
              <a:rPr lang="en-US" sz="1900" b="1" dirty="0" smtClean="0">
                <a:solidFill>
                  <a:schemeClr val="tx1"/>
                </a:solidFill>
                <a:latin typeface="Arial" panose="020B0604020202020204" pitchFamily="34" charset="0"/>
                <a:cs typeface="Arial" panose="020B0604020202020204" pitchFamily="34" charset="0"/>
              </a:rPr>
              <a:t>Click Event </a:t>
            </a:r>
            <a:r>
              <a:rPr lang="en-US" sz="1900" dirty="0" smtClean="0">
                <a:solidFill>
                  <a:schemeClr val="tx1"/>
                </a:solidFill>
                <a:latin typeface="Arial" panose="020B0604020202020204" pitchFamily="34" charset="0"/>
                <a:cs typeface="Arial" panose="020B0604020202020204" pitchFamily="34" charset="0"/>
              </a:rPr>
              <a:t>occurs when a user clicks on an object like a button</a:t>
            </a:r>
            <a:endParaRPr lang="en-US" sz="19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8053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94783" cy="373948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change the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property of the </a:t>
            </a:r>
            <a:r>
              <a:rPr lang="en-US" sz="2200" b="1" dirty="0">
                <a:solidFill>
                  <a:schemeClr val="tx1"/>
                </a:solidFill>
                <a:latin typeface="Arial" panose="020B0604020202020204" pitchFamily="34" charset="0"/>
                <a:cs typeface="Arial" panose="020B0604020202020204" pitchFamily="34" charset="0"/>
              </a:rPr>
              <a:t>button1</a:t>
            </a:r>
            <a:r>
              <a:rPr lang="en-US" sz="2200" dirty="0">
                <a:solidFill>
                  <a:schemeClr val="tx1"/>
                </a:solidFill>
                <a:latin typeface="Arial" panose="020B0604020202020204" pitchFamily="34" charset="0"/>
                <a:cs typeface="Arial" panose="020B0604020202020204" pitchFamily="34" charset="0"/>
              </a:rPr>
              <a:t> object, a subsequently created </a:t>
            </a:r>
            <a:r>
              <a:rPr lang="en-US" sz="2200" b="1" dirty="0">
                <a:solidFill>
                  <a:schemeClr val="tx1"/>
                </a:solidFill>
                <a:latin typeface="Arial" panose="020B0604020202020204" pitchFamily="34" charset="0"/>
                <a:cs typeface="Arial" panose="020B0604020202020204" pitchFamily="34" charset="0"/>
              </a:rPr>
              <a:t>Click()</a:t>
            </a:r>
            <a:r>
              <a:rPr lang="en-US" sz="2200" dirty="0">
                <a:solidFill>
                  <a:schemeClr val="tx1"/>
                </a:solidFill>
                <a:latin typeface="Arial" panose="020B0604020202020204" pitchFamily="34" charset="0"/>
                <a:cs typeface="Arial" panose="020B0604020202020204" pitchFamily="34" charset="0"/>
              </a:rPr>
              <a:t> method will have the same name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write anything you want between the curly braces of the </a:t>
            </a:r>
            <a:r>
              <a:rPr lang="en-US" sz="2200" b="1" dirty="0">
                <a:solidFill>
                  <a:schemeClr val="tx1"/>
                </a:solidFill>
                <a:latin typeface="Arial" panose="020B0604020202020204" pitchFamily="34" charset="0"/>
                <a:cs typeface="Arial" panose="020B0604020202020204" pitchFamily="34" charset="0"/>
              </a:rPr>
              <a:t>button1_Click()</a:t>
            </a:r>
            <a:r>
              <a:rPr lang="en-US" sz="2200" dirty="0">
                <a:solidFill>
                  <a:schemeClr val="tx1"/>
                </a:solidFill>
                <a:latin typeface="Arial" panose="020B0604020202020204" pitchFamily="34" charset="0"/>
                <a:cs typeface="Arial" panose="020B0604020202020204" pitchFamily="34" charset="0"/>
              </a:rPr>
              <a:t> method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For example, you can: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Declare variables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Perform arithmetic statements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Produce output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Include block or line comments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14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789983" cy="3177793"/>
          </a:xfrm>
        </p:spPr>
        <p:txBody>
          <a:bodyPr/>
          <a:lstStyle/>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ea typeface="+mj-ea"/>
                <a:cs typeface="Arial" panose="020B0604020202020204" pitchFamily="34" charset="0"/>
              </a:rPr>
              <a:t>3</a:t>
            </a:r>
            <a:r>
              <a:rPr lang="en-US" sz="2400" b="1" dirty="0" smtClean="0">
                <a:solidFill>
                  <a:srgbClr val="007FA3"/>
                </a:solidFill>
                <a:latin typeface="Arial" panose="020B0604020202020204" pitchFamily="34" charset="0"/>
                <a:ea typeface="+mj-ea"/>
                <a:cs typeface="Arial" panose="020B0604020202020204" pitchFamily="34" charset="0"/>
              </a:rPr>
              <a:t>.1 </a:t>
            </a:r>
            <a:r>
              <a:rPr lang="en-US" sz="2400" dirty="0">
                <a:solidFill>
                  <a:schemeClr val="tx1"/>
                </a:solidFill>
                <a:latin typeface="Arial" panose="020B0604020202020204" pitchFamily="34" charset="0"/>
                <a:cs typeface="Arial" panose="020B0604020202020204" pitchFamily="34" charset="0"/>
              </a:rPr>
              <a:t>Create a Form in the Visual Studio </a:t>
            </a:r>
            <a:r>
              <a:rPr lang="en-US" sz="2400" dirty="0" smtClean="0">
                <a:solidFill>
                  <a:schemeClr val="tx1"/>
                </a:solidFill>
                <a:latin typeface="Arial" panose="020B0604020202020204" pitchFamily="34" charset="0"/>
                <a:cs typeface="Arial" panose="020B0604020202020204" pitchFamily="34" charset="0"/>
              </a:rPr>
              <a:t>IDE</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a:t>
            </a:r>
            <a:r>
              <a:rPr lang="en-US" sz="2400" b="1" dirty="0" smtClean="0">
                <a:solidFill>
                  <a:srgbClr val="007FA3"/>
                </a:solidFill>
                <a:latin typeface="Arial" panose="020B0604020202020204" pitchFamily="34" charset="0"/>
                <a:cs typeface="Arial" panose="020B0604020202020204" pitchFamily="34" charset="0"/>
              </a:rPr>
              <a:t>.2 </a:t>
            </a:r>
            <a:r>
              <a:rPr lang="en-US" sz="2400" dirty="0">
                <a:solidFill>
                  <a:schemeClr val="tx1"/>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Toolbox</a:t>
            </a:r>
            <a:r>
              <a:rPr lang="en-US" sz="2400" dirty="0">
                <a:solidFill>
                  <a:schemeClr val="tx1"/>
                </a:solidFill>
                <a:latin typeface="Arial" panose="020B0604020202020204" pitchFamily="34" charset="0"/>
                <a:cs typeface="Arial" panose="020B0604020202020204" pitchFamily="34" charset="0"/>
              </a:rPr>
              <a:t> to add a </a:t>
            </a:r>
            <a:r>
              <a:rPr lang="en-US" sz="2400" b="1" dirty="0">
                <a:solidFill>
                  <a:schemeClr val="tx1"/>
                </a:solidFill>
                <a:latin typeface="Arial" panose="020B0604020202020204" pitchFamily="34" charset="0"/>
                <a:cs typeface="Arial" panose="020B0604020202020204" pitchFamily="34" charset="0"/>
              </a:rPr>
              <a:t>Button</a:t>
            </a:r>
            <a:r>
              <a:rPr lang="en-US" sz="2400" dirty="0">
                <a:solidFill>
                  <a:schemeClr val="tx1"/>
                </a:solidFill>
                <a:latin typeface="Arial" panose="020B0604020202020204" pitchFamily="34" charset="0"/>
                <a:cs typeface="Arial" panose="020B0604020202020204" pitchFamily="34" charset="0"/>
              </a:rPr>
              <a:t> to a </a:t>
            </a:r>
            <a:r>
              <a:rPr lang="en-US" sz="2400" dirty="0" smtClean="0">
                <a:solidFill>
                  <a:schemeClr val="tx1"/>
                </a:solidFill>
                <a:latin typeface="Arial" panose="020B0604020202020204" pitchFamily="34" charset="0"/>
                <a:cs typeface="Arial" panose="020B0604020202020204" pitchFamily="34" charset="0"/>
              </a:rPr>
              <a:t>Form</a:t>
            </a:r>
            <a:endParaRPr lang="en-US" sz="2400" dirty="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a:t>
            </a:r>
            <a:r>
              <a:rPr lang="en-US" sz="2400" b="1" dirty="0" smtClean="0">
                <a:solidFill>
                  <a:srgbClr val="007FA3"/>
                </a:solidFill>
                <a:latin typeface="Arial" panose="020B0604020202020204" pitchFamily="34" charset="0"/>
                <a:cs typeface="Arial" panose="020B0604020202020204" pitchFamily="34" charset="0"/>
              </a:rPr>
              <a:t>.3 </a:t>
            </a:r>
            <a:r>
              <a:rPr lang="en-US" sz="2400" dirty="0">
                <a:solidFill>
                  <a:schemeClr val="tx1"/>
                </a:solidFill>
                <a:latin typeface="Arial" panose="020B0604020202020204" pitchFamily="34" charset="0"/>
                <a:cs typeface="Arial" panose="020B0604020202020204" pitchFamily="34" charset="0"/>
              </a:rPr>
              <a:t>Add </a:t>
            </a:r>
            <a:r>
              <a:rPr lang="en-US" sz="2400" b="1" dirty="0">
                <a:solidFill>
                  <a:schemeClr val="tx1"/>
                </a:solidFill>
                <a:latin typeface="Arial" panose="020B0604020202020204" pitchFamily="34" charset="0"/>
                <a:cs typeface="Arial" panose="020B0604020202020204" pitchFamily="34" charset="0"/>
              </a:rPr>
              <a:t>Labels</a:t>
            </a:r>
            <a:r>
              <a:rPr lang="en-US" sz="2400" dirty="0">
                <a:solidFill>
                  <a:schemeClr val="tx1"/>
                </a:solidFill>
                <a:latin typeface="Arial" panose="020B0604020202020204" pitchFamily="34" charset="0"/>
                <a:cs typeface="Arial" panose="020B0604020202020204" pitchFamily="34" charset="0"/>
              </a:rPr>
              <a:t> and </a:t>
            </a:r>
            <a:r>
              <a:rPr lang="en-US" sz="2400" b="1" dirty="0">
                <a:solidFill>
                  <a:schemeClr val="tx1"/>
                </a:solidFill>
                <a:latin typeface="Arial" panose="020B0604020202020204" pitchFamily="34" charset="0"/>
                <a:cs typeface="Arial" panose="020B0604020202020204" pitchFamily="34" charset="0"/>
              </a:rPr>
              <a:t>TextBoxes</a:t>
            </a:r>
            <a:r>
              <a:rPr lang="en-US" sz="2400" dirty="0">
                <a:solidFill>
                  <a:schemeClr val="tx1"/>
                </a:solidFill>
                <a:latin typeface="Arial" panose="020B0604020202020204" pitchFamily="34" charset="0"/>
                <a:cs typeface="Arial" panose="020B0604020202020204" pitchFamily="34" charset="0"/>
              </a:rPr>
              <a:t> to a </a:t>
            </a:r>
            <a:r>
              <a:rPr lang="en-US" sz="2400" dirty="0" smtClean="0">
                <a:solidFill>
                  <a:schemeClr val="tx1"/>
                </a:solidFill>
                <a:latin typeface="Arial" panose="020B0604020202020204" pitchFamily="34" charset="0"/>
                <a:cs typeface="Arial" panose="020B0604020202020204" pitchFamily="34" charset="0"/>
              </a:rPr>
              <a:t>Form</a:t>
            </a:r>
            <a:endParaRPr lang="en-US" sz="2400" dirty="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a:t>
            </a:r>
            <a:r>
              <a:rPr lang="en-US" sz="2400" b="1" dirty="0" smtClean="0">
                <a:solidFill>
                  <a:srgbClr val="007FA3"/>
                </a:solidFill>
                <a:latin typeface="Arial" panose="020B0604020202020204" pitchFamily="34" charset="0"/>
                <a:cs typeface="Arial" panose="020B0604020202020204" pitchFamily="34" charset="0"/>
              </a:rPr>
              <a:t>.4 </a:t>
            </a:r>
            <a:r>
              <a:rPr lang="en-US" sz="2400" dirty="0">
                <a:solidFill>
                  <a:schemeClr val="tx1"/>
                </a:solidFill>
                <a:latin typeface="Arial" panose="020B0604020202020204" pitchFamily="34" charset="0"/>
                <a:cs typeface="Arial" panose="020B0604020202020204" pitchFamily="34" charset="0"/>
              </a:rPr>
              <a:t>Name Forms and controls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a:t>
            </a:r>
            <a:r>
              <a:rPr lang="en-US" sz="2400" b="1" dirty="0" smtClean="0">
                <a:solidFill>
                  <a:srgbClr val="007FA3"/>
                </a:solidFill>
                <a:latin typeface="Arial" panose="020B0604020202020204" pitchFamily="34" charset="0"/>
                <a:cs typeface="Arial" panose="020B0604020202020204" pitchFamily="34" charset="0"/>
              </a:rPr>
              <a:t>.5 </a:t>
            </a:r>
            <a:r>
              <a:rPr lang="en-US" sz="2400" dirty="0">
                <a:solidFill>
                  <a:schemeClr val="tx1"/>
                </a:solidFill>
                <a:latin typeface="Arial" panose="020B0604020202020204" pitchFamily="34" charset="0"/>
                <a:cs typeface="Arial" panose="020B0604020202020204" pitchFamily="34" charset="0"/>
              </a:rPr>
              <a:t>Correct </a:t>
            </a:r>
            <a:r>
              <a:rPr lang="en-US" sz="2400" dirty="0" smtClean="0">
                <a:solidFill>
                  <a:schemeClr val="tx1"/>
                </a:solidFill>
                <a:latin typeface="Arial" panose="020B0604020202020204" pitchFamily="34" charset="0"/>
                <a:cs typeface="Arial" panose="020B0604020202020204" pitchFamily="34" charset="0"/>
              </a:rPr>
              <a:t>errors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a:t>
            </a:r>
            <a:r>
              <a:rPr lang="en-US" sz="2400" b="1" smtClean="0">
                <a:solidFill>
                  <a:srgbClr val="007FA3"/>
                </a:solidFill>
                <a:latin typeface="Arial" panose="020B0604020202020204" pitchFamily="34" charset="0"/>
                <a:cs typeface="Arial" panose="020B0604020202020204" pitchFamily="34" charset="0"/>
              </a:rPr>
              <a:t>.6 </a:t>
            </a:r>
            <a:r>
              <a:rPr lang="en-US" sz="2400" dirty="0">
                <a:solidFill>
                  <a:schemeClr val="tx1"/>
                </a:solidFill>
                <a:latin typeface="Arial" panose="020B0604020202020204" pitchFamily="34" charset="0"/>
                <a:cs typeface="Arial" panose="020B0604020202020204" pitchFamily="34" charset="0"/>
              </a:rPr>
              <a:t>Decide which interface to </a:t>
            </a:r>
            <a:r>
              <a:rPr lang="en-US" sz="2400" dirty="0" smtClean="0">
                <a:solidFill>
                  <a:schemeClr val="tx1"/>
                </a:solidFill>
                <a:latin typeface="Arial" panose="020B0604020202020204" pitchFamily="34" charset="0"/>
                <a:cs typeface="Arial" panose="020B0604020202020204" pitchFamily="34" charset="0"/>
              </a:rPr>
              <a:t>use</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70983" cy="3477875"/>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Labels</a:t>
            </a:r>
            <a:r>
              <a:rPr lang="en-US" sz="2200" dirty="0">
                <a:solidFill>
                  <a:schemeClr val="tx1"/>
                </a:solidFill>
                <a:latin typeface="Arial" panose="020B0604020202020204" pitchFamily="34" charset="0"/>
                <a:cs typeface="Arial" panose="020B0604020202020204" pitchFamily="34" charset="0"/>
              </a:rPr>
              <a:t> are controls that you use to display text to communicate with an application’s user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drag a </a:t>
            </a:r>
            <a:r>
              <a:rPr lang="en-US" sz="2200" b="1" dirty="0">
                <a:solidFill>
                  <a:schemeClr val="tx1"/>
                </a:solidFill>
                <a:latin typeface="Arial" panose="020B0604020202020204" pitchFamily="34" charset="0"/>
                <a:cs typeface="Arial" panose="020B0604020202020204" pitchFamily="34" charset="0"/>
              </a:rPr>
              <a:t>Label</a:t>
            </a:r>
            <a:r>
              <a:rPr lang="en-US" sz="2200" dirty="0">
                <a:solidFill>
                  <a:schemeClr val="tx1"/>
                </a:solidFill>
                <a:latin typeface="Arial" panose="020B0604020202020204" pitchFamily="34" charset="0"/>
                <a:cs typeface="Arial" panose="020B0604020202020204" pitchFamily="34" charset="0"/>
              </a:rPr>
              <a:t> onto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just like a </a:t>
            </a:r>
            <a:r>
              <a:rPr lang="en-US" sz="2200" b="1" dirty="0">
                <a:solidFill>
                  <a:schemeClr val="tx1"/>
                </a:solidFill>
                <a:latin typeface="Arial" panose="020B0604020202020204" pitchFamily="34" charset="0"/>
                <a:cs typeface="Arial" panose="020B0604020202020204" pitchFamily="34" charset="0"/>
              </a:rPr>
              <a:t>Button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change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 to display any text you like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Depending on the amount of text, you may need to resize the label</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Figure 3-7, “Enter a number” has been assigned to </a:t>
            </a:r>
            <a:r>
              <a:rPr lang="en-US" sz="2200" b="1" dirty="0">
                <a:solidFill>
                  <a:schemeClr val="tx1"/>
                </a:solidFill>
                <a:latin typeface="Arial" panose="020B0604020202020204" pitchFamily="34" charset="0"/>
                <a:cs typeface="Arial" panose="020B0604020202020204" pitchFamily="34" charset="0"/>
              </a:rPr>
              <a:t>label1’s Text</a:t>
            </a:r>
            <a:r>
              <a:rPr lang="en-US" sz="2200" dirty="0">
                <a:solidFill>
                  <a:schemeClr val="tx1"/>
                </a:solidFill>
                <a:latin typeface="Arial" panose="020B0604020202020204" pitchFamily="34" charset="0"/>
                <a:cs typeface="Arial" panose="020B0604020202020204" pitchFamily="34" charset="0"/>
              </a:rPr>
              <a:t> property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6625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7 A Label on a Form. The screenshot of the Windows Forms App 1 in Microsoft Visual Studio shows five panes: left, toolbox; top center, form 1 dot c s design tab; lower center, error list; top right, solution explorer; lower right, properties. Label is dragged onto the form 1 pane from the toolbox. In the properties pane, the text property of label 1 is changed to enter a number. The box in the form 1 pane also displays, enter a number, in th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44687"/>
            <a:ext cx="7123500" cy="408815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752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4339650"/>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TextBoxes</a:t>
            </a:r>
            <a:r>
              <a:rPr lang="en-US" sz="2200" dirty="0">
                <a:solidFill>
                  <a:schemeClr val="tx1"/>
                </a:solidFill>
                <a:latin typeface="Arial" panose="020B0604020202020204" pitchFamily="34" charset="0"/>
                <a:cs typeface="Arial" panose="020B0604020202020204" pitchFamily="34" charset="0"/>
              </a:rPr>
              <a:t> are controls through which a user can enter input data in a GUI application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a user is supposed to enter data in a </a:t>
            </a:r>
            <a:r>
              <a:rPr lang="en-US" sz="2200" b="1" dirty="0">
                <a:solidFill>
                  <a:schemeClr val="tx1"/>
                </a:solidFill>
                <a:latin typeface="Arial" panose="020B0604020202020204" pitchFamily="34" charset="0"/>
                <a:cs typeface="Arial" panose="020B0604020202020204" pitchFamily="34" charset="0"/>
              </a:rPr>
              <a:t>TextBox</a:t>
            </a:r>
            <a:r>
              <a:rPr lang="en-US" sz="2200" dirty="0">
                <a:solidFill>
                  <a:schemeClr val="tx1"/>
                </a:solidFill>
                <a:latin typeface="Arial" panose="020B0604020202020204" pitchFamily="34" charset="0"/>
                <a:cs typeface="Arial" panose="020B0604020202020204" pitchFamily="34" charset="0"/>
              </a:rPr>
              <a:t>, you frequently want to start with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 empty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But you are allowed to add text to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 if desired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a user types a value into a </a:t>
            </a:r>
            <a:r>
              <a:rPr lang="en-US" sz="2200" b="1" dirty="0">
                <a:solidFill>
                  <a:schemeClr val="tx1"/>
                </a:solidFill>
                <a:latin typeface="Arial" panose="020B0604020202020204" pitchFamily="34" charset="0"/>
                <a:cs typeface="Arial" panose="020B0604020202020204" pitchFamily="34" charset="0"/>
              </a:rPr>
              <a:t>TextBox</a:t>
            </a:r>
            <a:r>
              <a:rPr lang="en-US" sz="2200" dirty="0">
                <a:solidFill>
                  <a:schemeClr val="tx1"/>
                </a:solidFill>
                <a:latin typeface="Arial" panose="020B0604020202020204" pitchFamily="34" charset="0"/>
                <a:cs typeface="Arial" panose="020B0604020202020204" pitchFamily="34" charset="0"/>
              </a:rPr>
              <a:t>, it becomes the value of the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a </a:t>
            </a:r>
            <a:r>
              <a:rPr lang="en-US" sz="2200" b="1" dirty="0">
                <a:solidFill>
                  <a:schemeClr val="tx1"/>
                </a:solidFill>
                <a:latin typeface="Arial" panose="020B0604020202020204" pitchFamily="34" charset="0"/>
                <a:cs typeface="Arial" panose="020B0604020202020204" pitchFamily="34" charset="0"/>
              </a:rPr>
              <a:t>string</a:t>
            </a:r>
            <a:r>
              <a:rPr lang="en-US" sz="2200" dirty="0">
                <a:solidFill>
                  <a:schemeClr val="tx1"/>
                </a:solidFill>
                <a:latin typeface="Arial" panose="020B0604020202020204" pitchFamily="34" charset="0"/>
                <a:cs typeface="Arial" panose="020B0604020202020204" pitchFamily="34" charset="0"/>
              </a:rPr>
              <a:t> by default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the user is supposed to enter a number, you’ll have to convert it, just as in a console application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155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3-8 A Label and TextBox on a form. The screenshot of the Windows Forms App 1 in Microsoft Visual Studio shows five panes: left, toolbox; top center, form 1 dot c s design tab; lower center, error list; top right, solution explorer; lower right, properties. A textbox is dragged from the toolbox onto the form 1 pane, which displays, enter a number, followed by an empty box. In the properties pane, the textbox text property can be empty initiall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87647"/>
            <a:ext cx="7186744" cy="402994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3339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64"/>
            <a:ext cx="7010400" cy="100224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88446"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form shown here is meant to have the user enter two numbers in the </a:t>
            </a:r>
            <a:r>
              <a:rPr lang="en-US" sz="2200" b="1" dirty="0">
                <a:solidFill>
                  <a:schemeClr val="tx1"/>
                </a:solidFill>
                <a:latin typeface="Arial" panose="020B0604020202020204" pitchFamily="34" charset="0"/>
                <a:cs typeface="Arial" panose="020B0604020202020204" pitchFamily="34" charset="0"/>
              </a:rPr>
              <a:t>TextBoxes</a:t>
            </a:r>
          </a:p>
        </p:txBody>
      </p:sp>
      <p:sp>
        <p:nvSpPr>
          <p:cNvPr id="9" name="Content Placeholder 8"/>
          <p:cNvSpPr>
            <a:spLocks noGrp="1"/>
          </p:cNvSpPr>
          <p:nvPr>
            <p:ph sz="quarter" idx="14"/>
          </p:nvPr>
        </p:nvSpPr>
        <p:spPr>
          <a:xfrm>
            <a:off x="592138" y="2444653"/>
            <a:ext cx="3675062" cy="297773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the user clicks the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the sum of the two numbers will be displayed in </a:t>
            </a:r>
            <a:r>
              <a:rPr lang="en-US" sz="2200" b="1" dirty="0">
                <a:solidFill>
                  <a:schemeClr val="tx1"/>
                </a:solidFill>
                <a:latin typeface="Arial" panose="020B0604020202020204" pitchFamily="34" charset="0"/>
                <a:cs typeface="Arial" panose="020B0604020202020204" pitchFamily="34" charset="0"/>
              </a:rPr>
              <a:t>label3</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must create the code to do the addition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goes in the button1_Click() method</a:t>
            </a:r>
          </a:p>
        </p:txBody>
      </p:sp>
      <p:pic>
        <p:nvPicPr>
          <p:cNvPr id="10" name="Picture 9" descr="Figure 3-9 A Form with several controls. Screenshot of the form 1 box. Line 1: enter a number, blank box. Line 2: enter another number, blank box. Buttons in line 3: click to add, label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1622" y="2398225"/>
            <a:ext cx="3507690" cy="354291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677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(6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10 The button1_Click() method that calculates the sum of the entries in two TextBoxes. Program code. In the code, the words in the variable names are merged, and the code contains the following keywords: private void, object, i n t. Line 1: private void, button 1 underscore click, left parenthesis, object sender, comma, event ay r g s e, right parenthesis. Line 2: left brace. Line 3, indented once: i n t num 1, semicolon. Line 4, indented once: i n t num 2, semicolon. Line 5, indented once: i n t sum, semicolon. Line 6, indented once: num 1 = convert, period, to i n t 32, left parenthesis, text box 1, period, text, right parenthesis, semicolon. Line 7, indented once: num 2 = convert, period, to i n t 32, left parenthesis, text box 2, period, text, right parenthesis, semicolon. Line 8, indented once: sum = num 1 + num 2, semicolon. Line 9, indented once: label 3, period, text = open quotes. sum is, space, close quotes, + sum, semicolon. Line 10: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745" y="1981200"/>
            <a:ext cx="7300678" cy="33957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72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(7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362406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execute a program from the IDE,  select </a:t>
            </a:r>
            <a:r>
              <a:rPr lang="en-US" sz="2200" b="1" dirty="0">
                <a:solidFill>
                  <a:schemeClr val="tx1"/>
                </a:solidFill>
                <a:latin typeface="Arial" panose="020B0604020202020204" pitchFamily="34" charset="0"/>
                <a:cs typeface="Arial" panose="020B0604020202020204" pitchFamily="34" charset="0"/>
              </a:rPr>
              <a:t>Debug</a:t>
            </a:r>
            <a:r>
              <a:rPr lang="en-US" sz="2200" dirty="0">
                <a:solidFill>
                  <a:schemeClr val="tx1"/>
                </a:solidFill>
                <a:latin typeface="Arial" panose="020B0604020202020204" pitchFamily="34" charset="0"/>
                <a:cs typeface="Arial" panose="020B0604020202020204" pitchFamily="34" charset="0"/>
              </a:rPr>
              <a:t> from the menu bar, and then </a:t>
            </a:r>
            <a:r>
              <a:rPr lang="en-US" sz="2200" b="1" dirty="0">
                <a:solidFill>
                  <a:schemeClr val="tx1"/>
                </a:solidFill>
                <a:latin typeface="Arial" panose="020B0604020202020204" pitchFamily="34" charset="0"/>
                <a:cs typeface="Arial" panose="020B0604020202020204" pitchFamily="34" charset="0"/>
              </a:rPr>
              <a:t>Start Without Debugging</a:t>
            </a:r>
            <a:r>
              <a:rPr lang="en-US" sz="2200" dirty="0">
                <a:solidFill>
                  <a:schemeClr val="tx1"/>
                </a:solidFill>
                <a:latin typeface="Arial" panose="020B0604020202020204" pitchFamily="34" charset="0"/>
                <a:cs typeface="Arial" panose="020B0604020202020204" pitchFamily="34" charset="0"/>
              </a:rPr>
              <a:t> (or press CTRL + F5)</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Figure 3-11 shows how the Form appears when the program executes and the result after the user has entered numbers and clicked the Button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period during which you design a program is called </a:t>
            </a:r>
            <a:r>
              <a:rPr lang="en-US" sz="2200" b="1" dirty="0">
                <a:solidFill>
                  <a:schemeClr val="tx1"/>
                </a:solidFill>
                <a:latin typeface="Arial" panose="020B0604020202020204" pitchFamily="34" charset="0"/>
                <a:cs typeface="Arial" panose="020B0604020202020204" pitchFamily="34" charset="0"/>
              </a:rPr>
              <a:t>design time </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execute a program, the stage is called </a:t>
            </a:r>
            <a:r>
              <a:rPr lang="en-US" sz="2200" b="1" dirty="0">
                <a:solidFill>
                  <a:schemeClr val="tx1"/>
                </a:solidFill>
                <a:latin typeface="Arial" panose="020B0604020202020204" pitchFamily="34" charset="0"/>
                <a:cs typeface="Arial" panose="020B0604020202020204" pitchFamily="34" charset="0"/>
              </a:rPr>
              <a:t>runtime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73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smtClean="0">
                <a:solidFill>
                  <a:srgbClr val="007FA3"/>
                </a:solidFill>
                <a:latin typeface="Arial" panose="020B0604020202020204" pitchFamily="34" charset="0"/>
                <a:cs typeface="Arial" panose="020B0604020202020204" pitchFamily="34" charset="0"/>
              </a:rPr>
              <a:t>(8 of </a:t>
            </a:r>
            <a:r>
              <a:rPr lang="en-US" sz="2000" dirty="0">
                <a:solidFill>
                  <a:srgbClr val="007FA3"/>
                </a:solidFill>
                <a:latin typeface="Arial" panose="020B0604020202020204" pitchFamily="34" charset="0"/>
                <a:cs typeface="Arial" panose="020B0604020202020204" pitchFamily="34" charset="0"/>
              </a:rPr>
              <a:t>8</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3-11 The Form when it first appears and after a user has entered two integers and clicked&#10;the Button. Screenshots of form 1 before and after the user clicks the button. Before. Line 1: enter a number, blank box. Line 2: enter another number, blank box. Line 3: click to add button. After. Line 1: enter a number, 5. Line 2: enter another number, 12. Line 3: click to add button, sum is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1462" y="1746212"/>
            <a:ext cx="6500938" cy="407125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643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874000" cy="1066800"/>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Focus and Tab </a:t>
            </a:r>
            <a:r>
              <a:rPr lang="en-US" sz="3600" b="1" dirty="0" smtClean="0">
                <a:solidFill>
                  <a:srgbClr val="007FA3"/>
                </a:solidFill>
                <a:latin typeface="Arial" panose="020B0604020202020204" pitchFamily="34" charset="0"/>
                <a:cs typeface="Arial" panose="020B0604020202020204" pitchFamily="34" charset="0"/>
              </a:rPr>
              <a:t>Control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247184" cy="320857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Focus</a:t>
            </a:r>
            <a:r>
              <a:rPr lang="en-US" sz="2200" dirty="0">
                <a:solidFill>
                  <a:schemeClr val="tx1"/>
                </a:solidFill>
                <a:latin typeface="Arial" panose="020B0604020202020204" pitchFamily="34" charset="0"/>
                <a:cs typeface="Arial" panose="020B0604020202020204" pitchFamily="34" charset="0"/>
              </a:rPr>
              <a:t> defines which control is active and will accept keyboard input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that has focus will have a bright line around it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TextBox</a:t>
            </a:r>
            <a:r>
              <a:rPr lang="en-US" sz="2200" dirty="0">
                <a:solidFill>
                  <a:schemeClr val="tx1"/>
                </a:solidFill>
                <a:latin typeface="Arial" panose="020B0604020202020204" pitchFamily="34" charset="0"/>
                <a:cs typeface="Arial" panose="020B0604020202020204" pitchFamily="34" charset="0"/>
              </a:rPr>
              <a:t> that has focus will have a blinking cursor inside it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control can be given focus by: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clicking on the control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pressing the Tab key, which will set the focus on the next control as defined by the </a:t>
            </a:r>
            <a:r>
              <a:rPr lang="en-US" sz="2200" b="1" dirty="0">
                <a:solidFill>
                  <a:schemeClr val="tx1"/>
                </a:solidFill>
                <a:latin typeface="Arial" panose="020B0604020202020204" pitchFamily="34" charset="0"/>
                <a:cs typeface="Arial" panose="020B0604020202020204" pitchFamily="34" charset="0"/>
              </a:rPr>
              <a:t>tab order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415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Focus and Tab </a:t>
            </a:r>
            <a:r>
              <a:rPr lang="en-US" sz="3600" b="1" dirty="0" smtClean="0">
                <a:solidFill>
                  <a:srgbClr val="007FA3"/>
                </a:solidFill>
                <a:latin typeface="Arial" panose="020B0604020202020204" pitchFamily="34" charset="0"/>
                <a:cs typeface="Arial" panose="020B0604020202020204" pitchFamily="34" charset="0"/>
              </a:rPr>
              <a:t>Control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018584" cy="3816429"/>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Tab order</a:t>
            </a:r>
            <a:r>
              <a:rPr lang="en-US" sz="2200" dirty="0">
                <a:solidFill>
                  <a:schemeClr val="tx1"/>
                </a:solidFill>
                <a:latin typeface="Arial" panose="020B0604020202020204" pitchFamily="34" charset="0"/>
                <a:cs typeface="Arial" panose="020B0604020202020204" pitchFamily="34" charset="0"/>
              </a:rPr>
              <a:t> is represented by a sequential number known as the </a:t>
            </a:r>
            <a:r>
              <a:rPr lang="en-US" sz="2200" b="1" dirty="0">
                <a:solidFill>
                  <a:schemeClr val="tx1"/>
                </a:solidFill>
                <a:latin typeface="Arial" panose="020B0604020202020204" pitchFamily="34" charset="0"/>
                <a:cs typeface="Arial" panose="020B0604020202020204" pitchFamily="34" charset="0"/>
              </a:rPr>
              <a:t>TabIndex</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TabIndexes</a:t>
            </a:r>
            <a:r>
              <a:rPr lang="en-US" sz="2200" dirty="0">
                <a:solidFill>
                  <a:schemeClr val="tx1"/>
                </a:solidFill>
                <a:latin typeface="Arial" panose="020B0604020202020204" pitchFamily="34" charset="0"/>
                <a:cs typeface="Arial" panose="020B0604020202020204" pitchFamily="34" charset="0"/>
              </a:rPr>
              <a:t> begin with 0</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default tab order is determined by the order in which the controls are added to the form</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Unless otherwise specified, the first control to receive focus will have </a:t>
            </a:r>
            <a:r>
              <a:rPr lang="en-US" sz="2200" b="1" dirty="0">
                <a:solidFill>
                  <a:schemeClr val="tx1"/>
                </a:solidFill>
                <a:latin typeface="Arial" panose="020B0604020202020204" pitchFamily="34" charset="0"/>
                <a:cs typeface="Arial" panose="020B0604020202020204" pitchFamily="34" charset="0"/>
              </a:rPr>
              <a:t>TabIndex</a:t>
            </a:r>
            <a:r>
              <a:rPr lang="en-US" sz="2200" dirty="0">
                <a:solidFill>
                  <a:schemeClr val="tx1"/>
                </a:solidFill>
                <a:latin typeface="Arial" panose="020B0604020202020204" pitchFamily="34" charset="0"/>
                <a:cs typeface="Arial" panose="020B0604020202020204" pitchFamily="34" charset="0"/>
              </a:rPr>
              <a:t> 0</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change a control’s </a:t>
            </a:r>
            <a:r>
              <a:rPr lang="en-US" sz="2200" b="1" dirty="0">
                <a:solidFill>
                  <a:schemeClr val="tx1"/>
                </a:solidFill>
                <a:latin typeface="Arial" panose="020B0604020202020204" pitchFamily="34" charset="0"/>
                <a:cs typeface="Arial" panose="020B0604020202020204" pitchFamily="34" charset="0"/>
              </a:rPr>
              <a:t>TabIndex</a:t>
            </a:r>
            <a:r>
              <a:rPr lang="en-US" sz="2200" dirty="0">
                <a:solidFill>
                  <a:schemeClr val="tx1"/>
                </a:solidFill>
                <a:latin typeface="Arial" panose="020B0604020202020204" pitchFamily="34" charset="0"/>
                <a:cs typeface="Arial" panose="020B0604020202020204" pitchFamily="34" charset="0"/>
              </a:rPr>
              <a:t> value by changing the entry next to </a:t>
            </a:r>
            <a:r>
              <a:rPr lang="en-US" sz="2200" b="1" dirty="0">
                <a:solidFill>
                  <a:schemeClr val="tx1"/>
                </a:solidFill>
                <a:latin typeface="Arial" panose="020B0604020202020204" pitchFamily="34" charset="0"/>
                <a:cs typeface="Arial" panose="020B0604020202020204" pitchFamily="34" charset="0"/>
              </a:rPr>
              <a:t>TabIndex</a:t>
            </a:r>
            <a:r>
              <a:rPr lang="en-US" sz="2200" dirty="0">
                <a:solidFill>
                  <a:schemeClr val="tx1"/>
                </a:solidFill>
                <a:latin typeface="Arial" panose="020B0604020202020204" pitchFamily="34" charset="0"/>
                <a:cs typeface="Arial" panose="020B0604020202020204" pitchFamily="34" charset="0"/>
              </a:rPr>
              <a:t> in the Properties list of the IDE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737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(1 of 8)</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449353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interface is the environment the user sees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Forms are rectangular graphical user interface (GUI) objects that provide an interface for collecting, displaying, and delivering information</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Forms always include controls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Devices such as labels, text boxes, and buttons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To create a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Select New Project after starting Visual Studio</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Then choose Windows Forms App</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After you click OK in the New Project window, you see the IDE main window (see Figure 3-2)</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845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Formatting Data in GUI Applications</a:t>
            </a:r>
          </a:p>
        </p:txBody>
      </p:sp>
      <p:sp>
        <p:nvSpPr>
          <p:cNvPr id="3" name="Text Placeholder 2"/>
          <p:cNvSpPr>
            <a:spLocks noGrp="1"/>
          </p:cNvSpPr>
          <p:nvPr>
            <p:ph idx="1"/>
          </p:nvPr>
        </p:nvSpPr>
        <p:spPr>
          <a:xfrm>
            <a:off x="592017" y="1538819"/>
            <a:ext cx="8094783" cy="347787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use the same format strings as described in Chapter 2 to format strings in GUI applications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Use the </a:t>
            </a:r>
            <a:r>
              <a:rPr lang="en-US" sz="2200" b="1" dirty="0">
                <a:solidFill>
                  <a:schemeClr val="tx1"/>
                </a:solidFill>
                <a:latin typeface="Arial" panose="020B0604020202020204" pitchFamily="34" charset="0"/>
                <a:cs typeface="Arial" panose="020B0604020202020204" pitchFamily="34" charset="0"/>
              </a:rPr>
              <a:t>String.Format()</a:t>
            </a:r>
            <a:r>
              <a:rPr lang="en-US" sz="2200" dirty="0">
                <a:solidFill>
                  <a:schemeClr val="tx1"/>
                </a:solidFill>
                <a:latin typeface="Arial" panose="020B0604020202020204" pitchFamily="34" charset="0"/>
                <a:cs typeface="Arial" panose="020B0604020202020204" pitchFamily="34" charset="0"/>
              </a:rPr>
              <a:t> method to do this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For example, you can display the value on a label with explanatory text and as currency with two decimal places with a statement similar to the following:</a:t>
            </a:r>
          </a:p>
          <a:p>
            <a:pPr marL="0" lvl="1" indent="285750">
              <a:lnSpc>
                <a:spcPct val="100000"/>
              </a:lnSpc>
              <a:spcBef>
                <a:spcPts val="1500"/>
              </a:spcBef>
              <a:buClr>
                <a:srgbClr val="007FA3"/>
              </a:buClr>
              <a:buNone/>
            </a:pPr>
            <a:r>
              <a:rPr lang="en-US" sz="2200" b="1" dirty="0" smtClean="0">
                <a:solidFill>
                  <a:schemeClr val="tx1"/>
                </a:solidFill>
                <a:latin typeface="Arial" panose="020B0604020202020204" pitchFamily="34" charset="0"/>
                <a:cs typeface="Arial" panose="020B0604020202020204" pitchFamily="34" charset="0"/>
              </a:rPr>
              <a:t>Label1.Text </a:t>
            </a:r>
            <a:r>
              <a:rPr lang="en-US" sz="2200" b="1" dirty="0">
                <a:solidFill>
                  <a:schemeClr val="tx1"/>
                </a:solidFill>
                <a:latin typeface="Arial" panose="020B0604020202020204" pitchFamily="34" charset="0"/>
                <a:cs typeface="Arial" panose="020B0604020202020204" pitchFamily="34" charset="0"/>
              </a:rPr>
              <a:t>= String.Format(“The money value is {0}”,</a:t>
            </a:r>
          </a:p>
          <a:p>
            <a:pPr marL="0" lvl="1" indent="285750">
              <a:lnSpc>
                <a:spcPct val="100000"/>
              </a:lnSpc>
              <a:spcBef>
                <a:spcPts val="1500"/>
              </a:spcBef>
              <a:buClr>
                <a:srgbClr val="007FA3"/>
              </a:buClr>
              <a:buNone/>
            </a:pPr>
            <a:r>
              <a:rPr lang="en-US" sz="2200" b="1" dirty="0" smtClean="0">
                <a:solidFill>
                  <a:schemeClr val="tx1"/>
                </a:solidFill>
                <a:latin typeface="Arial" panose="020B0604020202020204" pitchFamily="34" charset="0"/>
                <a:cs typeface="Arial" panose="020B0604020202020204" pitchFamily="34" charset="0"/>
              </a:rPr>
              <a:t>money.ToString</a:t>
            </a:r>
            <a:r>
              <a:rPr lang="en-US" sz="2200" b="1" dirty="0">
                <a:solidFill>
                  <a:schemeClr val="tx1"/>
                </a:solidFill>
                <a:latin typeface="Arial" panose="020B0604020202020204" pitchFamily="34" charset="0"/>
                <a:cs typeface="Arial" panose="020B0604020202020204" pitchFamily="34" charset="0"/>
              </a:rPr>
              <a:t>(“C2”));</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850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Changing a Label’s Font</a:t>
            </a:r>
          </a:p>
        </p:txBody>
      </p:sp>
      <p:sp>
        <p:nvSpPr>
          <p:cNvPr id="3" name="Text Placeholder 2"/>
          <p:cNvSpPr>
            <a:spLocks noGrp="1"/>
          </p:cNvSpPr>
          <p:nvPr>
            <p:ph idx="1"/>
          </p:nvPr>
        </p:nvSpPr>
        <p:spPr>
          <a:xfrm>
            <a:off x="592017" y="1538819"/>
            <a:ext cx="8247183" cy="4404781"/>
          </a:xfrm>
        </p:spPr>
        <p:txBody>
          <a:bodyPr/>
          <a:lstStyle/>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Every control that can contains text has a </a:t>
            </a:r>
            <a:r>
              <a:rPr lang="en-US" sz="2100" b="1" dirty="0">
                <a:solidFill>
                  <a:schemeClr val="tx1"/>
                </a:solidFill>
                <a:latin typeface="Arial" panose="020B0604020202020204" pitchFamily="34" charset="0"/>
                <a:cs typeface="Arial" panose="020B0604020202020204" pitchFamily="34" charset="0"/>
              </a:rPr>
              <a:t>Font </a:t>
            </a:r>
            <a:r>
              <a:rPr lang="en-US" sz="2100" dirty="0">
                <a:solidFill>
                  <a:schemeClr val="tx1"/>
                </a:solidFill>
                <a:latin typeface="Arial" panose="020B0604020202020204" pitchFamily="34" charset="0"/>
                <a:cs typeface="Arial" panose="020B0604020202020204" pitchFamily="34" charset="0"/>
              </a:rPr>
              <a:t>property</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Most fonts are </a:t>
            </a:r>
            <a:r>
              <a:rPr lang="en-US" sz="2100" b="1" dirty="0">
                <a:solidFill>
                  <a:schemeClr val="tx1"/>
                </a:solidFill>
                <a:latin typeface="Arial" panose="020B0604020202020204" pitchFamily="34" charset="0"/>
                <a:cs typeface="Arial" panose="020B0604020202020204" pitchFamily="34" charset="0"/>
              </a:rPr>
              <a:t>proportional fonts</a:t>
            </a:r>
            <a:r>
              <a:rPr lang="en-US" sz="2100" dirty="0">
                <a:solidFill>
                  <a:schemeClr val="tx1"/>
                </a:solidFill>
                <a:latin typeface="Arial" panose="020B0604020202020204" pitchFamily="34" charset="0"/>
                <a:cs typeface="Arial" panose="020B0604020202020204" pitchFamily="34" charset="0"/>
              </a:rPr>
              <a:t>, which means that different characters have different pitches or widths.</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For example, in Microsoft Sans Serif, a </a:t>
            </a:r>
            <a:r>
              <a:rPr lang="en-US" sz="2100" i="1" dirty="0">
                <a:solidFill>
                  <a:schemeClr val="tx1"/>
                </a:solidFill>
                <a:latin typeface="Arial" panose="020B0604020202020204" pitchFamily="34" charset="0"/>
                <a:cs typeface="Arial" panose="020B0604020202020204" pitchFamily="34" charset="0"/>
              </a:rPr>
              <a:t>w</a:t>
            </a:r>
            <a:r>
              <a:rPr lang="en-US" sz="2100" dirty="0">
                <a:solidFill>
                  <a:schemeClr val="tx1"/>
                </a:solidFill>
                <a:latin typeface="Arial" panose="020B0604020202020204" pitchFamily="34" charset="0"/>
                <a:cs typeface="Arial" panose="020B0604020202020204" pitchFamily="34" charset="0"/>
              </a:rPr>
              <a:t> is wider than an</a:t>
            </a:r>
            <a:r>
              <a:rPr lang="en-US" sz="2100" i="1" dirty="0">
                <a:solidFill>
                  <a:schemeClr val="tx1"/>
                </a:solidFill>
                <a:latin typeface="Arial" panose="020B0604020202020204" pitchFamily="34" charset="0"/>
                <a:cs typeface="Arial" panose="020B0604020202020204" pitchFamily="34" charset="0"/>
              </a:rPr>
              <a:t> i</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opposite of a proportional font is a </a:t>
            </a:r>
            <a:r>
              <a:rPr lang="en-US" sz="2100" b="1" dirty="0">
                <a:solidFill>
                  <a:schemeClr val="tx1"/>
                </a:solidFill>
                <a:latin typeface="Arial" panose="020B0604020202020204" pitchFamily="34" charset="0"/>
                <a:cs typeface="Arial" panose="020B0604020202020204" pitchFamily="34" charset="0"/>
              </a:rPr>
              <a:t>fixed-pitch font</a:t>
            </a:r>
            <a:r>
              <a:rPr lang="en-US" sz="2100" dirty="0">
                <a:solidFill>
                  <a:schemeClr val="tx1"/>
                </a:solidFill>
                <a:latin typeface="Arial" panose="020B0604020202020204" pitchFamily="34" charset="0"/>
                <a:cs typeface="Arial" panose="020B0604020202020204" pitchFamily="34" charset="0"/>
              </a:rPr>
              <a:t>, or a </a:t>
            </a:r>
            <a:r>
              <a:rPr lang="en-US" sz="2100" b="1" dirty="0">
                <a:solidFill>
                  <a:schemeClr val="tx1"/>
                </a:solidFill>
                <a:latin typeface="Arial" panose="020B0604020202020204" pitchFamily="34" charset="0"/>
                <a:cs typeface="Arial" panose="020B0604020202020204" pitchFamily="34" charset="0"/>
              </a:rPr>
              <a:t>monospaced font</a:t>
            </a:r>
            <a:r>
              <a:rPr lang="en-US" sz="2100" dirty="0">
                <a:solidFill>
                  <a:schemeClr val="tx1"/>
                </a:solidFill>
                <a:latin typeface="Arial" panose="020B0604020202020204" pitchFamily="34" charset="0"/>
                <a:cs typeface="Arial" panose="020B0604020202020204" pitchFamily="34" charset="0"/>
              </a:rPr>
              <a:t>, in which each character has the same width</a:t>
            </a: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Courier is an example of a monospaced font</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To change the font for a</a:t>
            </a:r>
            <a:r>
              <a:rPr lang="en-US" sz="2100" b="1" dirty="0">
                <a:solidFill>
                  <a:schemeClr val="tx1"/>
                </a:solidFill>
                <a:latin typeface="Arial" panose="020B0604020202020204" pitchFamily="34" charset="0"/>
                <a:cs typeface="Arial" panose="020B0604020202020204" pitchFamily="34" charset="0"/>
              </a:rPr>
              <a:t> Label</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Select the small box with an ellipsis to the right of the existing Font name in the Properties list</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Select a new Font from the dialog box that opens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9834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Naming Forms and Controls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7942384" cy="4532010"/>
          </a:xfrm>
        </p:spPr>
        <p:txBody>
          <a:bodyPr/>
          <a:lstStyle/>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Provide reasonable </a:t>
            </a:r>
            <a:r>
              <a:rPr lang="en-US" b="1" dirty="0">
                <a:solidFill>
                  <a:schemeClr val="tx1"/>
                </a:solidFill>
                <a:latin typeface="Arial" panose="020B0604020202020204" pitchFamily="34" charset="0"/>
                <a:cs typeface="Arial" panose="020B0604020202020204" pitchFamily="34" charset="0"/>
              </a:rPr>
              <a:t>Name</a:t>
            </a:r>
            <a:r>
              <a:rPr lang="en-US" dirty="0">
                <a:solidFill>
                  <a:schemeClr val="tx1"/>
                </a:solidFill>
                <a:latin typeface="Arial" panose="020B0604020202020204" pitchFamily="34" charset="0"/>
                <a:cs typeface="Arial" panose="020B0604020202020204" pitchFamily="34" charset="0"/>
              </a:rPr>
              <a:t> property values for all the controls you place on a </a:t>
            </a:r>
            <a:r>
              <a:rPr lang="en-US" b="1" dirty="0">
                <a:solidFill>
                  <a:schemeClr val="tx1"/>
                </a:solidFill>
                <a:latin typeface="Arial" panose="020B0604020202020204" pitchFamily="34" charset="0"/>
                <a:cs typeface="Arial" panose="020B0604020202020204" pitchFamily="34" charset="0"/>
              </a:rPr>
              <a:t>Form</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Conventionally, start control names with a lowercase letter and use camel casing</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Start </a:t>
            </a:r>
            <a:r>
              <a:rPr lang="en-US" sz="2000" b="1" dirty="0">
                <a:solidFill>
                  <a:schemeClr val="tx1"/>
                </a:solidFill>
                <a:latin typeface="Arial" panose="020B0604020202020204" pitchFamily="34" charset="0"/>
                <a:cs typeface="Arial" panose="020B0604020202020204" pitchFamily="34" charset="0"/>
              </a:rPr>
              <a:t>Form</a:t>
            </a:r>
            <a:r>
              <a:rPr lang="en-US" sz="2000" dirty="0">
                <a:solidFill>
                  <a:schemeClr val="tx1"/>
                </a:solidFill>
                <a:latin typeface="Arial" panose="020B0604020202020204" pitchFamily="34" charset="0"/>
                <a:cs typeface="Arial" panose="020B0604020202020204" pitchFamily="34" charset="0"/>
              </a:rPr>
              <a:t> names with an uppercase letter and use Pascal casing</a:t>
            </a:r>
          </a:p>
          <a:p>
            <a:pPr marL="1143000" lvl="2" indent="-228600">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 </a:t>
            </a:r>
            <a:r>
              <a:rPr lang="en-US" sz="2000" b="1" dirty="0">
                <a:solidFill>
                  <a:schemeClr val="tx1"/>
                </a:solidFill>
                <a:latin typeface="Arial" panose="020B0604020202020204" pitchFamily="34" charset="0"/>
                <a:cs typeface="Arial" panose="020B0604020202020204" pitchFamily="34" charset="0"/>
              </a:rPr>
              <a:t>Form</a:t>
            </a:r>
            <a:r>
              <a:rPr lang="en-US" sz="2000" dirty="0">
                <a:solidFill>
                  <a:schemeClr val="tx1"/>
                </a:solidFill>
                <a:latin typeface="Arial" panose="020B0604020202020204" pitchFamily="34" charset="0"/>
                <a:cs typeface="Arial" panose="020B0604020202020204" pitchFamily="34" charset="0"/>
              </a:rPr>
              <a:t> is a class, and C# class names conventionally start with an uppercase letter</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 the type of object in the name</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To rename a control after you have generated code for it, use the </a:t>
            </a:r>
            <a:r>
              <a:rPr lang="en-US" b="1" dirty="0">
                <a:solidFill>
                  <a:schemeClr val="tx1"/>
                </a:solidFill>
                <a:latin typeface="Arial" panose="020B0604020202020204" pitchFamily="34" charset="0"/>
                <a:cs typeface="Arial" panose="020B0604020202020204" pitchFamily="34" charset="0"/>
              </a:rPr>
              <a:t>code refactoring</a:t>
            </a:r>
            <a:r>
              <a:rPr lang="en-US" dirty="0">
                <a:solidFill>
                  <a:schemeClr val="tx1"/>
                </a:solidFill>
                <a:latin typeface="Arial" panose="020B0604020202020204" pitchFamily="34" charset="0"/>
                <a:cs typeface="Arial" panose="020B0604020202020204" pitchFamily="34" charset="0"/>
              </a:rPr>
              <a:t> feature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process of changing a program’s internal structure without changing the way the program works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0758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Naming Forms and Controls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120184" cy="410881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refactor the code after changing the button’s 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View the code and right-click the name of the method </a:t>
            </a:r>
            <a:r>
              <a:rPr lang="en-US" sz="2200" b="1" dirty="0">
                <a:solidFill>
                  <a:schemeClr val="tx1"/>
                </a:solidFill>
                <a:latin typeface="Arial" panose="020B0604020202020204" pitchFamily="34" charset="0"/>
                <a:cs typeface="Arial" panose="020B0604020202020204" pitchFamily="34" charset="0"/>
              </a:rPr>
              <a:t>button1_Click()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From the menu, click </a:t>
            </a:r>
            <a:r>
              <a:rPr lang="en-US" sz="2200" b="1" dirty="0">
                <a:solidFill>
                  <a:schemeClr val="tx1"/>
                </a:solidFill>
                <a:latin typeface="Arial" panose="020B0604020202020204" pitchFamily="34" charset="0"/>
                <a:cs typeface="Arial" panose="020B0604020202020204" pitchFamily="34" charset="0"/>
              </a:rPr>
              <a:t>Rename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When you click </a:t>
            </a:r>
            <a:r>
              <a:rPr lang="en-US" sz="2200" b="1" dirty="0">
                <a:solidFill>
                  <a:schemeClr val="tx1"/>
                </a:solidFill>
                <a:latin typeface="Arial" panose="020B0604020202020204" pitchFamily="34" charset="0"/>
                <a:cs typeface="Arial" panose="020B0604020202020204" pitchFamily="34" charset="0"/>
              </a:rPr>
              <a:t>Rename</a:t>
            </a:r>
            <a:r>
              <a:rPr lang="en-US" sz="2200" dirty="0">
                <a:solidFill>
                  <a:schemeClr val="tx1"/>
                </a:solidFill>
                <a:latin typeface="Arial" panose="020B0604020202020204" pitchFamily="34" charset="0"/>
                <a:cs typeface="Arial" panose="020B0604020202020204" pitchFamily="34" charset="0"/>
              </a:rPr>
              <a:t>, the </a:t>
            </a:r>
            <a:r>
              <a:rPr lang="en-US" sz="2200" b="1" dirty="0">
                <a:solidFill>
                  <a:schemeClr val="tx1"/>
                </a:solidFill>
                <a:latin typeface="Arial" panose="020B0604020202020204" pitchFamily="34" charset="0"/>
                <a:cs typeface="Arial" panose="020B0604020202020204" pitchFamily="34" charset="0"/>
              </a:rPr>
              <a:t>button1_Click</a:t>
            </a:r>
            <a:r>
              <a:rPr lang="en-US" sz="2200" dirty="0">
                <a:solidFill>
                  <a:schemeClr val="tx1"/>
                </a:solidFill>
                <a:latin typeface="Arial" panose="020B0604020202020204" pitchFamily="34" charset="0"/>
                <a:cs typeface="Arial" panose="020B0604020202020204" pitchFamily="34" charset="0"/>
              </a:rPr>
              <a:t> method name is highlighted and a box appears with the heading </a:t>
            </a:r>
            <a:r>
              <a:rPr lang="en-US" sz="2200" b="1" dirty="0">
                <a:solidFill>
                  <a:schemeClr val="tx1"/>
                </a:solidFill>
                <a:latin typeface="Arial" panose="020B0604020202020204" pitchFamily="34" charset="0"/>
                <a:cs typeface="Arial" panose="020B0604020202020204" pitchFamily="34" charset="0"/>
              </a:rPr>
              <a:t>Rename button1_Click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Type the new method 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When you finish, you can check the</a:t>
            </a:r>
            <a:r>
              <a:rPr lang="en-US" sz="2200" b="1" dirty="0">
                <a:solidFill>
                  <a:schemeClr val="tx1"/>
                </a:solidFill>
                <a:latin typeface="Arial" panose="020B0604020202020204" pitchFamily="34" charset="0"/>
                <a:cs typeface="Arial" panose="020B0604020202020204" pitchFamily="34" charset="0"/>
              </a:rPr>
              <a:t> Preview Changes </a:t>
            </a:r>
            <a:r>
              <a:rPr lang="en-US" sz="2200" dirty="0">
                <a:solidFill>
                  <a:schemeClr val="tx1"/>
                </a:solidFill>
                <a:latin typeface="Arial" panose="020B0604020202020204" pitchFamily="34" charset="0"/>
                <a:cs typeface="Arial" panose="020B0604020202020204" pitchFamily="34" charset="0"/>
              </a:rPr>
              <a:t>checkbox if you want to view all the changes before they are applied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3042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Naming Forms and Controls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12 Choosing the Rename option for a method. The screenshots of the box which appears when you click the rename button. Line 1: rename button 1 underscore click. Line 2: modify any highlighted location to begin renaming. Line 3: tick box, include comments. Line 4: tick box, include strings. Line 5: tick box, preview changes. Line 6: rename will update 2 references in 2 files. Line 7: apply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05000"/>
            <a:ext cx="7312844" cy="374984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369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Correcting Errors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120184" cy="468589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As in console-based programs, you will often generate syntax errors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a:t>
            </a:r>
            <a:r>
              <a:rPr lang="en-US" sz="2200" b="1" dirty="0">
                <a:solidFill>
                  <a:schemeClr val="tx1"/>
                </a:solidFill>
                <a:latin typeface="Arial" panose="020B0604020202020204" pitchFamily="34" charset="0"/>
                <a:cs typeface="Arial" panose="020B0604020202020204" pitchFamily="34" charset="0"/>
              </a:rPr>
              <a:t>build </a:t>
            </a:r>
            <a:r>
              <a:rPr lang="en-US" sz="2200" dirty="0">
                <a:solidFill>
                  <a:schemeClr val="tx1"/>
                </a:solidFill>
                <a:latin typeface="Arial" panose="020B0604020202020204" pitchFamily="34" charset="0"/>
                <a:cs typeface="Arial" panose="020B0604020202020204" pitchFamily="34" charset="0"/>
              </a:rPr>
              <a:t>or run a program with an error, you will see “Build failed” in the lower-left corner of the IDE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will also see an error dialog box</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Always click </a:t>
            </a:r>
            <a:r>
              <a:rPr lang="en-US" sz="2200" b="1" dirty="0">
                <a:solidFill>
                  <a:schemeClr val="tx1"/>
                </a:solidFill>
                <a:latin typeface="Arial" panose="020B0604020202020204" pitchFamily="34" charset="0"/>
                <a:cs typeface="Arial" panose="020B0604020202020204" pitchFamily="34" charset="0"/>
              </a:rPr>
              <a:t>No</a:t>
            </a:r>
            <a:r>
              <a:rPr lang="en-US" sz="2200" dirty="0">
                <a:solidFill>
                  <a:schemeClr val="tx1"/>
                </a:solidFill>
                <a:latin typeface="Arial" panose="020B0604020202020204" pitchFamily="34" charset="0"/>
                <a:cs typeface="Arial" panose="020B0604020202020204" pitchFamily="34" charset="0"/>
              </a:rPr>
              <a:t> in response to “Would you like to continue and run the last successful build?”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Errors will be listed in the </a:t>
            </a:r>
            <a:r>
              <a:rPr lang="en-US" sz="2200" b="1" dirty="0">
                <a:solidFill>
                  <a:schemeClr val="tx1"/>
                </a:solidFill>
                <a:latin typeface="Arial" panose="020B0604020202020204" pitchFamily="34" charset="0"/>
                <a:cs typeface="Arial" panose="020B0604020202020204" pitchFamily="34" charset="0"/>
              </a:rPr>
              <a:t>error list </a:t>
            </a:r>
            <a:r>
              <a:rPr lang="en-US" sz="2200" dirty="0">
                <a:solidFill>
                  <a:schemeClr val="tx1"/>
                </a:solidFill>
                <a:latin typeface="Arial" panose="020B0604020202020204" pitchFamily="34" charset="0"/>
                <a:cs typeface="Arial" panose="020B0604020202020204" pitchFamily="34" charset="0"/>
              </a:rPr>
              <a:t>at the lower-left corner of the screen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Double-clicking an error message will take you to the location in the code where the error was found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242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Correcting Errors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13 Dialog box that appears when an error occurs during compilation. Screenshot of an error dialog box in Microsoft Visual Studio. The text reads as follows: there were build errors. Lines 1 and 2: Would you like to continue and run the last successful build? Line 3: Yes and no buttons. Line 4: tick box, do not show this dialog agai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286000"/>
            <a:ext cx="6929474" cy="242371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3717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Correcting Errors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3-14 The error list. The screenshot of Add Two Numbers in Microsoft Visual Studio shows five panes: left, toolbox; top center, form 1 dot c s tab; lower center, error list; top right, solution explorer; lower right, properties. The lines in the form 1 pane are numbered. There is a wavy line in line 24, which reads: i n t sum. An error message is displayed in the error list: code, C S 1 0 0 2; description, semicolon expected; project, add two numbers; file, form 1 dot c s; line, 24; suppression, activ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616229"/>
            <a:ext cx="6536876" cy="423885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238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9248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Deleting an Unwanted Event-Handling Method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018584" cy="395492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are working in the Form Designer, it is easy to inadvertently double-click a control and create an event-handling method you don’t want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leave the event-handling method empty, but that’s considered bad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should not just delete the method because, behind the scenes, other code will have been created that refers to the 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Instead, go to the Properties window of the control, and then click on its Events button, select the button you want to eliminate, and delete the method name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555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9248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Deleting an Unwanted Event-Handling Method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15 Deleting an event from the Properties window. Screenshot of the properties pane. Select the events button at the top, which resembles a lightning bolt. From the action list, delete the event label 1 underscore click by deleting its name in the properties window."/>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752600"/>
            <a:ext cx="6326884" cy="39116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107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(2 of 8)</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3-1 Choosing Windows Forms App in the New Project window. Screenshot of the new project window. On the left side, Visual C sharp is selected under templates. In the middle, Windows Forms App is selected among the many options including blank app, console app, class library, etcetera. The pane at the bottom of the page contains the following fields. Name: Windows forms app 1. Location: C colon back slash, C sharp back slash, chapter 031, back slash. Solution: create new solution. Solution name: Windows Forms app 1. The default project name can be changed, and the location selected. Click the O K button in the lower right corner to create the proj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7362778" cy="419650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06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9248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Failing to Close a Form Before Attempting to Reexecute a Program</a:t>
            </a:r>
          </a:p>
        </p:txBody>
      </p:sp>
      <p:sp>
        <p:nvSpPr>
          <p:cNvPr id="3" name="Text Placeholder 2"/>
          <p:cNvSpPr>
            <a:spLocks noGrp="1"/>
          </p:cNvSpPr>
          <p:nvPr>
            <p:ph idx="1"/>
          </p:nvPr>
        </p:nvSpPr>
        <p:spPr>
          <a:xfrm>
            <a:off x="592016" y="1538819"/>
            <a:ext cx="8018584" cy="196207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make a change to the program and then try to rerun it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get an error message that indicates that changes are not allowed while the program is running</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solution is simply to close the previous execution of the application and then try again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39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Visual Studio Help</a:t>
            </a:r>
          </a:p>
        </p:txBody>
      </p:sp>
      <p:sp>
        <p:nvSpPr>
          <p:cNvPr id="3" name="Text Placeholder 2"/>
          <p:cNvSpPr>
            <a:spLocks noGrp="1"/>
          </p:cNvSpPr>
          <p:nvPr>
            <p:ph idx="1"/>
          </p:nvPr>
        </p:nvSpPr>
        <p:spPr>
          <a:xfrm>
            <a:off x="592016" y="1538819"/>
            <a:ext cx="7789984" cy="237757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ultimate authority on C# classes is the Visual Studio Help documentation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Help documentation for Visual Studio is in the MSDN Library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install it locally on your computer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also available at </a:t>
            </a:r>
            <a:r>
              <a:rPr lang="en-US" sz="2200" dirty="0">
                <a:solidFill>
                  <a:schemeClr val="tx1"/>
                </a:solidFill>
                <a:latin typeface="Arial" panose="020B0604020202020204" pitchFamily="34" charset="0"/>
                <a:cs typeface="Arial" panose="020B0604020202020204" pitchFamily="34" charset="0"/>
                <a:hlinkClick r:id="rId3"/>
              </a:rPr>
              <a:t>http://</a:t>
            </a:r>
            <a:r>
              <a:rPr lang="en-US" sz="2200" dirty="0" smtClean="0">
                <a:solidFill>
                  <a:schemeClr val="tx1"/>
                </a:solidFill>
                <a:latin typeface="Arial" panose="020B0604020202020204" pitchFamily="34" charset="0"/>
                <a:cs typeface="Arial" panose="020B0604020202020204" pitchFamily="34" charset="0"/>
                <a:hlinkClick r:id="rId3"/>
              </a:rPr>
              <a:t>msdn.microsoft.com</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961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Deciding Which Interface to Use</a:t>
            </a:r>
          </a:p>
        </p:txBody>
      </p:sp>
      <p:sp>
        <p:nvSpPr>
          <p:cNvPr id="3" name="Text Placeholder 2"/>
          <p:cNvSpPr>
            <a:spLocks noGrp="1"/>
          </p:cNvSpPr>
          <p:nvPr>
            <p:ph idx="1"/>
          </p:nvPr>
        </p:nvSpPr>
        <p:spPr>
          <a:xfrm>
            <a:off x="592016" y="1538819"/>
            <a:ext cx="7789984" cy="442428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have learned to create: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Console applications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GUI applications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Both types contain basic building blocks </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GUI applications: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Look “snazzier” and are easy to use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Take longer to develop</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Console applications: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Are simpler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May be better when learning new logical constructs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424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942383" cy="3785652"/>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Forms</a:t>
            </a:r>
            <a:r>
              <a:rPr lang="en-US" sz="2200" dirty="0">
                <a:solidFill>
                  <a:schemeClr val="tx1"/>
                </a:solidFill>
                <a:latin typeface="Arial" panose="020B0604020202020204" pitchFamily="34" charset="0"/>
                <a:cs typeface="Arial" panose="020B0604020202020204" pitchFamily="34" charset="0"/>
              </a:rPr>
              <a:t> are GUI objects that provide an interface for collecting, displaying, and delivering information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Toolbox displays a list of available controls you can add to a </a:t>
            </a:r>
            <a:r>
              <a:rPr lang="en-US" sz="2200" b="1" dirty="0">
                <a:solidFill>
                  <a:schemeClr val="tx1"/>
                </a:solidFill>
                <a:latin typeface="Arial" panose="020B0604020202020204" pitchFamily="34" charset="0"/>
                <a:cs typeface="Arial" panose="020B0604020202020204" pitchFamily="34" charset="0"/>
              </a:rPr>
              <a:t>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This list includes </a:t>
            </a:r>
            <a:r>
              <a:rPr lang="en-US" sz="2200" b="1" dirty="0">
                <a:solidFill>
                  <a:schemeClr val="tx1"/>
                </a:solidFill>
                <a:latin typeface="Arial" panose="020B0604020202020204" pitchFamily="34" charset="0"/>
                <a:cs typeface="Arial" panose="020B0604020202020204" pitchFamily="34" charset="0"/>
              </a:rPr>
              <a:t>Button, CheckBox, </a:t>
            </a:r>
            <a:r>
              <a:rPr lang="en-US" sz="2200" dirty="0">
                <a:solidFill>
                  <a:schemeClr val="tx1"/>
                </a:solidFill>
                <a:latin typeface="Arial" panose="020B0604020202020204" pitchFamily="34" charset="0"/>
                <a:cs typeface="Arial" panose="020B0604020202020204" pitchFamily="34" charset="0"/>
              </a:rPr>
              <a:t>and</a:t>
            </a:r>
            <a:r>
              <a:rPr lang="en-US" sz="2200" b="1" dirty="0">
                <a:solidFill>
                  <a:schemeClr val="tx1"/>
                </a:solidFill>
                <a:latin typeface="Arial" panose="020B0604020202020204" pitchFamily="34" charset="0"/>
                <a:cs typeface="Arial" panose="020B0604020202020204" pitchFamily="34" charset="0"/>
              </a:rPr>
              <a:t> Label</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Labels</a:t>
            </a:r>
            <a:r>
              <a:rPr lang="en-US" sz="2200" dirty="0">
                <a:solidFill>
                  <a:schemeClr val="tx1"/>
                </a:solidFill>
                <a:latin typeface="Arial" panose="020B0604020202020204" pitchFamily="34" charset="0"/>
                <a:cs typeface="Arial" panose="020B0604020202020204" pitchFamily="34" charset="0"/>
              </a:rPr>
              <a:t> are controls that you use to display text to communicate with an application’s user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Provide reasonable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property values for all the controls you place on a </a:t>
            </a:r>
            <a:r>
              <a:rPr lang="en-US" sz="2200" b="1" dirty="0">
                <a:solidFill>
                  <a:schemeClr val="tx1"/>
                </a:solidFill>
                <a:latin typeface="Arial" panose="020B0604020202020204" pitchFamily="34" charset="0"/>
                <a:cs typeface="Arial" panose="020B0604020202020204" pitchFamily="34" charset="0"/>
              </a:rPr>
              <a:t>Form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538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561383" cy="434734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build or run a program that contains a syntax error, you see “Build failed” in the lower-left corner of the IDE and an error dialog box</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Both console and GUI applications can contain variables and constants, decisions, loops, arrays, and calls to other methods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GUI applications:</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Look “snazzier”</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Contain controls that a user can manipulate with a mouse</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Usually take longer to develop</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098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(3 of 8)</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3-2 The IDE main window. The screenshot shows the I D E main window on Microsoft Visual Studio. The project name, Windows Forms App 1, appears on the top left of the screen after the Microsoft Visual Studio logo. The menu bar is on the top across the screen. The solution explorer pane on the right side also contains the project name in lines 1 and 2. The other panes on the screen are the toolbox on the left margin, the form designer window on the top left side, the error list on the lower left side, and the properties window on the lower right side under the solution explorer p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676400"/>
            <a:ext cx="6808986" cy="430213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082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(4 of 8)</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399584" cy="4480981"/>
          </a:xfrm>
        </p:spPr>
        <p:txBody>
          <a:bodyPr/>
          <a:lstStyle/>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name of the project</a:t>
            </a:r>
            <a:r>
              <a:rPr lang="en-US" sz="2100" dirty="0">
                <a:solidFill>
                  <a:schemeClr val="tx1"/>
                </a:solidFill>
                <a:latin typeface="Arial" panose="020B0604020202020204" pitchFamily="34" charset="0"/>
                <a:cs typeface="Arial" panose="020B0604020202020204" pitchFamily="34" charset="0"/>
              </a:rPr>
              <a:t> shows in three places: the title bar, the Solution Explorer, and the Properties window</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menu bar</a:t>
            </a:r>
            <a:r>
              <a:rPr lang="en-US" sz="2100" dirty="0">
                <a:solidFill>
                  <a:schemeClr val="tx1"/>
                </a:solidFill>
                <a:latin typeface="Arial" panose="020B0604020202020204" pitchFamily="34" charset="0"/>
                <a:cs typeface="Arial" panose="020B0604020202020204" pitchFamily="34" charset="0"/>
              </a:rPr>
              <a:t> lies horizontally across the top</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Toolbox tab </a:t>
            </a:r>
            <a:r>
              <a:rPr lang="en-US" sz="2100" dirty="0">
                <a:solidFill>
                  <a:schemeClr val="tx1"/>
                </a:solidFill>
                <a:latin typeface="Arial" panose="020B0604020202020204" pitchFamily="34" charset="0"/>
                <a:cs typeface="Arial" panose="020B0604020202020204" pitchFamily="34" charset="0"/>
              </a:rPr>
              <a:t>provides a list of controls you can drag onto a </a:t>
            </a:r>
            <a:r>
              <a:rPr lang="en-US" sz="2100" b="1" dirty="0">
                <a:solidFill>
                  <a:schemeClr val="tx1"/>
                </a:solidFill>
                <a:latin typeface="Arial" panose="020B0604020202020204" pitchFamily="34" charset="0"/>
                <a:cs typeface="Arial" panose="020B0604020202020204" pitchFamily="34" charset="0"/>
              </a:rPr>
              <a:t>Form</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Form Designer</a:t>
            </a:r>
            <a:r>
              <a:rPr lang="en-US" sz="2100" dirty="0">
                <a:solidFill>
                  <a:schemeClr val="tx1"/>
                </a:solidFill>
                <a:latin typeface="Arial" panose="020B0604020202020204" pitchFamily="34" charset="0"/>
                <a:cs typeface="Arial" panose="020B0604020202020204" pitchFamily="34" charset="0"/>
              </a:rPr>
              <a:t> appears in the center of the screen</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Solution Explorer</a:t>
            </a:r>
            <a:r>
              <a:rPr lang="en-US" sz="2100" dirty="0">
                <a:solidFill>
                  <a:schemeClr val="tx1"/>
                </a:solidFill>
                <a:latin typeface="Arial" panose="020B0604020202020204" pitchFamily="34" charset="0"/>
                <a:cs typeface="Arial" panose="020B0604020202020204" pitchFamily="34" charset="0"/>
              </a:rPr>
              <a:t> allows viewing and management of project files and settings</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Properties window</a:t>
            </a:r>
            <a:r>
              <a:rPr lang="en-US" sz="2100" dirty="0">
                <a:solidFill>
                  <a:schemeClr val="tx1"/>
                </a:solidFill>
                <a:latin typeface="Arial" panose="020B0604020202020204" pitchFamily="34" charset="0"/>
                <a:cs typeface="Arial" panose="020B0604020202020204" pitchFamily="34" charset="0"/>
              </a:rPr>
              <a:t> is for configuring properties and events on controls in your user interface</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Error list</a:t>
            </a:r>
            <a:r>
              <a:rPr lang="en-US" sz="2100" dirty="0">
                <a:solidFill>
                  <a:schemeClr val="tx1"/>
                </a:solidFill>
                <a:latin typeface="Arial" panose="020B0604020202020204" pitchFamily="34" charset="0"/>
                <a:cs typeface="Arial" panose="020B0604020202020204" pitchFamily="34" charset="0"/>
              </a:rPr>
              <a:t> displays messages about compiler errors in your code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361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(5 of 8)</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120184" cy="437812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create a Windows Forms project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Visual C# adds a form to the project and calls it Form1</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After you click the Form in the Form Designer area, you can see the name of the form in the following locations: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 the folder tab at the top of the Form Designer area</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the title bar of the form in the Form Designer area</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the Solution Explorer file list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At the top of the Properties window indicating that the properties listed are for Form1</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As the contents of the Text property listed within the Properties window</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638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(6 of 8)</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3-3 Displaying the properties of Form1. The screenshot of the Windows Forms App 1 in Microsoft Visual Studio shows four panes: top left, form 1, period, c s design tab; lower left, error list; top right, solution explorer; lower right, properties. There is a form 1 text on the title bar of the form pane. In the solution explorer pane, select the second option, properties, to see the form’s properties below. The fifth line form 1 dot c s is the file that contains the form code. In the properties window for form 1, buttons can list properties by category or alphabetically. In line 4, the text that appears on the title bar for form 1 is currently for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818" y="1905000"/>
            <a:ext cx="7172000" cy="397172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688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smtClean="0">
                <a:solidFill>
                  <a:srgbClr val="007FA3"/>
                </a:solidFill>
                <a:latin typeface="Arial" panose="020B0604020202020204" pitchFamily="34" charset="0"/>
                <a:cs typeface="Arial" panose="020B0604020202020204" pitchFamily="34" charset="0"/>
              </a:rPr>
              <a:t>(7 of 8)</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9"/>
            <a:ext cx="8120184" cy="290848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the Properties window, you can change the appearance, size, and color of a window</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class contains around 100 properties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sort Properties in alphabetical order in the Properties window</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entry is not in alphabetical order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appears near the top of the list in parentheses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72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c1966551c653d88956696c12876250bed8f2c2"/>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19002</TotalTime>
  <Words>4622</Words>
  <Application>Microsoft Office PowerPoint</Application>
  <PresentationFormat>On-screen Show (4:3)</PresentationFormat>
  <Paragraphs>286</Paragraphs>
  <Slides>44</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Verdana</vt:lpstr>
      <vt:lpstr>Wingdings</vt:lpstr>
      <vt:lpstr>Office Theme</vt:lpstr>
      <vt:lpstr>Microsoft Visual C#: An Introduction to Object-Oriented Programming</vt:lpstr>
      <vt:lpstr>Objectives</vt:lpstr>
      <vt:lpstr>Creating a Form in the IDE (1 of 8)</vt:lpstr>
      <vt:lpstr>Creating a Form in the IDE (2 of 8)</vt:lpstr>
      <vt:lpstr>Creating a Form in the IDE (3 of 8)</vt:lpstr>
      <vt:lpstr>Creating a Form in the IDE (4 of 8)</vt:lpstr>
      <vt:lpstr>Creating a Form in the IDE (5 of 8)</vt:lpstr>
      <vt:lpstr>Creating a Form in the IDE (6 of 8)</vt:lpstr>
      <vt:lpstr>Creating a Form in the IDE (7 of 8)</vt:lpstr>
      <vt:lpstr>Creating a Form in the IDE (8 of 8)</vt:lpstr>
      <vt:lpstr>Using the Toolbox to Add a Button to a Form (1 of 4)</vt:lpstr>
      <vt:lpstr>Using the Toolbox to Add a Button to a Form (2 of 4)</vt:lpstr>
      <vt:lpstr>Using the Toolbox to Add a Button to a Form (3 of 4)</vt:lpstr>
      <vt:lpstr>Using the Toolbox to Add a Button to a Form (4 of 4)</vt:lpstr>
      <vt:lpstr>Adding Functionality to a Button on a Form (1 of 5)</vt:lpstr>
      <vt:lpstr>Adding Functionality to a Button on a Form (2 of 5)</vt:lpstr>
      <vt:lpstr>Adding Functionality to a Button on a Form (3 of 5)</vt:lpstr>
      <vt:lpstr>Adding Functionality to a Button on a Form (4 of 5)</vt:lpstr>
      <vt:lpstr>Adding Functionality to a Button on a Form (5 of 5)</vt:lpstr>
      <vt:lpstr>Adding Labels and TextBoxes to a Form (1 of 8)</vt:lpstr>
      <vt:lpstr>Adding Labels and TextBoxes to a Form (2 of 8)</vt:lpstr>
      <vt:lpstr>Adding Labels and TextBoxes to a Form (3 of 8)</vt:lpstr>
      <vt:lpstr>Adding Labels and TextBoxes to a Form (4 of 8)</vt:lpstr>
      <vt:lpstr>Adding Labels and TextBoxes to a Form (5 of 8)</vt:lpstr>
      <vt:lpstr>Adding Labels and TextBoxes to a Form (6 of 8)</vt:lpstr>
      <vt:lpstr>Adding Labels and TextBoxes to a Form (7 of 8)</vt:lpstr>
      <vt:lpstr>Adding Labels and TextBoxes to a Form (8 of 8)</vt:lpstr>
      <vt:lpstr>Understanding Focus and Tab Control (1 of 2)</vt:lpstr>
      <vt:lpstr>Understanding Focus and Tab Control (2 of 2)</vt:lpstr>
      <vt:lpstr>Formatting Data in GUI Applications</vt:lpstr>
      <vt:lpstr>Changing a Label’s Font</vt:lpstr>
      <vt:lpstr>Naming Forms and Controls (1 of 3)</vt:lpstr>
      <vt:lpstr>Naming Forms and Controls (2 of 3)</vt:lpstr>
      <vt:lpstr>Naming Forms and Controls (3 of 3)</vt:lpstr>
      <vt:lpstr>Correcting Errors (1 of 3)</vt:lpstr>
      <vt:lpstr>Correcting Errors (2 of 3)</vt:lpstr>
      <vt:lpstr>Correcting Errors (3 of 3)</vt:lpstr>
      <vt:lpstr>Deleting an Unwanted Event-Handling Method (1 of 2)</vt:lpstr>
      <vt:lpstr>Deleting an Unwanted Event-Handling Method (2 of 2)</vt:lpstr>
      <vt:lpstr>Failing to Close a Form Before Attempting to Reexecute a Program</vt:lpstr>
      <vt:lpstr>Using Visual Studio Help</vt:lpstr>
      <vt:lpstr>Deciding Which Interface to Use</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1017</cp:revision>
  <cp:lastPrinted>2010-11-12T17:54:40Z</cp:lastPrinted>
  <dcterms:created xsi:type="dcterms:W3CDTF">2007-02-15T20:50:52Z</dcterms:created>
  <dcterms:modified xsi:type="dcterms:W3CDTF">2017-06-28T10:15:35Z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