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4"/>
  </p:notesMasterIdLst>
  <p:handoutMasterIdLst>
    <p:handoutMasterId r:id="rId55"/>
  </p:handoutMasterIdLst>
  <p:sldIdLst>
    <p:sldId id="348" r:id="rId2"/>
    <p:sldId id="346" r:id="rId3"/>
    <p:sldId id="387" r:id="rId4"/>
    <p:sldId id="388" r:id="rId5"/>
    <p:sldId id="309" r:id="rId6"/>
    <p:sldId id="350" r:id="rId7"/>
    <p:sldId id="389" r:id="rId8"/>
    <p:sldId id="390" r:id="rId9"/>
    <p:sldId id="391" r:id="rId10"/>
    <p:sldId id="392" r:id="rId11"/>
    <p:sldId id="393" r:id="rId12"/>
    <p:sldId id="394" r:id="rId13"/>
    <p:sldId id="395" r:id="rId14"/>
    <p:sldId id="396" r:id="rId15"/>
    <p:sldId id="398" r:id="rId16"/>
    <p:sldId id="397" r:id="rId17"/>
    <p:sldId id="399" r:id="rId18"/>
    <p:sldId id="351" r:id="rId19"/>
    <p:sldId id="400" r:id="rId20"/>
    <p:sldId id="401" r:id="rId21"/>
    <p:sldId id="402" r:id="rId22"/>
    <p:sldId id="404" r:id="rId23"/>
    <p:sldId id="405" r:id="rId24"/>
    <p:sldId id="406" r:id="rId25"/>
    <p:sldId id="407" r:id="rId26"/>
    <p:sldId id="408" r:id="rId27"/>
    <p:sldId id="357" r:id="rId28"/>
    <p:sldId id="409" r:id="rId29"/>
    <p:sldId id="410" r:id="rId30"/>
    <p:sldId id="411" r:id="rId31"/>
    <p:sldId id="412" r:id="rId32"/>
    <p:sldId id="413" r:id="rId33"/>
    <p:sldId id="414" r:id="rId34"/>
    <p:sldId id="360"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384" r:id="rId50"/>
    <p:sldId id="385" r:id="rId51"/>
    <p:sldId id="429" r:id="rId52"/>
    <p:sldId id="386" r:id="rId5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0" autoAdjust="0"/>
    <p:restoredTop sz="96279" autoAdjust="0"/>
  </p:normalViewPr>
  <p:slideViewPr>
    <p:cSldViewPr>
      <p:cViewPr varScale="1">
        <p:scale>
          <a:sx n="104" d="100"/>
          <a:sy n="104" d="100"/>
        </p:scale>
        <p:origin x="2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6/29/2017</a:t>
            </a:fld>
            <a:endParaRPr lang="en-US"/>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6/29/2017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878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194030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272482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404113769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9"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17" name="Picture 16"/>
          <p:cNvPicPr>
            <a:picLocks noChangeAspect="1"/>
          </p:cNvPicPr>
          <p:nvPr userDrawn="1"/>
        </p:nvPicPr>
        <p:blipFill>
          <a:blip r:embed="rId8"/>
          <a:stretch>
            <a:fillRect/>
          </a:stretch>
        </p:blipFill>
        <p:spPr>
          <a:xfrm>
            <a:off x="118720" y="6248400"/>
            <a:ext cx="1400289" cy="430858"/>
          </a:xfrm>
          <a:prstGeom prst="rect">
            <a:avLst/>
          </a:prstGeom>
        </p:spPr>
      </p:pic>
      <p:pic>
        <p:nvPicPr>
          <p:cNvPr id="13" name="Picture 1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8"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8"/>
            <a:ext cx="8188446"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02461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838200" y="381000"/>
            <a:ext cx="7874000" cy="762000"/>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a:xfrm>
            <a:off x="592017" y="1538819"/>
            <a:ext cx="8188446"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592138" y="2362200"/>
            <a:ext cx="8188325" cy="60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2"/>
          </p:nvPr>
        </p:nvSpPr>
        <p:spPr>
          <a:xfrm>
            <a:off x="592138" y="3048000"/>
            <a:ext cx="8188325" cy="533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3"/>
          </p:nvPr>
        </p:nvSpPr>
        <p:spPr>
          <a:xfrm>
            <a:off x="592138" y="3733800"/>
            <a:ext cx="8188325" cy="457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592138" y="4498975"/>
            <a:ext cx="8188325" cy="3778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1250696"/>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524692"/>
            <a:ext cx="628992" cy="697255"/>
          </a:xfrm>
          <a:prstGeom prst="rect">
            <a:avLst/>
          </a:prstGeom>
        </p:spPr>
      </p:pic>
      <p:pic>
        <p:nvPicPr>
          <p:cNvPr id="9" name="Picture 8"/>
          <p:cNvPicPr>
            <a:picLocks noChangeAspect="1"/>
          </p:cNvPicPr>
          <p:nvPr userDrawn="1"/>
        </p:nvPicPr>
        <p:blipFill>
          <a:blip r:embed="rId4"/>
          <a:stretch>
            <a:fillRect/>
          </a:stretch>
        </p:blipFill>
        <p:spPr>
          <a:xfrm>
            <a:off x="118720" y="6248400"/>
            <a:ext cx="1400289" cy="430858"/>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Text Placeholder 6"/>
          <p:cNvSpPr>
            <a:spLocks noGrp="1"/>
          </p:cNvSpPr>
          <p:nvPr>
            <p:ph type="body" sz="quarter" idx="10"/>
          </p:nvPr>
        </p:nvSpPr>
        <p:spPr>
          <a:xfrm>
            <a:off x="1593850" y="6344478"/>
            <a:ext cx="6515100" cy="292388"/>
          </a:xfrm>
        </p:spPr>
        <p:txBody>
          <a:bodyPr/>
          <a:lstStyle/>
          <a:p>
            <a:pPr lvl="0"/>
            <a:endParaRPr lang="en-US" dirty="0"/>
          </a:p>
        </p:txBody>
      </p:sp>
    </p:spTree>
    <p:extLst>
      <p:ext uri="{BB962C8B-B14F-4D97-AF65-F5344CB8AC3E}">
        <p14:creationId xmlns:p14="http://schemas.microsoft.com/office/powerpoint/2010/main" val="42856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stretch>
            <a:fillRect/>
          </a:stretch>
        </p:blipFill>
        <p:spPr>
          <a:xfrm>
            <a:off x="118720" y="6248400"/>
            <a:ext cx="1400289" cy="430858"/>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3"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8720" y="6248400"/>
            <a:ext cx="1400289" cy="430858"/>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7" name="Text Placeholder 6"/>
          <p:cNvSpPr>
            <a:spLocks noGrp="1"/>
          </p:cNvSpPr>
          <p:nvPr>
            <p:ph type="body" sz="quarter" idx="10"/>
          </p:nvPr>
        </p:nvSpPr>
        <p:spPr>
          <a:xfrm>
            <a:off x="1593850" y="6344478"/>
            <a:ext cx="6515100" cy="290512"/>
          </a:xfrm>
        </p:spPr>
        <p:txBody>
          <a:bodyPr/>
          <a:lstStyle/>
          <a:p>
            <a:pPr lvl="0"/>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8"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3" name="Text Placeholder 32"/>
          <p:cNvSpPr>
            <a:spLocks noGrp="1"/>
          </p:cNvSpPr>
          <p:nvPr>
            <p:ph type="body" sz="quarter" idx="11"/>
          </p:nvPr>
        </p:nvSpPr>
        <p:spPr>
          <a:xfrm>
            <a:off x="2286000" y="3886200"/>
            <a:ext cx="5257800" cy="76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34"/>
          <p:cNvSpPr>
            <a:spLocks noGrp="1"/>
          </p:cNvSpPr>
          <p:nvPr>
            <p:ph type="body" sz="quarter" idx="12"/>
          </p:nvPr>
        </p:nvSpPr>
        <p:spPr>
          <a:xfrm>
            <a:off x="2286000" y="4876800"/>
            <a:ext cx="5257800" cy="83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7" name="Text Placeholder 36"/>
          <p:cNvSpPr>
            <a:spLocks noGrp="1"/>
          </p:cNvSpPr>
          <p:nvPr>
            <p:ph type="body" sz="quarter" idx="13"/>
          </p:nvPr>
        </p:nvSpPr>
        <p:spPr>
          <a:xfrm>
            <a:off x="2286000" y="5867400"/>
            <a:ext cx="5257800" cy="381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38" name="Picture 37"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39" name="Rectangle 38"/>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42" name="Picture 4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43" name="Picture 4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44" name="Picture 4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45" name="Picture 44"/>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47" name="Picture 4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52" name="Picture 51"/>
          <p:cNvPicPr>
            <a:picLocks noChangeAspect="1"/>
          </p:cNvPicPr>
          <p:nvPr userDrawn="1"/>
        </p:nvPicPr>
        <p:blipFill>
          <a:blip r:embed="rId9"/>
          <a:stretch>
            <a:fillRect/>
          </a:stretch>
        </p:blipFill>
        <p:spPr>
          <a:xfrm>
            <a:off x="118720" y="6248400"/>
            <a:ext cx="1400289" cy="430858"/>
          </a:xfrm>
          <a:prstGeom prst="rect">
            <a:avLst/>
          </a:prstGeom>
        </p:spPr>
      </p:pic>
      <p:sp>
        <p:nvSpPr>
          <p:cNvPr id="3" name="Text Placeholder 2"/>
          <p:cNvSpPr>
            <a:spLocks noGrp="1"/>
          </p:cNvSpPr>
          <p:nvPr>
            <p:ph type="body" sz="quarter" idx="14"/>
          </p:nvPr>
        </p:nvSpPr>
        <p:spPr>
          <a:xfrm>
            <a:off x="1752600" y="6430963"/>
            <a:ext cx="5327650" cy="301625"/>
          </a:xfrm>
        </p:spPr>
        <p:txBody>
          <a:bodyPr/>
          <a:lstStyle/>
          <a:p>
            <a:pPr lvl="0"/>
            <a:endParaRPr lang="en-US" dirty="0"/>
          </a:p>
        </p:txBody>
      </p:sp>
    </p:spTree>
    <p:extLst>
      <p:ext uri="{BB962C8B-B14F-4D97-AF65-F5344CB8AC3E}">
        <p14:creationId xmlns:p14="http://schemas.microsoft.com/office/powerpoint/2010/main" val="36497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pic>
        <p:nvPicPr>
          <p:cNvPr id="6" name="Picture 5"/>
          <p:cNvPicPr>
            <a:picLocks noChangeAspect="1"/>
          </p:cNvPicPr>
          <p:nvPr userDrawn="1"/>
        </p:nvPicPr>
        <p:blipFill>
          <a:blip r:embed="rId8"/>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8"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762000"/>
            <a:ext cx="7747000" cy="1046440"/>
          </a:xfrm>
        </p:spPr>
        <p:txBody>
          <a:bodyPr/>
          <a:lstStyle/>
          <a:p>
            <a:pPr algn="l">
              <a:lnSpc>
                <a:spcPct val="100000"/>
              </a:lnSpc>
            </a:pPr>
            <a:r>
              <a:rPr lang="en-US" sz="3400" b="1" dirty="0" smtClean="0">
                <a:solidFill>
                  <a:srgbClr val="007FA3"/>
                </a:solidFill>
                <a:latin typeface="Arial" panose="020B0604020202020204" pitchFamily="34" charset="0"/>
                <a:cs typeface="Arial" panose="020B0604020202020204" pitchFamily="34" charset="0"/>
              </a:rPr>
              <a:t>Microsoft Visual C#: An Introduction to Object-Oriented Programming</a:t>
            </a:r>
            <a:endParaRPr lang="en-US" sz="3400" b="1" dirty="0">
              <a:solidFill>
                <a:srgbClr val="007FA3"/>
              </a:solidFill>
              <a:latin typeface="Arial" panose="020B0604020202020204" pitchFamily="34" charset="0"/>
              <a:cs typeface="Arial" panose="020B0604020202020204" pitchFamily="34" charset="0"/>
            </a:endParaRPr>
          </a:p>
        </p:txBody>
      </p:sp>
      <p:sp>
        <p:nvSpPr>
          <p:cNvPr id="3" name="Subtitle 2"/>
          <p:cNvSpPr>
            <a:spLocks noGrp="1"/>
          </p:cNvSpPr>
          <p:nvPr>
            <p:ph type="body" sz="quarter" idx="11"/>
          </p:nvPr>
        </p:nvSpPr>
        <p:spPr>
          <a:xfrm>
            <a:off x="698500" y="1995316"/>
            <a:ext cx="6845300" cy="452887"/>
          </a:xfrm>
        </p:spPr>
        <p:txBody>
          <a:bodyPr/>
          <a:lstStyle/>
          <a:p>
            <a:pPr marL="0" indent="0">
              <a:lnSpc>
                <a:spcPct val="100000"/>
              </a:lnSpc>
              <a:buNone/>
            </a:pPr>
            <a:r>
              <a:rPr lang="en-US" sz="2400" dirty="0">
                <a:solidFill>
                  <a:srgbClr val="007FA3"/>
                </a:solidFill>
                <a:latin typeface="Arial" panose="020B0604020202020204" pitchFamily="34" charset="0"/>
                <a:cs typeface="Arial" panose="020B0604020202020204" pitchFamily="34" charset="0"/>
              </a:rPr>
              <a:t>7th Edition</a:t>
            </a:r>
            <a:endParaRPr lang="en-US" sz="2400" dirty="0">
              <a:solidFill>
                <a:schemeClr val="tx1"/>
              </a:solidFill>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2"/>
          </p:nvPr>
        </p:nvSpPr>
        <p:spPr>
          <a:xfrm>
            <a:off x="1981200" y="3200400"/>
            <a:ext cx="5257800" cy="523220"/>
          </a:xfrm>
        </p:spPr>
        <p:txBody>
          <a:bodyPr/>
          <a:lstStyle/>
          <a:p>
            <a:pPr marL="0" indent="0" algn="ctr">
              <a:lnSpc>
                <a:spcPct val="100000"/>
              </a:lnSpc>
              <a:buNone/>
            </a:pPr>
            <a:r>
              <a:rPr lang="en-US" sz="3400" b="1" dirty="0">
                <a:solidFill>
                  <a:schemeClr val="tx1"/>
                </a:solidFill>
                <a:latin typeface="Arial" panose="020B0604020202020204" pitchFamily="34" charset="0"/>
                <a:cs typeface="Arial" panose="020B0604020202020204" pitchFamily="34" charset="0"/>
              </a:rPr>
              <a:t>Chapter </a:t>
            </a:r>
            <a:r>
              <a:rPr lang="en-US" sz="3400" b="1" dirty="0" smtClean="0">
                <a:solidFill>
                  <a:schemeClr val="tx1"/>
                </a:solidFill>
                <a:latin typeface="Arial" panose="020B0604020202020204" pitchFamily="34" charset="0"/>
                <a:cs typeface="Arial" panose="020B0604020202020204" pitchFamily="34" charset="0"/>
              </a:rPr>
              <a:t>12</a:t>
            </a:r>
            <a:endParaRPr lang="en-US" sz="3400" dirty="0"/>
          </a:p>
        </p:txBody>
      </p:sp>
      <p:sp>
        <p:nvSpPr>
          <p:cNvPr id="6" name="Text Placeholder 5"/>
          <p:cNvSpPr>
            <a:spLocks noGrp="1"/>
          </p:cNvSpPr>
          <p:nvPr>
            <p:ph type="body" sz="quarter" idx="13"/>
          </p:nvPr>
        </p:nvSpPr>
        <p:spPr>
          <a:xfrm>
            <a:off x="1981200" y="4038600"/>
            <a:ext cx="5257800" cy="523220"/>
          </a:xfrm>
        </p:spPr>
        <p:txBody>
          <a:bodyPr/>
          <a:lstStyle/>
          <a:p>
            <a:pPr marL="0" indent="0" algn="ctr">
              <a:lnSpc>
                <a:spcPct val="100000"/>
              </a:lnSpc>
              <a:buNone/>
            </a:pPr>
            <a:r>
              <a:rPr lang="en-US" sz="3400" dirty="0">
                <a:solidFill>
                  <a:schemeClr val="tx1"/>
                </a:solidFill>
                <a:latin typeface="Arial" panose="020B0604020202020204" pitchFamily="34" charset="0"/>
                <a:cs typeface="Arial" panose="020B0604020202020204" pitchFamily="34" charset="0"/>
              </a:rPr>
              <a:t>Using Controls</a:t>
            </a:r>
          </a:p>
        </p:txBody>
      </p:sp>
      <p:sp>
        <p:nvSpPr>
          <p:cNvPr id="4" name="Text Placeholder 3"/>
          <p:cNvSpPr>
            <a:spLocks noGrp="1"/>
          </p:cNvSpPr>
          <p:nvPr>
            <p:ph type="body" sz="quarter" idx="14"/>
          </p:nvPr>
        </p:nvSpPr>
        <p:spPr>
          <a:xfrm>
            <a:off x="1600200" y="6324600"/>
            <a:ext cx="5327650" cy="350865"/>
          </a:xfrm>
        </p:spPr>
        <p:txBody>
          <a:bodyPr/>
          <a:lstStyle/>
          <a:p>
            <a:pPr marL="0" indent="0" algn="ctr">
              <a:buNone/>
            </a:pPr>
            <a:r>
              <a:rPr lang="en-US" sz="800" dirty="0">
                <a:solidFill>
                  <a:schemeClr val="tx1"/>
                </a:solidFill>
                <a:latin typeface="Arial" panose="020B0604020202020204" pitchFamily="34" charset="0"/>
                <a:ea typeface="Verdana" panose="020B0604030504040204" pitchFamily="34" charset="0"/>
                <a:cs typeface="Arial" panose="020B0604020202020204" pitchFamily="34" charset="0"/>
              </a:rPr>
              <a:t>© 2018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ea typeface="Verdana" panose="020B0604030504040204" pitchFamily="34" charset="0"/>
                <a:cs typeface="Arial" panose="020B0604020202020204" pitchFamily="34" charset="0"/>
              </a:rPr>
              <a:t>.</a:t>
            </a:r>
            <a:endParaRPr lang="en-US" sz="800" dirty="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30462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Setting a Control’s Font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3)</a:t>
            </a:r>
          </a:p>
        </p:txBody>
      </p:sp>
      <p:pic>
        <p:nvPicPr>
          <p:cNvPr id="8" name="Picture 7" descr="Figure 12-5 The Font window. The screenshot shows the list of options in the font window: font, font style, size, effects, script. The window contains the following options. Font: Microsoft sans serif, mistral, modern number 20, monotype corsiva, m s outlook, m s reference sans serif. Font style: regular, oblique, bold, bold oblique. Size: 8, 9, 10, 11, 12, 14, 16. The O K and cancel buttons are on the right side of the window. The effect and sample boxes are below. The tick boxes under effect are strikeout and underline. The sample box displays the following letters: uppercase ay, lowercase ay, uppercase b, lowercase b, uppercase a, lowercase y, uppercase z, lowercase z. The option, western, has been selected from the dropdown menu under scrip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0878" y="1752600"/>
            <a:ext cx="5134644" cy="413004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67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Setting a Control’s Font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3)</a:t>
            </a:r>
          </a:p>
        </p:txBody>
      </p:sp>
      <p:sp>
        <p:nvSpPr>
          <p:cNvPr id="3" name="Content Placeholder 2"/>
          <p:cNvSpPr>
            <a:spLocks noGrp="1"/>
          </p:cNvSpPr>
          <p:nvPr>
            <p:ph idx="1"/>
          </p:nvPr>
        </p:nvSpPr>
        <p:spPr>
          <a:xfrm>
            <a:off x="592017" y="1538819"/>
            <a:ext cx="8094783" cy="347325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Change the appearance of printed text using code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Create your own instance of the </a:t>
            </a:r>
            <a:r>
              <a:rPr lang="en-US" sz="2200" b="1" dirty="0">
                <a:solidFill>
                  <a:schemeClr val="tx1"/>
                </a:solidFill>
                <a:latin typeface="Arial" panose="020B0604020202020204" pitchFamily="34" charset="0"/>
                <a:cs typeface="Arial" panose="020B0604020202020204" pitchFamily="34" charset="0"/>
              </a:rPr>
              <a:t>Font</a:t>
            </a:r>
            <a:r>
              <a:rPr lang="en-US" sz="2200" dirty="0">
                <a:solidFill>
                  <a:schemeClr val="tx1"/>
                </a:solidFill>
                <a:latin typeface="Arial" panose="020B0604020202020204" pitchFamily="34" charset="0"/>
                <a:cs typeface="Arial" panose="020B0604020202020204" pitchFamily="34" charset="0"/>
              </a:rPr>
              <a:t> class</a:t>
            </a: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The class includes a number of overloaded constructors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Example</a:t>
            </a:r>
            <a:r>
              <a:rPr lang="en-US" sz="2200" dirty="0" smtClean="0">
                <a:solidFill>
                  <a:schemeClr val="tx1"/>
                </a:solidFill>
                <a:latin typeface="Arial" panose="020B0604020202020204" pitchFamily="34" charset="0"/>
                <a:cs typeface="Arial" panose="020B0604020202020204" pitchFamily="34" charset="0"/>
              </a:rPr>
              <a:t>:</a:t>
            </a:r>
          </a:p>
          <a:p>
            <a:pPr marL="0" indent="1074738">
              <a:lnSpc>
                <a:spcPct val="100000"/>
              </a:lnSpc>
              <a:spcBef>
                <a:spcPts val="1500"/>
              </a:spcBef>
              <a:buClr>
                <a:srgbClr val="007FA3"/>
              </a:buClr>
              <a:buNone/>
            </a:pPr>
            <a:r>
              <a:rPr lang="en-US" sz="2200" b="1" dirty="0">
                <a:solidFill>
                  <a:schemeClr val="tx1"/>
                </a:solidFill>
                <a:latin typeface="Arial" panose="020B0604020202020204" pitchFamily="34" charset="0"/>
                <a:cs typeface="Arial" panose="020B0604020202020204" pitchFamily="34" charset="0"/>
              </a:rPr>
              <a:t>System.Drawing.Font bigFont = </a:t>
            </a:r>
            <a:r>
              <a:rPr lang="en-US" sz="2200" b="1" dirty="0" smtClean="0">
                <a:solidFill>
                  <a:schemeClr val="tx1"/>
                </a:solidFill>
                <a:latin typeface="Arial" panose="020B0604020202020204" pitchFamily="34" charset="0"/>
                <a:cs typeface="Arial" panose="020B0604020202020204" pitchFamily="34" charset="0"/>
              </a:rPr>
              <a:t>new</a:t>
            </a:r>
          </a:p>
          <a:p>
            <a:pPr marL="0" indent="1074738">
              <a:lnSpc>
                <a:spcPct val="100000"/>
              </a:lnSpc>
              <a:spcBef>
                <a:spcPts val="0"/>
              </a:spcBef>
              <a:buClr>
                <a:srgbClr val="007FA3"/>
              </a:buClr>
              <a:buNone/>
            </a:pPr>
            <a:r>
              <a:rPr lang="en-US" sz="2200" b="1" dirty="0" smtClean="0">
                <a:solidFill>
                  <a:schemeClr val="tx1"/>
                </a:solidFill>
                <a:latin typeface="Arial" panose="020B0604020202020204" pitchFamily="34" charset="0"/>
                <a:cs typeface="Arial" panose="020B0604020202020204" pitchFamily="34" charset="0"/>
              </a:rPr>
              <a:t>System.Drawing.Font</a:t>
            </a:r>
            <a:r>
              <a:rPr lang="en-US" sz="2200" b="1" dirty="0">
                <a:solidFill>
                  <a:schemeClr val="tx1"/>
                </a:solidFill>
                <a:latin typeface="Arial" panose="020B0604020202020204" pitchFamily="34" charset="0"/>
                <a:cs typeface="Arial" panose="020B0604020202020204" pitchFamily="34" charset="0"/>
              </a:rPr>
              <a:t>("Courier New", 16.5f</a:t>
            </a:r>
            <a:r>
              <a:rPr lang="en-US" sz="2200" b="1" dirty="0" smtClean="0">
                <a:solidFill>
                  <a:schemeClr val="tx1"/>
                </a:solidFill>
                <a:latin typeface="Arial" panose="020B0604020202020204" pitchFamily="34" charset="0"/>
                <a:cs typeface="Arial" panose="020B0604020202020204" pitchFamily="34" charset="0"/>
              </a:rPr>
              <a:t>);</a:t>
            </a:r>
          </a:p>
          <a:p>
            <a:pPr marL="444500" lvl="2" indent="646113">
              <a:spcBef>
                <a:spcPts val="1500"/>
              </a:spcBef>
              <a:buFontTx/>
              <a:buNone/>
            </a:pPr>
            <a:r>
              <a:rPr lang="en-US" sz="2200" b="1" dirty="0" smtClean="0">
                <a:solidFill>
                  <a:schemeClr val="tx1"/>
                </a:solidFill>
                <a:latin typeface="Arial" panose="020B0604020202020204" pitchFamily="34" charset="0"/>
                <a:cs typeface="Arial" panose="020B0604020202020204" pitchFamily="34" charset="0"/>
              </a:rPr>
              <a:t>this.label1.Font = bigFont;</a:t>
            </a:r>
          </a:p>
          <a:p>
            <a:pPr marL="444500" lvl="2" indent="646113">
              <a:buFontTx/>
              <a:buNone/>
            </a:pPr>
            <a:r>
              <a:rPr lang="en-US" sz="2200" b="1" dirty="0" smtClean="0">
                <a:solidFill>
                  <a:schemeClr val="tx1"/>
                </a:solidFill>
                <a:latin typeface="Arial" panose="020B0604020202020204" pitchFamily="34" charset="0"/>
                <a:cs typeface="Arial" panose="020B0604020202020204" pitchFamily="34" charset="0"/>
              </a:rPr>
              <a:t>this.okButton.Font </a:t>
            </a:r>
            <a:r>
              <a:rPr lang="en-US" sz="2200" b="1" dirty="0">
                <a:solidFill>
                  <a:schemeClr val="tx1"/>
                </a:solidFill>
                <a:latin typeface="Arial" panose="020B0604020202020204" pitchFamily="34" charset="0"/>
                <a:cs typeface="Arial" panose="020B0604020202020204" pitchFamily="34" charset="0"/>
              </a:rPr>
              <a:t>= bigFont;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934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LinkLabel</a:t>
            </a:r>
            <a:r>
              <a:rPr lang="en-US" sz="3600" dirty="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5)</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18583" cy="3962623"/>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LinkLabel</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Similar to a </a:t>
            </a:r>
            <a:r>
              <a:rPr lang="en-US" sz="2200" b="1" dirty="0" smtClean="0">
                <a:solidFill>
                  <a:schemeClr val="tx1"/>
                </a:solidFill>
                <a:latin typeface="Arial" panose="020B0604020202020204" pitchFamily="34" charset="0"/>
                <a:cs typeface="Arial" panose="020B0604020202020204" pitchFamily="34" charset="0"/>
              </a:rPr>
              <a:t>Label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the additional capability to link the user to other sources such as Web pages or files</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Default event</a:t>
            </a:r>
            <a:endParaRPr lang="en-US" sz="2200"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whose shell is automatically created when you double-click the </a:t>
            </a:r>
            <a:r>
              <a:rPr lang="en-US" sz="2200" b="1" dirty="0" smtClean="0">
                <a:solidFill>
                  <a:schemeClr val="tx1"/>
                </a:solidFill>
                <a:latin typeface="Arial" panose="020B0604020202020204" pitchFamily="34" charset="0"/>
                <a:cs typeface="Arial" panose="020B0604020202020204" pitchFamily="34" charset="0"/>
              </a:rPr>
              <a:t>Control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method you are most likely to alter with </a:t>
            </a:r>
            <a:r>
              <a:rPr lang="en-US" sz="2200" b="1" dirty="0" smtClean="0">
                <a:solidFill>
                  <a:schemeClr val="tx1"/>
                </a:solidFill>
                <a:latin typeface="Arial" panose="020B0604020202020204" pitchFamily="34" charset="0"/>
                <a:cs typeface="Arial" panose="020B0604020202020204" pitchFamily="34" charset="0"/>
              </a:rPr>
              <a:t>Control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event that users most likely expect to generate when they encounter the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in a working application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58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LinkLabel</a:t>
            </a:r>
            <a:r>
              <a:rPr lang="en-US" sz="3600" dirty="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5)</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4193456"/>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LinkLabel</a:t>
            </a:r>
            <a:r>
              <a:rPr lang="en-US" sz="2200" dirty="0">
                <a:solidFill>
                  <a:schemeClr val="tx1"/>
                </a:solidFill>
                <a:latin typeface="Arial" panose="020B0604020202020204" pitchFamily="34" charset="0"/>
                <a:cs typeface="Arial" panose="020B0604020202020204" pitchFamily="34" charset="0"/>
              </a:rPr>
              <a:t> appears as underlined text</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text is blue by </a:t>
            </a:r>
            <a:r>
              <a:rPr lang="en-US" sz="2200" dirty="0" smtClean="0">
                <a:solidFill>
                  <a:schemeClr val="tx1"/>
                </a:solidFill>
                <a:latin typeface="Arial" panose="020B0604020202020204" pitchFamily="34" charset="0"/>
                <a:cs typeface="Arial" panose="020B0604020202020204" pitchFamily="34" charset="0"/>
              </a:rPr>
              <a:t>default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pass the mouse pointer over a </a:t>
            </a:r>
            <a:r>
              <a:rPr lang="en-US" sz="2200" b="1" dirty="0">
                <a:solidFill>
                  <a:schemeClr val="tx1"/>
                </a:solidFill>
                <a:latin typeface="Arial" panose="020B0604020202020204" pitchFamily="34" charset="0"/>
                <a:cs typeface="Arial" panose="020B0604020202020204" pitchFamily="34" charset="0"/>
              </a:rPr>
              <a:t>LinkLabel</a:t>
            </a:r>
            <a:r>
              <a:rPr lang="en-US" sz="2200" dirty="0">
                <a:solidFill>
                  <a:schemeClr val="tx1"/>
                </a:solidFill>
                <a:latin typeface="Arial" panose="020B0604020202020204" pitchFamily="34" charset="0"/>
                <a:cs typeface="Arial" panose="020B0604020202020204" pitchFamily="34" charset="0"/>
              </a:rPr>
              <a:t>, the pointer changes to a </a:t>
            </a:r>
            <a:r>
              <a:rPr lang="en-US" sz="2200" dirty="0" smtClean="0">
                <a:solidFill>
                  <a:schemeClr val="tx1"/>
                </a:solidFill>
                <a:latin typeface="Arial" panose="020B0604020202020204" pitchFamily="34" charset="0"/>
                <a:cs typeface="Arial" panose="020B0604020202020204" pitchFamily="34" charset="0"/>
              </a:rPr>
              <a:t>hand</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a user clicks a </a:t>
            </a:r>
            <a:r>
              <a:rPr lang="en-US" sz="2200" b="1" dirty="0">
                <a:solidFill>
                  <a:schemeClr val="tx1"/>
                </a:solidFill>
                <a:latin typeface="Arial" panose="020B0604020202020204" pitchFamily="34" charset="0"/>
                <a:cs typeface="Arial" panose="020B0604020202020204" pitchFamily="34" charset="0"/>
              </a:rPr>
              <a:t>LinkLabel</a:t>
            </a:r>
            <a:r>
              <a:rPr lang="en-US" sz="2200" dirty="0">
                <a:solidFill>
                  <a:schemeClr val="tx1"/>
                </a:solidFill>
                <a:latin typeface="Arial" panose="020B0604020202020204" pitchFamily="34" charset="0"/>
                <a:cs typeface="Arial" panose="020B0604020202020204" pitchFamily="34" charset="0"/>
              </a:rPr>
              <a:t>, it generates a click event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Executing a </a:t>
            </a:r>
            <a:r>
              <a:rPr lang="en-US" sz="2200" b="1" dirty="0">
                <a:solidFill>
                  <a:schemeClr val="tx1"/>
                </a:solidFill>
                <a:latin typeface="Arial" panose="020B0604020202020204" pitchFamily="34" charset="0"/>
                <a:cs typeface="Arial" panose="020B0604020202020204" pitchFamily="34" charset="0"/>
              </a:rPr>
              <a:t>LinkClicked()</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method</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a:t>
            </a:r>
            <a:r>
              <a:rPr lang="en-US" sz="2200" b="1" dirty="0">
                <a:solidFill>
                  <a:schemeClr val="tx1"/>
                </a:solidFill>
                <a:latin typeface="Arial" panose="020B0604020202020204" pitchFamily="34" charset="0"/>
                <a:cs typeface="Arial" panose="020B0604020202020204" pitchFamily="34" charset="0"/>
              </a:rPr>
              <a:t> LinkVisited</a:t>
            </a:r>
            <a:r>
              <a:rPr lang="en-US" sz="2200" dirty="0">
                <a:solidFill>
                  <a:schemeClr val="tx1"/>
                </a:solidFill>
                <a:latin typeface="Arial" panose="020B0604020202020204" pitchFamily="34" charset="0"/>
                <a:cs typeface="Arial" panose="020B0604020202020204" pitchFamily="34" charset="0"/>
              </a:rPr>
              <a:t> property can be set to </a:t>
            </a:r>
            <a:r>
              <a:rPr lang="en-US" sz="2200" b="1" dirty="0">
                <a:solidFill>
                  <a:schemeClr val="tx1"/>
                </a:solidFill>
                <a:latin typeface="Arial" panose="020B0604020202020204" pitchFamily="34" charset="0"/>
                <a:cs typeface="Arial" panose="020B0604020202020204" pitchFamily="34" charset="0"/>
              </a:rPr>
              <a:t>true</a:t>
            </a:r>
            <a:r>
              <a:rPr lang="en-US" sz="2200" dirty="0">
                <a:solidFill>
                  <a:schemeClr val="tx1"/>
                </a:solidFill>
                <a:latin typeface="Arial" panose="020B0604020202020204" pitchFamily="34" charset="0"/>
                <a:cs typeface="Arial" panose="020B0604020202020204" pitchFamily="34" charset="0"/>
              </a:rPr>
              <a:t> when you determine that a user has clicked a link</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This setting indicates that the link should be displayed in a different color so the user can see the link has been visited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358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LinkLabel</a:t>
            </a:r>
            <a:r>
              <a:rPr lang="en-US" sz="3600" dirty="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5)</a:t>
            </a:r>
            <a:endParaRPr lang="en-US" sz="2000" b="1" dirty="0">
              <a:solidFill>
                <a:srgbClr val="007FA3"/>
              </a:solidFill>
              <a:latin typeface="Arial" panose="020B0604020202020204" pitchFamily="34" charset="0"/>
              <a:cs typeface="Arial" panose="020B0604020202020204" pitchFamily="34" charset="0"/>
            </a:endParaRPr>
          </a:p>
        </p:txBody>
      </p:sp>
      <p:pic>
        <p:nvPicPr>
          <p:cNvPr id="5" name="Picture 4" descr="Figure 12-6 A Form with two LinkLabels. In the screenshot, the two links in the form 1 window are cengage website, and read our polic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582" y="1905000"/>
            <a:ext cx="3819236" cy="377911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605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LinkLabel</a:t>
            </a:r>
            <a:r>
              <a:rPr lang="en-US" sz="3600" dirty="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5)</a:t>
            </a:r>
            <a:endParaRPr lang="en-US" sz="2000" b="1" dirty="0">
              <a:solidFill>
                <a:srgbClr val="007FA3"/>
              </a:solidFill>
              <a:latin typeface="Arial" panose="020B0604020202020204" pitchFamily="34" charset="0"/>
              <a:cs typeface="Arial" panose="020B0604020202020204" pitchFamily="34" charset="0"/>
            </a:endParaRPr>
          </a:p>
        </p:txBody>
      </p:sp>
      <p:pic>
        <p:nvPicPr>
          <p:cNvPr id="7" name="Picture 6" descr="Figure 12-7 Two LinkClicked() methods. Program code. In the code, the words in the variable names are merged, and the code contains the following keywords: public partial class, public, private void, object. Line 1: public partial class, form1, colon, form. Line 2: left brace. Line 3, indented once: public, form 1, left parenthesis, right parenthesis. Line 4, indented once: left brace. Line 5, indented twice: initialize component, left parenthesis, right parenthesis, semicolon. Line 6, indented once: right brace. Line 7, indented once: private void, link label 1 underscore link clicked, left parenthesis, object sender, comma. Line 8, indented twice: link label link clicked event ay r g s e, right parenthesis. Line 9, indented once left brace. Line 10, indented twice, highlighted: system, period, diagnostics, period, process, period, start, left parenthesis, open quotes, I explore, close quotes, comma. Line 11, indented 3 times, highlighted: open quotes, h t t p colon, forward slash, forwards slash, w w w dot cengage dot com, close quotes, right parenthesis, semicolon. Line 12, indented once: right brace. Line 13, indented once: private void link label 2 underscore link clicked, left parenthesis, object sender, comma. Line 14, indented twice: link label link clicked event ay r g s e, right parenthesis. Line 15, indented once: left brace. Line 16, indented twice, highlighted: system, period, diagnostics, period, process, period, start. Line 17, indented 3 times, highlighted: left parenthesis, at symbol, open quotes, c, colon, back slash, c sharp, back slash, chapter 12, back slash, policy, period, t x t, close quotes, right parenthesis, semicolon. Line 18, indented once: right brace. Line 1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8763" y="1828800"/>
            <a:ext cx="6165274" cy="39577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16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a LinkLabel</a:t>
            </a:r>
            <a:r>
              <a:rPr lang="en-US" sz="3600" dirty="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5)</a:t>
            </a:r>
            <a:endParaRPr lang="en-US" sz="2000" b="1" dirty="0">
              <a:solidFill>
                <a:srgbClr val="007FA3"/>
              </a:solidFill>
              <a:latin typeface="Arial" panose="020B0604020202020204" pitchFamily="34" charset="0"/>
              <a:cs typeface="Arial" panose="020B0604020202020204" pitchFamily="34" charset="0"/>
            </a:endParaRPr>
          </a:p>
        </p:txBody>
      </p:sp>
      <p:pic>
        <p:nvPicPr>
          <p:cNvPr id="7" name="Picture 6" descr="Figure 12-8 Setting the LinkVisited property. Program code. In the code, the words in the variable names are merged, and the code contains the following keywords: private void, object, true. Line 1: private void, link label 1 underscore link clicked, left parenthesis, object sender, comma. Line 2, indented once: link label link clicked event ay r g s e, right parenthesis. Line 3: left brace. Line 4, indented once: system, period, diagnostics, period, process, period, start, left parenthesis, open quotes, I explore, close quotes, comma. Line 5, indented twice: open quotes, h t t p, colon, forward slash, forward slash, w w w dot cengage dot com, close quotes, right parenthesis, semicolon. Line 6, indented once: link label 1, period, link visited = true, semicolon. Line 7: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635" y="2514600"/>
            <a:ext cx="7185130" cy="207850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74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Color to a Form</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7942383" cy="3131627"/>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Color</a:t>
            </a:r>
            <a:r>
              <a:rPr lang="en-US" sz="2200" dirty="0">
                <a:solidFill>
                  <a:schemeClr val="tx1"/>
                </a:solidFill>
                <a:latin typeface="Arial" panose="020B0604020202020204" pitchFamily="34" charset="0"/>
                <a:cs typeface="Arial" panose="020B0604020202020204" pitchFamily="34" charset="0"/>
              </a:rPr>
              <a:t> class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a wide variety of predefined </a:t>
            </a:r>
            <a:r>
              <a:rPr lang="en-US" sz="2200" b="1" dirty="0">
                <a:solidFill>
                  <a:schemeClr val="tx1"/>
                </a:solidFill>
                <a:latin typeface="Arial" panose="020B0604020202020204" pitchFamily="34" charset="0"/>
                <a:cs typeface="Arial" panose="020B0604020202020204" pitchFamily="34" charset="0"/>
              </a:rPr>
              <a:t>Colors</a:t>
            </a:r>
            <a:r>
              <a:rPr lang="en-US" sz="2200" dirty="0">
                <a:solidFill>
                  <a:schemeClr val="tx1"/>
                </a:solidFill>
                <a:latin typeface="Arial" panose="020B0604020202020204" pitchFamily="34" charset="0"/>
                <a:cs typeface="Arial" panose="020B0604020202020204" pitchFamily="34" charset="0"/>
              </a:rPr>
              <a:t> that you can use with your </a:t>
            </a:r>
            <a:r>
              <a:rPr lang="en-US" sz="2200" b="1" dirty="0" smtClean="0">
                <a:solidFill>
                  <a:schemeClr val="tx1"/>
                </a:solidFill>
                <a:latin typeface="Arial" panose="020B0604020202020204" pitchFamily="34" charset="0"/>
                <a:cs typeface="Arial" panose="020B0604020202020204" pitchFamily="34" charset="0"/>
              </a:rPr>
              <a:t>Control</a:t>
            </a:r>
            <a:r>
              <a:rPr lang="en-US" sz="2200" dirty="0" smtClean="0">
                <a:solidFill>
                  <a:schemeClr val="tx1"/>
                </a:solidFill>
                <a:latin typeface="Arial" panose="020B0604020202020204" pitchFamily="34" charset="0"/>
                <a:cs typeface="Arial" panose="020B0604020202020204" pitchFamily="34" charset="0"/>
              </a:rPr>
              <a:t>s</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this.label1.BackColor = System.Drawing.Color.Blue;</a:t>
            </a:r>
          </a:p>
          <a:p>
            <a:pPr marL="740664" lvl="1" indent="-283464">
              <a:lnSpc>
                <a:spcPct val="100000"/>
              </a:lnSpc>
              <a:buClr>
                <a:srgbClr val="007FA3"/>
              </a:buClr>
              <a:buFont typeface="Arial" panose="020B0604020202020204" pitchFamily="34" charset="0"/>
              <a:buChar char="–"/>
            </a:pPr>
            <a:r>
              <a:rPr lang="en-US" sz="2200" b="1" dirty="0" smtClean="0">
                <a:solidFill>
                  <a:schemeClr val="tx1"/>
                </a:solidFill>
                <a:latin typeface="Arial" panose="020B0604020202020204" pitchFamily="34" charset="0"/>
                <a:cs typeface="Arial" panose="020B0604020202020204" pitchFamily="34" charset="0"/>
              </a:rPr>
              <a:t>this.label1.ForeColor = System.Drawing.Color.Gold</a:t>
            </a:r>
            <a:r>
              <a:rPr lang="en-US" sz="2200" b="1" dirty="0">
                <a:solidFill>
                  <a:schemeClr val="tx1"/>
                </a:solidFill>
                <a:latin typeface="Arial" panose="020B0604020202020204" pitchFamily="34" charset="0"/>
                <a:cs typeface="Arial" panose="020B0604020202020204" pitchFamily="34" charset="0"/>
              </a:rPr>
              <a:t>;</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are designing a Form you can choose colors from a list next to the </a:t>
            </a:r>
            <a:r>
              <a:rPr lang="en-US" sz="2200" b="1" dirty="0">
                <a:solidFill>
                  <a:schemeClr val="tx1"/>
                </a:solidFill>
                <a:latin typeface="Arial" panose="020B0604020202020204" pitchFamily="34" charset="0"/>
                <a:cs typeface="Arial" panose="020B0604020202020204" pitchFamily="34" charset="0"/>
              </a:rPr>
              <a:t>BackColor</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ForeColor</a:t>
            </a:r>
            <a:r>
              <a:rPr lang="en-US" sz="2200" dirty="0">
                <a:solidFill>
                  <a:schemeClr val="tx1"/>
                </a:solidFill>
                <a:latin typeface="Arial" panose="020B0604020202020204" pitchFamily="34" charset="0"/>
                <a:cs typeface="Arial" panose="020B0604020202020204" pitchFamily="34" charset="0"/>
              </a:rPr>
              <a:t> properties in the IDE’s Properties </a:t>
            </a:r>
            <a:r>
              <a:rPr lang="en-US" sz="2200" dirty="0" smtClean="0">
                <a:solidFill>
                  <a:schemeClr val="tx1"/>
                </a:solidFill>
                <a:latin typeface="Arial" panose="020B0604020202020204" pitchFamily="34" charset="0"/>
                <a:cs typeface="Arial" panose="020B0604020202020204" pitchFamily="34" charset="0"/>
              </a:rPr>
              <a:t>list</a:t>
            </a:r>
            <a:endParaRPr lang="en-US"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56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7724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4416594"/>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CheckBox</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Objects used to select or deselect an </a:t>
            </a:r>
            <a:r>
              <a:rPr lang="en-US" sz="2200" dirty="0" smtClean="0">
                <a:solidFill>
                  <a:schemeClr val="tx1"/>
                </a:solidFill>
                <a:latin typeface="Arial" panose="020B0604020202020204" pitchFamily="34" charset="0"/>
                <a:cs typeface="Arial" panose="020B0604020202020204" pitchFamily="34" charset="0"/>
              </a:rPr>
              <a:t>option</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RadioButtons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Similar to </a:t>
            </a:r>
            <a:r>
              <a:rPr lang="en-US" sz="2200" b="1" dirty="0">
                <a:solidFill>
                  <a:schemeClr val="tx1"/>
                </a:solidFill>
                <a:latin typeface="Arial" panose="020B0604020202020204" pitchFamily="34" charset="0"/>
                <a:cs typeface="Arial" panose="020B0604020202020204" pitchFamily="34" charset="0"/>
              </a:rPr>
              <a:t>CheckBox</a:t>
            </a:r>
            <a:r>
              <a:rPr lang="en-US" sz="2200" dirty="0">
                <a:solidFill>
                  <a:schemeClr val="tx1"/>
                </a:solidFill>
                <a:latin typeface="Arial" panose="020B0604020202020204" pitchFamily="34" charset="0"/>
                <a:cs typeface="Arial" panose="020B0604020202020204" pitchFamily="34" charset="0"/>
              </a:rPr>
              <a:t>es but only one </a:t>
            </a:r>
            <a:r>
              <a:rPr lang="en-US" sz="2200" b="1" dirty="0">
                <a:solidFill>
                  <a:schemeClr val="tx1"/>
                </a:solidFill>
                <a:latin typeface="Arial" panose="020B0604020202020204" pitchFamily="34" charset="0"/>
                <a:cs typeface="Arial" panose="020B0604020202020204" pitchFamily="34" charset="0"/>
              </a:rPr>
              <a:t>RadioButton</a:t>
            </a:r>
            <a:r>
              <a:rPr lang="en-US" sz="2200" dirty="0">
                <a:solidFill>
                  <a:schemeClr val="tx1"/>
                </a:solidFill>
                <a:latin typeface="Arial" panose="020B0604020202020204" pitchFamily="34" charset="0"/>
                <a:cs typeface="Arial" panose="020B0604020202020204" pitchFamily="34" charset="0"/>
              </a:rPr>
              <a:t> in a group can be selected at a time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Access Key – An ampersand ( &amp; ) before a letter in the text property created a keyboard shortcut</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add</a:t>
            </a:r>
            <a:r>
              <a:rPr lang="en-US" sz="2200" b="1" dirty="0">
                <a:solidFill>
                  <a:schemeClr val="tx1"/>
                </a:solidFill>
                <a:latin typeface="Arial" panose="020B0604020202020204" pitchFamily="34" charset="0"/>
                <a:cs typeface="Arial" panose="020B0604020202020204" pitchFamily="34" charset="0"/>
              </a:rPr>
              <a:t> CheckBox </a:t>
            </a:r>
            <a:r>
              <a:rPr lang="en-US" sz="2200" dirty="0">
                <a:solidFill>
                  <a:schemeClr val="tx1"/>
                </a:solidFill>
                <a:latin typeface="Arial" panose="020B0604020202020204" pitchFamily="34" charset="0"/>
                <a:cs typeface="Arial" panose="020B0604020202020204" pitchFamily="34" charset="0"/>
              </a:rPr>
              <a:t>and</a:t>
            </a:r>
            <a:r>
              <a:rPr lang="en-US" sz="2200" b="1" dirty="0">
                <a:solidFill>
                  <a:schemeClr val="tx1"/>
                </a:solidFill>
                <a:latin typeface="Arial" panose="020B0604020202020204" pitchFamily="34" charset="0"/>
                <a:cs typeface="Arial" panose="020B0604020202020204" pitchFamily="34" charset="0"/>
              </a:rPr>
              <a:t> RadioButton </a:t>
            </a:r>
            <a:r>
              <a:rPr lang="en-US" sz="2200" dirty="0">
                <a:solidFill>
                  <a:schemeClr val="tx1"/>
                </a:solidFill>
                <a:latin typeface="Arial" panose="020B0604020202020204" pitchFamily="34" charset="0"/>
                <a:cs typeface="Arial" panose="020B0604020202020204" pitchFamily="34" charset="0"/>
              </a:rPr>
              <a:t>objects to a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They automatically are named using the same conventions you have seen with </a:t>
            </a:r>
            <a:r>
              <a:rPr lang="en-US" sz="2200" b="1" dirty="0">
                <a:solidFill>
                  <a:schemeClr val="tx1"/>
                </a:solidFill>
                <a:latin typeface="Arial" panose="020B0604020202020204" pitchFamily="34" charset="0"/>
                <a:cs typeface="Arial" panose="020B0604020202020204" pitchFamily="34" charset="0"/>
              </a:rPr>
              <a:t>Buttons</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Labels</a:t>
            </a:r>
            <a:r>
              <a:rPr lang="en-US" sz="2200" dirty="0">
                <a:solidFill>
                  <a:schemeClr val="tx1"/>
                </a:solidFill>
                <a:latin typeface="Arial" panose="020B0604020202020204" pitchFamily="34" charset="0"/>
                <a:cs typeface="Arial" panose="020B0604020202020204" pitchFamily="34" charset="0"/>
              </a:rPr>
              <a:t> (first </a:t>
            </a:r>
            <a:r>
              <a:rPr lang="en-US" sz="2200" b="1" dirty="0">
                <a:solidFill>
                  <a:schemeClr val="tx1"/>
                </a:solidFill>
                <a:latin typeface="Arial" panose="020B0604020202020204" pitchFamily="34" charset="0"/>
                <a:cs typeface="Arial" panose="020B0604020202020204" pitchFamily="34" charset="0"/>
              </a:rPr>
              <a:t>CheckBox</a:t>
            </a:r>
            <a:r>
              <a:rPr lang="en-US" sz="2200" dirty="0">
                <a:solidFill>
                  <a:schemeClr val="tx1"/>
                </a:solidFill>
                <a:latin typeface="Arial" panose="020B0604020202020204" pitchFamily="34" charset="0"/>
                <a:cs typeface="Arial" panose="020B0604020202020204" pitchFamily="34" charset="0"/>
              </a:rPr>
              <a:t> is assigned </a:t>
            </a:r>
            <a:r>
              <a:rPr lang="en-US" sz="2200" b="1" dirty="0">
                <a:solidFill>
                  <a:schemeClr val="tx1"/>
                </a:solidFill>
                <a:latin typeface="Arial" panose="020B0604020202020204" pitchFamily="34" charset="0"/>
                <a:cs typeface="Arial" panose="020B0604020202020204" pitchFamily="34" charset="0"/>
              </a:rPr>
              <a:t>checkBox1</a:t>
            </a:r>
            <a:r>
              <a:rPr lang="en-US" sz="2200" dirty="0">
                <a:solidFill>
                  <a:schemeClr val="tx1"/>
                </a:solidFill>
                <a:latin typeface="Arial" panose="020B0604020202020204" pitchFamily="34" charset="0"/>
                <a:cs typeface="Arial" panose="020B0604020202020204" pitchFamily="34" charset="0"/>
              </a:rPr>
              <a:t> by default)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7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7724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70983" cy="143116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12-13 shows an example of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with which a user can select pizza options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Contains several</a:t>
            </a:r>
            <a:r>
              <a:rPr lang="en-US" sz="2200" b="1" dirty="0">
                <a:solidFill>
                  <a:schemeClr val="tx1"/>
                </a:solidFill>
                <a:latin typeface="Arial" panose="020B0604020202020204" pitchFamily="34" charset="0"/>
                <a:cs typeface="Arial" panose="020B0604020202020204" pitchFamily="34" charset="0"/>
              </a:rPr>
              <a:t> Labels</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CheckBox</a:t>
            </a:r>
            <a:r>
              <a:rPr lang="en-US" sz="2200" dirty="0">
                <a:solidFill>
                  <a:schemeClr val="tx1"/>
                </a:solidFill>
                <a:latin typeface="Arial" panose="020B0604020202020204" pitchFamily="34" charset="0"/>
                <a:cs typeface="Arial" panose="020B0604020202020204" pitchFamily="34" charset="0"/>
              </a:rPr>
              <a:t> objects, and </a:t>
            </a:r>
            <a:r>
              <a:rPr lang="en-US" sz="2200" b="1" dirty="0">
                <a:solidFill>
                  <a:schemeClr val="tx1"/>
                </a:solidFill>
                <a:latin typeface="Arial" panose="020B0604020202020204" pitchFamily="34" charset="0"/>
                <a:cs typeface="Arial" panose="020B0604020202020204" pitchFamily="34" charset="0"/>
              </a:rPr>
              <a:t>RadioButton</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objects</a:t>
            </a:r>
          </a:p>
        </p:txBody>
      </p:sp>
      <p:pic>
        <p:nvPicPr>
          <p:cNvPr id="4" name="Picture 3" descr="Figure 12-13 A Form with Labels, CheckBoxes, and RadioButtons. The pizza order form has check box options for select toppings, and radio box options for dining options. The data reads as follows. Select toppings: onions, green pepper, pepperoni, sausage. Dining options: pick up, delivery, dine i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325" y="3079292"/>
            <a:ext cx="3140366" cy="310270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24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(1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3610219"/>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12.1</a:t>
            </a:r>
            <a:r>
              <a:rPr lang="en-US" sz="2400" dirty="0" smtClean="0">
                <a:solidFill>
                  <a:schemeClr val="tx1"/>
                </a:solidFill>
                <a:latin typeface="Arial" panose="020B0604020202020204" pitchFamily="34" charset="0"/>
                <a:cs typeface="Arial" panose="020B0604020202020204" pitchFamily="34" charset="0"/>
              </a:rPr>
              <a:t> Use </a:t>
            </a:r>
            <a:r>
              <a:rPr lang="en-US" sz="2400" b="1" dirty="0">
                <a:solidFill>
                  <a:schemeClr val="tx1"/>
                </a:solidFill>
                <a:latin typeface="Arial" panose="020B0604020202020204" pitchFamily="34" charset="0"/>
                <a:cs typeface="Arial" panose="020B0604020202020204" pitchFamily="34" charset="0"/>
              </a:rPr>
              <a:t>Control</a:t>
            </a:r>
            <a:r>
              <a:rPr lang="en-US" sz="2400" dirty="0">
                <a:solidFill>
                  <a:schemeClr val="tx1"/>
                </a:solidFill>
                <a:latin typeface="Arial" panose="020B0604020202020204" pitchFamily="34" charset="0"/>
                <a:cs typeface="Arial" panose="020B0604020202020204" pitchFamily="34" charset="0"/>
              </a:rPr>
              <a:t>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12.2</a:t>
            </a:r>
            <a:r>
              <a:rPr lang="en-US" sz="2400" dirty="0" smtClean="0">
                <a:solidFill>
                  <a:schemeClr val="tx1"/>
                </a:solidFill>
                <a:latin typeface="Arial" panose="020B0604020202020204" pitchFamily="34" charset="0"/>
                <a:cs typeface="Arial" panose="020B0604020202020204" pitchFamily="34" charset="0"/>
              </a:rPr>
              <a:t> Understand </a:t>
            </a:r>
            <a:r>
              <a:rPr lang="en-US" sz="2400" dirty="0">
                <a:solidFill>
                  <a:schemeClr val="tx1"/>
                </a:solidFill>
                <a:latin typeface="Arial" panose="020B0604020202020204" pitchFamily="34" charset="0"/>
                <a:cs typeface="Arial" panose="020B0604020202020204" pitchFamily="34" charset="0"/>
              </a:rPr>
              <a:t>the IDE’s automatically generated code</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12.3</a:t>
            </a:r>
            <a:r>
              <a:rPr lang="en-US" sz="2400" dirty="0" smtClean="0">
                <a:solidFill>
                  <a:schemeClr val="tx1"/>
                </a:solidFill>
                <a:latin typeface="Arial" panose="020B0604020202020204" pitchFamily="34" charset="0"/>
                <a:cs typeface="Arial" panose="020B0604020202020204" pitchFamily="34" charset="0"/>
              </a:rPr>
              <a:t> Set </a:t>
            </a:r>
            <a:r>
              <a:rPr lang="en-US" sz="2400" dirty="0">
                <a:solidFill>
                  <a:schemeClr val="tx1"/>
                </a:solidFill>
                <a:latin typeface="Arial" panose="020B0604020202020204" pitchFamily="34" charset="0"/>
                <a:cs typeface="Arial" panose="020B0604020202020204" pitchFamily="34" charset="0"/>
              </a:rPr>
              <a:t>a </a:t>
            </a:r>
            <a:r>
              <a:rPr lang="en-US" sz="2400" b="1" dirty="0">
                <a:solidFill>
                  <a:schemeClr val="tx1"/>
                </a:solidFill>
                <a:latin typeface="Arial" panose="020B0604020202020204" pitchFamily="34" charset="0"/>
                <a:cs typeface="Arial" panose="020B0604020202020204" pitchFamily="34" charset="0"/>
              </a:rPr>
              <a:t>Control’</a:t>
            </a:r>
            <a:r>
              <a:rPr lang="en-US" sz="2400" dirty="0">
                <a:solidFill>
                  <a:schemeClr val="tx1"/>
                </a:solidFill>
                <a:latin typeface="Arial" panose="020B0604020202020204" pitchFamily="34" charset="0"/>
                <a:cs typeface="Arial" panose="020B0604020202020204" pitchFamily="34" charset="0"/>
              </a:rPr>
              <a:t>s </a:t>
            </a:r>
            <a:r>
              <a:rPr lang="en-US" sz="2400" b="1" dirty="0">
                <a:solidFill>
                  <a:schemeClr val="tx1"/>
                </a:solidFill>
                <a:latin typeface="Arial" panose="020B0604020202020204" pitchFamily="34" charset="0"/>
                <a:cs typeface="Arial" panose="020B0604020202020204" pitchFamily="34" charset="0"/>
              </a:rPr>
              <a:t>Font</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12.4</a:t>
            </a:r>
            <a:r>
              <a:rPr lang="en-US" sz="2400" dirty="0" smtClean="0">
                <a:solidFill>
                  <a:schemeClr val="tx1"/>
                </a:solidFill>
                <a:latin typeface="Arial" panose="020B0604020202020204" pitchFamily="34" charset="0"/>
                <a:cs typeface="Arial" panose="020B0604020202020204" pitchFamily="34" charset="0"/>
              </a:rPr>
              <a:t> Create </a:t>
            </a:r>
            <a:r>
              <a:rPr lang="en-US" sz="2400" dirty="0">
                <a:solidFill>
                  <a:schemeClr val="tx1"/>
                </a:solidFill>
                <a:latin typeface="Arial" panose="020B0604020202020204" pitchFamily="34" charset="0"/>
                <a:cs typeface="Arial" panose="020B0604020202020204" pitchFamily="34" charset="0"/>
              </a:rPr>
              <a:t>a </a:t>
            </a:r>
            <a:r>
              <a:rPr lang="en-US" sz="2400" b="1" dirty="0">
                <a:solidFill>
                  <a:schemeClr val="tx1"/>
                </a:solidFill>
                <a:latin typeface="Arial" panose="020B0604020202020204" pitchFamily="34" charset="0"/>
                <a:cs typeface="Arial" panose="020B0604020202020204" pitchFamily="34" charset="0"/>
              </a:rPr>
              <a:t>Form</a:t>
            </a:r>
            <a:r>
              <a:rPr lang="en-US" sz="2400" dirty="0">
                <a:solidFill>
                  <a:schemeClr val="tx1"/>
                </a:solidFill>
                <a:latin typeface="Arial" panose="020B0604020202020204" pitchFamily="34" charset="0"/>
                <a:cs typeface="Arial" panose="020B0604020202020204" pitchFamily="34" charset="0"/>
              </a:rPr>
              <a:t> that contains </a:t>
            </a:r>
            <a:r>
              <a:rPr lang="en-US" sz="2400" b="1" dirty="0">
                <a:solidFill>
                  <a:schemeClr val="tx1"/>
                </a:solidFill>
                <a:latin typeface="Arial" panose="020B0604020202020204" pitchFamily="34" charset="0"/>
                <a:cs typeface="Arial" panose="020B0604020202020204" pitchFamily="34" charset="0"/>
              </a:rPr>
              <a:t>LinkLabel</a:t>
            </a:r>
            <a:r>
              <a:rPr lang="en-US" sz="2400" dirty="0">
                <a:solidFill>
                  <a:schemeClr val="tx1"/>
                </a:solidFill>
                <a:latin typeface="Arial" panose="020B0604020202020204" pitchFamily="34" charset="0"/>
                <a:cs typeface="Arial" panose="020B0604020202020204" pitchFamily="34" charset="0"/>
              </a:rPr>
              <a:t>s</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12.5</a:t>
            </a:r>
            <a:r>
              <a:rPr lang="en-US" sz="2400" dirty="0" smtClean="0">
                <a:solidFill>
                  <a:schemeClr val="tx1"/>
                </a:solidFill>
                <a:latin typeface="Arial" panose="020B0604020202020204" pitchFamily="34" charset="0"/>
                <a:cs typeface="Arial" panose="020B0604020202020204" pitchFamily="34" charset="0"/>
              </a:rPr>
              <a:t> Add </a:t>
            </a:r>
            <a:r>
              <a:rPr lang="en-US" sz="2400" dirty="0">
                <a:solidFill>
                  <a:schemeClr val="tx1"/>
                </a:solidFill>
                <a:latin typeface="Arial" panose="020B0604020202020204" pitchFamily="34" charset="0"/>
                <a:cs typeface="Arial" panose="020B0604020202020204" pitchFamily="34" charset="0"/>
              </a:rPr>
              <a:t>color to a </a:t>
            </a:r>
            <a:r>
              <a:rPr lang="en-US" sz="2400" b="1" dirty="0">
                <a:solidFill>
                  <a:schemeClr val="tx1"/>
                </a:solidFill>
                <a:latin typeface="Arial" panose="020B0604020202020204" pitchFamily="34" charset="0"/>
                <a:cs typeface="Arial" panose="020B0604020202020204" pitchFamily="34" charset="0"/>
              </a:rPr>
              <a:t>Form</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12.6</a:t>
            </a:r>
            <a:r>
              <a:rPr lang="en-US" sz="2400" dirty="0" smtClean="0">
                <a:solidFill>
                  <a:schemeClr val="tx1"/>
                </a:solidFill>
                <a:latin typeface="Arial" panose="020B0604020202020204" pitchFamily="34" charset="0"/>
                <a:cs typeface="Arial" panose="020B0604020202020204" pitchFamily="34" charset="0"/>
              </a:rPr>
              <a:t> Add </a:t>
            </a:r>
            <a:r>
              <a:rPr lang="en-US" sz="2400" b="1" dirty="0">
                <a:solidFill>
                  <a:schemeClr val="tx1"/>
                </a:solidFill>
                <a:latin typeface="Arial" panose="020B0604020202020204" pitchFamily="34" charset="0"/>
                <a:cs typeface="Arial" panose="020B0604020202020204" pitchFamily="34" charset="0"/>
              </a:rPr>
              <a:t>CheckBox</a:t>
            </a:r>
            <a:r>
              <a:rPr lang="en-US" sz="2400" dirty="0">
                <a:solidFill>
                  <a:schemeClr val="tx1"/>
                </a:solidFill>
                <a:latin typeface="Arial" panose="020B0604020202020204" pitchFamily="34" charset="0"/>
                <a:cs typeface="Arial" panose="020B0604020202020204" pitchFamily="34" charset="0"/>
              </a:rPr>
              <a:t> and </a:t>
            </a:r>
            <a:r>
              <a:rPr lang="en-US" sz="2400" b="1" dirty="0">
                <a:solidFill>
                  <a:schemeClr val="tx1"/>
                </a:solidFill>
                <a:latin typeface="Arial" panose="020B0604020202020204" pitchFamily="34" charset="0"/>
                <a:cs typeface="Arial" panose="020B0604020202020204" pitchFamily="34" charset="0"/>
              </a:rPr>
              <a:t>RadioButton</a:t>
            </a:r>
            <a:r>
              <a:rPr lang="en-US" sz="2400" dirty="0">
                <a:solidFill>
                  <a:schemeClr val="tx1"/>
                </a:solidFill>
                <a:latin typeface="Arial" panose="020B0604020202020204" pitchFamily="34" charset="0"/>
                <a:cs typeface="Arial" panose="020B0604020202020204" pitchFamily="34" charset="0"/>
              </a:rPr>
              <a:t> objects to a </a:t>
            </a:r>
            <a:r>
              <a:rPr lang="en-US" sz="2400" b="1" dirty="0">
                <a:solidFill>
                  <a:schemeClr val="tx1"/>
                </a:solidFill>
                <a:latin typeface="Arial" panose="020B0604020202020204" pitchFamily="34" charset="0"/>
                <a:cs typeface="Arial" panose="020B0604020202020204" pitchFamily="34" charset="0"/>
              </a:rPr>
              <a:t>Form</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12.7</a:t>
            </a:r>
            <a:r>
              <a:rPr lang="en-US" sz="2400" dirty="0" smtClean="0">
                <a:solidFill>
                  <a:schemeClr val="tx1"/>
                </a:solidFill>
                <a:latin typeface="Arial" panose="020B0604020202020204" pitchFamily="34" charset="0"/>
                <a:cs typeface="Arial" panose="020B0604020202020204" pitchFamily="34" charset="0"/>
              </a:rPr>
              <a:t> Add </a:t>
            </a:r>
            <a:r>
              <a:rPr lang="en-US" sz="2400" dirty="0">
                <a:solidFill>
                  <a:schemeClr val="tx1"/>
                </a:solidFill>
                <a:latin typeface="Arial" panose="020B0604020202020204" pitchFamily="34" charset="0"/>
                <a:cs typeface="Arial" panose="020B0604020202020204" pitchFamily="34" charset="0"/>
              </a:rPr>
              <a:t>a </a:t>
            </a:r>
            <a:r>
              <a:rPr lang="en-US" sz="2400" b="1" dirty="0">
                <a:solidFill>
                  <a:schemeClr val="tx1"/>
                </a:solidFill>
                <a:latin typeface="Arial" panose="020B0604020202020204" pitchFamily="34" charset="0"/>
                <a:cs typeface="Arial" panose="020B0604020202020204" pitchFamily="34" charset="0"/>
              </a:rPr>
              <a:t>PictureBox </a:t>
            </a:r>
            <a:r>
              <a:rPr lang="en-US" sz="2400" dirty="0">
                <a:solidFill>
                  <a:schemeClr val="tx1"/>
                </a:solidFill>
                <a:latin typeface="Arial" panose="020B0604020202020204" pitchFamily="34" charset="0"/>
                <a:cs typeface="Arial" panose="020B0604020202020204" pitchFamily="34" charset="0"/>
              </a:rPr>
              <a:t>to a </a:t>
            </a:r>
            <a:r>
              <a:rPr lang="en-US" sz="2400" b="1" dirty="0">
                <a:solidFill>
                  <a:schemeClr val="tx1"/>
                </a:solidFill>
                <a:latin typeface="Arial" panose="020B0604020202020204" pitchFamily="34" charset="0"/>
                <a:cs typeface="Arial" panose="020B0604020202020204" pitchFamily="34" charset="0"/>
              </a:rPr>
              <a:t>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7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7724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12-14 shows the code you would add to the Form.cs file for the application</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5" name="Picture 4" descr="Figure 12-14 The SausageCheckBox_CheckedChanged() method. Program code. In the code, the words in the variable names are merged, and the code contains the following keywords: private void, object, if, else. Line 1: private void, sausage check box underscore checked changed, left parenthesis, object sender, comma. Line 2, indented once: event ay r g s e, right parenthesis. Line 3: left brace. Line 4, indented once: if, left parenthesis, sausage check box, period, checked, right parenthesis. Line 5, indented twice: price + = topping underscore price, semicolon. Line 6, indented once: else. Line 7, indented twice: price, negative sign = topping underscore price, semicolon. Line 8, indented once: output label, period, text = open quotes, total is, close quotes, + price, period, to string, left parenthesis, open quotes, c, close quotes, right parenthesis, semicolon. Line 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563253"/>
            <a:ext cx="7361166" cy="256623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7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7724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12-15 shows the </a:t>
            </a:r>
            <a:r>
              <a:rPr lang="en-US" sz="2200" dirty="0" smtClean="0">
                <a:solidFill>
                  <a:schemeClr val="tx1"/>
                </a:solidFill>
                <a:latin typeface="Arial" panose="020B0604020202020204" pitchFamily="34" charset="0"/>
                <a:cs typeface="Arial" panose="020B0604020202020204" pitchFamily="34" charset="0"/>
              </a:rPr>
              <a:t>code </a:t>
            </a:r>
            <a:r>
              <a:rPr lang="en-US" sz="2200" dirty="0" smtClean="0">
                <a:solidFill>
                  <a:schemeClr val="tx1"/>
                </a:solidFill>
                <a:latin typeface="Arial" panose="020B0604020202020204" pitchFamily="34" charset="0"/>
                <a:cs typeface="Arial" panose="020B0604020202020204" pitchFamily="34" charset="0"/>
              </a:rPr>
              <a:t>for </a:t>
            </a:r>
            <a:r>
              <a:rPr lang="en-US" sz="2200" b="1" dirty="0" smtClean="0">
                <a:solidFill>
                  <a:schemeClr val="tx1"/>
                </a:solidFill>
                <a:latin typeface="Arial" panose="020B0604020202020204" pitchFamily="34" charset="0"/>
                <a:cs typeface="Arial" panose="020B0604020202020204" pitchFamily="34" charset="0"/>
              </a:rPr>
              <a:t>DeliveryRadioButton_CheckedChanged</a:t>
            </a:r>
            <a:r>
              <a:rPr lang="en-US" sz="2200" b="1" dirty="0" smtClean="0">
                <a:solidFill>
                  <a:schemeClr val="tx1"/>
                </a:solidFill>
                <a:latin typeface="Arial" panose="020B0604020202020204" pitchFamily="34" charset="0"/>
                <a:cs typeface="Arial" panose="020B0604020202020204" pitchFamily="34" charset="0"/>
              </a:rPr>
              <a:t>()</a:t>
            </a:r>
          </a:p>
        </p:txBody>
      </p:sp>
      <p:pic>
        <p:nvPicPr>
          <p:cNvPr id="5" name="Picture 4" descr="Figure 12-15 The DeliveryRadioButton_CheckedChanged() method. Program code. In the code, the words in the variable names are merged, and the code contains the following keywords: private void, object, c o n s t double, if, else. Line 1: private void, delivery radio button underscore checked changed, left parenthesis, object sender, comma. Line 2, indented once: event ay r g s e, right parenthesis. Line 3: left brace. Line 4, indented once: c o n s t double, delivery underscore charge = 2.00, semicolon. Line 5, indented once: if, left parenthesis, delivery radio button, period, checked, right parenthesis. Line 6, indented twice: price + = delivery underscore charge, semicolon. Line 7, indented once: else. Line 8, indented twice: price, negative sign = delivery underscore charge, semicolon. Line 9, indented once: output label, period, text = open quotes, total is, close quotes, + price, period, to string, left parenthesis, open quotes, c, close quotes, right parenthesis, semicolon. Line 10: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743200"/>
            <a:ext cx="7183018" cy="271724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1400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772400" cy="1046440"/>
          </a:xfrm>
        </p:spPr>
        <p:txBody>
          <a:bodyPr anchor="b"/>
          <a:lstStyle/>
          <a:p>
            <a:pPr>
              <a:lnSpc>
                <a:spcPct val="100000"/>
              </a:lnSpc>
            </a:pPr>
            <a:r>
              <a:rPr lang="en-US" sz="3400" b="1" dirty="0" smtClean="0">
                <a:solidFill>
                  <a:srgbClr val="007FA3"/>
                </a:solidFill>
                <a:latin typeface="Arial" panose="020B0604020202020204" pitchFamily="34" charset="0"/>
                <a:cs typeface="Arial" panose="020B0604020202020204" pitchFamily="34" charset="0"/>
              </a:rPr>
              <a:t>Creating Loops with the while Statement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5</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12-16 shows a typical execution of the PizzaOrder program after it is complete</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4" name="Picture 3" descr="Figure 12-16 Typical execution of the PizzaOrderForm program. The pizza order form has check box options for select toppings, and radio box options for dining options. The data reads as follows. Select toppings: onions, green pepper, pepperoni, sausage. Dining options: pick up, delivery, dine in. The selected options are: onions, sausage, delivery. At the lower right corner, the text reads as follows: total is $16.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120" y="2286000"/>
            <a:ext cx="3288240" cy="3774985"/>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24"/>
            <a:ext cx="7924800" cy="861774"/>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PictureBox to a Form</a:t>
            </a:r>
            <a:r>
              <a:rPr lang="en-US" sz="3600" b="1" dirty="0" smtClean="0">
                <a:solidFill>
                  <a:srgbClr val="007FA3"/>
                </a:solidFill>
                <a:latin typeface="Arial" panose="020B0604020202020204" pitchFamily="34" charset="0"/>
                <a:cs typeface="Arial" panose="020B0604020202020204" pitchFamily="34" charset="0"/>
              </a:rPr>
              <a:t>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170983" cy="455718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PictureBox</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in which you can display graphics from a bitmap, icon, JPEG, GIF, or other image file type</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easily drag a </a:t>
            </a:r>
            <a:r>
              <a:rPr lang="en-US" sz="2200" b="1" dirty="0">
                <a:solidFill>
                  <a:schemeClr val="tx1"/>
                </a:solidFill>
                <a:latin typeface="Arial" panose="020B0604020202020204" pitchFamily="34" charset="0"/>
                <a:cs typeface="Arial" panose="020B0604020202020204" pitchFamily="34" charset="0"/>
              </a:rPr>
              <a:t>PictureBox Control</a:t>
            </a:r>
            <a:r>
              <a:rPr lang="en-US" sz="2200" dirty="0">
                <a:solidFill>
                  <a:schemeClr val="tx1"/>
                </a:solidFill>
                <a:latin typeface="Arial" panose="020B0604020202020204" pitchFamily="34" charset="0"/>
                <a:cs typeface="Arial" panose="020B0604020202020204" pitchFamily="34" charset="0"/>
              </a:rPr>
              <a:t> onto a Form in the Visual Studio </a:t>
            </a:r>
            <a:r>
              <a:rPr lang="en-US" sz="2200" dirty="0" smtClean="0">
                <a:solidFill>
                  <a:schemeClr val="tx1"/>
                </a:solidFill>
                <a:latin typeface="Arial" panose="020B0604020202020204" pitchFamily="34" charset="0"/>
                <a:cs typeface="Arial" panose="020B0604020202020204" pitchFamily="34" charset="0"/>
              </a:rPr>
              <a:t>IDE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12-17 (see next slide) shows a new project in the IDE with the following the following tasks completed:</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project was started</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Form Text</a:t>
            </a:r>
            <a:r>
              <a:rPr lang="en-US" sz="2200" dirty="0">
                <a:solidFill>
                  <a:schemeClr val="tx1"/>
                </a:solidFill>
                <a:latin typeface="Arial" panose="020B0604020202020204" pitchFamily="34" charset="0"/>
                <a:cs typeface="Arial" panose="020B0604020202020204" pitchFamily="34" charset="0"/>
              </a:rPr>
              <a:t> property was changed to </a:t>
            </a:r>
            <a:r>
              <a:rPr lang="en-US" sz="2200" b="1" dirty="0">
                <a:solidFill>
                  <a:schemeClr val="tx1"/>
                </a:solidFill>
                <a:latin typeface="Arial" panose="020B0604020202020204" pitchFamily="34" charset="0"/>
                <a:cs typeface="Arial" panose="020B0604020202020204" pitchFamily="34" charset="0"/>
              </a:rPr>
              <a:t>PictureBox</a:t>
            </a:r>
            <a:r>
              <a:rPr lang="en-US" sz="2200" i="1"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Demo</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Form BackColor</a:t>
            </a:r>
            <a:r>
              <a:rPr lang="en-US" sz="2200" dirty="0">
                <a:solidFill>
                  <a:schemeClr val="tx1"/>
                </a:solidFill>
                <a:latin typeface="Arial" panose="020B0604020202020204" pitchFamily="34" charset="0"/>
                <a:cs typeface="Arial" panose="020B0604020202020204" pitchFamily="34" charset="0"/>
              </a:rPr>
              <a:t> property was changed to </a:t>
            </a:r>
            <a:r>
              <a:rPr lang="en-US" sz="2200" dirty="0" smtClean="0">
                <a:solidFill>
                  <a:schemeClr val="tx1"/>
                </a:solidFill>
                <a:latin typeface="Arial" panose="020B0604020202020204" pitchFamily="34" charset="0"/>
                <a:cs typeface="Arial" panose="020B0604020202020204" pitchFamily="34" charset="0"/>
              </a:rPr>
              <a:t>White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PictureBox</a:t>
            </a:r>
            <a:r>
              <a:rPr lang="en-US" sz="2200" dirty="0">
                <a:solidFill>
                  <a:schemeClr val="tx1"/>
                </a:solidFill>
                <a:latin typeface="Arial" panose="020B0604020202020204" pitchFamily="34" charset="0"/>
                <a:cs typeface="Arial" panose="020B0604020202020204" pitchFamily="34" charset="0"/>
              </a:rPr>
              <a:t> was dragged onto the </a:t>
            </a:r>
            <a:r>
              <a:rPr lang="en-US" sz="2200" b="1" dirty="0">
                <a:solidFill>
                  <a:schemeClr val="tx1"/>
                </a:solidFill>
                <a:latin typeface="Arial" panose="020B0604020202020204" pitchFamily="34" charset="0"/>
                <a:cs typeface="Arial" panose="020B0604020202020204" pitchFamily="34" charset="0"/>
              </a:rPr>
              <a:t>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7807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9248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PictureBox to a Form</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2-17 The IDE with a Form that contains a PictureBox. The screenshot of the picture box demo in Microsoft Visual Studio shows five panes: left, toolbox; top center, form 1, period, c s design tab; lower center, output; top right, solution explorer; lower right, properties. The picture box tool is selected from the toolbox and placed on the form pane. In the properties pane, no image is selected y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277091" cy="4560591"/>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377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9248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PictureBox to a Form</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3" name="Picture 2" descr="Figure 12-18 The Select Resource window before and after an image is selected. Screenshots of select resource before and after the user clicks the ok button. Before. Under the resource context box, choose the local resource option and click the import button. The display pane on the right is empty. After. The display box shows the illustration of a smiling su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71414"/>
            <a:ext cx="7876180" cy="344748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347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9248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PictureBox to a Form</a:t>
            </a:r>
            <a:r>
              <a:rPr lang="en-US" sz="36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2-19 The PictureBoxDemo program with an inserted image. In the screenshot on the left, part of the sun illustration is seen. In the screenshot on the right the whole illustration of the smiling sun is se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1619" y="2041674"/>
            <a:ext cx="6157962" cy="334852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148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486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701013"/>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ListBox, ComboBox,</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CheckedListBox</a:t>
            </a:r>
            <a:r>
              <a:rPr lang="en-US" sz="2200" dirty="0">
                <a:solidFill>
                  <a:schemeClr val="tx1"/>
                </a:solidFill>
                <a:latin typeface="Arial" panose="020B0604020202020204" pitchFamily="34" charset="0"/>
                <a:cs typeface="Arial" panose="020B0604020202020204" pitchFamily="34" charset="0"/>
              </a:rPr>
              <a:t> objects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Allow users to select choices from a </a:t>
            </a:r>
            <a:r>
              <a:rPr lang="en-US" sz="2200" dirty="0" smtClean="0">
                <a:solidFill>
                  <a:schemeClr val="tx1"/>
                </a:solidFill>
                <a:latin typeface="Arial" panose="020B0604020202020204" pitchFamily="34" charset="0"/>
                <a:cs typeface="Arial" panose="020B0604020202020204" pitchFamily="34" charset="0"/>
              </a:rPr>
              <a:t>list</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Three classes that descend from </a:t>
            </a:r>
            <a:r>
              <a:rPr lang="en-US" sz="2200" b="1" dirty="0">
                <a:solidFill>
                  <a:schemeClr val="tx1"/>
                </a:solidFill>
                <a:latin typeface="Arial" panose="020B0604020202020204" pitchFamily="34" charset="0"/>
                <a:cs typeface="Arial" panose="020B0604020202020204" pitchFamily="34" charset="0"/>
              </a:rPr>
              <a:t>ListControl</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ListBox</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list of items the user can select by </a:t>
            </a:r>
            <a:r>
              <a:rPr lang="en-US" sz="2200" dirty="0" smtClean="0">
                <a:solidFill>
                  <a:schemeClr val="tx1"/>
                </a:solidFill>
                <a:latin typeface="Arial" panose="020B0604020202020204" pitchFamily="34" charset="0"/>
                <a:cs typeface="Arial" panose="020B0604020202020204" pitchFamily="34" charset="0"/>
              </a:rPr>
              <a:t>clicking</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Allows the user to make a single selection or multiple selections by setting the </a:t>
            </a:r>
            <a:r>
              <a:rPr lang="en-US" sz="2200" b="1" dirty="0">
                <a:solidFill>
                  <a:schemeClr val="tx1"/>
                </a:solidFill>
                <a:latin typeface="Arial" panose="020B0604020202020204" pitchFamily="34" charset="0"/>
                <a:cs typeface="Arial" panose="020B0604020202020204" pitchFamily="34" charset="0"/>
              </a:rPr>
              <a:t>SelectionMode</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property</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SelectedItem</a:t>
            </a: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property</a:t>
            </a:r>
            <a:endParaRPr lang="en-US" sz="2200" dirty="0">
              <a:solidFill>
                <a:schemeClr val="tx1"/>
              </a:solidFill>
              <a:latin typeface="Arial" panose="020B0604020202020204" pitchFamily="34" charset="0"/>
              <a:cs typeface="Arial" panose="020B0604020202020204" pitchFamily="34" charset="0"/>
            </a:endParaRPr>
          </a:p>
          <a:p>
            <a:pPr marL="1144800" lvl="2" indent="-230400">
              <a:lnSpc>
                <a:spcPct val="100000"/>
              </a:lnSpc>
              <a:spcBef>
                <a:spcPts val="600"/>
              </a:spcBef>
              <a:buClr>
                <a:srgbClr val="007FA3"/>
              </a:buClr>
              <a:buFont typeface="Wingdings" panose="05000000000000000000" pitchFamily="2" charset="2"/>
              <a:buChar char="§"/>
            </a:pPr>
            <a:r>
              <a:rPr lang="en-US" sz="2200" dirty="0">
                <a:solidFill>
                  <a:schemeClr val="tx1"/>
                </a:solidFill>
                <a:latin typeface="Arial" panose="020B0604020202020204" pitchFamily="34" charset="0"/>
                <a:cs typeface="Arial" panose="020B0604020202020204" pitchFamily="34" charset="0"/>
              </a:rPr>
              <a:t>Contains the value of the item a user has selected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309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(2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2-20 A ListBox on a Form and the String Collection Editor. The screenshot of the list box demo in Microsoft Visual Studio shows five panes: left, toolbox; top center, form 1 dot c s design tab; lower center, output; top right, solution explorer; lower right, properties. The box in the form 1 pane is labeled list box 1. The string collector editor window is shown below. The text reads as follows: enter the strings in the collection, left parenthesis, one per line, right parenthesis, colon. The five options listed are: accounting, biology, english, psychology, sociology. The o k and cancel buttons are in the lower right corn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61380"/>
            <a:ext cx="3713020" cy="4692348"/>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082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1015663"/>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12-21 shows that a scroll bar is provided automatically when you size a ListBox so that all items cannot be displayed at the same </a:t>
            </a:r>
            <a:r>
              <a:rPr lang="en-US" sz="2200" dirty="0" smtClean="0">
                <a:solidFill>
                  <a:schemeClr val="tx1"/>
                </a:solidFill>
                <a:latin typeface="Arial" panose="020B0604020202020204" pitchFamily="34" charset="0"/>
                <a:cs typeface="Arial" panose="020B0604020202020204" pitchFamily="34" charset="0"/>
              </a:rPr>
              <a:t>time</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4" name="Picture 3" descr="Figure 12-21 A ListBox with a scroll bar. The list box in the form 1 pane has a scroll bar on the right, and the three visible options are accounting, biology, and englis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36" y="2667000"/>
            <a:ext cx="3230327" cy="335889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55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802"/>
            <a:ext cx="7874000" cy="553998"/>
          </a:xfrm>
        </p:spPr>
        <p:txBody>
          <a:bodyPr anchor="b"/>
          <a:lstStyle/>
          <a:p>
            <a:pPr>
              <a:lnSpc>
                <a:spcPct val="100000"/>
              </a:lnSpc>
            </a:pPr>
            <a:r>
              <a:rPr lang="en-US" sz="3600" b="1" dirty="0" smtClean="0">
                <a:solidFill>
                  <a:srgbClr val="007FA3"/>
                </a:solidFill>
                <a:latin typeface="Arial" panose="020B0604020202020204" pitchFamily="34" charset="0"/>
                <a:cs typeface="Arial" panose="020B0604020202020204" pitchFamily="34" charset="0"/>
              </a:rPr>
              <a:t>Objectives </a:t>
            </a:r>
            <a:r>
              <a:rPr lang="en-US" sz="2000" dirty="0" smtClean="0">
                <a:solidFill>
                  <a:srgbClr val="007FA3"/>
                </a:solidFill>
                <a:latin typeface="Arial" panose="020B0604020202020204" pitchFamily="34" charset="0"/>
                <a:cs typeface="Arial" panose="020B0604020202020204" pitchFamily="34" charset="0"/>
              </a:rPr>
              <a:t>(2 of 2)</a:t>
            </a:r>
            <a:endParaRPr lang="en-US" sz="2000" dirty="0">
              <a:solidFill>
                <a:srgbClr val="007FA3"/>
              </a:solidFill>
              <a:latin typeface="Arial" panose="020B0604020202020204" pitchFamily="34" charset="0"/>
              <a:cs typeface="Arial" panose="020B0604020202020204" pitchFamily="34" charset="0"/>
            </a:endParaRPr>
          </a:p>
        </p:txBody>
      </p:sp>
      <p:sp>
        <p:nvSpPr>
          <p:cNvPr id="3" name="Text Placeholder 2"/>
          <p:cNvSpPr>
            <a:spLocks noGrp="1"/>
          </p:cNvSpPr>
          <p:nvPr>
            <p:ph idx="1"/>
          </p:nvPr>
        </p:nvSpPr>
        <p:spPr>
          <a:xfrm>
            <a:off x="592017" y="1538818"/>
            <a:ext cx="8188446" cy="2874633"/>
          </a:xfrm>
        </p:spPr>
        <p:txBody>
          <a:bodyPr/>
          <a:lstStyle/>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12.8</a:t>
            </a:r>
            <a:r>
              <a:rPr lang="en-US" sz="2400" dirty="0" smtClean="0">
                <a:solidFill>
                  <a:schemeClr val="tx1"/>
                </a:solidFill>
                <a:latin typeface="Arial" panose="020B0604020202020204" pitchFamily="34" charset="0"/>
                <a:cs typeface="Arial" panose="020B0604020202020204" pitchFamily="34" charset="0"/>
              </a:rPr>
              <a:t> Add </a:t>
            </a:r>
            <a:r>
              <a:rPr lang="en-US" sz="2400" b="1" dirty="0" smtClean="0">
                <a:solidFill>
                  <a:schemeClr val="tx1"/>
                </a:solidFill>
                <a:latin typeface="Arial" panose="020B0604020202020204" pitchFamily="34" charset="0"/>
                <a:cs typeface="Arial" panose="020B0604020202020204" pitchFamily="34" charset="0"/>
              </a:rPr>
              <a:t>ListBox, ComboBox,</a:t>
            </a:r>
            <a:r>
              <a:rPr lang="en-US" sz="2400" dirty="0" smtClean="0">
                <a:solidFill>
                  <a:schemeClr val="tx1"/>
                </a:solidFill>
                <a:latin typeface="Arial" panose="020B0604020202020204" pitchFamily="34" charset="0"/>
                <a:cs typeface="Arial" panose="020B0604020202020204" pitchFamily="34" charset="0"/>
              </a:rPr>
              <a:t> and </a:t>
            </a:r>
            <a:r>
              <a:rPr lang="en-US" sz="2400" b="1" dirty="0" smtClean="0">
                <a:solidFill>
                  <a:schemeClr val="tx1"/>
                </a:solidFill>
                <a:latin typeface="Arial" panose="020B0604020202020204" pitchFamily="34" charset="0"/>
                <a:cs typeface="Arial" panose="020B0604020202020204" pitchFamily="34" charset="0"/>
              </a:rPr>
              <a:t>CheckedListBox</a:t>
            </a:r>
            <a:r>
              <a:rPr lang="en-US" sz="2400" dirty="0" smtClean="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items to </a:t>
            </a:r>
            <a:r>
              <a:rPr lang="en-US" sz="2400" dirty="0" smtClean="0">
                <a:solidFill>
                  <a:schemeClr val="tx1"/>
                </a:solidFill>
                <a:latin typeface="Arial" panose="020B0604020202020204" pitchFamily="34" charset="0"/>
                <a:cs typeface="Arial" panose="020B0604020202020204" pitchFamily="34" charset="0"/>
              </a:rPr>
              <a:t>a Form</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12.9</a:t>
            </a:r>
            <a:r>
              <a:rPr lang="en-US" sz="2400" dirty="0" smtClean="0">
                <a:solidFill>
                  <a:schemeClr val="tx1"/>
                </a:solidFill>
                <a:latin typeface="Arial" panose="020B0604020202020204" pitchFamily="34" charset="0"/>
                <a:cs typeface="Arial" panose="020B0604020202020204" pitchFamily="34" charset="0"/>
              </a:rPr>
              <a:t> Add </a:t>
            </a:r>
            <a:r>
              <a:rPr lang="en-US" sz="2400" dirty="0">
                <a:solidFill>
                  <a:schemeClr val="tx1"/>
                </a:solidFill>
                <a:latin typeface="Arial" panose="020B0604020202020204" pitchFamily="34" charset="0"/>
                <a:cs typeface="Arial" panose="020B0604020202020204" pitchFamily="34" charset="0"/>
              </a:rPr>
              <a:t>a </a:t>
            </a:r>
            <a:r>
              <a:rPr lang="en-US" sz="2400" b="1" dirty="0">
                <a:solidFill>
                  <a:schemeClr val="tx1"/>
                </a:solidFill>
                <a:latin typeface="Arial" panose="020B0604020202020204" pitchFamily="34" charset="0"/>
                <a:cs typeface="Arial" panose="020B0604020202020204" pitchFamily="34" charset="0"/>
              </a:rPr>
              <a:t>MonthCalendar</a:t>
            </a:r>
            <a:r>
              <a:rPr lang="en-US" sz="2400" dirty="0">
                <a:solidFill>
                  <a:schemeClr val="tx1"/>
                </a:solidFill>
                <a:latin typeface="Arial" panose="020B0604020202020204" pitchFamily="34" charset="0"/>
                <a:cs typeface="Arial" panose="020B0604020202020204" pitchFamily="34" charset="0"/>
              </a:rPr>
              <a:t> and </a:t>
            </a:r>
            <a:r>
              <a:rPr lang="en-US" sz="2400" b="1" dirty="0">
                <a:solidFill>
                  <a:schemeClr val="tx1"/>
                </a:solidFill>
                <a:latin typeface="Arial" panose="020B0604020202020204" pitchFamily="34" charset="0"/>
                <a:cs typeface="Arial" panose="020B0604020202020204" pitchFamily="34" charset="0"/>
              </a:rPr>
              <a:t>DateTimePicker</a:t>
            </a:r>
            <a:r>
              <a:rPr lang="en-US" sz="2400" dirty="0">
                <a:solidFill>
                  <a:schemeClr val="tx1"/>
                </a:solidFill>
                <a:latin typeface="Arial" panose="020B0604020202020204" pitchFamily="34" charset="0"/>
                <a:cs typeface="Arial" panose="020B0604020202020204" pitchFamily="34" charset="0"/>
              </a:rPr>
              <a:t> to a Form</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12.10</a:t>
            </a:r>
            <a:r>
              <a:rPr lang="en-US" sz="2400" dirty="0" smtClean="0">
                <a:solidFill>
                  <a:schemeClr val="tx1"/>
                </a:solidFill>
                <a:latin typeface="Arial" panose="020B0604020202020204" pitchFamily="34" charset="0"/>
                <a:cs typeface="Arial" panose="020B0604020202020204" pitchFamily="34" charset="0"/>
              </a:rPr>
              <a:t> Work </a:t>
            </a:r>
            <a:r>
              <a:rPr lang="en-US" sz="2400" dirty="0">
                <a:solidFill>
                  <a:schemeClr val="tx1"/>
                </a:solidFill>
                <a:latin typeface="Arial" panose="020B0604020202020204" pitchFamily="34" charset="0"/>
                <a:cs typeface="Arial" panose="020B0604020202020204" pitchFamily="34" charset="0"/>
              </a:rPr>
              <a:t>with a </a:t>
            </a:r>
            <a:r>
              <a:rPr lang="en-US" sz="2400" b="1" dirty="0">
                <a:solidFill>
                  <a:schemeClr val="tx1"/>
                </a:solidFill>
                <a:latin typeface="Arial" panose="020B0604020202020204" pitchFamily="34" charset="0"/>
                <a:cs typeface="Arial" panose="020B0604020202020204" pitchFamily="34" charset="0"/>
              </a:rPr>
              <a:t>Form</a:t>
            </a:r>
            <a:r>
              <a:rPr lang="en-US" sz="2400" dirty="0">
                <a:solidFill>
                  <a:schemeClr val="tx1"/>
                </a:solidFill>
                <a:latin typeface="Arial" panose="020B0604020202020204" pitchFamily="34" charset="0"/>
                <a:cs typeface="Arial" panose="020B0604020202020204" pitchFamily="34" charset="0"/>
              </a:rPr>
              <a:t>’s layout</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12.11</a:t>
            </a:r>
            <a:r>
              <a:rPr lang="en-US" sz="2400" dirty="0" smtClean="0">
                <a:solidFill>
                  <a:schemeClr val="tx1"/>
                </a:solidFill>
                <a:latin typeface="Arial" panose="020B0604020202020204" pitchFamily="34" charset="0"/>
                <a:cs typeface="Arial" panose="020B0604020202020204" pitchFamily="34" charset="0"/>
              </a:rPr>
              <a:t> Add </a:t>
            </a:r>
            <a:r>
              <a:rPr lang="en-US" sz="2400" dirty="0">
                <a:solidFill>
                  <a:schemeClr val="tx1"/>
                </a:solidFill>
                <a:latin typeface="Arial" panose="020B0604020202020204" pitchFamily="34" charset="0"/>
                <a:cs typeface="Arial" panose="020B0604020202020204" pitchFamily="34" charset="0"/>
              </a:rPr>
              <a:t>a </a:t>
            </a:r>
            <a:r>
              <a:rPr lang="en-US" sz="2400" b="1" dirty="0">
                <a:solidFill>
                  <a:schemeClr val="tx1"/>
                </a:solidFill>
                <a:latin typeface="Arial" panose="020B0604020202020204" pitchFamily="34" charset="0"/>
                <a:cs typeface="Arial" panose="020B0604020202020204" pitchFamily="34" charset="0"/>
              </a:rPr>
              <a:t>MenuStrip</a:t>
            </a:r>
            <a:r>
              <a:rPr lang="en-US" sz="2400" dirty="0">
                <a:solidFill>
                  <a:schemeClr val="tx1"/>
                </a:solidFill>
                <a:latin typeface="Arial" panose="020B0604020202020204" pitchFamily="34" charset="0"/>
                <a:cs typeface="Arial" panose="020B0604020202020204" pitchFamily="34" charset="0"/>
              </a:rPr>
              <a:t> to a </a:t>
            </a:r>
            <a:r>
              <a:rPr lang="en-US" sz="2400" b="1" dirty="0">
                <a:solidFill>
                  <a:schemeClr val="tx1"/>
                </a:solidFill>
                <a:latin typeface="Arial" panose="020B0604020202020204" pitchFamily="34" charset="0"/>
                <a:cs typeface="Arial" panose="020B0604020202020204" pitchFamily="34" charset="0"/>
              </a:rPr>
              <a:t>Form</a:t>
            </a:r>
          </a:p>
          <a:p>
            <a:pPr marL="0" indent="0">
              <a:spcBef>
                <a:spcPts val="1500"/>
              </a:spcBef>
              <a:buNone/>
            </a:pPr>
            <a:r>
              <a:rPr lang="en-US" sz="2400" b="1" dirty="0" smtClean="0">
                <a:solidFill>
                  <a:srgbClr val="007FA3"/>
                </a:solidFill>
                <a:latin typeface="Arial" panose="020B0604020202020204" pitchFamily="34" charset="0"/>
                <a:cs typeface="Arial" panose="020B0604020202020204" pitchFamily="34" charset="0"/>
              </a:rPr>
              <a:t>12.12</a:t>
            </a:r>
            <a:r>
              <a:rPr lang="en-US" sz="2400" dirty="0" smtClean="0">
                <a:solidFill>
                  <a:schemeClr val="tx1"/>
                </a:solidFill>
                <a:latin typeface="Arial" panose="020B0604020202020204" pitchFamily="34" charset="0"/>
                <a:cs typeface="Arial" panose="020B0604020202020204" pitchFamily="34" charset="0"/>
              </a:rPr>
              <a:t> Use </a:t>
            </a:r>
            <a:r>
              <a:rPr lang="en-US" sz="2400" dirty="0">
                <a:solidFill>
                  <a:schemeClr val="tx1"/>
                </a:solidFill>
                <a:latin typeface="Arial" panose="020B0604020202020204" pitchFamily="34" charset="0"/>
                <a:cs typeface="Arial" panose="020B0604020202020204" pitchFamily="34" charset="0"/>
              </a:rPr>
              <a:t>other controls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23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(4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201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12-22 shows a multi-column list box to which 10 strings have been added</a:t>
            </a:r>
          </a:p>
        </p:txBody>
      </p:sp>
      <p:pic>
        <p:nvPicPr>
          <p:cNvPr id="7" name="Picture 6" descr="Figure 12-22 A multicolumn ListBox. The list box in the form 1 pane has a scroll bar on the bottom, and the options are listed in two columns. Column 1: accounting, biology, business, chemistry, english. Column 2: history, mathematics, physics, psychology, sociolog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89535" y="2327466"/>
            <a:ext cx="3371330" cy="384081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906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(5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2-23 The ListBoxDemo application after a user has chosen Business. The list box in the form 1 pane has a scroll bar on the bottom, and the options are listed in two columns. Column 1: accounting, biology, business, chemistry, english. Column 2: history, mathematics, physics, psychology, sociology. The option business has been selected. The text below reads as follows: you selected busin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82" y="1752600"/>
            <a:ext cx="3971636" cy="420402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9437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(6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2531462"/>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ComboBox</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Control</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Combination of a </a:t>
            </a:r>
            <a:r>
              <a:rPr lang="en-US" sz="2200" b="1" dirty="0">
                <a:solidFill>
                  <a:schemeClr val="tx1"/>
                </a:solidFill>
                <a:latin typeface="Arial" panose="020B0604020202020204" pitchFamily="34" charset="0"/>
                <a:cs typeface="Arial" panose="020B0604020202020204" pitchFamily="34" charset="0"/>
              </a:rPr>
              <a:t>ListBox</a:t>
            </a:r>
            <a:r>
              <a:rPr lang="en-US" sz="2200" dirty="0">
                <a:solidFill>
                  <a:schemeClr val="tx1"/>
                </a:solidFill>
                <a:latin typeface="Arial" panose="020B0604020202020204" pitchFamily="34" charset="0"/>
                <a:cs typeface="Arial" panose="020B0604020202020204" pitchFamily="34" charset="0"/>
              </a:rPr>
              <a:t> and an editing control</a:t>
            </a:r>
            <a:endParaRPr lang="en-US" sz="2200"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Allows the user to select from the list or to enter new text</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CheckedListBox</a:t>
            </a:r>
            <a:r>
              <a:rPr lang="en-US" sz="2200" dirty="0">
                <a:solidFill>
                  <a:schemeClr val="tx1"/>
                </a:solidFill>
                <a:latin typeface="Arial" panose="020B0604020202020204" pitchFamily="34" charset="0"/>
                <a:cs typeface="Arial" panose="020B0604020202020204" pitchFamily="34" charset="0"/>
              </a:rPr>
              <a:t> </a:t>
            </a:r>
            <a:r>
              <a:rPr lang="en-US" sz="2200" b="1" dirty="0">
                <a:solidFill>
                  <a:schemeClr val="tx1"/>
                </a:solidFill>
                <a:latin typeface="Arial" panose="020B0604020202020204" pitchFamily="34" charset="0"/>
                <a:cs typeface="Arial" panose="020B0604020202020204" pitchFamily="34" charset="0"/>
              </a:rPr>
              <a:t>Control</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Similar to a </a:t>
            </a:r>
            <a:r>
              <a:rPr lang="en-US" sz="2200" b="1" dirty="0">
                <a:solidFill>
                  <a:schemeClr val="tx1"/>
                </a:solidFill>
                <a:latin typeface="Arial" panose="020B0604020202020204" pitchFamily="34" charset="0"/>
                <a:cs typeface="Arial" panose="020B0604020202020204" pitchFamily="34" charset="0"/>
              </a:rPr>
              <a:t>ListBox</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Check boxes appear to the left of each desired </a:t>
            </a:r>
            <a:r>
              <a:rPr lang="en-US" sz="2200" dirty="0" smtClean="0">
                <a:solidFill>
                  <a:schemeClr val="tx1"/>
                </a:solidFill>
                <a:latin typeface="Arial" panose="020B0604020202020204" pitchFamily="34" charset="0"/>
                <a:cs typeface="Arial" panose="020B0604020202020204" pitchFamily="34" charset="0"/>
              </a:rPr>
              <a:t>item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519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ListBox, CheckedListBox, and ComboBox Controls to a Form</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(7 of </a:t>
            </a:r>
            <a:r>
              <a:rPr lang="en-US" sz="2000" dirty="0">
                <a:solidFill>
                  <a:srgbClr val="007FA3"/>
                </a:solidFill>
                <a:latin typeface="Arial" panose="020B0604020202020204" pitchFamily="34" charset="0"/>
                <a:cs typeface="Arial" panose="020B0604020202020204" pitchFamily="34" charset="0"/>
              </a:rPr>
              <a:t>7</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pic>
        <p:nvPicPr>
          <p:cNvPr id="5" name="Picture 4" descr="Figure 12-24 The FlightSelector program after the user has made some selections. The screenshot shows the options of the flight selector program. The options under the dropdown menu for select an airline are: Air Canada, American, Delta, Southwest, United, U S Airways. The list under the title, select options, has the following check boxes: aisle seat, bulkhead seat, exit row, business class, extra baggage, traveling with pet, child traveling alone. The options selected are United, and traveling with p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1685091"/>
            <a:ext cx="4119418" cy="4225824"/>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366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81534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MonthCalendar and DateTimePicker Controls to a </a:t>
            </a:r>
            <a:r>
              <a:rPr lang="en-US" sz="3400" b="1" dirty="0" smtClean="0">
                <a:solidFill>
                  <a:srgbClr val="007FA3"/>
                </a:solidFill>
                <a:latin typeface="Arial" panose="020B0604020202020204" pitchFamily="34" charset="0"/>
                <a:cs typeface="Arial" panose="020B0604020202020204" pitchFamily="34" charset="0"/>
              </a:rPr>
              <a:t>Form </a:t>
            </a:r>
            <a:r>
              <a:rPr lang="en-US" sz="2000" dirty="0" smtClean="0">
                <a:solidFill>
                  <a:srgbClr val="007FA3"/>
                </a:solidFill>
                <a:latin typeface="Arial" panose="020B0604020202020204" pitchFamily="34" charset="0"/>
                <a:cs typeface="Arial" panose="020B0604020202020204" pitchFamily="34" charset="0"/>
              </a:rPr>
              <a:t>(1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13783" cy="754053"/>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MonthCalendar</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DateTimePicker</a:t>
            </a:r>
            <a:r>
              <a:rPr lang="en-US" sz="2200" dirty="0">
                <a:solidFill>
                  <a:schemeClr val="tx1"/>
                </a:solidFill>
                <a:latin typeface="Arial" panose="020B0604020202020204" pitchFamily="34" charset="0"/>
                <a:cs typeface="Arial" panose="020B0604020202020204" pitchFamily="34" charset="0"/>
              </a:rPr>
              <a:t> Controls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Allow you to retrieve date and time </a:t>
            </a:r>
            <a:r>
              <a:rPr lang="en-US" sz="2200" dirty="0" smtClean="0">
                <a:solidFill>
                  <a:schemeClr val="tx1"/>
                </a:solidFill>
                <a:latin typeface="Arial" panose="020B0604020202020204" pitchFamily="34" charset="0"/>
                <a:cs typeface="Arial" panose="020B0604020202020204" pitchFamily="34" charset="0"/>
              </a:rPr>
              <a:t>information</a:t>
            </a:r>
          </a:p>
        </p:txBody>
      </p:sp>
      <p:pic>
        <p:nvPicPr>
          <p:cNvPr id="4" name="Picture 3" descr="Figure 12-25 Typical execution of the MonthCalendarDemo application at startup. The monthly calendar for January 2019 is a box placed in the calendar demo form. There is a left arrow and a right arrow on either side of the title, January 2019. The current date is contained in a&#10;rectangle, and is also displayed at the bottom of the page as, today colon 1 21 20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011" y="2446714"/>
            <a:ext cx="3023978" cy="370060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240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81534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MonthCalendar and DateTimePicker Controls to a </a:t>
            </a:r>
            <a:r>
              <a:rPr lang="en-US" sz="3400" b="1" dirty="0" smtClean="0">
                <a:solidFill>
                  <a:srgbClr val="007FA3"/>
                </a:solidFill>
                <a:latin typeface="Arial" panose="020B0604020202020204" pitchFamily="34" charset="0"/>
                <a:cs typeface="Arial" panose="020B0604020202020204" pitchFamily="34" charset="0"/>
              </a:rPr>
              <a:t>Form </a:t>
            </a:r>
            <a:r>
              <a:rPr lang="en-US" sz="2000" dirty="0" smtClean="0">
                <a:solidFill>
                  <a:srgbClr val="007FA3"/>
                </a:solidFill>
                <a:latin typeface="Arial" panose="020B0604020202020204" pitchFamily="34" charset="0"/>
                <a:cs typeface="Arial" panose="020B0604020202020204" pitchFamily="34" charset="0"/>
              </a:rPr>
              <a:t>(2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4557182"/>
          </a:xfrm>
        </p:spPr>
        <p:txBody>
          <a:bodyPr/>
          <a:lstStyle/>
          <a:p>
            <a:pPr marL="256032" indent="-256032">
              <a:lnSpc>
                <a:spcPct val="100000"/>
              </a:lnSpc>
              <a:spcBef>
                <a:spcPts val="600"/>
              </a:spcBef>
              <a:buClr>
                <a:srgbClr val="007FA3"/>
              </a:buClr>
            </a:pPr>
            <a:r>
              <a:rPr lang="en-US" sz="2200" dirty="0">
                <a:solidFill>
                  <a:schemeClr val="tx1"/>
                </a:solidFill>
                <a:latin typeface="Arial" panose="020B0604020202020204" pitchFamily="34" charset="0"/>
                <a:cs typeface="Arial" panose="020B0604020202020204" pitchFamily="34" charset="0"/>
              </a:rPr>
              <a:t>Several useful methods can be applied to the </a:t>
            </a:r>
            <a:r>
              <a:rPr lang="en-US" sz="2200" b="1" dirty="0">
                <a:solidFill>
                  <a:schemeClr val="tx1"/>
                </a:solidFill>
                <a:latin typeface="Arial" panose="020B0604020202020204" pitchFamily="34" charset="0"/>
                <a:cs typeface="Arial" panose="020B0604020202020204" pitchFamily="34" charset="0"/>
              </a:rPr>
              <a:t>SelectionStart</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SelectionEnd</a:t>
            </a:r>
            <a:r>
              <a:rPr lang="en-US" sz="2200" dirty="0">
                <a:solidFill>
                  <a:schemeClr val="tx1"/>
                </a:solidFill>
                <a:latin typeface="Arial" panose="020B0604020202020204" pitchFamily="34" charset="0"/>
                <a:cs typeface="Arial" panose="020B0604020202020204" pitchFamily="34" charset="0"/>
              </a:rPr>
              <a:t> properties of </a:t>
            </a:r>
            <a:r>
              <a:rPr lang="en-US" sz="2200" b="1" dirty="0">
                <a:solidFill>
                  <a:schemeClr val="tx1"/>
                </a:solidFill>
                <a:latin typeface="Arial" panose="020B0604020202020204" pitchFamily="34" charset="0"/>
                <a:cs typeface="Arial" panose="020B0604020202020204" pitchFamily="34" charset="0"/>
              </a:rPr>
              <a:t>MonthCalendar</a:t>
            </a:r>
            <a:r>
              <a:rPr lang="en-US" sz="2200" dirty="0">
                <a:solidFill>
                  <a:schemeClr val="tx1"/>
                </a:solidFill>
                <a:latin typeface="Arial" panose="020B0604020202020204" pitchFamily="34" charset="0"/>
                <a:cs typeface="Arial" panose="020B0604020202020204" pitchFamily="34" charset="0"/>
              </a:rPr>
              <a:t>, including:</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ToShortDateString()</a:t>
            </a:r>
            <a:r>
              <a:rPr lang="en-US" sz="22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displays the date in the format </a:t>
            </a:r>
            <a:r>
              <a:rPr lang="en-US" sz="2200" dirty="0" smtClean="0">
                <a:solidFill>
                  <a:schemeClr val="tx1"/>
                </a:solidFill>
                <a:latin typeface="Arial" panose="020B0604020202020204" pitchFamily="34" charset="0"/>
                <a:cs typeface="Arial" panose="020B0604020202020204" pitchFamily="34" charset="0"/>
              </a:rPr>
              <a:t>1/21/2019</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ToLongDateString()</a:t>
            </a:r>
            <a:r>
              <a:rPr lang="en-US" sz="22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which displays the date in the format of Monday, January 21, </a:t>
            </a:r>
            <a:r>
              <a:rPr lang="en-US" sz="2200" dirty="0" smtClean="0">
                <a:solidFill>
                  <a:schemeClr val="tx1"/>
                </a:solidFill>
                <a:latin typeface="Arial" panose="020B0604020202020204" pitchFamily="34" charset="0"/>
                <a:cs typeface="Arial" panose="020B0604020202020204" pitchFamily="34" charset="0"/>
              </a:rPr>
              <a:t>2019</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AddDays()</a:t>
            </a:r>
            <a:r>
              <a:rPr lang="en-US" sz="2200" dirty="0">
                <a:solidFill>
                  <a:schemeClr val="tx1"/>
                </a:solidFill>
                <a:latin typeface="Arial" panose="020B0604020202020204" pitchFamily="34" charset="0"/>
                <a:cs typeface="Arial" panose="020B0604020202020204" pitchFamily="34" charset="0"/>
              </a:rPr>
              <a:t> – takes a double argument and adds a specified number of days to the </a:t>
            </a:r>
            <a:r>
              <a:rPr lang="en-US" sz="2200" dirty="0" smtClean="0">
                <a:solidFill>
                  <a:schemeClr val="tx1"/>
                </a:solidFill>
                <a:latin typeface="Arial" panose="020B0604020202020204" pitchFamily="34" charset="0"/>
                <a:cs typeface="Arial" panose="020B0604020202020204" pitchFamily="34" charset="0"/>
              </a:rPr>
              <a:t>date</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AddMonths()</a:t>
            </a:r>
            <a:r>
              <a:rPr lang="en-US" sz="2200" dirty="0">
                <a:solidFill>
                  <a:schemeClr val="tx1"/>
                </a:solidFill>
                <a:latin typeface="Arial" panose="020B0604020202020204" pitchFamily="34" charset="0"/>
                <a:cs typeface="Arial" panose="020B0604020202020204" pitchFamily="34" charset="0"/>
              </a:rPr>
              <a:t> – takes an </a:t>
            </a:r>
            <a:r>
              <a:rPr lang="en-US" sz="2200" b="1" dirty="0">
                <a:solidFill>
                  <a:schemeClr val="tx1"/>
                </a:solidFill>
                <a:latin typeface="Arial" panose="020B0604020202020204" pitchFamily="34" charset="0"/>
                <a:cs typeface="Arial" panose="020B0604020202020204" pitchFamily="34" charset="0"/>
              </a:rPr>
              <a:t>int </a:t>
            </a:r>
            <a:r>
              <a:rPr lang="en-US" sz="2200" dirty="0">
                <a:solidFill>
                  <a:schemeClr val="tx1"/>
                </a:solidFill>
                <a:latin typeface="Arial" panose="020B0604020202020204" pitchFamily="34" charset="0"/>
                <a:cs typeface="Arial" panose="020B0604020202020204" pitchFamily="34" charset="0"/>
              </a:rPr>
              <a:t>argument and adds a specified number of months to the </a:t>
            </a:r>
            <a:r>
              <a:rPr lang="en-US" sz="2200" dirty="0" smtClean="0">
                <a:solidFill>
                  <a:schemeClr val="tx1"/>
                </a:solidFill>
                <a:latin typeface="Arial" panose="020B0604020202020204" pitchFamily="34" charset="0"/>
                <a:cs typeface="Arial" panose="020B0604020202020204" pitchFamily="34" charset="0"/>
              </a:rPr>
              <a:t>date</a:t>
            </a: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AddYears()</a:t>
            </a:r>
            <a:r>
              <a:rPr lang="en-US" sz="2200" dirty="0">
                <a:solidFill>
                  <a:schemeClr val="tx1"/>
                </a:solidFill>
                <a:latin typeface="Arial" panose="020B0604020202020204" pitchFamily="34" charset="0"/>
                <a:cs typeface="Arial" panose="020B0604020202020204" pitchFamily="34" charset="0"/>
              </a:rPr>
              <a:t> – takes an </a:t>
            </a:r>
            <a:r>
              <a:rPr lang="en-US" sz="2200" b="1" dirty="0">
                <a:solidFill>
                  <a:schemeClr val="tx1"/>
                </a:solidFill>
                <a:latin typeface="Arial" panose="020B0604020202020204" pitchFamily="34" charset="0"/>
                <a:cs typeface="Arial" panose="020B0604020202020204" pitchFamily="34" charset="0"/>
              </a:rPr>
              <a:t>int</a:t>
            </a:r>
            <a:r>
              <a:rPr lang="en-US" sz="2200" dirty="0">
                <a:solidFill>
                  <a:schemeClr val="tx1"/>
                </a:solidFill>
                <a:latin typeface="Arial" panose="020B0604020202020204" pitchFamily="34" charset="0"/>
                <a:cs typeface="Arial" panose="020B0604020202020204" pitchFamily="34" charset="0"/>
              </a:rPr>
              <a:t> argument and adds a specified number of years to the date</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935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81534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MonthCalendar and DateTimePicker Controls to a </a:t>
            </a:r>
            <a:r>
              <a:rPr lang="en-US" sz="3400" b="1" dirty="0" smtClean="0">
                <a:solidFill>
                  <a:srgbClr val="007FA3"/>
                </a:solidFill>
                <a:latin typeface="Arial" panose="020B0604020202020204" pitchFamily="34" charset="0"/>
                <a:cs typeface="Arial" panose="020B0604020202020204" pitchFamily="34" charset="0"/>
              </a:rPr>
              <a:t>Form </a:t>
            </a:r>
            <a:r>
              <a:rPr lang="en-US" sz="2000" dirty="0" smtClean="0">
                <a:solidFill>
                  <a:srgbClr val="007FA3"/>
                </a:solidFill>
                <a:latin typeface="Arial" panose="020B0604020202020204" pitchFamily="34" charset="0"/>
                <a:cs typeface="Arial" panose="020B0604020202020204" pitchFamily="34" charset="0"/>
              </a:rPr>
              <a:t>(3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7137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12-26 shows a method that executes when the user clicks a </a:t>
            </a:r>
            <a:r>
              <a:rPr lang="en-US" sz="2200" b="1" dirty="0">
                <a:solidFill>
                  <a:schemeClr val="tx1"/>
                </a:solidFill>
                <a:latin typeface="Arial" panose="020B0604020202020204" pitchFamily="34" charset="0"/>
                <a:cs typeface="Arial" panose="020B0604020202020204" pitchFamily="34" charset="0"/>
              </a:rPr>
              <a:t>MonthCalendar</a:t>
            </a:r>
            <a:r>
              <a:rPr lang="en-US" sz="2200" dirty="0">
                <a:solidFill>
                  <a:schemeClr val="tx1"/>
                </a:solidFill>
                <a:latin typeface="Arial" panose="020B0604020202020204" pitchFamily="34" charset="0"/>
                <a:cs typeface="Arial" panose="020B0604020202020204" pitchFamily="34" charset="0"/>
              </a:rPr>
              <a:t> named </a:t>
            </a:r>
            <a:r>
              <a:rPr lang="en-US" sz="2200" b="1" dirty="0" smtClean="0">
                <a:solidFill>
                  <a:schemeClr val="tx1"/>
                </a:solidFill>
                <a:latin typeface="Arial" panose="020B0604020202020204" pitchFamily="34" charset="0"/>
                <a:cs typeface="Arial" panose="020B0604020202020204" pitchFamily="34" charset="0"/>
              </a:rPr>
              <a:t>monthCalendar1</a:t>
            </a:r>
            <a:endParaRPr lang="en-US" sz="2200" b="1" dirty="0">
              <a:solidFill>
                <a:schemeClr val="tx1"/>
              </a:solidFill>
              <a:latin typeface="Arial" panose="020B0604020202020204" pitchFamily="34" charset="0"/>
              <a:cs typeface="Arial" panose="020B0604020202020204" pitchFamily="34" charset="0"/>
            </a:endParaRPr>
          </a:p>
        </p:txBody>
      </p:sp>
      <p:pic>
        <p:nvPicPr>
          <p:cNvPr id="7" name="Picture 6" descr="Figure 12-26 The Calendar_DateChanged() method. Program code. In the code, the words in the variable names are merged, and the code contains the following keywords: private void, object, c o n s t i n t. Line 1: private void, month calendar 1 underscore date changed, left parenthesis, object sender, comma. Line 2, indented once: date range event ay r g s e, right parenthesis. Line 3: left brace. Line 4, indented once: c o n s t i n t, days underscore to underscore add = 10, semicolon. Line 5, indented once: message label, period, text = open quotes. date, close quotes, + days underscore to underscore add +. Line 6, indented twice: open quotes, days after selection is, close quotes, + . Line 7, indented twice: month calendar 1, period, selection start, period, add days. Line 8, indented 3 times: left parenthesis, days underscore to underscore add, right parenthesis, dot, to short date string, left parenthesis, right parenthesis, semicolon. Line 9: right br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756743"/>
            <a:ext cx="7432244" cy="259101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456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81534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MonthCalendar and DateTimePicker Controls to a </a:t>
            </a:r>
            <a:r>
              <a:rPr lang="en-US" sz="3400" b="1" dirty="0" smtClean="0">
                <a:solidFill>
                  <a:srgbClr val="007FA3"/>
                </a:solidFill>
                <a:latin typeface="Arial" panose="020B0604020202020204" pitchFamily="34" charset="0"/>
                <a:cs typeface="Arial" panose="020B0604020202020204" pitchFamily="34" charset="0"/>
              </a:rPr>
              <a:t>Form </a:t>
            </a:r>
            <a:r>
              <a:rPr lang="en-US" sz="2000" dirty="0" smtClean="0">
                <a:solidFill>
                  <a:srgbClr val="007FA3"/>
                </a:solidFill>
                <a:latin typeface="Arial" panose="020B0604020202020204" pitchFamily="34" charset="0"/>
                <a:cs typeface="Arial" panose="020B0604020202020204" pitchFamily="34" charset="0"/>
              </a:rPr>
              <a:t>(4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8661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Figure 12-27 shows the output when the user selects April 26, </a:t>
            </a:r>
            <a:r>
              <a:rPr lang="en-US" sz="2200" dirty="0" smtClean="0">
                <a:solidFill>
                  <a:schemeClr val="tx1"/>
                </a:solidFill>
                <a:latin typeface="Arial" panose="020B0604020202020204" pitchFamily="34" charset="0"/>
                <a:cs typeface="Arial" panose="020B0604020202020204" pitchFamily="34" charset="0"/>
              </a:rPr>
              <a:t>2019</a:t>
            </a:r>
            <a:endParaRPr lang="en-US" sz="2200" dirty="0">
              <a:solidFill>
                <a:schemeClr val="tx1"/>
              </a:solidFill>
              <a:latin typeface="Arial" panose="020B0604020202020204" pitchFamily="34" charset="0"/>
              <a:cs typeface="Arial" panose="020B0604020202020204" pitchFamily="34" charset="0"/>
            </a:endParaRPr>
          </a:p>
        </p:txBody>
      </p:sp>
      <p:pic>
        <p:nvPicPr>
          <p:cNvPr id="4" name="Picture 3" descr="Figure 12-27 Typical execution of the&#10;MonthCalendarDemo program. Screenshot of the calendar demo program for April 2019. The date selected is Friday the twenty sixth. A box indicates that today is 1 21 2019. The text under the box reads as follows: date 10 days after selection is 5 6 20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369846"/>
            <a:ext cx="3435928" cy="382071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6305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1"/>
            <a:ext cx="81534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Adding MonthCalendar and DateTimePicker Controls to a </a:t>
            </a:r>
            <a:r>
              <a:rPr lang="en-US" sz="3400" b="1" dirty="0" smtClean="0">
                <a:solidFill>
                  <a:srgbClr val="007FA3"/>
                </a:solidFill>
                <a:latin typeface="Arial" panose="020B0604020202020204" pitchFamily="34" charset="0"/>
                <a:cs typeface="Arial" panose="020B0604020202020204" pitchFamily="34" charset="0"/>
              </a:rPr>
              <a:t>Form </a:t>
            </a:r>
            <a:r>
              <a:rPr lang="en-US" sz="2000" dirty="0" smtClean="0">
                <a:solidFill>
                  <a:srgbClr val="007FA3"/>
                </a:solidFill>
                <a:latin typeface="Arial" panose="020B0604020202020204" pitchFamily="34" charset="0"/>
                <a:cs typeface="Arial" panose="020B0604020202020204" pitchFamily="34" charset="0"/>
              </a:rPr>
              <a:t>(5 of 5)</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6" y="1538819"/>
            <a:ext cx="8247183" cy="823382"/>
          </a:xfrm>
        </p:spPr>
        <p:txBody>
          <a:bodyPr/>
          <a:lstStyle/>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DateTimePicker Control</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Displays a month calendar when the down arrow is selected</a:t>
            </a:r>
          </a:p>
        </p:txBody>
      </p:sp>
      <p:pic>
        <p:nvPicPr>
          <p:cNvPr id="5" name="Picture 4" descr="Figure 12-28 The DateTimePicker Control. Screenshots of the date time picker control before and after the user clicks. Before. The horizontal box with the drop-down menu reads as follows: Monday, January, 21. After. When the drop-down menu is clicked, the calendar for the whole month is displayed, with a shaded box around 21, and a box below indicating that today is 1 21 20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745" y="2489587"/>
            <a:ext cx="6225310" cy="365361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1921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a:solidFill>
                  <a:srgbClr val="007FA3"/>
                </a:solidFill>
                <a:latin typeface="Arial" panose="020B0604020202020204" pitchFamily="34" charset="0"/>
                <a:cs typeface="Arial" panose="020B0604020202020204" pitchFamily="34" charset="0"/>
              </a:rPr>
              <a:t>(1 of 7)</a:t>
            </a:r>
          </a:p>
        </p:txBody>
      </p:sp>
      <p:sp>
        <p:nvSpPr>
          <p:cNvPr id="3" name="Content Placeholder 2"/>
          <p:cNvSpPr>
            <a:spLocks noGrp="1"/>
          </p:cNvSpPr>
          <p:nvPr>
            <p:ph idx="1"/>
          </p:nvPr>
        </p:nvSpPr>
        <p:spPr>
          <a:xfrm>
            <a:off x="592017" y="1538819"/>
            <a:ext cx="8094783" cy="2793072"/>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Blue </a:t>
            </a:r>
            <a:r>
              <a:rPr lang="en-US" sz="2200" b="1" dirty="0">
                <a:solidFill>
                  <a:schemeClr val="tx1"/>
                </a:solidFill>
                <a:latin typeface="Arial" panose="020B0604020202020204" pitchFamily="34" charset="0"/>
                <a:cs typeface="Arial" panose="020B0604020202020204" pitchFamily="34" charset="0"/>
              </a:rPr>
              <a:t>snap lines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Appear when you drag multiple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onto a </a:t>
            </a:r>
            <a:r>
              <a:rPr lang="en-US" sz="2200" b="1" dirty="0">
                <a:solidFill>
                  <a:schemeClr val="tx1"/>
                </a:solidFill>
                <a:latin typeface="Arial" panose="020B0604020202020204" pitchFamily="34" charset="0"/>
                <a:cs typeface="Arial" panose="020B0604020202020204" pitchFamily="34" charset="0"/>
              </a:rPr>
              <a:t>Form</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Help align new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with others already in </a:t>
            </a:r>
            <a:r>
              <a:rPr lang="en-US" sz="2200" dirty="0" smtClean="0">
                <a:solidFill>
                  <a:schemeClr val="tx1"/>
                </a:solidFill>
                <a:latin typeface="Arial" panose="020B0604020202020204" pitchFamily="34" charset="0"/>
                <a:cs typeface="Arial" panose="020B0604020202020204" pitchFamily="34" charset="0"/>
              </a:rPr>
              <a:t>place</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Appear when you place a control closer to the edge of a container than is </a:t>
            </a:r>
            <a:r>
              <a:rPr lang="en-US" sz="2200" dirty="0" smtClean="0">
                <a:solidFill>
                  <a:schemeClr val="tx1"/>
                </a:solidFill>
                <a:latin typeface="Arial" panose="020B0604020202020204" pitchFamily="34" charset="0"/>
                <a:cs typeface="Arial" panose="020B0604020202020204" pitchFamily="34" charset="0"/>
              </a:rPr>
              <a:t>recommended</a:t>
            </a:r>
          </a:p>
          <a:p>
            <a:pPr marL="256032" lvl="1"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Can use the</a:t>
            </a:r>
            <a:r>
              <a:rPr lang="en-US" sz="2200" b="1" dirty="0">
                <a:solidFill>
                  <a:schemeClr val="tx1"/>
                </a:solidFill>
                <a:latin typeface="Arial" panose="020B0604020202020204" pitchFamily="34" charset="0"/>
                <a:cs typeface="Arial" panose="020B0604020202020204" pitchFamily="34" charset="0"/>
              </a:rPr>
              <a:t> Location</a:t>
            </a:r>
            <a:r>
              <a:rPr lang="en-US" sz="2200" dirty="0">
                <a:solidFill>
                  <a:schemeClr val="tx1"/>
                </a:solidFill>
                <a:latin typeface="Arial" panose="020B0604020202020204" pitchFamily="34" charset="0"/>
                <a:cs typeface="Arial" panose="020B0604020202020204" pitchFamily="34" charset="0"/>
              </a:rPr>
              <a:t> property in the Properties list to specify a location</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85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Understanding Controls</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094783" cy="1700466"/>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class</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the definitions for GUI objects</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Component</a:t>
            </a:r>
            <a:r>
              <a:rPr lang="en-US" sz="2200" dirty="0">
                <a:solidFill>
                  <a:schemeClr val="tx1"/>
                </a:solidFill>
                <a:latin typeface="Arial" panose="020B0604020202020204" pitchFamily="34" charset="0"/>
                <a:cs typeface="Arial" panose="020B0604020202020204" pitchFamily="34" charset="0"/>
              </a:rPr>
              <a:t> class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Provides containment and cleanup for other objects</a:t>
            </a:r>
          </a:p>
        </p:txBody>
      </p:sp>
      <p:pic>
        <p:nvPicPr>
          <p:cNvPr id="5" name="Picture 4" descr="Figure 12-1 The Control class inheritance hierarchy. Program code. In the code, the words in the variable names are merged. Line 1: system, period, object. Line 2, indented once: system, period, marshal by ref object. Line 3, indented twice: system, period, component model, period, component. Line 4, indented 3 times: system, period, windows, period, forms, period, control. Line 5, indented 4 times: 26 derived class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657600"/>
            <a:ext cx="5611091" cy="20574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499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7)</a:t>
            </a:r>
          </a:p>
        </p:txBody>
      </p:sp>
      <p:pic>
        <p:nvPicPr>
          <p:cNvPr id="7" name="Picture 6" descr="Figure 12-29 Snap lines in the Visual&#10;Studio Designer. In the screenshot of form 1, label 2 is vertically aligned with label 1 with the help of snap lin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0172" y="1828800"/>
            <a:ext cx="3496056" cy="413078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934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7)</a:t>
            </a:r>
          </a:p>
        </p:txBody>
      </p:sp>
      <p:sp>
        <p:nvSpPr>
          <p:cNvPr id="3" name="Content Placeholder 2"/>
          <p:cNvSpPr>
            <a:spLocks noGrp="1"/>
          </p:cNvSpPr>
          <p:nvPr>
            <p:ph idx="1"/>
          </p:nvPr>
        </p:nvSpPr>
        <p:spPr>
          <a:xfrm>
            <a:off x="592017" y="1538819"/>
            <a:ext cx="8094783" cy="3662541"/>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Anchor property</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Causes a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to remain at a fixed distance from the side of a container when the user resizes </a:t>
            </a:r>
            <a:r>
              <a:rPr lang="en-US" sz="2200" dirty="0" smtClean="0">
                <a:solidFill>
                  <a:schemeClr val="tx1"/>
                </a:solidFill>
                <a:latin typeface="Arial" panose="020B0604020202020204" pitchFamily="34" charset="0"/>
                <a:cs typeface="Arial" panose="020B0604020202020204" pitchFamily="34" charset="0"/>
              </a:rPr>
              <a:t>it</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Dock </a:t>
            </a:r>
            <a:r>
              <a:rPr lang="en-US" sz="2200" b="1" dirty="0" smtClean="0">
                <a:solidFill>
                  <a:schemeClr val="tx1"/>
                </a:solidFill>
                <a:latin typeface="Arial" panose="020B0604020202020204" pitchFamily="34" charset="0"/>
                <a:cs typeface="Arial" panose="020B0604020202020204" pitchFamily="34" charset="0"/>
              </a:rPr>
              <a:t>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Attaches a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to the side of a container so that the </a:t>
            </a:r>
            <a:r>
              <a:rPr lang="en-US" sz="2200" b="1" dirty="0">
                <a:solidFill>
                  <a:schemeClr val="tx1"/>
                </a:solidFill>
                <a:latin typeface="Arial" panose="020B0604020202020204" pitchFamily="34" charset="0"/>
                <a:cs typeface="Arial" panose="020B0604020202020204" pitchFamily="34" charset="0"/>
              </a:rPr>
              <a:t>Control </a:t>
            </a:r>
            <a:r>
              <a:rPr lang="en-US" sz="2200" dirty="0">
                <a:solidFill>
                  <a:schemeClr val="tx1"/>
                </a:solidFill>
                <a:latin typeface="Arial" panose="020B0604020202020204" pitchFamily="34" charset="0"/>
                <a:cs typeface="Arial" panose="020B0604020202020204" pitchFamily="34" charset="0"/>
              </a:rPr>
              <a:t>stretches when the container’s size is </a:t>
            </a:r>
            <a:r>
              <a:rPr lang="en-US" sz="2200" dirty="0" smtClean="0">
                <a:solidFill>
                  <a:schemeClr val="tx1"/>
                </a:solidFill>
                <a:latin typeface="Arial" panose="020B0604020202020204" pitchFamily="34" charset="0"/>
                <a:cs typeface="Arial" panose="020B0604020202020204" pitchFamily="34" charset="0"/>
              </a:rPr>
              <a:t>adjusted</a:t>
            </a:r>
          </a:p>
          <a:p>
            <a:pPr marL="256032" lvl="1"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Padding property</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Specifies the distance between docked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and the edges of the </a:t>
            </a:r>
            <a:r>
              <a:rPr lang="en-US" sz="2200" b="1" dirty="0">
                <a:solidFill>
                  <a:schemeClr val="tx1"/>
                </a:solidFill>
                <a:latin typeface="Arial" panose="020B0604020202020204" pitchFamily="34" charset="0"/>
                <a:cs typeface="Arial" panose="020B0604020202020204" pitchFamily="34" charset="0"/>
              </a:rPr>
              <a:t>Form</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528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7)</a:t>
            </a:r>
          </a:p>
        </p:txBody>
      </p:sp>
      <p:pic>
        <p:nvPicPr>
          <p:cNvPr id="7" name="Picture 6" descr="Figure 12-30 Selecting an Anchor property. Screenshot of the property window. The anchor property has a drop-down list that allows you to select the position of the label, in this case, top lef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0815" y="1752600"/>
            <a:ext cx="4514769" cy="4106217"/>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104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(5 </a:t>
            </a:r>
            <a:r>
              <a:rPr lang="en-US" sz="2000" dirty="0">
                <a:solidFill>
                  <a:srgbClr val="007FA3"/>
                </a:solidFill>
                <a:latin typeface="Arial" panose="020B0604020202020204" pitchFamily="34" charset="0"/>
                <a:cs typeface="Arial" panose="020B0604020202020204" pitchFamily="34" charset="0"/>
              </a:rPr>
              <a:t>of 7)</a:t>
            </a:r>
          </a:p>
        </p:txBody>
      </p:sp>
      <p:pic>
        <p:nvPicPr>
          <p:cNvPr id="3" name="Picture 2" descr="Figure 12-31 A Form with two Labels anchored to opposite corners. Screenshots of form 1 before and after resizing. Before: label 1 and label 2 are vertically aligned flush left on separate lines. After: the form 1 pane is resized to increase its width. Label 2 is now indented several time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45" y="2151925"/>
            <a:ext cx="7241310" cy="3128026"/>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694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(6 </a:t>
            </a:r>
            <a:r>
              <a:rPr lang="en-US" sz="2000" dirty="0">
                <a:solidFill>
                  <a:srgbClr val="007FA3"/>
                </a:solidFill>
                <a:latin typeface="Arial" panose="020B0604020202020204" pitchFamily="34" charset="0"/>
                <a:cs typeface="Arial" panose="020B0604020202020204" pitchFamily="34" charset="0"/>
              </a:rPr>
              <a:t>of 7)</a:t>
            </a:r>
          </a:p>
        </p:txBody>
      </p:sp>
      <p:pic>
        <p:nvPicPr>
          <p:cNvPr id="3" name="Picture 2" descr="Figure 12-32 The Dock Properties window. Screenshot of the property window. The dock property has a drop-down list that allows you to select the position of the button, in this case, bott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676" y="1828800"/>
            <a:ext cx="4471048" cy="406522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4295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Working with a Form’s Layout </a:t>
            </a:r>
            <a:r>
              <a:rPr lang="en-US" sz="2000" dirty="0" smtClean="0">
                <a:solidFill>
                  <a:srgbClr val="007FA3"/>
                </a:solidFill>
                <a:latin typeface="Arial" panose="020B0604020202020204" pitchFamily="34" charset="0"/>
                <a:cs typeface="Arial" panose="020B0604020202020204" pitchFamily="34" charset="0"/>
              </a:rPr>
              <a:t>(7 </a:t>
            </a:r>
            <a:r>
              <a:rPr lang="en-US" sz="2000" dirty="0">
                <a:solidFill>
                  <a:srgbClr val="007FA3"/>
                </a:solidFill>
                <a:latin typeface="Arial" panose="020B0604020202020204" pitchFamily="34" charset="0"/>
                <a:cs typeface="Arial" panose="020B0604020202020204" pitchFamily="34" charset="0"/>
              </a:rPr>
              <a:t>of 7)</a:t>
            </a:r>
          </a:p>
        </p:txBody>
      </p:sp>
      <p:pic>
        <p:nvPicPr>
          <p:cNvPr id="3" name="Picture 2" descr="Figure 12-33 A Form with a docked Button before and after resizing. Screenshots of form 1 before and after resizing. Before: label 1 and label 2 are vertically aligned, label 2 being in the next line. The button 1 button is as wide as the window. After: the form 1 pane is resized to become a long rectangle. Label 2 is not under label 1, but on the next line and more on the right. The button 1 button is wider than in the before window, and covers the width of the scre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9026"/>
            <a:ext cx="7780544" cy="3193823"/>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2507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8153400" cy="60960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Understanding GroupBoxes and Panels</a:t>
            </a:r>
          </a:p>
        </p:txBody>
      </p:sp>
      <p:sp>
        <p:nvSpPr>
          <p:cNvPr id="3" name="Content Placeholder 2"/>
          <p:cNvSpPr>
            <a:spLocks noGrp="1"/>
          </p:cNvSpPr>
          <p:nvPr>
            <p:ph idx="1"/>
          </p:nvPr>
        </p:nvSpPr>
        <p:spPr>
          <a:xfrm>
            <a:off x="592017" y="1538818"/>
            <a:ext cx="7637583" cy="3893374"/>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GroupBox </a:t>
            </a:r>
            <a:r>
              <a:rPr lang="en-US" sz="2200" dirty="0">
                <a:solidFill>
                  <a:schemeClr val="tx1"/>
                </a:solidFill>
                <a:latin typeface="Arial" panose="020B0604020202020204" pitchFamily="34" charset="0"/>
                <a:cs typeface="Arial" panose="020B0604020202020204" pitchFamily="34" charset="0"/>
              </a:rPr>
              <a:t>or</a:t>
            </a:r>
            <a:r>
              <a:rPr lang="en-US" sz="2200" b="1" dirty="0">
                <a:solidFill>
                  <a:schemeClr val="tx1"/>
                </a:solidFill>
                <a:latin typeface="Arial" panose="020B0604020202020204" pitchFamily="34" charset="0"/>
                <a:cs typeface="Arial" panose="020B0604020202020204" pitchFamily="34" charset="0"/>
              </a:rPr>
              <a:t> </a:t>
            </a:r>
            <a:r>
              <a:rPr lang="en-US" sz="2200" b="1" dirty="0" smtClean="0">
                <a:solidFill>
                  <a:schemeClr val="tx1"/>
                </a:solidFill>
                <a:latin typeface="Arial" panose="020B0604020202020204" pitchFamily="34" charset="0"/>
                <a:cs typeface="Arial" panose="020B0604020202020204" pitchFamily="34" charset="0"/>
              </a:rPr>
              <a:t>Panel</a:t>
            </a:r>
            <a:endParaRPr lang="en-US" sz="2200" b="1" dirty="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Container Control</a:t>
            </a:r>
            <a:r>
              <a:rPr lang="en-US" sz="2200" dirty="0">
                <a:solidFill>
                  <a:schemeClr val="tx1"/>
                </a:solidFill>
                <a:latin typeface="Arial" panose="020B0604020202020204" pitchFamily="34" charset="0"/>
                <a:cs typeface="Arial" panose="020B0604020202020204" pitchFamily="34" charset="0"/>
              </a:rPr>
              <a:t>s to hold other</a:t>
            </a:r>
            <a:r>
              <a:rPr lang="en-US" sz="2200" b="1" dirty="0">
                <a:solidFill>
                  <a:schemeClr val="tx1"/>
                </a:solidFill>
                <a:latin typeface="Arial" panose="020B0604020202020204" pitchFamily="34" charset="0"/>
                <a:cs typeface="Arial" panose="020B0604020202020204" pitchFamily="34" charset="0"/>
              </a:rPr>
              <a:t> Control</a:t>
            </a:r>
            <a:r>
              <a:rPr lang="en-US" sz="2200" dirty="0">
                <a:solidFill>
                  <a:schemeClr val="tx1"/>
                </a:solidFill>
                <a:latin typeface="Arial" panose="020B0604020202020204" pitchFamily="34" charset="0"/>
                <a:cs typeface="Arial" panose="020B0604020202020204" pitchFamily="34" charset="0"/>
              </a:rPr>
              <a:t>s on a</a:t>
            </a:r>
            <a:r>
              <a:rPr lang="en-US" sz="2200" b="1" dirty="0">
                <a:solidFill>
                  <a:schemeClr val="tx1"/>
                </a:solidFill>
                <a:latin typeface="Arial" panose="020B0604020202020204" pitchFamily="34" charset="0"/>
                <a:cs typeface="Arial" panose="020B0604020202020204" pitchFamily="34" charset="0"/>
              </a:rPr>
              <a:t> Form</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be anchored or docked inside a </a:t>
            </a:r>
            <a:r>
              <a:rPr lang="en-US" sz="2200" b="1" dirty="0">
                <a:solidFill>
                  <a:schemeClr val="tx1"/>
                </a:solidFill>
                <a:latin typeface="Arial" panose="020B0604020202020204" pitchFamily="34" charset="0"/>
                <a:cs typeface="Arial" panose="020B0604020202020204" pitchFamily="34" charset="0"/>
              </a:rPr>
              <a:t>Form</a:t>
            </a:r>
          </a:p>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GroupBox</a:t>
            </a:r>
            <a:r>
              <a:rPr lang="en-US" sz="2200" dirty="0" smtClean="0">
                <a:solidFill>
                  <a:schemeClr val="tx1"/>
                </a:solidFill>
                <a:latin typeface="Arial" panose="020B0604020202020204" pitchFamily="34" charset="0"/>
                <a:cs typeface="Arial" panose="020B0604020202020204" pitchFamily="34" charset="0"/>
              </a:rPr>
              <a:t>es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 display a caption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Do not have scroll bars</a:t>
            </a:r>
          </a:p>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Panel</a:t>
            </a:r>
            <a:r>
              <a:rPr lang="en-US" sz="2200" dirty="0" smtClean="0">
                <a:solidFill>
                  <a:schemeClr val="tx1"/>
                </a:solidFill>
                <a:latin typeface="Arial" panose="020B0604020202020204" pitchFamily="34" charset="0"/>
                <a:cs typeface="Arial" panose="020B0604020202020204" pitchFamily="34" charset="0"/>
              </a:rPr>
              <a:t>s</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Cannot display a caption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Have scroll bars</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941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MenuStrip to a Form </a:t>
            </a:r>
            <a:r>
              <a:rPr lang="en-US" sz="2000" dirty="0">
                <a:solidFill>
                  <a:srgbClr val="007FA3"/>
                </a:solidFill>
                <a:latin typeface="Arial" panose="020B0604020202020204" pitchFamily="34" charset="0"/>
                <a:cs typeface="Arial" panose="020B0604020202020204" pitchFamily="34" charset="0"/>
              </a:rPr>
              <a:t>(1 of 2)</a:t>
            </a:r>
          </a:p>
        </p:txBody>
      </p:sp>
      <p:sp>
        <p:nvSpPr>
          <p:cNvPr id="3" name="Content Placeholder 2"/>
          <p:cNvSpPr>
            <a:spLocks noGrp="1"/>
          </p:cNvSpPr>
          <p:nvPr>
            <p:ph idx="1"/>
          </p:nvPr>
        </p:nvSpPr>
        <p:spPr>
          <a:xfrm>
            <a:off x="592017" y="1538818"/>
            <a:ext cx="8188446" cy="2831544"/>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Menu strip</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horizontal list of general options that appears under the title bar of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or </a:t>
            </a:r>
            <a:r>
              <a:rPr lang="en-US" sz="2200" b="1" dirty="0" smtClean="0">
                <a:solidFill>
                  <a:schemeClr val="tx1"/>
                </a:solidFill>
                <a:latin typeface="Arial" panose="020B0604020202020204" pitchFamily="34" charset="0"/>
                <a:cs typeface="Arial" panose="020B0604020202020204" pitchFamily="34" charset="0"/>
              </a:rPr>
              <a:t>Window</a:t>
            </a:r>
            <a:endParaRPr lang="en-US" sz="2200" b="1"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You can add a </a:t>
            </a:r>
            <a:r>
              <a:rPr lang="en-US" sz="2200" b="1" dirty="0">
                <a:solidFill>
                  <a:schemeClr val="tx1"/>
                </a:solidFill>
                <a:latin typeface="Arial" panose="020B0604020202020204" pitchFamily="34" charset="0"/>
                <a:cs typeface="Arial" panose="020B0604020202020204" pitchFamily="34" charset="0"/>
              </a:rPr>
              <a:t>MenuStrip Control </a:t>
            </a:r>
            <a:r>
              <a:rPr lang="en-US" sz="2200" dirty="0">
                <a:solidFill>
                  <a:schemeClr val="tx1"/>
                </a:solidFill>
                <a:latin typeface="Arial" panose="020B0604020202020204" pitchFamily="34" charset="0"/>
                <a:cs typeface="Arial" panose="020B0604020202020204" pitchFamily="34" charset="0"/>
              </a:rPr>
              <a:t>object to any </a:t>
            </a:r>
            <a:r>
              <a:rPr lang="en-US" sz="2200" b="1" dirty="0">
                <a:solidFill>
                  <a:schemeClr val="tx1"/>
                </a:solidFill>
                <a:latin typeface="Arial" panose="020B0604020202020204" pitchFamily="34" charset="0"/>
                <a:cs typeface="Arial" panose="020B0604020202020204" pitchFamily="34" charset="0"/>
              </a:rPr>
              <a:t>Form </a:t>
            </a:r>
            <a:r>
              <a:rPr lang="en-US" sz="2200" dirty="0">
                <a:solidFill>
                  <a:schemeClr val="tx1"/>
                </a:solidFill>
                <a:latin typeface="Arial" panose="020B0604020202020204" pitchFamily="34" charset="0"/>
                <a:cs typeface="Arial" panose="020B0604020202020204" pitchFamily="34" charset="0"/>
              </a:rPr>
              <a:t>you </a:t>
            </a:r>
            <a:r>
              <a:rPr lang="en-US" sz="2200" dirty="0" smtClean="0">
                <a:solidFill>
                  <a:schemeClr val="tx1"/>
                </a:solidFill>
                <a:latin typeface="Arial" panose="020B0604020202020204" pitchFamily="34" charset="0"/>
                <a:cs typeface="Arial" panose="020B0604020202020204" pitchFamily="34" charset="0"/>
              </a:rPr>
              <a:t>create</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double-click an entry in the </a:t>
            </a:r>
            <a:r>
              <a:rPr lang="en-US" sz="2200" b="1" dirty="0">
                <a:solidFill>
                  <a:schemeClr val="tx1"/>
                </a:solidFill>
                <a:latin typeface="Arial" panose="020B0604020202020204" pitchFamily="34" charset="0"/>
                <a:cs typeface="Arial" panose="020B0604020202020204" pitchFamily="34" charset="0"/>
              </a:rPr>
              <a:t>MenuStrip</a:t>
            </a:r>
            <a:r>
              <a:rPr lang="en-US" sz="2200" dirty="0">
                <a:solidFill>
                  <a:schemeClr val="tx1"/>
                </a:solidFill>
                <a:latin typeface="Arial" panose="020B0604020202020204" pitchFamily="34" charset="0"/>
                <a:cs typeface="Arial" panose="020B0604020202020204" pitchFamily="34" charset="0"/>
              </a:rPr>
              <a:t>, a </a:t>
            </a:r>
            <a:r>
              <a:rPr lang="en-US" sz="2200" b="1" dirty="0">
                <a:solidFill>
                  <a:schemeClr val="tx1"/>
                </a:solidFill>
                <a:latin typeface="Arial" panose="020B0604020202020204" pitchFamily="34" charset="0"/>
                <a:cs typeface="Arial" panose="020B0604020202020204" pitchFamily="34" charset="0"/>
              </a:rPr>
              <a:t>Click()</a:t>
            </a:r>
            <a:r>
              <a:rPr lang="en-US" sz="2200" dirty="0">
                <a:solidFill>
                  <a:schemeClr val="tx1"/>
                </a:solidFill>
                <a:latin typeface="Arial" panose="020B0604020202020204" pitchFamily="34" charset="0"/>
                <a:cs typeface="Arial" panose="020B0604020202020204" pitchFamily="34" charset="0"/>
              </a:rPr>
              <a:t> method is </a:t>
            </a:r>
            <a:r>
              <a:rPr lang="en-US" sz="2200" dirty="0" smtClean="0">
                <a:solidFill>
                  <a:schemeClr val="tx1"/>
                </a:solidFill>
                <a:latin typeface="Arial" panose="020B0604020202020204" pitchFamily="34" charset="0"/>
                <a:cs typeface="Arial" panose="020B0604020202020204" pitchFamily="34" charset="0"/>
              </a:rPr>
              <a:t>generated</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252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002"/>
            <a:ext cx="7874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Adding a MenuStrip to a Form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2)</a:t>
            </a:r>
          </a:p>
        </p:txBody>
      </p:sp>
      <p:pic>
        <p:nvPicPr>
          <p:cNvPr id="5" name="Picture 4" descr="Figure 12-34 Creating a Form with a MenuStrip. Screenshot of the menu strip program. For the menu item, font, one text box labeled type here appears on the right, and one appears below. The word color has been typed in the text box on the right, as shown in the second screenshot. For the menu item, color, blue has been typed in the text box that appears below, and the one on the right is empty. For the menu item, blue, both text boxes on the right and below are empt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7768294" cy="2767219"/>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512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Using Other Controls</a:t>
            </a:r>
            <a:endParaRPr lang="en-US" sz="20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188446" cy="1015663"/>
          </a:xfrm>
        </p:spPr>
        <p:txBody>
          <a:bodyPr/>
          <a:lstStyle/>
          <a:p>
            <a:pPr marL="255600" indent="-255600">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If you click Project on the main menu and click Add New Item, you can add extra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s, </a:t>
            </a:r>
            <a:r>
              <a:rPr lang="en-US" sz="2200" b="1" dirty="0">
                <a:solidFill>
                  <a:schemeClr val="tx1"/>
                </a:solidFill>
                <a:latin typeface="Arial" panose="020B0604020202020204" pitchFamily="34" charset="0"/>
                <a:cs typeface="Arial" panose="020B0604020202020204" pitchFamily="34" charset="0"/>
              </a:rPr>
              <a:t>File</a:t>
            </a:r>
            <a:r>
              <a:rPr lang="en-US" sz="2200" dirty="0">
                <a:solidFill>
                  <a:schemeClr val="tx1"/>
                </a:solidFill>
                <a:latin typeface="Arial" panose="020B0604020202020204" pitchFamily="34" charset="0"/>
                <a:cs typeface="Arial" panose="020B0604020202020204" pitchFamily="34" charset="0"/>
              </a:rPr>
              <a:t>s,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and other elements to your project</a:t>
            </a:r>
            <a:endParaRPr lang="en-IN" sz="22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7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IDE’s Automatically Generated Code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(1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7942383" cy="338554"/>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Figure 12-2 shows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created in the </a:t>
            </a:r>
            <a:r>
              <a:rPr lang="en-US" sz="2200" dirty="0" smtClean="0">
                <a:solidFill>
                  <a:schemeClr val="tx1"/>
                </a:solidFill>
                <a:latin typeface="Arial" panose="020B0604020202020204" pitchFamily="34" charset="0"/>
                <a:cs typeface="Arial" panose="020B0604020202020204" pitchFamily="34" charset="0"/>
              </a:rPr>
              <a:t>IDE</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7" name="Picture 6" descr="Figure 12-2 A Form generated by the FormWithALabelAndAButton program. The screenshot of the form with a label and a button program in Microsoft Visual Studio shows five panes: left, toolbox; top center, form 1 dot c s design tab; lower center, output; top right, solution explorer; lower right, properties. The project name, form with a label and a button, appears at the top after the Microsoft Visual Studio logo and in the solution explorer pane. In the form 1 dot c s design tab, there is a box titled form 1, with the following text: click the button; o k. The label’s text property has been changed to click the button, and its font has been changed to Georgia, bold, and size 16. The button’s text property has been changed to o k, and its name has been changed from the default name button1 to ok butt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9026" y="2288504"/>
            <a:ext cx="7368364" cy="3423202"/>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312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a:solidFill>
                  <a:srgbClr val="007FA3"/>
                </a:solidFill>
                <a:latin typeface="Arial" panose="020B0604020202020204" pitchFamily="34" charset="0"/>
                <a:cs typeface="Arial" panose="020B0604020202020204" pitchFamily="34" charset="0"/>
              </a:rPr>
              <a:t>(1 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323383" cy="3816429"/>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 class provides definitions for GUI objects such as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s and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s</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Much of the code for GUI applications is generated automatically using the Visual Studio </a:t>
            </a:r>
            <a:r>
              <a:rPr lang="en-US" sz="2200" dirty="0" smtClean="0">
                <a:solidFill>
                  <a:schemeClr val="tx1"/>
                </a:solidFill>
                <a:latin typeface="Arial" panose="020B0604020202020204" pitchFamily="34" charset="0"/>
                <a:cs typeface="Arial" panose="020B0604020202020204" pitchFamily="34" charset="0"/>
              </a:rPr>
              <a:t>IDE</a:t>
            </a:r>
            <a:endParaRPr lang="en-US" sz="2200" dirty="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Font</a:t>
            </a:r>
            <a:r>
              <a:rPr lang="en-US" sz="2200" dirty="0">
                <a:solidFill>
                  <a:schemeClr val="tx1"/>
                </a:solidFill>
                <a:latin typeface="Arial" panose="020B0604020202020204" pitchFamily="34" charset="0"/>
                <a:cs typeface="Arial" panose="020B0604020202020204" pitchFamily="34" charset="0"/>
              </a:rPr>
              <a:t> class to change the appearance of printed text on your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s</a:t>
            </a:r>
          </a:p>
          <a:p>
            <a:pPr marL="256032" indent="-256032">
              <a:lnSpc>
                <a:spcPct val="100000"/>
              </a:lnSpc>
              <a:spcBef>
                <a:spcPts val="1500"/>
              </a:spcBef>
              <a:buClr>
                <a:srgbClr val="007FA3"/>
              </a:buClr>
            </a:pPr>
            <a:r>
              <a:rPr lang="en-US" sz="2200" b="1" dirty="0" smtClean="0">
                <a:solidFill>
                  <a:schemeClr val="tx1"/>
                </a:solidFill>
                <a:latin typeface="Arial" panose="020B0604020202020204" pitchFamily="34" charset="0"/>
                <a:cs typeface="Arial" panose="020B0604020202020204" pitchFamily="34" charset="0"/>
              </a:rPr>
              <a:t>LinkLabel</a:t>
            </a:r>
            <a:r>
              <a:rPr lang="en-US" sz="2200" dirty="0" smtClean="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Arial" panose="020B0604020202020204" pitchFamily="34" charset="0"/>
                <a:cs typeface="Arial" panose="020B0604020202020204" pitchFamily="34" charset="0"/>
              </a:rPr>
              <a:t>allows you to link the user to other sources, such as Web pages or </a:t>
            </a:r>
            <a:r>
              <a:rPr lang="en-US" sz="2200" dirty="0" smtClean="0">
                <a:solidFill>
                  <a:schemeClr val="tx1"/>
                </a:solidFill>
                <a:latin typeface="Arial" panose="020B0604020202020204" pitchFamily="34" charset="0"/>
                <a:cs typeface="Arial" panose="020B0604020202020204" pitchFamily="34" charset="0"/>
              </a:rPr>
              <a:t>files</a:t>
            </a: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a:t>
            </a:r>
            <a:r>
              <a:rPr lang="en-US" sz="2200" b="1" dirty="0">
                <a:solidFill>
                  <a:schemeClr val="tx1"/>
                </a:solidFill>
                <a:latin typeface="Arial" panose="020B0604020202020204" pitchFamily="34" charset="0"/>
                <a:cs typeface="Arial" panose="020B0604020202020204" pitchFamily="34" charset="0"/>
              </a:rPr>
              <a:t>Color </a:t>
            </a:r>
            <a:r>
              <a:rPr lang="en-US" sz="2200" dirty="0">
                <a:solidFill>
                  <a:schemeClr val="tx1"/>
                </a:solidFill>
                <a:latin typeface="Arial" panose="020B0604020202020204" pitchFamily="34" charset="0"/>
                <a:cs typeface="Arial" panose="020B0604020202020204" pitchFamily="34" charset="0"/>
              </a:rPr>
              <a:t>class has a variety of predefined </a:t>
            </a:r>
            <a:r>
              <a:rPr lang="en-US" sz="2200" b="1" dirty="0">
                <a:solidFill>
                  <a:schemeClr val="tx1"/>
                </a:solidFill>
                <a:latin typeface="Arial" panose="020B0604020202020204" pitchFamily="34" charset="0"/>
                <a:cs typeface="Arial" panose="020B0604020202020204" pitchFamily="34" charset="0"/>
              </a:rPr>
              <a:t>Color</a:t>
            </a:r>
            <a:r>
              <a:rPr lang="en-US" sz="2200" dirty="0">
                <a:solidFill>
                  <a:schemeClr val="tx1"/>
                </a:solidFill>
                <a:latin typeface="Arial" panose="020B0604020202020204" pitchFamily="34" charset="0"/>
                <a:cs typeface="Arial" panose="020B0604020202020204" pitchFamily="34" charset="0"/>
              </a:rPr>
              <a:t>s</a:t>
            </a:r>
            <a:endParaRPr lang="en-US" sz="2200"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20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247183" cy="4154984"/>
          </a:xfrm>
        </p:spPr>
        <p:txBody>
          <a:bodyPr/>
          <a:lstStyle/>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CheckBox</a:t>
            </a:r>
            <a:r>
              <a:rPr lang="en-US" sz="2200" dirty="0">
                <a:solidFill>
                  <a:schemeClr val="tx1"/>
                </a:solidFill>
                <a:latin typeface="Arial" panose="020B0604020202020204" pitchFamily="34" charset="0"/>
                <a:cs typeface="Arial" panose="020B0604020202020204" pitchFamily="34" charset="0"/>
              </a:rPr>
              <a:t> objects are GUI widgets the user can click to select or deselect an option</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PictureBox</a:t>
            </a:r>
            <a:r>
              <a:rPr lang="en-US" sz="2200" dirty="0">
                <a:solidFill>
                  <a:schemeClr val="tx1"/>
                </a:solidFill>
                <a:latin typeface="Arial" panose="020B0604020202020204" pitchFamily="34" charset="0"/>
                <a:cs typeface="Arial" panose="020B0604020202020204" pitchFamily="34" charset="0"/>
              </a:rPr>
              <a:t> displays graphics from a bitmap, icon, JPEG, GIF, or other image file type</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ListBox, ComboBox,</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CheckedListBox </a:t>
            </a:r>
            <a:r>
              <a:rPr lang="en-US" sz="2200" dirty="0">
                <a:solidFill>
                  <a:schemeClr val="tx1"/>
                </a:solidFill>
                <a:latin typeface="Arial" panose="020B0604020202020204" pitchFamily="34" charset="0"/>
                <a:cs typeface="Arial" panose="020B0604020202020204" pitchFamily="34" charset="0"/>
              </a:rPr>
              <a:t>objects descend from </a:t>
            </a:r>
            <a:r>
              <a:rPr lang="en-US" sz="2200" b="1" dirty="0">
                <a:solidFill>
                  <a:schemeClr val="tx1"/>
                </a:solidFill>
                <a:latin typeface="Arial" panose="020B0604020202020204" pitchFamily="34" charset="0"/>
                <a:cs typeface="Arial" panose="020B0604020202020204" pitchFamily="34" charset="0"/>
              </a:rPr>
              <a:t>ListControl</a:t>
            </a:r>
          </a:p>
          <a:p>
            <a:pPr marL="256032" indent="-256032">
              <a:lnSpc>
                <a:spcPct val="100000"/>
              </a:lnSpc>
              <a:spcBef>
                <a:spcPts val="1500"/>
              </a:spcBef>
              <a:buClr>
                <a:srgbClr val="007FA3"/>
              </a:buClr>
            </a:pPr>
            <a:r>
              <a:rPr lang="en-US" sz="2200" b="1" dirty="0">
                <a:solidFill>
                  <a:schemeClr val="tx1"/>
                </a:solidFill>
                <a:latin typeface="Arial" panose="020B0604020202020204" pitchFamily="34" charset="0"/>
                <a:cs typeface="Arial" panose="020B0604020202020204" pitchFamily="34" charset="0"/>
              </a:rPr>
              <a:t>MonthCalendar</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DateTimePicker Control</a:t>
            </a:r>
            <a:r>
              <a:rPr lang="en-US" sz="2200" dirty="0">
                <a:solidFill>
                  <a:schemeClr val="tx1"/>
                </a:solidFill>
                <a:latin typeface="Arial" panose="020B0604020202020204" pitchFamily="34" charset="0"/>
                <a:cs typeface="Arial" panose="020B0604020202020204" pitchFamily="34" charset="0"/>
              </a:rPr>
              <a:t>s allow you to retrieve date and time info</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When you place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on a </a:t>
            </a:r>
            <a:r>
              <a:rPr lang="en-US" sz="2200" b="1" dirty="0">
                <a:solidFill>
                  <a:schemeClr val="tx1"/>
                </a:solidFill>
                <a:latin typeface="Arial" panose="020B0604020202020204" pitchFamily="34" charset="0"/>
                <a:cs typeface="Arial" panose="020B0604020202020204" pitchFamily="34" charset="0"/>
              </a:rPr>
              <a:t>Form</a:t>
            </a:r>
            <a:r>
              <a:rPr lang="en-US" sz="2200" dirty="0">
                <a:solidFill>
                  <a:schemeClr val="tx1"/>
                </a:solidFill>
                <a:latin typeface="Arial" panose="020B0604020202020204" pitchFamily="34" charset="0"/>
                <a:cs typeface="Arial" panose="020B0604020202020204" pitchFamily="34" charset="0"/>
              </a:rPr>
              <a:t> in the IDE, you can drag them to any location to achieve the effect you </a:t>
            </a:r>
            <a:r>
              <a:rPr lang="en-US" sz="2200" dirty="0" smtClean="0">
                <a:solidFill>
                  <a:schemeClr val="tx1"/>
                </a:solidFill>
                <a:latin typeface="Arial" panose="020B0604020202020204" pitchFamily="34" charset="0"/>
                <a:cs typeface="Arial" panose="020B0604020202020204" pitchFamily="34" charset="0"/>
              </a:rPr>
              <a:t>want</a:t>
            </a: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353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4178"/>
            <a:ext cx="7620000" cy="52322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Chapter Summary </a:t>
            </a:r>
            <a:r>
              <a:rPr lang="en-US" sz="2000" dirty="0" smtClean="0">
                <a:solidFill>
                  <a:srgbClr val="007FA3"/>
                </a:solidFill>
                <a:latin typeface="Arial" panose="020B0604020202020204" pitchFamily="34" charset="0"/>
                <a:cs typeface="Arial" panose="020B0604020202020204" pitchFamily="34" charset="0"/>
              </a:rPr>
              <a:t>(3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3)</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9"/>
            <a:ext cx="8323383" cy="1585381"/>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Many types of </a:t>
            </a:r>
            <a:r>
              <a:rPr lang="en-US" sz="2200" b="1" dirty="0">
                <a:solidFill>
                  <a:schemeClr val="tx1"/>
                </a:solidFill>
                <a:latin typeface="Arial" panose="020B0604020202020204" pitchFamily="34" charset="0"/>
                <a:cs typeface="Arial" panose="020B0604020202020204" pitchFamily="34" charset="0"/>
              </a:rPr>
              <a:t>ContainerControl</a:t>
            </a:r>
            <a:r>
              <a:rPr lang="en-US" sz="2200" dirty="0">
                <a:solidFill>
                  <a:schemeClr val="tx1"/>
                </a:solidFill>
                <a:latin typeface="Arial" panose="020B0604020202020204" pitchFamily="34" charset="0"/>
                <a:cs typeface="Arial" panose="020B0604020202020204" pitchFamily="34" charset="0"/>
              </a:rPr>
              <a:t>s are available to hold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Most programs in a Windows environment contain a menu strip</a:t>
            </a:r>
            <a:endParaRPr lang="en-US" sz="2200"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Many other </a:t>
            </a:r>
            <a:r>
              <a:rPr lang="en-US" sz="2200" b="1" dirty="0">
                <a:solidFill>
                  <a:schemeClr val="tx1"/>
                </a:solidFill>
                <a:latin typeface="Arial" panose="020B0604020202020204" pitchFamily="34" charset="0"/>
                <a:cs typeface="Arial" panose="020B0604020202020204" pitchFamily="34" charset="0"/>
              </a:rPr>
              <a:t>Control</a:t>
            </a:r>
            <a:r>
              <a:rPr lang="en-US" sz="2200" dirty="0">
                <a:solidFill>
                  <a:schemeClr val="tx1"/>
                </a:solidFill>
                <a:latin typeface="Arial" panose="020B0604020202020204" pitchFamily="34" charset="0"/>
                <a:cs typeface="Arial" panose="020B0604020202020204" pitchFamily="34" charset="0"/>
              </a:rPr>
              <a:t>s are available</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129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IDE’s Automatically Generated Code </a:t>
            </a:r>
            <a:r>
              <a:rPr lang="en-US" sz="2000" dirty="0" smtClean="0">
                <a:solidFill>
                  <a:srgbClr val="007FA3"/>
                </a:solidFill>
                <a:latin typeface="Arial" panose="020B0604020202020204" pitchFamily="34" charset="0"/>
                <a:cs typeface="Arial" panose="020B0604020202020204" pitchFamily="34" charset="0"/>
              </a:rPr>
              <a:t>(2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4455066"/>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The following actions have been performed (see Figure 12-2):</a:t>
            </a:r>
            <a:endParaRPr lang="en-US" sz="22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new Windows Forms project has been started and given the name </a:t>
            </a:r>
            <a:r>
              <a:rPr lang="en-US" sz="2200" b="1" dirty="0" smtClean="0">
                <a:solidFill>
                  <a:schemeClr val="tx1"/>
                </a:solidFill>
                <a:latin typeface="Arial" panose="020B0604020202020204" pitchFamily="34" charset="0"/>
                <a:cs typeface="Arial" panose="020B0604020202020204" pitchFamily="34" charset="0"/>
              </a:rPr>
              <a:t>FormWithALabelAndAButton</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Label</a:t>
            </a:r>
            <a:r>
              <a:rPr lang="en-US" sz="2200" dirty="0">
                <a:solidFill>
                  <a:schemeClr val="tx1"/>
                </a:solidFill>
                <a:latin typeface="Arial" panose="020B0604020202020204" pitchFamily="34" charset="0"/>
                <a:cs typeface="Arial" panose="020B0604020202020204" pitchFamily="34" charset="0"/>
              </a:rPr>
              <a:t> has been dragged onto </a:t>
            </a:r>
            <a:r>
              <a:rPr lang="en-US" sz="2200" b="1" dirty="0">
                <a:solidFill>
                  <a:schemeClr val="tx1"/>
                </a:solidFill>
                <a:latin typeface="Arial" panose="020B0604020202020204" pitchFamily="34" charset="0"/>
                <a:cs typeface="Arial" panose="020B0604020202020204" pitchFamily="34" charset="0"/>
              </a:rPr>
              <a:t>Form1</a:t>
            </a:r>
            <a:r>
              <a:rPr lang="en-US" sz="2200" dirty="0">
                <a:solidFill>
                  <a:schemeClr val="tx1"/>
                </a:solidFill>
                <a:latin typeface="Arial" panose="020B0604020202020204" pitchFamily="34" charset="0"/>
                <a:cs typeface="Arial" panose="020B0604020202020204" pitchFamily="34" charset="0"/>
              </a:rPr>
              <a:t> and its properties </a:t>
            </a:r>
            <a:r>
              <a:rPr lang="en-US" sz="2200" dirty="0" smtClean="0">
                <a:solidFill>
                  <a:schemeClr val="tx1"/>
                </a:solidFill>
                <a:latin typeface="Arial" panose="020B0604020202020204" pitchFamily="34" charset="0"/>
                <a:cs typeface="Arial" panose="020B0604020202020204" pitchFamily="34" charset="0"/>
              </a:rPr>
              <a:t>updated</a:t>
            </a:r>
          </a:p>
          <a:p>
            <a:pPr marL="740664" lvl="1" indent="-283464">
              <a:lnSpc>
                <a:spcPct val="100000"/>
              </a:lnSpc>
              <a:buClr>
                <a:srgbClr val="007FA3"/>
              </a:buClr>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A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has been dragged onto </a:t>
            </a:r>
            <a:r>
              <a:rPr lang="en-US" sz="2200" b="1" dirty="0">
                <a:solidFill>
                  <a:schemeClr val="tx1"/>
                </a:solidFill>
                <a:latin typeface="Arial" panose="020B0604020202020204" pitchFamily="34" charset="0"/>
                <a:cs typeface="Arial" panose="020B0604020202020204" pitchFamily="34" charset="0"/>
              </a:rPr>
              <a:t>Form1</a:t>
            </a:r>
            <a:r>
              <a:rPr lang="en-US" sz="2200" dirty="0">
                <a:solidFill>
                  <a:schemeClr val="tx1"/>
                </a:solidFill>
                <a:latin typeface="Arial" panose="020B0604020202020204" pitchFamily="34" charset="0"/>
                <a:cs typeface="Arial" panose="020B0604020202020204" pitchFamily="34" charset="0"/>
              </a:rPr>
              <a:t> and its properties updated</a:t>
            </a:r>
            <a:endParaRPr lang="en-US" sz="2200" b="1" dirty="0" smtClean="0">
              <a:solidFill>
                <a:schemeClr val="tx1"/>
              </a:solidFill>
              <a:latin typeface="Arial" panose="020B0604020202020204" pitchFamily="34" charset="0"/>
              <a:cs typeface="Arial" panose="020B0604020202020204" pitchFamily="34" charset="0"/>
            </a:endParaRPr>
          </a:p>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Within the Form1.Designer.cs file in Visual Studio, two lines of code are generated as follows</a:t>
            </a:r>
            <a:r>
              <a:rPr lang="en-US" sz="2200" dirty="0" smtClean="0">
                <a:solidFill>
                  <a:schemeClr val="tx1"/>
                </a:solidFill>
                <a:latin typeface="Arial" panose="020B0604020202020204" pitchFamily="34" charset="0"/>
                <a:cs typeface="Arial" panose="020B0604020202020204" pitchFamily="34" charset="0"/>
              </a:rPr>
              <a:t>:</a:t>
            </a:r>
            <a:endParaRPr lang="en-US" sz="2200" dirty="0">
              <a:solidFill>
                <a:schemeClr val="tx1"/>
              </a:solidFill>
              <a:latin typeface="Arial" panose="020B0604020202020204" pitchFamily="34" charset="0"/>
              <a:cs typeface="Arial" panose="020B0604020202020204" pitchFamily="34" charset="0"/>
            </a:endParaRPr>
          </a:p>
          <a:p>
            <a:pPr marL="0" indent="738188">
              <a:lnSpc>
                <a:spcPct val="100000"/>
              </a:lnSpc>
              <a:buClr>
                <a:srgbClr val="007FA3"/>
              </a:buClr>
              <a:buNone/>
            </a:pPr>
            <a:r>
              <a:rPr lang="en-US" sz="2200" b="1" dirty="0">
                <a:solidFill>
                  <a:schemeClr val="tx1"/>
                </a:solidFill>
                <a:latin typeface="Arial" panose="020B0604020202020204" pitchFamily="34" charset="0"/>
                <a:cs typeface="Arial" panose="020B0604020202020204" pitchFamily="34" charset="0"/>
              </a:rPr>
              <a:t>private System.Windows.Forms.Label label1</a:t>
            </a:r>
            <a:r>
              <a:rPr lang="en-US" sz="2200" b="1" dirty="0" smtClean="0">
                <a:solidFill>
                  <a:schemeClr val="tx1"/>
                </a:solidFill>
                <a:latin typeface="Arial" panose="020B0604020202020204" pitchFamily="34" charset="0"/>
                <a:cs typeface="Arial" panose="020B0604020202020204" pitchFamily="34" charset="0"/>
              </a:rPr>
              <a:t>;</a:t>
            </a:r>
          </a:p>
          <a:p>
            <a:pPr marL="0" indent="738188">
              <a:lnSpc>
                <a:spcPct val="100000"/>
              </a:lnSpc>
              <a:buClr>
                <a:srgbClr val="007FA3"/>
              </a:buClr>
              <a:buNone/>
            </a:pPr>
            <a:r>
              <a:rPr lang="en-US" sz="2200" b="1" dirty="0">
                <a:solidFill>
                  <a:schemeClr val="tx1"/>
                </a:solidFill>
                <a:latin typeface="Arial" panose="020B0604020202020204" pitchFamily="34" charset="0"/>
                <a:cs typeface="Arial" panose="020B0604020202020204" pitchFamily="34" charset="0"/>
              </a:rPr>
              <a:t>private System.Windows.Forms.Button okButton;</a:t>
            </a:r>
            <a:endParaRPr lang="en-US" sz="22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379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IDE’s Automatically Generated Code</a:t>
            </a:r>
            <a:r>
              <a:rPr lang="en-US" sz="3400" b="1" dirty="0" smtClean="0">
                <a:solidFill>
                  <a:srgbClr val="007FA3"/>
                </a:solidFill>
                <a:latin typeface="Arial" panose="020B0604020202020204" pitchFamily="34" charset="0"/>
                <a:cs typeface="Arial" panose="020B0604020202020204" pitchFamily="34" charset="0"/>
              </a:rPr>
              <a:t> </a:t>
            </a:r>
            <a:r>
              <a:rPr lang="en-US" sz="2000" dirty="0" smtClean="0">
                <a:solidFill>
                  <a:srgbClr val="007FA3"/>
                </a:solidFill>
                <a:latin typeface="Arial" panose="020B0604020202020204" pitchFamily="34" charset="0"/>
                <a:cs typeface="Arial" panose="020B0604020202020204" pitchFamily="34" charset="0"/>
              </a:rPr>
              <a:t>(3 of </a:t>
            </a:r>
            <a:r>
              <a:rPr lang="en-US" sz="2000" dirty="0">
                <a:solidFill>
                  <a:srgbClr val="007FA3"/>
                </a:solidFill>
                <a:latin typeface="Arial" panose="020B0604020202020204" pitchFamily="34" charset="0"/>
                <a:cs typeface="Arial" panose="020B0604020202020204" pitchFamily="34" charset="0"/>
              </a:rPr>
              <a:t>4</a:t>
            </a:r>
            <a:r>
              <a:rPr lang="en-US" sz="2000" dirty="0" smtClean="0">
                <a:solidFill>
                  <a:srgbClr val="007FA3"/>
                </a:solidFill>
                <a:latin typeface="Arial" panose="020B0604020202020204" pitchFamily="34" charset="0"/>
                <a:cs typeface="Arial" panose="020B0604020202020204" pitchFamily="34" charset="0"/>
              </a:rPr>
              <a:t>)</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018583" cy="1015663"/>
          </a:xfrm>
        </p:spPr>
        <p:txBody>
          <a:bodyPr/>
          <a:lstStyle/>
          <a:p>
            <a:pPr marL="256032" indent="-256032">
              <a:lnSpc>
                <a:spcPct val="100000"/>
              </a:lnSpc>
              <a:buClr>
                <a:srgbClr val="007FA3"/>
              </a:buClr>
            </a:pPr>
            <a:r>
              <a:rPr lang="en-US" sz="2200" dirty="0">
                <a:solidFill>
                  <a:schemeClr val="tx1"/>
                </a:solidFill>
                <a:latin typeface="Arial" panose="020B0604020202020204" pitchFamily="34" charset="0"/>
                <a:cs typeface="Arial" panose="020B0604020202020204" pitchFamily="34" charset="0"/>
              </a:rPr>
              <a:t>Figure 12-3 shows the first part of code that calls constructors for the </a:t>
            </a:r>
            <a:r>
              <a:rPr lang="en-US" sz="2200" b="1" dirty="0">
                <a:solidFill>
                  <a:schemeClr val="tx1"/>
                </a:solidFill>
                <a:latin typeface="Arial" panose="020B0604020202020204" pitchFamily="34" charset="0"/>
                <a:cs typeface="Arial" panose="020B0604020202020204" pitchFamily="34" charset="0"/>
              </a:rPr>
              <a:t>Button</a:t>
            </a:r>
            <a:r>
              <a:rPr lang="en-US" sz="2200" dirty="0">
                <a:solidFill>
                  <a:schemeClr val="tx1"/>
                </a:solidFill>
                <a:latin typeface="Arial" panose="020B0604020202020204" pitchFamily="34" charset="0"/>
                <a:cs typeface="Arial" panose="020B0604020202020204" pitchFamily="34" charset="0"/>
              </a:rPr>
              <a:t> and </a:t>
            </a:r>
            <a:r>
              <a:rPr lang="en-US" sz="2200" b="1" dirty="0">
                <a:solidFill>
                  <a:schemeClr val="tx1"/>
                </a:solidFill>
                <a:latin typeface="Arial" panose="020B0604020202020204" pitchFamily="34" charset="0"/>
                <a:cs typeface="Arial" panose="020B0604020202020204" pitchFamily="34" charset="0"/>
              </a:rPr>
              <a:t>Label</a:t>
            </a:r>
            <a:r>
              <a:rPr lang="en-US" sz="2200" dirty="0">
                <a:solidFill>
                  <a:schemeClr val="tx1"/>
                </a:solidFill>
                <a:latin typeface="Arial" panose="020B0604020202020204" pitchFamily="34" charset="0"/>
                <a:cs typeface="Arial" panose="020B0604020202020204" pitchFamily="34" charset="0"/>
              </a:rPr>
              <a:t> objects and sets a number of properties for the </a:t>
            </a:r>
            <a:r>
              <a:rPr lang="en-US" sz="2200" b="1" dirty="0">
                <a:solidFill>
                  <a:schemeClr val="tx1"/>
                </a:solidFill>
                <a:latin typeface="Arial" panose="020B0604020202020204" pitchFamily="34" charset="0"/>
                <a:cs typeface="Arial" panose="020B0604020202020204" pitchFamily="34" charset="0"/>
              </a:rPr>
              <a:t>Label</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8" name="Picture 7" descr="Figure 12-3 Start of the code in the InitializeComponent() method for FormWithALabelAndAButton program. Program code. In the code, the words in the variable names are merged, and the code contains the following keywords: private void, this, new, true. Line 1: private void, initialize component, left parenthesis, right parenthesis. Line 2: left brace. Line 3, indented once: this, period, label 1 = new system, period, windows, period, forms, period, label, left parenthesis, right parenthesis, semicolon. Line 4, indented once: this, period, o k button = new system, period, windows, period, forms, period, button, left parenthesis, right parenthesis, semicolon. Line 5, indented once: this, period, suspend layout, left parenthesis, right parenthesis, semicolon. Line 6, indented once: forward slash, forward slash. Line 7, indented once: forward slash, forward slash, label 1. Line 8, indented once: forward slash, forward slash. Line 9, indented once: this, period, label 1, period, auto size = true, semicolon. Line 10, indented once: this, period, label 1, period, font = new system, period, drawing, period, font, left parenthesis, open quotes, Georgia, close quotes, comma, 16.2 F, comma. Line 11, indented twice: system, period, drawing, period, font style, period, bold, comma, system, period, drawing, period, graphics unit, period, point, comma. Line 12, indented twice: left parenthesis, left parenthesis, byte, right parenthesis, left parenthesis, 0, right parenthesis, right parenthesis, right parenthesis, semicolon. Line 13, indented once: this, period, label 1, period, location = new system, period, drawing, period, point, left parenthesis, 12, comma, 49, right parenthesis, semicolon. Line 14, indented once: this, period, label 1, period, name = open quotes, label 1, close quotes, semicolon. Line 15, indented once: this, period, label 1, period, size = new system, period, drawing, period, size, left parenthesis, 244, comma, 32, right parenthesis, semicolon. Line 16, indented once: this, period, label 1, period, tab index = 0, semicolon. Line 17, indented once: this, period, label 1, period, text = open quotes, click the button, close quotes semicol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0664" y="2734979"/>
            <a:ext cx="6321287" cy="342900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95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760"/>
            <a:ext cx="7874000" cy="1046440"/>
          </a:xfrm>
        </p:spPr>
        <p:txBody>
          <a:bodyPr anchor="b"/>
          <a:lstStyle/>
          <a:p>
            <a:pPr>
              <a:lnSpc>
                <a:spcPct val="100000"/>
              </a:lnSpc>
            </a:pPr>
            <a:r>
              <a:rPr lang="en-US" sz="3400" b="1" dirty="0">
                <a:solidFill>
                  <a:srgbClr val="007FA3"/>
                </a:solidFill>
                <a:latin typeface="Arial" panose="020B0604020202020204" pitchFamily="34" charset="0"/>
                <a:cs typeface="Arial" panose="020B0604020202020204" pitchFamily="34" charset="0"/>
              </a:rPr>
              <a:t>Examining the IDE’s Automatically Generated Code </a:t>
            </a:r>
            <a:r>
              <a:rPr lang="en-US" sz="2000" dirty="0" smtClean="0">
                <a:solidFill>
                  <a:srgbClr val="007FA3"/>
                </a:solidFill>
                <a:latin typeface="Arial" panose="020B0604020202020204" pitchFamily="34" charset="0"/>
                <a:cs typeface="Arial" panose="020B0604020202020204" pitchFamily="34" charset="0"/>
              </a:rPr>
              <a:t>(4 </a:t>
            </a:r>
            <a:r>
              <a:rPr lang="en-US" sz="2000" dirty="0">
                <a:solidFill>
                  <a:srgbClr val="007FA3"/>
                </a:solidFill>
                <a:latin typeface="Arial" panose="020B0604020202020204" pitchFamily="34" charset="0"/>
                <a:cs typeface="Arial" panose="020B0604020202020204" pitchFamily="34" charset="0"/>
              </a:rPr>
              <a:t>of </a:t>
            </a:r>
            <a:r>
              <a:rPr lang="en-US" sz="2000" dirty="0" smtClean="0">
                <a:solidFill>
                  <a:srgbClr val="007FA3"/>
                </a:solidFill>
                <a:latin typeface="Arial" panose="020B0604020202020204" pitchFamily="34" charset="0"/>
                <a:cs typeface="Arial" panose="020B0604020202020204" pitchFamily="34" charset="0"/>
              </a:rPr>
              <a:t>4)</a:t>
            </a:r>
            <a:endParaRPr lang="en-US" sz="2000"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92017" y="1538818"/>
            <a:ext cx="8247183" cy="4455066"/>
          </a:xfrm>
        </p:spPr>
        <p:txBody>
          <a:bodyPr/>
          <a:lstStyle/>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Figure 12-3 contains the </a:t>
            </a:r>
            <a:r>
              <a:rPr lang="en-US" sz="2100" dirty="0" smtClean="0">
                <a:solidFill>
                  <a:schemeClr val="tx1"/>
                </a:solidFill>
                <a:latin typeface="Arial" panose="020B0604020202020204" pitchFamily="34" charset="0"/>
                <a:cs typeface="Arial" panose="020B0604020202020204" pitchFamily="34" charset="0"/>
              </a:rPr>
              <a:t>following:</a:t>
            </a:r>
            <a:endParaRPr lang="en-US" sz="21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After the </a:t>
            </a:r>
            <a:r>
              <a:rPr lang="en-US" sz="2100" b="1" dirty="0">
                <a:solidFill>
                  <a:schemeClr val="tx1"/>
                </a:solidFill>
                <a:latin typeface="Arial" panose="020B0604020202020204" pitchFamily="34" charset="0"/>
                <a:cs typeface="Arial" panose="020B0604020202020204" pitchFamily="34" charset="0"/>
              </a:rPr>
              <a:t>InitializeComponent()</a:t>
            </a:r>
            <a:r>
              <a:rPr lang="en-US" sz="2100" dirty="0">
                <a:solidFill>
                  <a:schemeClr val="tx1"/>
                </a:solidFill>
                <a:latin typeface="Arial" panose="020B0604020202020204" pitchFamily="34" charset="0"/>
                <a:cs typeface="Arial" panose="020B0604020202020204" pitchFamily="34" charset="0"/>
              </a:rPr>
              <a:t> method header and opening brace, the next two statements call the constructor for each control that the programmer dragged onto the </a:t>
            </a:r>
            <a:r>
              <a:rPr lang="en-US" sz="2100" b="1" dirty="0">
                <a:solidFill>
                  <a:schemeClr val="tx1"/>
                </a:solidFill>
                <a:latin typeface="Arial" panose="020B0604020202020204" pitchFamily="34" charset="0"/>
                <a:cs typeface="Arial" panose="020B0604020202020204" pitchFamily="34" charset="0"/>
              </a:rPr>
              <a:t>Form</a:t>
            </a:r>
            <a:r>
              <a:rPr lang="en-US" sz="2100" dirty="0">
                <a:solidFill>
                  <a:schemeClr val="tx1"/>
                </a:solidFill>
                <a:latin typeface="Arial" panose="020B0604020202020204" pitchFamily="34" charset="0"/>
                <a:cs typeface="Arial" panose="020B0604020202020204" pitchFamily="34" charset="0"/>
              </a:rPr>
              <a:t>, which create the actual objects</a:t>
            </a:r>
            <a:endParaRPr lang="en-US" sz="2100" b="1" dirty="0" smtClean="0">
              <a:solidFill>
                <a:schemeClr val="tx1"/>
              </a:solidFill>
              <a:latin typeface="Arial" panose="020B0604020202020204" pitchFamily="34" charset="0"/>
              <a:cs typeface="Arial" panose="020B0604020202020204" pitchFamily="34" charset="0"/>
            </a:endParaRP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The next statement is a method call as follows:</a:t>
            </a:r>
            <a:endParaRPr lang="en-US" sz="2100" dirty="0" smtClean="0">
              <a:solidFill>
                <a:schemeClr val="tx1"/>
              </a:solidFill>
              <a:latin typeface="Arial" panose="020B0604020202020204" pitchFamily="34" charset="0"/>
              <a:cs typeface="Arial" panose="020B0604020202020204" pitchFamily="34" charset="0"/>
            </a:endParaRPr>
          </a:p>
          <a:p>
            <a:pPr marL="1144800" lvl="2" indent="-230400">
              <a:lnSpc>
                <a:spcPct val="100000"/>
              </a:lnSpc>
              <a:spcBef>
                <a:spcPts val="600"/>
              </a:spcBef>
              <a:buClr>
                <a:srgbClr val="007FA3"/>
              </a:buClr>
              <a:buFont typeface="Wingdings" panose="05000000000000000000" pitchFamily="2" charset="2"/>
              <a:buChar char="§"/>
            </a:pPr>
            <a:r>
              <a:rPr lang="en-US" sz="2100" dirty="0">
                <a:solidFill>
                  <a:schemeClr val="tx1"/>
                </a:solidFill>
                <a:latin typeface="Arial" panose="020B0604020202020204" pitchFamily="34" charset="0"/>
                <a:cs typeface="Arial" panose="020B0604020202020204" pitchFamily="34" charset="0"/>
              </a:rPr>
              <a:t>This.SuspendLayout();</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Comments that start with forward slashes serve to separate the label1 code from other code in the </a:t>
            </a:r>
            <a:r>
              <a:rPr lang="en-US" sz="2100" dirty="0" smtClean="0">
                <a:solidFill>
                  <a:schemeClr val="tx1"/>
                </a:solidFill>
                <a:latin typeface="Arial" panose="020B0604020202020204" pitchFamily="34" charset="0"/>
                <a:cs typeface="Arial" panose="020B0604020202020204" pitchFamily="34" charset="0"/>
              </a:rPr>
              <a:t>method</a:t>
            </a:r>
          </a:p>
          <a:p>
            <a:pPr marL="740664" lvl="1" indent="-283464">
              <a:lnSpc>
                <a:spcPct val="100000"/>
              </a:lnSpc>
              <a:buClr>
                <a:srgbClr val="007FA3"/>
              </a:buClr>
              <a:buFont typeface="Arial" panose="020B0604020202020204" pitchFamily="34" charset="0"/>
              <a:buChar char="–"/>
            </a:pPr>
            <a:r>
              <a:rPr lang="en-US" sz="2100" dirty="0">
                <a:solidFill>
                  <a:schemeClr val="tx1"/>
                </a:solidFill>
                <a:latin typeface="Arial" panose="020B0604020202020204" pitchFamily="34" charset="0"/>
                <a:cs typeface="Arial" panose="020B0604020202020204" pitchFamily="34" charset="0"/>
              </a:rPr>
              <a:t>The </a:t>
            </a:r>
            <a:r>
              <a:rPr lang="en-US" sz="2100" b="1" dirty="0">
                <a:solidFill>
                  <a:schemeClr val="tx1"/>
                </a:solidFill>
                <a:latin typeface="Arial" panose="020B0604020202020204" pitchFamily="34" charset="0"/>
                <a:cs typeface="Arial" panose="020B0604020202020204" pitchFamily="34" charset="0"/>
              </a:rPr>
              <a:t>InitializeComponent()</a:t>
            </a:r>
            <a:r>
              <a:rPr lang="en-US" sz="2100" dirty="0">
                <a:solidFill>
                  <a:schemeClr val="tx1"/>
                </a:solidFill>
                <a:latin typeface="Arial" panose="020B0604020202020204" pitchFamily="34" charset="0"/>
                <a:cs typeface="Arial" panose="020B0604020202020204" pitchFamily="34" charset="0"/>
              </a:rPr>
              <a:t> method ends with statements that set the properties of the </a:t>
            </a:r>
            <a:r>
              <a:rPr lang="en-US" sz="2100" b="1" dirty="0" smtClean="0">
                <a:solidFill>
                  <a:schemeClr val="tx1"/>
                </a:solidFill>
                <a:latin typeface="Arial" panose="020B0604020202020204" pitchFamily="34" charset="0"/>
                <a:cs typeface="Arial" panose="020B0604020202020204" pitchFamily="34" charset="0"/>
              </a:rPr>
              <a:t>Form</a:t>
            </a:r>
          </a:p>
          <a:p>
            <a:pPr marL="256032" indent="-256032">
              <a:lnSpc>
                <a:spcPct val="100000"/>
              </a:lnSpc>
              <a:spcBef>
                <a:spcPts val="1500"/>
              </a:spcBef>
              <a:buClr>
                <a:srgbClr val="007FA3"/>
              </a:buClr>
            </a:pPr>
            <a:r>
              <a:rPr lang="en-US" sz="2100" dirty="0">
                <a:solidFill>
                  <a:schemeClr val="tx1"/>
                </a:solidFill>
                <a:latin typeface="Arial" panose="020B0604020202020204" pitchFamily="34" charset="0"/>
                <a:cs typeface="Arial" panose="020B0604020202020204" pitchFamily="34" charset="0"/>
              </a:rPr>
              <a:t>In the code in Figure 12-3 every instance of </a:t>
            </a:r>
            <a:r>
              <a:rPr lang="en-US" sz="2100" b="1" dirty="0">
                <a:solidFill>
                  <a:schemeClr val="tx1"/>
                </a:solidFill>
                <a:latin typeface="Arial" panose="020B0604020202020204" pitchFamily="34" charset="0"/>
                <a:cs typeface="Arial" panose="020B0604020202020204" pitchFamily="34" charset="0"/>
              </a:rPr>
              <a:t>this</a:t>
            </a:r>
            <a:r>
              <a:rPr lang="en-US" sz="2100" dirty="0">
                <a:solidFill>
                  <a:schemeClr val="tx1"/>
                </a:solidFill>
                <a:latin typeface="Arial" panose="020B0604020202020204" pitchFamily="34" charset="0"/>
                <a:cs typeface="Arial" panose="020B0604020202020204" pitchFamily="34" charset="0"/>
              </a:rPr>
              <a:t> means “this </a:t>
            </a:r>
            <a:r>
              <a:rPr lang="en-US" sz="2100" b="1" dirty="0">
                <a:solidFill>
                  <a:schemeClr val="tx1"/>
                </a:solidFill>
                <a:latin typeface="Arial" panose="020B0604020202020204" pitchFamily="34" charset="0"/>
                <a:cs typeface="Arial" panose="020B0604020202020204" pitchFamily="34" charset="0"/>
              </a:rPr>
              <a:t>Form</a:t>
            </a:r>
            <a:r>
              <a:rPr lang="en-US" sz="2100" dirty="0">
                <a:solidFill>
                  <a:schemeClr val="tx1"/>
                </a:solidFill>
                <a:latin typeface="Arial" panose="020B0604020202020204" pitchFamily="34" charset="0"/>
                <a:cs typeface="Arial" panose="020B0604020202020204" pitchFamily="34" charset="0"/>
              </a:rPr>
              <a:t>”</a:t>
            </a:r>
            <a:endParaRPr lang="en-US" sz="2100" b="1" dirty="0" smtClean="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95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7620000" cy="553998"/>
          </a:xfrm>
        </p:spPr>
        <p:txBody>
          <a:bodyPr anchor="b"/>
          <a:lstStyle/>
          <a:p>
            <a:pPr>
              <a:lnSpc>
                <a:spcPct val="100000"/>
              </a:lnSpc>
            </a:pPr>
            <a:r>
              <a:rPr lang="en-US" sz="3600" b="1" dirty="0">
                <a:solidFill>
                  <a:srgbClr val="007FA3"/>
                </a:solidFill>
                <a:latin typeface="Arial" panose="020B0604020202020204" pitchFamily="34" charset="0"/>
                <a:cs typeface="Arial" panose="020B0604020202020204" pitchFamily="34" charset="0"/>
              </a:rPr>
              <a:t>Setting a Control’s Font </a:t>
            </a:r>
            <a:r>
              <a:rPr lang="en-US" sz="2000" dirty="0">
                <a:solidFill>
                  <a:srgbClr val="007FA3"/>
                </a:solidFill>
                <a:latin typeface="Arial" panose="020B0604020202020204" pitchFamily="34" charset="0"/>
                <a:cs typeface="Arial" panose="020B0604020202020204" pitchFamily="34" charset="0"/>
              </a:rPr>
              <a:t>(1 of 3)</a:t>
            </a:r>
          </a:p>
        </p:txBody>
      </p:sp>
      <p:sp>
        <p:nvSpPr>
          <p:cNvPr id="3" name="Content Placeholder 2"/>
          <p:cNvSpPr>
            <a:spLocks noGrp="1"/>
          </p:cNvSpPr>
          <p:nvPr>
            <p:ph idx="1"/>
          </p:nvPr>
        </p:nvSpPr>
        <p:spPr>
          <a:xfrm>
            <a:off x="592017" y="1538819"/>
            <a:ext cx="8094783" cy="677108"/>
          </a:xfrm>
        </p:spPr>
        <p:txBody>
          <a:bodyPr/>
          <a:lstStyle/>
          <a:p>
            <a:pPr marL="256032" indent="-256032">
              <a:lnSpc>
                <a:spcPct val="100000"/>
              </a:lnSpc>
              <a:spcBef>
                <a:spcPts val="1500"/>
              </a:spcBef>
              <a:buClr>
                <a:srgbClr val="007FA3"/>
              </a:buClr>
            </a:pPr>
            <a:r>
              <a:rPr lang="en-US" sz="2200" dirty="0">
                <a:solidFill>
                  <a:schemeClr val="tx1"/>
                </a:solidFill>
                <a:latin typeface="Arial" panose="020B0604020202020204" pitchFamily="34" charset="0"/>
                <a:cs typeface="Arial" panose="020B0604020202020204" pitchFamily="34" charset="0"/>
              </a:rPr>
              <a:t>Use the </a:t>
            </a:r>
            <a:r>
              <a:rPr lang="en-US" sz="2200" b="1" dirty="0">
                <a:solidFill>
                  <a:schemeClr val="tx1"/>
                </a:solidFill>
                <a:latin typeface="Arial" panose="020B0604020202020204" pitchFamily="34" charset="0"/>
                <a:cs typeface="Arial" panose="020B0604020202020204" pitchFamily="34" charset="0"/>
              </a:rPr>
              <a:t>Font </a:t>
            </a:r>
            <a:r>
              <a:rPr lang="en-US" sz="2200" dirty="0">
                <a:solidFill>
                  <a:schemeClr val="tx1"/>
                </a:solidFill>
                <a:latin typeface="Arial" panose="020B0604020202020204" pitchFamily="34" charset="0"/>
                <a:cs typeface="Arial" panose="020B0604020202020204" pitchFamily="34" charset="0"/>
              </a:rPr>
              <a:t>class to change the appearance of printed text on your </a:t>
            </a:r>
            <a:r>
              <a:rPr lang="en-US" sz="2200" dirty="0" smtClean="0">
                <a:solidFill>
                  <a:schemeClr val="tx1"/>
                </a:solidFill>
                <a:latin typeface="Arial" panose="020B0604020202020204" pitchFamily="34" charset="0"/>
                <a:cs typeface="Arial" panose="020B0604020202020204" pitchFamily="34" charset="0"/>
              </a:rPr>
              <a:t>Forms</a:t>
            </a:r>
            <a:endParaRPr lang="en-US" sz="2200" b="1" dirty="0" smtClean="0">
              <a:solidFill>
                <a:schemeClr val="tx1"/>
              </a:solidFill>
              <a:latin typeface="Arial" panose="020B0604020202020204" pitchFamily="34" charset="0"/>
              <a:cs typeface="Arial" panose="020B0604020202020204" pitchFamily="34" charset="0"/>
            </a:endParaRPr>
          </a:p>
        </p:txBody>
      </p:sp>
      <p:pic>
        <p:nvPicPr>
          <p:cNvPr id="7" name="Picture 6" descr="Figure 12-4 Clicking the ellipsis following the Font property. The screenshot shows the list of options in the properties window. Line 1: flat appearance Line 2: flat style, standard. Line 3: font, Microsoft sans serif, 7.8 points, ellipsis button. Line 4: fore color, control text. Line 5: generate member, true. Line 6: image, none. Line 7: image align, middle center. Line 8: image index, none. Line 9: image key, none. Line 10: image list, none. Line 11: location, 110, 122. Line 12: locked, false. Line 13: margin, 3, 3, 3, 3. Line 14: font. Line 15: the font used to display the control text. On line 3, click the ellipsis to see font choic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362200"/>
            <a:ext cx="4761898" cy="3724180"/>
          </a:xfrm>
          <a:prstGeom prst="rect">
            <a:avLst/>
          </a:prstGeom>
        </p:spPr>
      </p:pic>
      <p:sp>
        <p:nvSpPr>
          <p:cNvPr id="6" name="Text Placeholder 5"/>
          <p:cNvSpPr>
            <a:spLocks noGrp="1"/>
          </p:cNvSpPr>
          <p:nvPr>
            <p:ph type="body" sz="quarter" idx="10"/>
          </p:nvPr>
        </p:nvSpPr>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2018 Cengage.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2450331"/>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18805</TotalTime>
  <Words>4361</Words>
  <Application>Microsoft Office PowerPoint</Application>
  <PresentationFormat>On-screen Show (4:3)</PresentationFormat>
  <Paragraphs>257</Paragraphs>
  <Slides>52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Verdana</vt:lpstr>
      <vt:lpstr>Wingdings</vt:lpstr>
      <vt:lpstr>Office Theme</vt:lpstr>
      <vt:lpstr>Microsoft Visual C#: An Introduction to Object-Oriented Programming</vt:lpstr>
      <vt:lpstr>Objectives (1 of 2)</vt:lpstr>
      <vt:lpstr>Objectives (2 of 2)</vt:lpstr>
      <vt:lpstr>Understanding Controls</vt:lpstr>
      <vt:lpstr>Examining the IDE’s Automatically Generated Code (1 of 4)</vt:lpstr>
      <vt:lpstr>Examining the IDE’s Automatically Generated Code (2 of 4)</vt:lpstr>
      <vt:lpstr>Examining the IDE’s Automatically Generated Code (3 of 4)</vt:lpstr>
      <vt:lpstr>Examining the IDE’s Automatically Generated Code (4 of 4)</vt:lpstr>
      <vt:lpstr>Setting a Control’s Font (1 of 3)</vt:lpstr>
      <vt:lpstr>Setting a Control’s Font (2 of 3)</vt:lpstr>
      <vt:lpstr>Setting a Control’s Font (3 of 3)</vt:lpstr>
      <vt:lpstr>Using a LinkLabel (1 of 5)</vt:lpstr>
      <vt:lpstr>Using a LinkLabel (2 of 5)</vt:lpstr>
      <vt:lpstr>Using a LinkLabel (3 of 5)</vt:lpstr>
      <vt:lpstr>Using a LinkLabel (4 of 5)</vt:lpstr>
      <vt:lpstr>Using a LinkLabel (5 of 5)</vt:lpstr>
      <vt:lpstr>Adding Color to a Form</vt:lpstr>
      <vt:lpstr>Creating Loops with the while Statement (1 of 5)</vt:lpstr>
      <vt:lpstr>Creating Loops with the while Statement (2 of 5)</vt:lpstr>
      <vt:lpstr>Creating Loops with the while Statement (3 of 5)</vt:lpstr>
      <vt:lpstr>Creating Loops with the while Statement (4 of 5)</vt:lpstr>
      <vt:lpstr>Creating Loops with the while Statement (5 of 5)</vt:lpstr>
      <vt:lpstr>Adding a PictureBox to a Form (1 of 4)</vt:lpstr>
      <vt:lpstr>Adding a PictureBox to a Form (2 of 4)</vt:lpstr>
      <vt:lpstr>Adding a PictureBox to a Form (3 of 4)</vt:lpstr>
      <vt:lpstr>Adding a PictureBox to a Form (4 of 4)</vt:lpstr>
      <vt:lpstr>Adding ListBox, CheckedListBox, and ComboBox Controls to a Form (1 of 7)</vt:lpstr>
      <vt:lpstr>Adding ListBox, CheckedListBox, and ComboBox Controls to a Form (2 of 7)</vt:lpstr>
      <vt:lpstr>Adding ListBox, CheckedListBox, and ComboBox Controls to a Form (3 of 7)</vt:lpstr>
      <vt:lpstr>Adding ListBox, CheckedListBox, and ComboBox Controls to a Form (4 of 7)</vt:lpstr>
      <vt:lpstr>Adding ListBox, CheckedListBox, and ComboBox Controls to a Form (5 of 7)</vt:lpstr>
      <vt:lpstr>Adding ListBox, CheckedListBox, and ComboBox Controls to a Form (6 of 7)</vt:lpstr>
      <vt:lpstr>Adding ListBox, CheckedListBox, and ComboBox Controls to a Form (7 of 7)</vt:lpstr>
      <vt:lpstr>Adding MonthCalendar and DateTimePicker Controls to a Form (1 of 5)</vt:lpstr>
      <vt:lpstr>Adding MonthCalendar and DateTimePicker Controls to a Form (2 of 5)</vt:lpstr>
      <vt:lpstr>Adding MonthCalendar and DateTimePicker Controls to a Form (3 of 5)</vt:lpstr>
      <vt:lpstr>Adding MonthCalendar and DateTimePicker Controls to a Form (4 of 5)</vt:lpstr>
      <vt:lpstr>Adding MonthCalendar and DateTimePicker Controls to a Form (5 of 5)</vt:lpstr>
      <vt:lpstr>Working with a Form’s Layout (1 of 7)</vt:lpstr>
      <vt:lpstr>Working with a Form’s Layout (2 of 7)</vt:lpstr>
      <vt:lpstr>Working with a Form’s Layout (3 of 7)</vt:lpstr>
      <vt:lpstr>Working with a Form’s Layout (4 of 7)</vt:lpstr>
      <vt:lpstr>Working with a Form’s Layout (5 of 7)</vt:lpstr>
      <vt:lpstr>Working with a Form’s Layout (6 of 7)</vt:lpstr>
      <vt:lpstr>Working with a Form’s Layout (7 of 7)</vt:lpstr>
      <vt:lpstr>Understanding GroupBoxes and Panels</vt:lpstr>
      <vt:lpstr>Adding a MenuStrip to a Form (1 of 2)</vt:lpstr>
      <vt:lpstr>Adding a MenuStrip to a Form (2 of 2)</vt:lpstr>
      <vt:lpstr>Using Other Controls</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C#: An Introduction to Object-Oriented Programming, Seventh Edition</dc:title>
  <dc:subject>Computer Engineering</dc:subject>
  <dc:creator>Farrell</dc:creator>
  <cp:lastModifiedBy>P, Steepan</cp:lastModifiedBy>
  <cp:revision>776</cp:revision>
  <cp:lastPrinted>2010-11-12T17:54:40Z</cp:lastPrinted>
  <dcterms:created xsi:type="dcterms:W3CDTF">2007-02-15T20:50:52Z</dcterms:created>
  <dcterms:modified xsi:type="dcterms:W3CDTF">2017-06-29T11:41:44Z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