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50"/>
  </p:notesMasterIdLst>
  <p:handoutMasterIdLst>
    <p:handoutMasterId r:id="rId51"/>
  </p:handoutMasterIdLst>
  <p:sldIdLst>
    <p:sldId id="348" r:id="rId2"/>
    <p:sldId id="346" r:id="rId3"/>
    <p:sldId id="510" r:id="rId4"/>
    <p:sldId id="466" r:id="rId5"/>
    <p:sldId id="511" r:id="rId6"/>
    <p:sldId id="512" r:id="rId7"/>
    <p:sldId id="513" r:id="rId8"/>
    <p:sldId id="514" r:id="rId9"/>
    <p:sldId id="515" r:id="rId10"/>
    <p:sldId id="516" r:id="rId11"/>
    <p:sldId id="517" r:id="rId12"/>
    <p:sldId id="518" r:id="rId13"/>
    <p:sldId id="519" r:id="rId14"/>
    <p:sldId id="520" r:id="rId15"/>
    <p:sldId id="521" r:id="rId16"/>
    <p:sldId id="509" r:id="rId17"/>
    <p:sldId id="522" r:id="rId18"/>
    <p:sldId id="523" r:id="rId19"/>
    <p:sldId id="524" r:id="rId20"/>
    <p:sldId id="525" r:id="rId21"/>
    <p:sldId id="526" r:id="rId22"/>
    <p:sldId id="527" r:id="rId23"/>
    <p:sldId id="528" r:id="rId24"/>
    <p:sldId id="529" r:id="rId25"/>
    <p:sldId id="530" r:id="rId26"/>
    <p:sldId id="531" r:id="rId27"/>
    <p:sldId id="532" r:id="rId28"/>
    <p:sldId id="533" r:id="rId29"/>
    <p:sldId id="534" r:id="rId30"/>
    <p:sldId id="535" r:id="rId31"/>
    <p:sldId id="536" r:id="rId32"/>
    <p:sldId id="537" r:id="rId33"/>
    <p:sldId id="538" r:id="rId34"/>
    <p:sldId id="539" r:id="rId35"/>
    <p:sldId id="540" r:id="rId36"/>
    <p:sldId id="541" r:id="rId37"/>
    <p:sldId id="542" r:id="rId38"/>
    <p:sldId id="543" r:id="rId39"/>
    <p:sldId id="544" r:id="rId40"/>
    <p:sldId id="545" r:id="rId41"/>
    <p:sldId id="546" r:id="rId42"/>
    <p:sldId id="547" r:id="rId43"/>
    <p:sldId id="548" r:id="rId44"/>
    <p:sldId id="549" r:id="rId45"/>
    <p:sldId id="550" r:id="rId46"/>
    <p:sldId id="551" r:id="rId47"/>
    <p:sldId id="468" r:id="rId48"/>
    <p:sldId id="469" r:id="rId49"/>
  </p:sldIdLst>
  <p:sldSz cx="9144000" cy="6858000" type="screen4x3"/>
  <p:notesSz cx="9372600" cy="7086600"/>
  <p:custDataLst>
    <p:tags r:id="rId52"/>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1B70A5"/>
    <a:srgbClr val="FFFFFF"/>
    <a:srgbClr val="96CDEE"/>
    <a:srgbClr val="0F3F5D"/>
    <a:srgbClr val="01773A"/>
    <a:srgbClr val="156B13"/>
    <a:srgbClr val="008000"/>
    <a:srgbClr val="F200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88" autoAdjust="0"/>
    <p:restoredTop sz="96279" autoAdjust="0"/>
  </p:normalViewPr>
  <p:slideViewPr>
    <p:cSldViewPr>
      <p:cViewPr varScale="1">
        <p:scale>
          <a:sx n="85" d="100"/>
          <a:sy n="85" d="100"/>
        </p:scale>
        <p:origin x="96" y="504"/>
      </p:cViewPr>
      <p:guideLst>
        <p:guide orient="horz" pos="2160"/>
        <p:guide pos="2880"/>
      </p:guideLst>
    </p:cSldViewPr>
  </p:slideViewPr>
  <p:outlineViewPr>
    <p:cViewPr>
      <p:scale>
        <a:sx n="33" d="100"/>
        <a:sy n="33" d="100"/>
      </p:scale>
      <p:origin x="0" y="-4518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6/28/2017</a:t>
            </a:fld>
            <a:endParaRPr lang="en-US"/>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6/28/2017</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1087891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1940302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a:t>
            </a:fld>
            <a:endParaRPr lang="en-US" dirty="0"/>
          </a:p>
        </p:txBody>
      </p:sp>
    </p:spTree>
    <p:extLst>
      <p:ext uri="{BB962C8B-B14F-4D97-AF65-F5344CB8AC3E}">
        <p14:creationId xmlns:p14="http://schemas.microsoft.com/office/powerpoint/2010/main" val="4107427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16</a:t>
            </a:fld>
            <a:endParaRPr lang="en-US" dirty="0"/>
          </a:p>
        </p:txBody>
      </p:sp>
    </p:spTree>
    <p:extLst>
      <p:ext uri="{BB962C8B-B14F-4D97-AF65-F5344CB8AC3E}">
        <p14:creationId xmlns:p14="http://schemas.microsoft.com/office/powerpoint/2010/main" val="481866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26</a:t>
            </a:fld>
            <a:endParaRPr lang="en-US" dirty="0"/>
          </a:p>
        </p:txBody>
      </p:sp>
    </p:spTree>
    <p:extLst>
      <p:ext uri="{BB962C8B-B14F-4D97-AF65-F5344CB8AC3E}">
        <p14:creationId xmlns:p14="http://schemas.microsoft.com/office/powerpoint/2010/main" val="267367765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 Id="rId9"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8.jp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8.jp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8.jp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 Id="rId9"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pic>
        <p:nvPicPr>
          <p:cNvPr id="17" name="Picture 16"/>
          <p:cNvPicPr>
            <a:picLocks noChangeAspect="1"/>
          </p:cNvPicPr>
          <p:nvPr userDrawn="1"/>
        </p:nvPicPr>
        <p:blipFill>
          <a:blip r:embed="rId8"/>
          <a:stretch>
            <a:fillRect/>
          </a:stretch>
        </p:blipFill>
        <p:spPr>
          <a:xfrm>
            <a:off x="118720" y="6248400"/>
            <a:ext cx="1400289" cy="430858"/>
          </a:xfrm>
          <a:prstGeom prst="rect">
            <a:avLst/>
          </a:prstGeom>
        </p:spPr>
      </p:pic>
      <p:pic>
        <p:nvPicPr>
          <p:cNvPr id="13" name="Picture 12"/>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8" name="Text Placeholder 6"/>
          <p:cNvSpPr>
            <a:spLocks noGrp="1"/>
          </p:cNvSpPr>
          <p:nvPr>
            <p:ph type="body" sz="quarter" idx="10"/>
          </p:nvPr>
        </p:nvSpPr>
        <p:spPr>
          <a:xfrm>
            <a:off x="1593850" y="6344478"/>
            <a:ext cx="6515100" cy="290512"/>
          </a:xfrm>
        </p:spPr>
        <p:txBody>
          <a:bodyPr/>
          <a:lstStyle/>
          <a:p>
            <a:pPr lvl="0"/>
            <a:endParaRPr lang="en-US" dirty="0"/>
          </a:p>
        </p:txBody>
      </p:sp>
    </p:spTree>
    <p:extLst>
      <p:ext uri="{BB962C8B-B14F-4D97-AF65-F5344CB8AC3E}">
        <p14:creationId xmlns:p14="http://schemas.microsoft.com/office/powerpoint/2010/main" val="2706735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838200" y="381000"/>
            <a:ext cx="7874000" cy="762000"/>
          </a:xfrm>
        </p:spPr>
        <p:txBody>
          <a:bodyPr/>
          <a:lstStyle>
            <a:lvl1pPr marL="0" indent="0">
              <a:defRPr/>
            </a:lvl1pPr>
          </a:lstStyle>
          <a:p>
            <a:r>
              <a:rPr lang="en-US" dirty="0"/>
              <a:t>Click to edit Master title style</a:t>
            </a:r>
          </a:p>
        </p:txBody>
      </p:sp>
      <p:sp>
        <p:nvSpPr>
          <p:cNvPr id="3" name="Content Placeholder 2"/>
          <p:cNvSpPr>
            <a:spLocks noGrp="1"/>
          </p:cNvSpPr>
          <p:nvPr>
            <p:ph idx="1"/>
          </p:nvPr>
        </p:nvSpPr>
        <p:spPr>
          <a:xfrm>
            <a:off x="592017" y="1538818"/>
            <a:ext cx="8188446"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1250696"/>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524692"/>
            <a:ext cx="628992" cy="697255"/>
          </a:xfrm>
          <a:prstGeom prst="rect">
            <a:avLst/>
          </a:prstGeom>
        </p:spPr>
      </p:pic>
      <p:pic>
        <p:nvPicPr>
          <p:cNvPr id="9" name="Picture 8"/>
          <p:cNvPicPr>
            <a:picLocks noChangeAspect="1"/>
          </p:cNvPicPr>
          <p:nvPr userDrawn="1"/>
        </p:nvPicPr>
        <p:blipFill>
          <a:blip r:embed="rId4"/>
          <a:stretch>
            <a:fillRect/>
          </a:stretch>
        </p:blipFill>
        <p:spPr>
          <a:xfrm>
            <a:off x="118720" y="6248400"/>
            <a:ext cx="1400289" cy="430858"/>
          </a:xfrm>
          <a:prstGeom prst="rect">
            <a:avLst/>
          </a:prstGeom>
        </p:spPr>
      </p:pic>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2" name="Text Placeholder 6"/>
          <p:cNvSpPr>
            <a:spLocks noGrp="1"/>
          </p:cNvSpPr>
          <p:nvPr>
            <p:ph type="body" sz="quarter" idx="10"/>
          </p:nvPr>
        </p:nvSpPr>
        <p:spPr>
          <a:xfrm>
            <a:off x="1593850" y="6344478"/>
            <a:ext cx="6515100" cy="292388"/>
          </a:xfrm>
        </p:spPr>
        <p:txBody>
          <a:bodyPr/>
          <a:lstStyle/>
          <a:p>
            <a:pPr lvl="0"/>
            <a:endParaRPr lang="en-US" dirty="0"/>
          </a:p>
        </p:txBody>
      </p:sp>
    </p:spTree>
    <p:extLst>
      <p:ext uri="{BB962C8B-B14F-4D97-AF65-F5344CB8AC3E}">
        <p14:creationId xmlns:p14="http://schemas.microsoft.com/office/powerpoint/2010/main" val="40246106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838200" y="381000"/>
            <a:ext cx="7874000" cy="762000"/>
          </a:xfrm>
        </p:spPr>
        <p:txBody>
          <a:bodyPr/>
          <a:lstStyle>
            <a:lvl1pPr marL="0" indent="0">
              <a:defRPr/>
            </a:lvl1pPr>
          </a:lstStyle>
          <a:p>
            <a:r>
              <a:rPr lang="en-US" dirty="0"/>
              <a:t>Click to edit Master title style</a:t>
            </a:r>
          </a:p>
        </p:txBody>
      </p:sp>
      <p:sp>
        <p:nvSpPr>
          <p:cNvPr id="3" name="Content Placeholder 2"/>
          <p:cNvSpPr>
            <a:spLocks noGrp="1"/>
          </p:cNvSpPr>
          <p:nvPr>
            <p:ph idx="1"/>
          </p:nvPr>
        </p:nvSpPr>
        <p:spPr>
          <a:xfrm>
            <a:off x="592017" y="1538819"/>
            <a:ext cx="8188446" cy="6709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1"/>
          </p:nvPr>
        </p:nvSpPr>
        <p:spPr>
          <a:xfrm>
            <a:off x="592138" y="2362200"/>
            <a:ext cx="8188325" cy="6096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7"/>
          <p:cNvSpPr>
            <a:spLocks noGrp="1"/>
          </p:cNvSpPr>
          <p:nvPr>
            <p:ph sz="quarter" idx="12"/>
          </p:nvPr>
        </p:nvSpPr>
        <p:spPr>
          <a:xfrm>
            <a:off x="592138" y="3048000"/>
            <a:ext cx="8188325" cy="533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3"/>
          </p:nvPr>
        </p:nvSpPr>
        <p:spPr>
          <a:xfrm>
            <a:off x="592138" y="3733800"/>
            <a:ext cx="8188325" cy="457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15"/>
          <p:cNvSpPr>
            <a:spLocks noGrp="1"/>
          </p:cNvSpPr>
          <p:nvPr>
            <p:ph sz="quarter" idx="14"/>
          </p:nvPr>
        </p:nvSpPr>
        <p:spPr>
          <a:xfrm>
            <a:off x="592138" y="4498975"/>
            <a:ext cx="8188325" cy="3778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1250696"/>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524692"/>
            <a:ext cx="628992" cy="697255"/>
          </a:xfrm>
          <a:prstGeom prst="rect">
            <a:avLst/>
          </a:prstGeom>
        </p:spPr>
      </p:pic>
      <p:pic>
        <p:nvPicPr>
          <p:cNvPr id="9" name="Picture 8"/>
          <p:cNvPicPr>
            <a:picLocks noChangeAspect="1"/>
          </p:cNvPicPr>
          <p:nvPr userDrawn="1"/>
        </p:nvPicPr>
        <p:blipFill>
          <a:blip r:embed="rId4"/>
          <a:stretch>
            <a:fillRect/>
          </a:stretch>
        </p:blipFill>
        <p:spPr>
          <a:xfrm>
            <a:off x="118720" y="6248400"/>
            <a:ext cx="1400289" cy="430858"/>
          </a:xfrm>
          <a:prstGeom prst="rect">
            <a:avLst/>
          </a:prstGeom>
        </p:spPr>
      </p:pic>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2" name="Text Placeholder 6"/>
          <p:cNvSpPr>
            <a:spLocks noGrp="1"/>
          </p:cNvSpPr>
          <p:nvPr>
            <p:ph type="body" sz="quarter" idx="10"/>
          </p:nvPr>
        </p:nvSpPr>
        <p:spPr>
          <a:xfrm>
            <a:off x="1593850" y="6344478"/>
            <a:ext cx="6515100" cy="292388"/>
          </a:xfrm>
        </p:spPr>
        <p:txBody>
          <a:bodyPr/>
          <a:lstStyle/>
          <a:p>
            <a:pPr lvl="0"/>
            <a:endParaRPr lang="en-US" dirty="0"/>
          </a:p>
        </p:txBody>
      </p:sp>
    </p:spTree>
    <p:extLst>
      <p:ext uri="{BB962C8B-B14F-4D97-AF65-F5344CB8AC3E}">
        <p14:creationId xmlns:p14="http://schemas.microsoft.com/office/powerpoint/2010/main" val="428561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0" name="Picture 9"/>
          <p:cNvPicPr>
            <a:picLocks noChangeAspect="1"/>
          </p:cNvPicPr>
          <p:nvPr userDrawn="1"/>
        </p:nvPicPr>
        <p:blipFill>
          <a:blip r:embed="rId4"/>
          <a:stretch>
            <a:fillRect/>
          </a:stretch>
        </p:blipFill>
        <p:spPr>
          <a:xfrm>
            <a:off x="118720" y="6248400"/>
            <a:ext cx="1400289" cy="430858"/>
          </a:xfrm>
          <a:prstGeom prst="rect">
            <a:avLst/>
          </a:prstGeom>
        </p:spPr>
      </p:pic>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3" name="Text Placeholder 6"/>
          <p:cNvSpPr>
            <a:spLocks noGrp="1"/>
          </p:cNvSpPr>
          <p:nvPr>
            <p:ph type="body" sz="quarter" idx="10"/>
          </p:nvPr>
        </p:nvSpPr>
        <p:spPr>
          <a:xfrm>
            <a:off x="1593850" y="6344478"/>
            <a:ext cx="6515100" cy="290512"/>
          </a:xfrm>
        </p:spPr>
        <p:txBody>
          <a:bodyPr/>
          <a:lstStyle/>
          <a:p>
            <a:pPr lvl="0"/>
            <a:endParaRPr lang="en-US" dirty="0"/>
          </a:p>
        </p:txBody>
      </p:sp>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118720" y="6248400"/>
            <a:ext cx="1400289" cy="430858"/>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7" name="Text Placeholder 6"/>
          <p:cNvSpPr>
            <a:spLocks noGrp="1"/>
          </p:cNvSpPr>
          <p:nvPr>
            <p:ph type="body" sz="quarter" idx="10"/>
          </p:nvPr>
        </p:nvSpPr>
        <p:spPr>
          <a:xfrm>
            <a:off x="1593850" y="6344478"/>
            <a:ext cx="6515100" cy="290512"/>
          </a:xfrm>
        </p:spPr>
        <p:txBody>
          <a:bodyPr/>
          <a:lstStyle/>
          <a:p>
            <a:pPr lvl="0"/>
            <a:endParaRPr lang="en-US" dirty="0"/>
          </a:p>
        </p:txBody>
      </p:sp>
    </p:spTree>
    <p:extLst>
      <p:ext uri="{BB962C8B-B14F-4D97-AF65-F5344CB8AC3E}">
        <p14:creationId xmlns:p14="http://schemas.microsoft.com/office/powerpoint/2010/main" val="3647033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8"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3" name="Text Placeholder 32"/>
          <p:cNvSpPr>
            <a:spLocks noGrp="1"/>
          </p:cNvSpPr>
          <p:nvPr>
            <p:ph type="body" sz="quarter" idx="11"/>
          </p:nvPr>
        </p:nvSpPr>
        <p:spPr>
          <a:xfrm>
            <a:off x="2286000" y="3886200"/>
            <a:ext cx="5257800" cy="762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5" name="Text Placeholder 34"/>
          <p:cNvSpPr>
            <a:spLocks noGrp="1"/>
          </p:cNvSpPr>
          <p:nvPr>
            <p:ph type="body" sz="quarter" idx="12"/>
          </p:nvPr>
        </p:nvSpPr>
        <p:spPr>
          <a:xfrm>
            <a:off x="2286000" y="4876800"/>
            <a:ext cx="5257800" cy="83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7" name="Text Placeholder 36"/>
          <p:cNvSpPr>
            <a:spLocks noGrp="1"/>
          </p:cNvSpPr>
          <p:nvPr>
            <p:ph type="body" sz="quarter" idx="13"/>
          </p:nvPr>
        </p:nvSpPr>
        <p:spPr>
          <a:xfrm>
            <a:off x="2286000" y="5867400"/>
            <a:ext cx="5257800" cy="381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38" name="Picture 37"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39" name="Rectangle 38"/>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42" name="Picture 4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43" name="Picture 4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44" name="Picture 4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45" name="Picture 44"/>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47" name="Picture 4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pic>
        <p:nvPicPr>
          <p:cNvPr id="52" name="Picture 51"/>
          <p:cNvPicPr>
            <a:picLocks noChangeAspect="1"/>
          </p:cNvPicPr>
          <p:nvPr userDrawn="1"/>
        </p:nvPicPr>
        <p:blipFill>
          <a:blip r:embed="rId9"/>
          <a:stretch>
            <a:fillRect/>
          </a:stretch>
        </p:blipFill>
        <p:spPr>
          <a:xfrm>
            <a:off x="118720" y="6248400"/>
            <a:ext cx="1400289" cy="430858"/>
          </a:xfrm>
          <a:prstGeom prst="rect">
            <a:avLst/>
          </a:prstGeom>
        </p:spPr>
      </p:pic>
      <p:sp>
        <p:nvSpPr>
          <p:cNvPr id="3" name="Text Placeholder 2"/>
          <p:cNvSpPr>
            <a:spLocks noGrp="1"/>
          </p:cNvSpPr>
          <p:nvPr>
            <p:ph type="body" sz="quarter" idx="14"/>
          </p:nvPr>
        </p:nvSpPr>
        <p:spPr>
          <a:xfrm>
            <a:off x="1752600" y="6430963"/>
            <a:ext cx="5327650" cy="301625"/>
          </a:xfrm>
        </p:spPr>
        <p:txBody>
          <a:bodyPr/>
          <a:lstStyle/>
          <a:p>
            <a:pPr lvl="0"/>
            <a:endParaRPr lang="en-US" dirty="0"/>
          </a:p>
        </p:txBody>
      </p:sp>
    </p:spTree>
    <p:extLst>
      <p:ext uri="{BB962C8B-B14F-4D97-AF65-F5344CB8AC3E}">
        <p14:creationId xmlns:p14="http://schemas.microsoft.com/office/powerpoint/2010/main" val="364976646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pic>
        <p:nvPicPr>
          <p:cNvPr id="6" name="Picture 5"/>
          <p:cNvPicPr>
            <a:picLocks noChangeAspect="1"/>
          </p:cNvPicPr>
          <p:nvPr userDrawn="1"/>
        </p:nvPicPr>
        <p:blipFill>
          <a:blip r:embed="rId8"/>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8" r:id="rId3"/>
    <p:sldLayoutId id="2147483755" r:id="rId4"/>
    <p:sldLayoutId id="2147483756" r:id="rId5"/>
    <p:sldLayoutId id="2147483757" r:id="rId6"/>
  </p:sldLayoutIdLst>
  <p:timing>
    <p:tnLst>
      <p:par>
        <p:cTn id="1" dur="indefinite" restart="never" nodeType="tmRoot"/>
      </p:par>
    </p:tnLst>
  </p:timing>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762000"/>
            <a:ext cx="7747000" cy="1046440"/>
          </a:xfrm>
        </p:spPr>
        <p:txBody>
          <a:bodyPr/>
          <a:lstStyle/>
          <a:p>
            <a:pPr algn="l">
              <a:lnSpc>
                <a:spcPct val="100000"/>
              </a:lnSpc>
            </a:pPr>
            <a:r>
              <a:rPr lang="en-US" sz="3400" b="1" dirty="0" smtClean="0">
                <a:solidFill>
                  <a:srgbClr val="007FA3"/>
                </a:solidFill>
                <a:latin typeface="Arial" panose="020B0604020202020204" pitchFamily="34" charset="0"/>
                <a:cs typeface="Arial" panose="020B0604020202020204" pitchFamily="34" charset="0"/>
              </a:rPr>
              <a:t>Microsoft Visual C#: An Introduction to Object-Oriented Programming</a:t>
            </a:r>
            <a:endParaRPr lang="en-US" sz="3400" b="1" dirty="0">
              <a:solidFill>
                <a:srgbClr val="007FA3"/>
              </a:solidFill>
              <a:latin typeface="Arial" panose="020B0604020202020204" pitchFamily="34" charset="0"/>
              <a:cs typeface="Arial" panose="020B0604020202020204" pitchFamily="34" charset="0"/>
            </a:endParaRPr>
          </a:p>
        </p:txBody>
      </p:sp>
      <p:sp>
        <p:nvSpPr>
          <p:cNvPr id="3" name="Subtitle 2"/>
          <p:cNvSpPr>
            <a:spLocks noGrp="1"/>
          </p:cNvSpPr>
          <p:nvPr>
            <p:ph type="body" sz="quarter" idx="11"/>
          </p:nvPr>
        </p:nvSpPr>
        <p:spPr>
          <a:xfrm>
            <a:off x="698500" y="1995316"/>
            <a:ext cx="6845300" cy="452887"/>
          </a:xfrm>
        </p:spPr>
        <p:txBody>
          <a:bodyPr/>
          <a:lstStyle/>
          <a:p>
            <a:pPr marL="0" indent="0">
              <a:lnSpc>
                <a:spcPct val="100000"/>
              </a:lnSpc>
              <a:buNone/>
            </a:pPr>
            <a:r>
              <a:rPr lang="en-US" sz="2400" dirty="0">
                <a:solidFill>
                  <a:srgbClr val="007FA3"/>
                </a:solidFill>
                <a:latin typeface="Arial" panose="020B0604020202020204" pitchFamily="34" charset="0"/>
                <a:cs typeface="Arial" panose="020B0604020202020204" pitchFamily="34" charset="0"/>
              </a:rPr>
              <a:t>7th Edition</a:t>
            </a:r>
            <a:endParaRPr lang="en-US" sz="2400" dirty="0">
              <a:solidFill>
                <a:schemeClr val="tx1"/>
              </a:solidFill>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2"/>
          </p:nvPr>
        </p:nvSpPr>
        <p:spPr>
          <a:xfrm>
            <a:off x="1981200" y="3200400"/>
            <a:ext cx="5257800" cy="523220"/>
          </a:xfrm>
        </p:spPr>
        <p:txBody>
          <a:bodyPr/>
          <a:lstStyle/>
          <a:p>
            <a:pPr marL="0" indent="0" algn="ctr">
              <a:lnSpc>
                <a:spcPct val="100000"/>
              </a:lnSpc>
              <a:buNone/>
            </a:pPr>
            <a:r>
              <a:rPr lang="en-US" sz="3400" b="1" dirty="0">
                <a:solidFill>
                  <a:schemeClr val="tx1"/>
                </a:solidFill>
                <a:latin typeface="Arial" panose="020B0604020202020204" pitchFamily="34" charset="0"/>
                <a:cs typeface="Arial" panose="020B0604020202020204" pitchFamily="34" charset="0"/>
              </a:rPr>
              <a:t>Chapter </a:t>
            </a:r>
            <a:r>
              <a:rPr lang="en-US" sz="3400" b="1" dirty="0" smtClean="0">
                <a:solidFill>
                  <a:schemeClr val="tx1"/>
                </a:solidFill>
                <a:latin typeface="Arial" panose="020B0604020202020204" pitchFamily="34" charset="0"/>
                <a:cs typeface="Arial" panose="020B0604020202020204" pitchFamily="34" charset="0"/>
              </a:rPr>
              <a:t>4</a:t>
            </a:r>
            <a:endParaRPr lang="en-US" sz="3400" dirty="0"/>
          </a:p>
        </p:txBody>
      </p:sp>
      <p:sp>
        <p:nvSpPr>
          <p:cNvPr id="6" name="Text Placeholder 5"/>
          <p:cNvSpPr>
            <a:spLocks noGrp="1"/>
          </p:cNvSpPr>
          <p:nvPr>
            <p:ph type="body" sz="quarter" idx="13"/>
          </p:nvPr>
        </p:nvSpPr>
        <p:spPr>
          <a:xfrm>
            <a:off x="1981200" y="4038600"/>
            <a:ext cx="5257800" cy="497059"/>
          </a:xfrm>
        </p:spPr>
        <p:txBody>
          <a:bodyPr/>
          <a:lstStyle/>
          <a:p>
            <a:pPr marL="0" indent="0" algn="ctr">
              <a:buNone/>
            </a:pPr>
            <a:r>
              <a:rPr lang="en-US" sz="3400" dirty="0">
                <a:solidFill>
                  <a:schemeClr val="tx1"/>
                </a:solidFill>
                <a:latin typeface="Arial" panose="020B0604020202020204" pitchFamily="34" charset="0"/>
                <a:cs typeface="Arial" panose="020B0604020202020204" pitchFamily="34" charset="0"/>
              </a:rPr>
              <a:t>Making Decisions</a:t>
            </a:r>
          </a:p>
        </p:txBody>
      </p:sp>
      <p:sp>
        <p:nvSpPr>
          <p:cNvPr id="4" name="Text Placeholder 3"/>
          <p:cNvSpPr>
            <a:spLocks noGrp="1"/>
          </p:cNvSpPr>
          <p:nvPr>
            <p:ph type="body" sz="quarter" idx="14"/>
          </p:nvPr>
        </p:nvSpPr>
        <p:spPr>
          <a:xfrm>
            <a:off x="1600200" y="6324600"/>
            <a:ext cx="5327650" cy="350865"/>
          </a:xfrm>
        </p:spPr>
        <p:txBody>
          <a:bodyPr/>
          <a:lstStyle/>
          <a:p>
            <a:pPr marL="0" indent="0" algn="ctr">
              <a:buNone/>
            </a:pPr>
            <a:r>
              <a:rPr lang="en-US" sz="800" dirty="0">
                <a:solidFill>
                  <a:schemeClr val="tx1"/>
                </a:solidFill>
                <a:latin typeface="Arial" panose="020B0604020202020204" pitchFamily="34" charset="0"/>
                <a:ea typeface="Verdana" panose="020B0604030504040204" pitchFamily="34" charset="0"/>
                <a:cs typeface="Arial" panose="020B0604020202020204" pitchFamily="34" charset="0"/>
              </a:rPr>
              <a:t>© 2018 Cengage. All Rights Reserved.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ea typeface="Verdana" panose="020B0604030504040204" pitchFamily="34" charset="0"/>
                <a:cs typeface="Arial" panose="020B0604020202020204" pitchFamily="34" charset="0"/>
              </a:rPr>
              <a:t>.</a:t>
            </a:r>
            <a:endParaRPr lang="en-US" sz="800" dirty="0">
              <a:solidFill>
                <a:schemeClr val="tx1"/>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3046257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Making Decisions Using the if Statement </a:t>
            </a:r>
            <a:r>
              <a:rPr lang="en-US" sz="2000" dirty="0" smtClean="0">
                <a:solidFill>
                  <a:srgbClr val="007FA3"/>
                </a:solidFill>
                <a:latin typeface="Arial" panose="020B0604020202020204" pitchFamily="34" charset="0"/>
                <a:cs typeface="Arial" panose="020B0604020202020204" pitchFamily="34" charset="0"/>
              </a:rPr>
              <a:t>(3 </a:t>
            </a:r>
            <a:r>
              <a:rPr lang="en-US" sz="2000" dirty="0">
                <a:solidFill>
                  <a:srgbClr val="007FA3"/>
                </a:solidFill>
                <a:latin typeface="Arial" panose="020B0604020202020204" pitchFamily="34" charset="0"/>
                <a:cs typeface="Arial" panose="020B0604020202020204" pitchFamily="34" charset="0"/>
              </a:rPr>
              <a:t>of 8)</a:t>
            </a:r>
          </a:p>
        </p:txBody>
      </p:sp>
      <p:pic>
        <p:nvPicPr>
          <p:cNvPr id="5" name="Picture 4" descr="Figure 4-4 Flowchart and code including an if statement with a semicolon following the&#10;if expression. The flowchart provides the code and structure for an if statement with a semicolon following the if statement. Decision: number &lt; 5. Answer: number is less than 5. Input slash output: write, open quotes, Ay, close quotes. Input slash output: write, open quotes, B, close quotes. Answer: number is not less than 5. Input slash output: write, open quotes, Ay, close quotes. Input slash output: write, open quotes, B, close quotes. The program code is shown on the side. In the code, the words in the variable names are merged. The lines read as follows. Line 1: if, left parenthesis, number &lt; 5, right parenthesis, semicolon. Line 2, indented once: write line, left parenthesis, open quotes, Ay, close quotes, right parenthesis, semicolon. Line 3: write line, left parenthesis, open quotes, B, close quotes, right parenthesis, semicolon. Notice the semicolon at the end of line 1. Even though the next line is indented, it is not part of the if statemen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00" y="1771985"/>
            <a:ext cx="5289850" cy="4019708"/>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73721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Making Decisions Using the if Statement </a:t>
            </a:r>
            <a:r>
              <a:rPr lang="en-US" sz="2000" dirty="0" smtClean="0">
                <a:solidFill>
                  <a:srgbClr val="007FA3"/>
                </a:solidFill>
                <a:latin typeface="Arial" panose="020B0604020202020204" pitchFamily="34" charset="0"/>
                <a:cs typeface="Arial" panose="020B0604020202020204" pitchFamily="34" charset="0"/>
              </a:rPr>
              <a:t>(4 </a:t>
            </a:r>
            <a:r>
              <a:rPr lang="en-US" sz="2000" dirty="0">
                <a:solidFill>
                  <a:srgbClr val="007FA3"/>
                </a:solidFill>
                <a:latin typeface="Arial" panose="020B0604020202020204" pitchFamily="34" charset="0"/>
                <a:cs typeface="Arial" panose="020B0604020202020204" pitchFamily="34" charset="0"/>
              </a:rPr>
              <a:t>of 8)</a:t>
            </a:r>
          </a:p>
        </p:txBody>
      </p:sp>
      <p:pic>
        <p:nvPicPr>
          <p:cNvPr id="7" name="Picture 6" descr="Figure 4-5 Flowchart and code including a typical if statement containing a block. The flowchart provides the code and structure for a typical if statement containing a block. Decision: number &lt; 5. Answer: number is less than 5. Input slash output: write, open quotes, C, close quotes. Input slash output: write, open quotes, D, close quotes. The program code is shown on the side. In the code, the words in the variable names are merged. The lines read as follows. Line 1: if, left parenthesis, number &lt; 5, right parenthesis, semicolon. Line 2: left brace. Line 3, indented once: write line, left parenthesis, open quotes, C, close quotes, right parenthesis, semicolon. Line 4, indented once: write line, left parenthesis, open quotes, D, close quotes, right parenthesis, semicolon. Line 5: right brace. Notice the curly braces in line 5 that create a block."/>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4908" y="1932722"/>
            <a:ext cx="5606474" cy="369823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91747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Making Decisions Using the if Statement </a:t>
            </a:r>
            <a:r>
              <a:rPr lang="en-US" sz="2000" dirty="0" smtClean="0">
                <a:solidFill>
                  <a:srgbClr val="007FA3"/>
                </a:solidFill>
                <a:latin typeface="Arial" panose="020B0604020202020204" pitchFamily="34" charset="0"/>
                <a:cs typeface="Arial" panose="020B0604020202020204" pitchFamily="34" charset="0"/>
              </a:rPr>
              <a:t>(5 </a:t>
            </a:r>
            <a:r>
              <a:rPr lang="en-US" sz="2000" dirty="0">
                <a:solidFill>
                  <a:srgbClr val="007FA3"/>
                </a:solidFill>
                <a:latin typeface="Arial" panose="020B0604020202020204" pitchFamily="34" charset="0"/>
                <a:cs typeface="Arial" panose="020B0604020202020204" pitchFamily="34" charset="0"/>
              </a:rPr>
              <a:t>of 8)</a:t>
            </a:r>
          </a:p>
        </p:txBody>
      </p:sp>
      <p:pic>
        <p:nvPicPr>
          <p:cNvPr id="5" name="Picture 4" descr="Figure 4-6 Flowchart and code including an if statement that is missing curly braces or that has&#10;inappropriate indenting. The flowchart provides the code and structure for a typical if statement with an error. Decision: number &lt; 5. Answer: number is less than 5. Input slash output: write, open quotes, C, close quotes. Input slash output: write, open quotes, D, close quotes. Answer: number is not 5. Input slash output: write, open quotes, D, close quotes. The program code is shown on the side. In the code, the words in the variable names are merged. The lines read as follows. Line 1: if, left parenthesis, number &lt; 5, right parenthesis. Line 2, indented once: write line, left parenthesis, open quotes, C, close quotes, right parenthesis, semicolon. Line 3, indented once: write line, left parenthesis, open quotes, D, close quotes, right parenthesis, semicolon. Notice that without the curly braces, only the first write line, left parenthesis, right parenthesis statement is dependent on the decision. The second write line, left parenthesis, right parenthesis statement is a stand-alone statement that always executes even though it is indented. It is poor programming practice to indent a statement below an if expression if it does not depend on the if express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1817334"/>
            <a:ext cx="6323432" cy="392901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83171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Making Decisions Using the if Statement </a:t>
            </a:r>
            <a:r>
              <a:rPr lang="en-US" sz="2000" dirty="0" smtClean="0">
                <a:solidFill>
                  <a:srgbClr val="007FA3"/>
                </a:solidFill>
                <a:latin typeface="Arial" panose="020B0604020202020204" pitchFamily="34" charset="0"/>
                <a:cs typeface="Arial" panose="020B0604020202020204" pitchFamily="34" charset="0"/>
              </a:rPr>
              <a:t>(6 </a:t>
            </a:r>
            <a:r>
              <a:rPr lang="en-US" sz="2000" dirty="0">
                <a:solidFill>
                  <a:srgbClr val="007FA3"/>
                </a:solidFill>
                <a:latin typeface="Arial" panose="020B0604020202020204" pitchFamily="34" charset="0"/>
                <a:cs typeface="Arial" panose="020B0604020202020204" pitchFamily="34" charset="0"/>
              </a:rPr>
              <a:t>of 8)</a:t>
            </a:r>
          </a:p>
        </p:txBody>
      </p:sp>
      <p:sp>
        <p:nvSpPr>
          <p:cNvPr id="3" name="Content Placeholder 2"/>
          <p:cNvSpPr>
            <a:spLocks noGrp="1"/>
          </p:cNvSpPr>
          <p:nvPr>
            <p:ph idx="1"/>
          </p:nvPr>
        </p:nvSpPr>
        <p:spPr>
          <a:xfrm>
            <a:off x="592017" y="1538819"/>
            <a:ext cx="8323383" cy="2492990"/>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Nested if</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One decision structure, or </a:t>
            </a:r>
            <a:r>
              <a:rPr lang="en-US" sz="2200" b="1" dirty="0">
                <a:solidFill>
                  <a:schemeClr val="tx1"/>
                </a:solidFill>
                <a:latin typeface="Arial" panose="020B0604020202020204" pitchFamily="34" charset="0"/>
                <a:cs typeface="Arial" panose="020B0604020202020204" pitchFamily="34" charset="0"/>
              </a:rPr>
              <a:t>if</a:t>
            </a:r>
            <a:r>
              <a:rPr lang="en-US" sz="2200" dirty="0">
                <a:solidFill>
                  <a:schemeClr val="tx1"/>
                </a:solidFill>
                <a:latin typeface="Arial" panose="020B0604020202020204" pitchFamily="34" charset="0"/>
                <a:cs typeface="Arial" panose="020B0604020202020204" pitchFamily="34" charset="0"/>
              </a:rPr>
              <a:t> statement, is contained within another</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Decision structures can be nested to multiple levels</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If an outer level </a:t>
            </a:r>
            <a:r>
              <a:rPr lang="en-US" sz="2200" b="1" dirty="0">
                <a:solidFill>
                  <a:schemeClr val="tx1"/>
                </a:solidFill>
                <a:latin typeface="Arial" panose="020B0604020202020204" pitchFamily="34" charset="0"/>
                <a:cs typeface="Arial" panose="020B0604020202020204" pitchFamily="34" charset="0"/>
              </a:rPr>
              <a:t>if</a:t>
            </a:r>
            <a:r>
              <a:rPr lang="en-US" sz="2200" dirty="0">
                <a:solidFill>
                  <a:schemeClr val="tx1"/>
                </a:solidFill>
                <a:latin typeface="Arial" panose="020B0604020202020204" pitchFamily="34" charset="0"/>
                <a:cs typeface="Arial" panose="020B0604020202020204" pitchFamily="34" charset="0"/>
              </a:rPr>
              <a:t> statement fails or returns a </a:t>
            </a:r>
            <a:r>
              <a:rPr lang="en-US" sz="2200" b="1" dirty="0">
                <a:solidFill>
                  <a:schemeClr val="tx1"/>
                </a:solidFill>
                <a:latin typeface="Arial" panose="020B0604020202020204" pitchFamily="34" charset="0"/>
                <a:cs typeface="Arial" panose="020B0604020202020204" pitchFamily="34" charset="0"/>
              </a:rPr>
              <a:t>false</a:t>
            </a:r>
            <a:r>
              <a:rPr lang="en-US" sz="2200" dirty="0">
                <a:solidFill>
                  <a:schemeClr val="tx1"/>
                </a:solidFill>
                <a:latin typeface="Arial" panose="020B0604020202020204" pitchFamily="34" charset="0"/>
                <a:cs typeface="Arial" panose="020B0604020202020204" pitchFamily="34" charset="0"/>
              </a:rPr>
              <a:t> result, all inner blocks of code are ignored</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9090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Making Decisions Using the if Statement </a:t>
            </a:r>
            <a:r>
              <a:rPr lang="en-US" sz="2000" dirty="0" smtClean="0">
                <a:solidFill>
                  <a:srgbClr val="007FA3"/>
                </a:solidFill>
                <a:latin typeface="Arial" panose="020B0604020202020204" pitchFamily="34" charset="0"/>
                <a:cs typeface="Arial" panose="020B0604020202020204" pitchFamily="34" charset="0"/>
              </a:rPr>
              <a:t>(7 </a:t>
            </a:r>
            <a:r>
              <a:rPr lang="en-US" sz="2000" dirty="0">
                <a:solidFill>
                  <a:srgbClr val="007FA3"/>
                </a:solidFill>
                <a:latin typeface="Arial" panose="020B0604020202020204" pitchFamily="34" charset="0"/>
                <a:cs typeface="Arial" panose="020B0604020202020204" pitchFamily="34" charset="0"/>
              </a:rPr>
              <a:t>of 8)</a:t>
            </a:r>
          </a:p>
        </p:txBody>
      </p:sp>
      <p:pic>
        <p:nvPicPr>
          <p:cNvPr id="7" name="Picture 6" descr="Figure 4-7 Flowchart and code showing the logic of a nested if. The flowchart shows the structure, code and the logic of a nested if statement. Decision: number &gt; low. Answer: number is less than low. Decision: number &lt; high. Answer: number is less than high. Input slash output: write number, open quotes, is between, close quotes, comma, low, comma, open quotes, and, close quotes, comma, high. The program code is shown on the side. In the code, the words in the variable names are merged. The lines read as follows. Line 1: if, left parenthesis, number &gt; low, right parenthesis. Line 2, indented once: if, left parenthesis, number &lt; high, right parenthesis. Line 3, indented twice: write line, left parenthesis, open quotes, left brace, 0, right brace, is between, left brace, 1, right brace, and, left brace, 2, right brace, close quotes, comma. Line 4, indented 3 times: number, comma, low, comma, high, comma, right parenthesis, semicol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9788" y="1680913"/>
            <a:ext cx="4556576" cy="4178762"/>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41418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Making Decisions Using the if Statement </a:t>
            </a:r>
            <a:r>
              <a:rPr lang="en-US" sz="2000" dirty="0" smtClean="0">
                <a:solidFill>
                  <a:srgbClr val="007FA3"/>
                </a:solidFill>
                <a:latin typeface="Arial" panose="020B0604020202020204" pitchFamily="34" charset="0"/>
                <a:cs typeface="Arial" panose="020B0604020202020204" pitchFamily="34" charset="0"/>
              </a:rPr>
              <a:t>(8 </a:t>
            </a:r>
            <a:r>
              <a:rPr lang="en-US" sz="2000" dirty="0">
                <a:solidFill>
                  <a:srgbClr val="007FA3"/>
                </a:solidFill>
                <a:latin typeface="Arial" panose="020B0604020202020204" pitchFamily="34" charset="0"/>
                <a:cs typeface="Arial" panose="020B0604020202020204" pitchFamily="34" charset="0"/>
              </a:rPr>
              <a:t>of 8)</a:t>
            </a:r>
          </a:p>
        </p:txBody>
      </p:sp>
      <p:pic>
        <p:nvPicPr>
          <p:cNvPr id="5" name="Picture 4" descr="Figure 4-8 Program using nested if. Program code. In the code, the words in the variable names are merged, and the code contains the following keywords: using, using static, class, static void, c o n s t i n t, string, i n t, if. The lines read as follows. Line 1: using, system, semicolon. Line 2: using static, system, period, console, semicolon. Line 3: class, nested decision. Line 4: left brace. Line 5, indented once: static void, main, left parenthesis, right parenthesis. Line 6, indented once: left brace. Line 7, indented twice: c o n s t i n t, high = 10, comma, low = 5, semicolon. Line 8, indented twice: string, number string, semicolon. Line 9, indented twice: i n t, number, semicolon. Line 10, indented twice: write, left parenthesis, open quotes, enter an integer, close quotes, right parenthesis, semicolon. Line 11, indented twice: number string = read line, left parenthesis, right parenthesis, semicolon. Line 12, indented twice: number = convert, period, to i n t 32, left parenthesis, number string, right parenthesis, semicolon. Line 13, indented twice: if, left parenthesis, number &gt; low, right parenthesis. Line 14, indented 3 times: if, left parenthesis, number &lt; high, right parenthesis. Line 15, indented four times: write line, left parenthesis, open quotes, left brace, 0, right brace, is between, left brace, 1, right brace, and, left brace, 2, right brace, close quotes, comma. Line 16: indented five times, number, comma, low, comma, high, right parenthesis, semicolon. Line 18, indented once: right brace. Line 19: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604480"/>
            <a:ext cx="4016211" cy="2973760"/>
          </a:xfrm>
          <a:prstGeom prst="rect">
            <a:avLst/>
          </a:prstGeom>
        </p:spPr>
      </p:pic>
      <p:pic>
        <p:nvPicPr>
          <p:cNvPr id="8" name="Picture 7" descr="Figure 4-9 Output of three executions of the NestedDecision program. The output of the program displays the following text. Line 1: Enter an integer, 8. Line 2: 8 is between 5 and 10. Line 3: Enter an integer, 4. Line 4: Enter an integer,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56794" y="4891116"/>
            <a:ext cx="4052156" cy="1140486"/>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4773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8077200" cy="685800"/>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 Note on Equivalency Comparisons</a:t>
            </a:r>
          </a:p>
        </p:txBody>
      </p:sp>
      <p:sp>
        <p:nvSpPr>
          <p:cNvPr id="3" name="Text Placeholder 2"/>
          <p:cNvSpPr>
            <a:spLocks noGrp="1"/>
          </p:cNvSpPr>
          <p:nvPr>
            <p:ph idx="1"/>
          </p:nvPr>
        </p:nvSpPr>
        <p:spPr>
          <a:xfrm>
            <a:off x="592016" y="1538819"/>
            <a:ext cx="7789984" cy="4480981"/>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Single equal sign</a:t>
            </a:r>
            <a:r>
              <a:rPr lang="en-US" sz="2200" dirty="0">
                <a:solidFill>
                  <a:schemeClr val="tx1"/>
                </a:solidFill>
                <a:latin typeface="Arial" panose="020B0604020202020204" pitchFamily="34" charset="0"/>
                <a:cs typeface="Arial" panose="020B0604020202020204" pitchFamily="34" charset="0"/>
              </a:rPr>
              <a:t> is used to Assign a value to a variable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Number = </a:t>
            </a:r>
            <a:r>
              <a:rPr lang="en-US" sz="2200" dirty="0" smtClean="0">
                <a:solidFill>
                  <a:schemeClr val="tx1"/>
                </a:solidFill>
                <a:latin typeface="Arial" panose="020B0604020202020204" pitchFamily="34" charset="0"/>
                <a:cs typeface="Arial" panose="020B0604020202020204" pitchFamily="34" charset="0"/>
              </a:rPr>
              <a:t>High</a:t>
            </a:r>
            <a:endParaRPr lang="en-US" sz="2200" dirty="0">
              <a:solidFill>
                <a:schemeClr val="tx1"/>
              </a:solidFill>
              <a:latin typeface="Arial" panose="020B0604020202020204" pitchFamily="34" charset="0"/>
              <a:cs typeface="Arial" panose="020B0604020202020204" pitchFamily="34" charset="0"/>
            </a:endParaRPr>
          </a:p>
          <a:p>
            <a:pPr marL="1143000" lvl="2" indent="-228600">
              <a:lnSpc>
                <a:spcPct val="100000"/>
              </a:lnSpc>
              <a:spcBef>
                <a:spcPts val="600"/>
              </a:spcBef>
              <a:buClr>
                <a:srgbClr val="007FA3"/>
              </a:buClr>
              <a:buFont typeface="Wingdings" panose="05000000000000000000" pitchFamily="2" charset="2"/>
              <a:buChar char="§"/>
            </a:pPr>
            <a:r>
              <a:rPr lang="en-US" sz="2200" dirty="0">
                <a:solidFill>
                  <a:schemeClr val="tx1"/>
                </a:solidFill>
                <a:latin typeface="Arial" panose="020B0604020202020204" pitchFamily="34" charset="0"/>
                <a:cs typeface="Arial" panose="020B0604020202020204" pitchFamily="34" charset="0"/>
              </a:rPr>
              <a:t>Does NOT compare Number to High </a:t>
            </a:r>
          </a:p>
          <a:p>
            <a:pPr marL="1143000" lvl="2" indent="-228600">
              <a:lnSpc>
                <a:spcPct val="100000"/>
              </a:lnSpc>
              <a:spcBef>
                <a:spcPts val="600"/>
              </a:spcBef>
              <a:buClr>
                <a:srgbClr val="007FA3"/>
              </a:buClr>
              <a:buFont typeface="Wingdings" panose="05000000000000000000" pitchFamily="2" charset="2"/>
              <a:buChar char="§"/>
            </a:pPr>
            <a:r>
              <a:rPr lang="en-US" sz="2200" dirty="0">
                <a:solidFill>
                  <a:schemeClr val="tx1"/>
                </a:solidFill>
                <a:latin typeface="Arial" panose="020B0604020202020204" pitchFamily="34" charset="0"/>
                <a:cs typeface="Arial" panose="020B0604020202020204" pitchFamily="34" charset="0"/>
              </a:rPr>
              <a:t>It tries to assign the value of High to Number</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if(number = HIGH)</a:t>
            </a:r>
          </a:p>
          <a:p>
            <a:pPr marL="1143000" lvl="2" indent="-228600">
              <a:lnSpc>
                <a:spcPct val="100000"/>
              </a:lnSpc>
              <a:spcBef>
                <a:spcPts val="600"/>
              </a:spcBef>
              <a:buClr>
                <a:srgbClr val="007FA3"/>
              </a:buClr>
              <a:buFont typeface="Wingdings" panose="05000000000000000000" pitchFamily="2" charset="2"/>
              <a:buChar char="§"/>
            </a:pPr>
            <a:r>
              <a:rPr lang="en-US" sz="2200" dirty="0">
                <a:solidFill>
                  <a:schemeClr val="tx1"/>
                </a:solidFill>
                <a:latin typeface="Arial" panose="020B0604020202020204" pitchFamily="34" charset="0"/>
                <a:cs typeface="Arial" panose="020B0604020202020204" pitchFamily="34" charset="0"/>
              </a:rPr>
              <a:t>Illegal assignment … Generates an error</a:t>
            </a:r>
          </a:p>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Double Equal Sign</a:t>
            </a:r>
            <a:r>
              <a:rPr lang="en-US" sz="2200" dirty="0">
                <a:solidFill>
                  <a:schemeClr val="tx1"/>
                </a:solidFill>
                <a:latin typeface="Arial" panose="020B0604020202020204" pitchFamily="34" charset="0"/>
                <a:cs typeface="Arial" panose="020B0604020202020204" pitchFamily="34" charset="0"/>
              </a:rPr>
              <a:t> is used to test for equality</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Correct:  if(doesEmployeeHaveDependents == numDependents &gt; 0)...  </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Incorrect:  if(doesEmployeeHaveDependents = numDependents &gt; 0)...</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1424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Making Decisions Using the if-else Statement </a:t>
            </a:r>
            <a:r>
              <a:rPr lang="en-US" sz="2000" dirty="0">
                <a:solidFill>
                  <a:srgbClr val="007FA3"/>
                </a:solidFill>
                <a:latin typeface="Arial" panose="020B0604020202020204" pitchFamily="34" charset="0"/>
                <a:cs typeface="Arial" panose="020B0604020202020204" pitchFamily="34" charset="0"/>
              </a:rPr>
              <a:t>(1 of 4)</a:t>
            </a:r>
          </a:p>
        </p:txBody>
      </p:sp>
      <p:sp>
        <p:nvSpPr>
          <p:cNvPr id="3" name="Content Placeholder 2"/>
          <p:cNvSpPr>
            <a:spLocks noGrp="1"/>
          </p:cNvSpPr>
          <p:nvPr>
            <p:ph idx="1"/>
          </p:nvPr>
        </p:nvSpPr>
        <p:spPr>
          <a:xfrm>
            <a:off x="592017" y="1538819"/>
            <a:ext cx="8323383" cy="4732065"/>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Dual-alternative decisions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Have two possible resulting actions</a:t>
            </a:r>
          </a:p>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if-else statement</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Used to perform one action when a Boolean expression evaluates as </a:t>
            </a:r>
            <a:r>
              <a:rPr lang="en-US" sz="2200" b="1" dirty="0">
                <a:solidFill>
                  <a:schemeClr val="tx1"/>
                </a:solidFill>
                <a:latin typeface="Arial" panose="020B0604020202020204" pitchFamily="34" charset="0"/>
                <a:cs typeface="Arial" panose="020B0604020202020204" pitchFamily="34" charset="0"/>
              </a:rPr>
              <a:t>true</a:t>
            </a:r>
            <a:r>
              <a:rPr lang="en-US" sz="2200" dirty="0">
                <a:solidFill>
                  <a:schemeClr val="tx1"/>
                </a:solidFill>
                <a:latin typeface="Arial" panose="020B0604020202020204" pitchFamily="34" charset="0"/>
                <a:cs typeface="Arial" panose="020B0604020202020204" pitchFamily="34" charset="0"/>
              </a:rPr>
              <a:t>, and an alternate action when it evaluates as </a:t>
            </a:r>
            <a:r>
              <a:rPr lang="en-US" sz="2200" b="1" dirty="0">
                <a:solidFill>
                  <a:schemeClr val="tx1"/>
                </a:solidFill>
                <a:latin typeface="Arial" panose="020B0604020202020204" pitchFamily="34" charset="0"/>
                <a:cs typeface="Arial" panose="020B0604020202020204" pitchFamily="34" charset="0"/>
              </a:rPr>
              <a:t>false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Example:</a:t>
            </a:r>
          </a:p>
          <a:p>
            <a:pPr marL="0" lvl="2" indent="1939925">
              <a:lnSpc>
                <a:spcPct val="100000"/>
              </a:lnSpc>
              <a:spcBef>
                <a:spcPts val="0"/>
              </a:spcBef>
              <a:buClr>
                <a:srgbClr val="007FA3"/>
              </a:buClr>
              <a:buNone/>
            </a:pPr>
            <a:r>
              <a:rPr lang="en-US" sz="1800" b="1" dirty="0" smtClean="0">
                <a:solidFill>
                  <a:schemeClr val="tx1"/>
                </a:solidFill>
                <a:latin typeface="Arial" panose="020B0604020202020204" pitchFamily="34" charset="0"/>
                <a:cs typeface="Arial" panose="020B0604020202020204" pitchFamily="34" charset="0"/>
              </a:rPr>
              <a:t>if (</a:t>
            </a:r>
            <a:r>
              <a:rPr lang="en-US" sz="1800" b="1" dirty="0">
                <a:solidFill>
                  <a:schemeClr val="tx1"/>
                </a:solidFill>
                <a:latin typeface="Arial" panose="020B0604020202020204" pitchFamily="34" charset="0"/>
                <a:cs typeface="Arial" panose="020B0604020202020204" pitchFamily="34" charset="0"/>
              </a:rPr>
              <a:t>isProjectUnderBudget)</a:t>
            </a:r>
          </a:p>
          <a:p>
            <a:pPr marL="0" lvl="3" indent="2225675">
              <a:lnSpc>
                <a:spcPct val="100000"/>
              </a:lnSpc>
              <a:spcBef>
                <a:spcPts val="0"/>
              </a:spcBef>
              <a:buClr>
                <a:srgbClr val="007FA3"/>
              </a:buClr>
              <a:buNone/>
            </a:pPr>
            <a:r>
              <a:rPr lang="en-US" sz="1800" b="1" dirty="0">
                <a:solidFill>
                  <a:schemeClr val="tx1"/>
                </a:solidFill>
                <a:latin typeface="Arial" panose="020B0604020202020204" pitchFamily="34" charset="0"/>
                <a:cs typeface="Arial" panose="020B0604020202020204" pitchFamily="34" charset="0"/>
              </a:rPr>
              <a:t>bonus = 200;</a:t>
            </a:r>
          </a:p>
          <a:p>
            <a:pPr marL="0" lvl="2" indent="1939925">
              <a:lnSpc>
                <a:spcPct val="100000"/>
              </a:lnSpc>
              <a:spcBef>
                <a:spcPts val="0"/>
              </a:spcBef>
              <a:buClr>
                <a:srgbClr val="007FA3"/>
              </a:buClr>
              <a:buNone/>
            </a:pPr>
            <a:r>
              <a:rPr lang="en-US" sz="1800" b="1" dirty="0">
                <a:solidFill>
                  <a:schemeClr val="tx1"/>
                </a:solidFill>
                <a:latin typeface="Arial" panose="020B0604020202020204" pitchFamily="34" charset="0"/>
                <a:cs typeface="Arial" panose="020B0604020202020204" pitchFamily="34" charset="0"/>
              </a:rPr>
              <a:t>else</a:t>
            </a:r>
          </a:p>
          <a:p>
            <a:pPr marL="0" lvl="2" indent="1939925">
              <a:lnSpc>
                <a:spcPct val="100000"/>
              </a:lnSpc>
              <a:spcBef>
                <a:spcPts val="0"/>
              </a:spcBef>
              <a:buClr>
                <a:srgbClr val="007FA3"/>
              </a:buClr>
              <a:buNone/>
            </a:pPr>
            <a:r>
              <a:rPr lang="en-US" sz="1800" b="1" dirty="0">
                <a:solidFill>
                  <a:schemeClr val="tx1"/>
                </a:solidFill>
                <a:latin typeface="Arial" panose="020B0604020202020204" pitchFamily="34" charset="0"/>
                <a:cs typeface="Arial" panose="020B0604020202020204" pitchFamily="34" charset="0"/>
              </a:rPr>
              <a:t>{</a:t>
            </a:r>
          </a:p>
          <a:p>
            <a:pPr marL="0" lvl="3" indent="2225675">
              <a:lnSpc>
                <a:spcPct val="100000"/>
              </a:lnSpc>
              <a:spcBef>
                <a:spcPts val="0"/>
              </a:spcBef>
              <a:buClr>
                <a:srgbClr val="007FA3"/>
              </a:buClr>
              <a:buNone/>
            </a:pPr>
            <a:r>
              <a:rPr lang="en-US" sz="1800" b="1" dirty="0">
                <a:solidFill>
                  <a:schemeClr val="tx1"/>
                </a:solidFill>
                <a:latin typeface="Arial" panose="020B0604020202020204" pitchFamily="34" charset="0"/>
                <a:cs typeface="Arial" panose="020B0604020202020204" pitchFamily="34" charset="0"/>
              </a:rPr>
              <a:t>bonus = 0;</a:t>
            </a:r>
          </a:p>
          <a:p>
            <a:pPr marL="0" lvl="3" indent="2225675">
              <a:lnSpc>
                <a:spcPct val="100000"/>
              </a:lnSpc>
              <a:spcBef>
                <a:spcPts val="0"/>
              </a:spcBef>
              <a:buClr>
                <a:srgbClr val="007FA3"/>
              </a:buClr>
              <a:buNone/>
            </a:pPr>
            <a:r>
              <a:rPr lang="en-US" sz="1800" b="1" dirty="0">
                <a:solidFill>
                  <a:schemeClr val="tx1"/>
                </a:solidFill>
                <a:latin typeface="Arial" panose="020B0604020202020204" pitchFamily="34" charset="0"/>
                <a:cs typeface="Arial" panose="020B0604020202020204" pitchFamily="34" charset="0"/>
              </a:rPr>
              <a:t>WriteLine(“Notify contractor”);</a:t>
            </a:r>
          </a:p>
          <a:p>
            <a:pPr marL="0" lvl="2" indent="1939925">
              <a:lnSpc>
                <a:spcPct val="100000"/>
              </a:lnSpc>
              <a:spcBef>
                <a:spcPts val="0"/>
              </a:spcBef>
              <a:buClr>
                <a:srgbClr val="007FA3"/>
              </a:buClr>
              <a:buNone/>
            </a:pPr>
            <a:r>
              <a:rPr lang="en-US" sz="1800" b="1" dirty="0">
                <a:solidFill>
                  <a:schemeClr val="tx1"/>
                </a:solidFill>
                <a:latin typeface="Arial" panose="020B0604020202020204" pitchFamily="34" charset="0"/>
                <a:cs typeface="Arial" panose="020B0604020202020204" pitchFamily="34" charset="0"/>
              </a:rPr>
              <a:t>}</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34085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Making Decisions Using the if-else Statement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4)</a:t>
            </a:r>
          </a:p>
        </p:txBody>
      </p:sp>
      <p:pic>
        <p:nvPicPr>
          <p:cNvPr id="7" name="Picture 6" descr="Figure 4-10 Flowchart and code showing the logic of a dual-alternative if-else statement. The flowchart provides the structure, code of a dual-alternative if-else statement. Decision: number &gt; high. Answer: number is greater than high. Input slash output: write number, comma, open quotes, is greater than, close quotes, comma, high. Answer: number is not greater than high. Write number, comma, open quotes, is not greater than, close quotes, comma, high. The program code is shown on the side. In the code, the words in the variable names are merged. The lines read as follows. Line 1: if, left parenthesis, number &gt; high, right parenthesis. Line 2: indented once, write line, left parenthesis, open quotes, left brace, 0, right brace, is greater than, left brace, 1, right brace, close quotes. Line 3: indented twice, number, comma, high, right parenthesis, semicolon. Line 4: else. Line 5, indented once: write line, left parenthesis, open quotes, left brace, 0, right brace, is not greater than, left brace, 1, right brace, close quotes, comma. Line 6, indented twice: number, high, right parenthesis, semicol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6400" y="1728455"/>
            <a:ext cx="5616910" cy="416680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42003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Making Decisions Using the if-else Statement </a:t>
            </a:r>
            <a:r>
              <a:rPr lang="en-US" sz="2000" dirty="0" smtClean="0">
                <a:solidFill>
                  <a:srgbClr val="007FA3"/>
                </a:solidFill>
                <a:latin typeface="Arial" panose="020B0604020202020204" pitchFamily="34" charset="0"/>
                <a:cs typeface="Arial" panose="020B0604020202020204" pitchFamily="34" charset="0"/>
              </a:rPr>
              <a:t>(3 </a:t>
            </a:r>
            <a:r>
              <a:rPr lang="en-US" sz="2000" dirty="0">
                <a:solidFill>
                  <a:srgbClr val="007FA3"/>
                </a:solidFill>
                <a:latin typeface="Arial" panose="020B0604020202020204" pitchFamily="34" charset="0"/>
                <a:cs typeface="Arial" panose="020B0604020202020204" pitchFamily="34" charset="0"/>
              </a:rPr>
              <a:t>of 4)</a:t>
            </a:r>
          </a:p>
        </p:txBody>
      </p:sp>
      <p:pic>
        <p:nvPicPr>
          <p:cNvPr id="5" name="Picture 4" descr="Figure 4-11 Program with a dual-alternative if-else statement. Program code. In the code, the words in the variable names are merged, and the code contains the following keywords: using, using static, class, static void, c o n s t i n t, string, i n t, if, else. The lines read as follows. Line 1: using, system, semicolon. Line 2: using static, system, period, console, semicolon. Line 3: class, if else decision. Line 4: left brace. Line 5, indented once: static void, main, left parenthesis, right parenthesis. Line 6, indented once: left brace. Line 7, indented twice: c o n s t i n t, high = 10, semicolon. Line 8, indented twice: string, number string, semicolon. Line 9, indented twice: i n t number, semicolon. Line 10, indented twice: write, left parenthesis, open quotes, enter an integer, close quotes, right parenthesis, semicolon. Line 11, indented twice: number string = read line, left parenthesis, right parenthesis, semicolon. Line 12, indented twice: number = convert, period, to i n t 32, left parenthesis, number string, right parenthesis, semicolon. Line 13, indented twice: if, left parenthesis, number &gt; high, right parenthesis. Line 14, indented 3 times: write line, left parenthesis, open quotes, left brace, 0, right brace, is greater than, left brace, 1, right brace, close quotes, comma. Line 15, indented four times: number, comma, high, right parenthesis, semicolon. Line 16, indented twice: else. Line 17, indented 3 times: write line, left parenthesis, open quotes, left brace, 0, right brace, is greater than, left brace, 1, right brace, close quotes, comma. Line 18, indented four times: number comma, high, right parenthesis, semicolon. Line 19, indented once: right brace. Line 20: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4975" y="1661372"/>
            <a:ext cx="5010080" cy="424093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3057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smtClean="0">
                <a:solidFill>
                  <a:srgbClr val="007FA3"/>
                </a:solidFill>
                <a:latin typeface="Arial" panose="020B0604020202020204" pitchFamily="34" charset="0"/>
                <a:cs typeface="Arial" panose="020B0604020202020204" pitchFamily="34" charset="0"/>
              </a:rPr>
              <a:t>Objectives </a:t>
            </a:r>
            <a:r>
              <a:rPr lang="en-US" sz="2000" dirty="0" smtClean="0">
                <a:solidFill>
                  <a:srgbClr val="007FA3"/>
                </a:solidFill>
                <a:latin typeface="Arial" panose="020B0604020202020204" pitchFamily="34" charset="0"/>
                <a:cs typeface="Arial" panose="020B0604020202020204" pitchFamily="34" charset="0"/>
              </a:rPr>
              <a:t>(1 of 2)</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8"/>
            <a:ext cx="7789983" cy="2616101"/>
          </a:xfrm>
        </p:spPr>
        <p:txBody>
          <a:bodyPr/>
          <a:lstStyle/>
          <a:p>
            <a:pPr marL="0" indent="0">
              <a:lnSpc>
                <a:spcPct val="100000"/>
              </a:lnSpc>
              <a:spcBef>
                <a:spcPts val="1500"/>
              </a:spcBef>
              <a:buClr>
                <a:srgbClr val="007FA3"/>
              </a:buClr>
              <a:buNone/>
            </a:pPr>
            <a:r>
              <a:rPr lang="en-US" sz="2400" b="1" dirty="0" smtClean="0">
                <a:solidFill>
                  <a:srgbClr val="007FA3"/>
                </a:solidFill>
                <a:latin typeface="Arial" panose="020B0604020202020204" pitchFamily="34" charset="0"/>
                <a:ea typeface="+mj-ea"/>
                <a:cs typeface="Arial" panose="020B0604020202020204" pitchFamily="34" charset="0"/>
              </a:rPr>
              <a:t>4.1 </a:t>
            </a:r>
            <a:r>
              <a:rPr lang="en-US" sz="2400" dirty="0">
                <a:solidFill>
                  <a:schemeClr val="tx1"/>
                </a:solidFill>
                <a:latin typeface="Arial" panose="020B0604020202020204" pitchFamily="34" charset="0"/>
                <a:cs typeface="Arial" panose="020B0604020202020204" pitchFamily="34" charset="0"/>
              </a:rPr>
              <a:t>Understand logic-planning tools and decision making</a:t>
            </a:r>
            <a:endParaRPr lang="en-US" sz="2400" b="1" dirty="0" smtClean="0">
              <a:solidFill>
                <a:schemeClr val="tx1"/>
              </a:solidFill>
              <a:latin typeface="Arial" panose="020B0604020202020204" pitchFamily="34" charset="0"/>
              <a:ea typeface="+mj-ea"/>
              <a:cs typeface="Arial" panose="020B0604020202020204" pitchFamily="34" charset="0"/>
            </a:endParaRPr>
          </a:p>
          <a:p>
            <a:pPr marL="0" indent="0">
              <a:lnSpc>
                <a:spcPct val="100000"/>
              </a:lnSpc>
              <a:spcBef>
                <a:spcPts val="1500"/>
              </a:spcBef>
              <a:buClr>
                <a:srgbClr val="007FA3"/>
              </a:buClr>
              <a:buNone/>
            </a:pPr>
            <a:r>
              <a:rPr lang="en-US" sz="2400" b="1" dirty="0" smtClean="0">
                <a:solidFill>
                  <a:srgbClr val="007FA3"/>
                </a:solidFill>
                <a:latin typeface="Arial" panose="020B0604020202020204" pitchFamily="34" charset="0"/>
                <a:cs typeface="Arial" panose="020B0604020202020204" pitchFamily="34" charset="0"/>
              </a:rPr>
              <a:t>4.2 </a:t>
            </a:r>
            <a:r>
              <a:rPr lang="en-US" sz="2400" dirty="0">
                <a:solidFill>
                  <a:schemeClr val="tx1"/>
                </a:solidFill>
                <a:latin typeface="Arial" panose="020B0604020202020204" pitchFamily="34" charset="0"/>
                <a:cs typeface="Arial" panose="020B0604020202020204" pitchFamily="34" charset="0"/>
              </a:rPr>
              <a:t>Make decisions using </a:t>
            </a:r>
            <a:r>
              <a:rPr lang="en-US" sz="2400" b="1" dirty="0">
                <a:solidFill>
                  <a:schemeClr val="tx1"/>
                </a:solidFill>
                <a:latin typeface="Arial" panose="020B0604020202020204" pitchFamily="34" charset="0"/>
                <a:cs typeface="Arial" panose="020B0604020202020204" pitchFamily="34" charset="0"/>
              </a:rPr>
              <a:t>if</a:t>
            </a:r>
            <a:r>
              <a:rPr lang="en-US" sz="2400"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statements</a:t>
            </a:r>
            <a:endParaRPr lang="en-US" sz="2400" b="1" dirty="0" smtClean="0">
              <a:solidFill>
                <a:schemeClr val="tx1"/>
              </a:solidFill>
              <a:latin typeface="Arial" panose="020B0604020202020204" pitchFamily="34" charset="0"/>
              <a:cs typeface="Arial" panose="020B0604020202020204" pitchFamily="34" charset="0"/>
            </a:endParaRPr>
          </a:p>
          <a:p>
            <a:pPr marL="0" indent="0">
              <a:lnSpc>
                <a:spcPct val="100000"/>
              </a:lnSpc>
              <a:spcBef>
                <a:spcPts val="1500"/>
              </a:spcBef>
              <a:buClr>
                <a:srgbClr val="007FA3"/>
              </a:buClr>
              <a:buNone/>
            </a:pPr>
            <a:r>
              <a:rPr lang="en-US" sz="2400" b="1" dirty="0" smtClean="0">
                <a:solidFill>
                  <a:srgbClr val="007FA3"/>
                </a:solidFill>
                <a:latin typeface="Arial" panose="020B0604020202020204" pitchFamily="34" charset="0"/>
                <a:cs typeface="Arial" panose="020B0604020202020204" pitchFamily="34" charset="0"/>
              </a:rPr>
              <a:t>4.3 </a:t>
            </a:r>
            <a:r>
              <a:rPr lang="en-US" sz="2400" dirty="0">
                <a:solidFill>
                  <a:schemeClr val="tx1"/>
                </a:solidFill>
                <a:latin typeface="Arial" panose="020B0604020202020204" pitchFamily="34" charset="0"/>
                <a:cs typeface="Arial" panose="020B0604020202020204" pitchFamily="34" charset="0"/>
              </a:rPr>
              <a:t>Make decisions using </a:t>
            </a:r>
            <a:r>
              <a:rPr lang="en-US" sz="2400" b="1" dirty="0">
                <a:solidFill>
                  <a:schemeClr val="tx1"/>
                </a:solidFill>
                <a:latin typeface="Arial" panose="020B0604020202020204" pitchFamily="34" charset="0"/>
                <a:cs typeface="Arial" panose="020B0604020202020204" pitchFamily="34" charset="0"/>
              </a:rPr>
              <a:t>if-else</a:t>
            </a:r>
            <a:r>
              <a:rPr lang="en-US" sz="2400"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statements</a:t>
            </a:r>
            <a:endParaRPr lang="en-US" sz="2400" b="1" dirty="0" smtClean="0">
              <a:solidFill>
                <a:schemeClr val="tx1"/>
              </a:solidFill>
              <a:latin typeface="Arial" panose="020B0604020202020204" pitchFamily="34" charset="0"/>
              <a:cs typeface="Arial" panose="020B0604020202020204" pitchFamily="34" charset="0"/>
            </a:endParaRPr>
          </a:p>
          <a:p>
            <a:pPr marL="0" indent="0">
              <a:lnSpc>
                <a:spcPct val="100000"/>
              </a:lnSpc>
              <a:spcBef>
                <a:spcPts val="1500"/>
              </a:spcBef>
              <a:buClr>
                <a:srgbClr val="007FA3"/>
              </a:buClr>
              <a:buNone/>
            </a:pPr>
            <a:r>
              <a:rPr lang="en-US" sz="2400" b="1" dirty="0" smtClean="0">
                <a:solidFill>
                  <a:srgbClr val="007FA3"/>
                </a:solidFill>
                <a:latin typeface="Arial" panose="020B0604020202020204" pitchFamily="34" charset="0"/>
                <a:cs typeface="Arial" panose="020B0604020202020204" pitchFamily="34" charset="0"/>
              </a:rPr>
              <a:t>4.4 </a:t>
            </a:r>
            <a:r>
              <a:rPr lang="en-US" sz="2400" dirty="0">
                <a:solidFill>
                  <a:schemeClr val="tx1"/>
                </a:solidFill>
                <a:latin typeface="Arial" panose="020B0604020202020204" pitchFamily="34" charset="0"/>
                <a:cs typeface="Arial" panose="020B0604020202020204" pitchFamily="34" charset="0"/>
              </a:rPr>
              <a:t>Use compound expressions in </a:t>
            </a:r>
            <a:r>
              <a:rPr lang="en-US" sz="2400" b="1" dirty="0">
                <a:solidFill>
                  <a:schemeClr val="tx1"/>
                </a:solidFill>
                <a:latin typeface="Arial" panose="020B0604020202020204" pitchFamily="34" charset="0"/>
                <a:cs typeface="Arial" panose="020B0604020202020204" pitchFamily="34" charset="0"/>
              </a:rPr>
              <a:t>if</a:t>
            </a:r>
            <a:r>
              <a:rPr lang="en-US" sz="2400"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statements</a:t>
            </a:r>
            <a:endParaRPr lang="en-US" sz="2400" b="1" dirty="0" smtClean="0">
              <a:solidFill>
                <a:schemeClr val="tx1"/>
              </a:solidFill>
              <a:latin typeface="Arial" panose="020B0604020202020204" pitchFamily="34" charset="0"/>
              <a:cs typeface="Arial" panose="020B0604020202020204" pitchFamily="34" charset="0"/>
            </a:endParaRPr>
          </a:p>
          <a:p>
            <a:pPr marL="0" indent="0">
              <a:lnSpc>
                <a:spcPct val="100000"/>
              </a:lnSpc>
              <a:spcBef>
                <a:spcPts val="1500"/>
              </a:spcBef>
              <a:buClr>
                <a:srgbClr val="007FA3"/>
              </a:buClr>
              <a:buNone/>
            </a:pPr>
            <a:r>
              <a:rPr lang="en-US" sz="2400" b="1" dirty="0" smtClean="0">
                <a:solidFill>
                  <a:srgbClr val="007FA3"/>
                </a:solidFill>
                <a:latin typeface="Arial" panose="020B0604020202020204" pitchFamily="34" charset="0"/>
                <a:cs typeface="Arial" panose="020B0604020202020204" pitchFamily="34" charset="0"/>
              </a:rPr>
              <a:t>4.5 </a:t>
            </a:r>
            <a:r>
              <a:rPr lang="en-US" sz="2400" dirty="0">
                <a:solidFill>
                  <a:schemeClr val="tx1"/>
                </a:solidFill>
                <a:latin typeface="Arial" panose="020B0604020202020204" pitchFamily="34" charset="0"/>
                <a:cs typeface="Arial" panose="020B0604020202020204" pitchFamily="34" charset="0"/>
              </a:rPr>
              <a:t>Make decisions using</a:t>
            </a:r>
            <a:r>
              <a:rPr lang="en-US" sz="2400" b="1" dirty="0">
                <a:solidFill>
                  <a:schemeClr val="tx1"/>
                </a:solidFill>
                <a:latin typeface="Arial" panose="020B0604020202020204" pitchFamily="34" charset="0"/>
                <a:cs typeface="Arial" panose="020B0604020202020204" pitchFamily="34" charset="0"/>
              </a:rPr>
              <a:t> switch </a:t>
            </a:r>
            <a:r>
              <a:rPr lang="en-US" sz="2400" dirty="0" smtClean="0">
                <a:solidFill>
                  <a:schemeClr val="tx1"/>
                </a:solidFill>
                <a:latin typeface="Arial" panose="020B0604020202020204" pitchFamily="34" charset="0"/>
                <a:cs typeface="Arial" panose="020B0604020202020204" pitchFamily="34" charset="0"/>
              </a:rPr>
              <a:t>statements</a:t>
            </a:r>
            <a:endParaRPr lang="en-US" sz="24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7750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Making Decisions Using the if-else Statement </a:t>
            </a:r>
            <a:r>
              <a:rPr lang="en-US" sz="2000" dirty="0" smtClean="0">
                <a:solidFill>
                  <a:srgbClr val="007FA3"/>
                </a:solidFill>
                <a:latin typeface="Arial" panose="020B0604020202020204" pitchFamily="34" charset="0"/>
                <a:cs typeface="Arial" panose="020B0604020202020204" pitchFamily="34" charset="0"/>
              </a:rPr>
              <a:t>(4 </a:t>
            </a:r>
            <a:r>
              <a:rPr lang="en-US" sz="2000" dirty="0">
                <a:solidFill>
                  <a:srgbClr val="007FA3"/>
                </a:solidFill>
                <a:latin typeface="Arial" panose="020B0604020202020204" pitchFamily="34" charset="0"/>
                <a:cs typeface="Arial" panose="020B0604020202020204" pitchFamily="34" charset="0"/>
              </a:rPr>
              <a:t>of 4)</a:t>
            </a:r>
          </a:p>
        </p:txBody>
      </p:sp>
      <p:pic>
        <p:nvPicPr>
          <p:cNvPr id="7" name="Picture 6" descr="Figure 4-12 Output of two executions of the IfElseDecision program. The output of the program displays the following text. Line 1: Enter an integer, 8. Line 2: 8 is not greater than 10. Line 3: Enter an integer, 32. Line 4: 32 is greater than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2667000"/>
            <a:ext cx="6759012" cy="173616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91202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4676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Compound Expressions in if Statements</a:t>
            </a:r>
          </a:p>
        </p:txBody>
      </p:sp>
      <p:sp>
        <p:nvSpPr>
          <p:cNvPr id="3" name="Content Placeholder 2"/>
          <p:cNvSpPr>
            <a:spLocks noGrp="1"/>
          </p:cNvSpPr>
          <p:nvPr>
            <p:ph idx="1"/>
          </p:nvPr>
        </p:nvSpPr>
        <p:spPr>
          <a:xfrm>
            <a:off x="592017" y="1538819"/>
            <a:ext cx="8323383" cy="2377574"/>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can combine multiple decisions into a single</a:t>
            </a:r>
            <a:r>
              <a:rPr lang="en-US" sz="2200" b="1" dirty="0">
                <a:solidFill>
                  <a:schemeClr val="tx1"/>
                </a:solidFill>
                <a:latin typeface="Arial" panose="020B0604020202020204" pitchFamily="34" charset="0"/>
                <a:cs typeface="Arial" panose="020B0604020202020204" pitchFamily="34" charset="0"/>
              </a:rPr>
              <a:t> if</a:t>
            </a:r>
            <a:r>
              <a:rPr lang="en-US" sz="2200" dirty="0">
                <a:solidFill>
                  <a:schemeClr val="tx1"/>
                </a:solidFill>
                <a:latin typeface="Arial" panose="020B0604020202020204" pitchFamily="34" charset="0"/>
                <a:cs typeface="Arial" panose="020B0604020202020204" pitchFamily="34" charset="0"/>
              </a:rPr>
              <a:t> statement</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Use a combination of </a:t>
            </a:r>
            <a:r>
              <a:rPr lang="en-US" sz="2200" b="1" dirty="0">
                <a:solidFill>
                  <a:schemeClr val="tx1"/>
                </a:solidFill>
                <a:latin typeface="Arial" panose="020B0604020202020204" pitchFamily="34" charset="0"/>
                <a:cs typeface="Arial" panose="020B0604020202020204" pitchFamily="34" charset="0"/>
              </a:rPr>
              <a:t>AND</a:t>
            </a:r>
            <a:r>
              <a:rPr lang="en-US" sz="2200" dirty="0">
                <a:solidFill>
                  <a:schemeClr val="tx1"/>
                </a:solidFill>
                <a:latin typeface="Arial" panose="020B0604020202020204" pitchFamily="34" charset="0"/>
                <a:cs typeface="Arial" panose="020B0604020202020204" pitchFamily="34" charset="0"/>
              </a:rPr>
              <a:t> and </a:t>
            </a:r>
            <a:r>
              <a:rPr lang="en-US" sz="2200" b="1" dirty="0">
                <a:solidFill>
                  <a:schemeClr val="tx1"/>
                </a:solidFill>
                <a:latin typeface="Arial" panose="020B0604020202020204" pitchFamily="34" charset="0"/>
                <a:cs typeface="Arial" panose="020B0604020202020204" pitchFamily="34" charset="0"/>
              </a:rPr>
              <a:t>OR operators</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For convenience and clarity:</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Combine multiple decisions into a single, compound Boolean expression using a combination of conditional AND and OR operators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49948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4676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Conditional AND Operator </a:t>
            </a:r>
            <a:r>
              <a:rPr lang="en-US" sz="2000" dirty="0">
                <a:solidFill>
                  <a:srgbClr val="007FA3"/>
                </a:solidFill>
                <a:latin typeface="Arial" panose="020B0604020202020204" pitchFamily="34" charset="0"/>
                <a:cs typeface="Arial" panose="020B0604020202020204" pitchFamily="34" charset="0"/>
              </a:rPr>
              <a:t>(1 of 2)</a:t>
            </a:r>
          </a:p>
        </p:txBody>
      </p:sp>
      <p:sp>
        <p:nvSpPr>
          <p:cNvPr id="3" name="Content Placeholder 2"/>
          <p:cNvSpPr>
            <a:spLocks noGrp="1"/>
          </p:cNvSpPr>
          <p:nvPr>
            <p:ph idx="1"/>
          </p:nvPr>
        </p:nvSpPr>
        <p:spPr>
          <a:xfrm>
            <a:off x="592017" y="1538819"/>
            <a:ext cx="8323383" cy="4455066"/>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Conditional AND operator</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Determines whether two expressions are both </a:t>
            </a:r>
            <a:r>
              <a:rPr lang="en-US" sz="2200" b="1" dirty="0">
                <a:solidFill>
                  <a:schemeClr val="tx1"/>
                </a:solidFill>
                <a:latin typeface="Arial" panose="020B0604020202020204" pitchFamily="34" charset="0"/>
                <a:cs typeface="Arial" panose="020B0604020202020204" pitchFamily="34" charset="0"/>
              </a:rPr>
              <a:t>true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Uses two ampersands (&amp;&amp;) and  must include a complete Boolean expression on each side of the operator</a:t>
            </a:r>
          </a:p>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Truth tables</a:t>
            </a:r>
            <a:r>
              <a:rPr lang="en-US" sz="2200" dirty="0">
                <a:solidFill>
                  <a:schemeClr val="tx1"/>
                </a:solidFill>
                <a:latin typeface="Arial" panose="020B0604020202020204" pitchFamily="34" charset="0"/>
                <a:cs typeface="Arial" panose="020B0604020202020204" pitchFamily="34" charset="0"/>
              </a:rPr>
              <a:t> are diagrams used in mathematics and logic to help describe the truth of an entire expression based on the truth of its parts</a:t>
            </a:r>
          </a:p>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Short-circuit evaluation</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Expressions in each part of an AND expression are evaluated only as much as necessary to determine whether the entire expression is</a:t>
            </a:r>
            <a:r>
              <a:rPr lang="en-US" sz="2200" b="1" dirty="0">
                <a:solidFill>
                  <a:schemeClr val="tx1"/>
                </a:solidFill>
                <a:latin typeface="Arial" panose="020B0604020202020204" pitchFamily="34" charset="0"/>
                <a:cs typeface="Arial" panose="020B0604020202020204" pitchFamily="34" charset="0"/>
              </a:rPr>
              <a:t> true </a:t>
            </a:r>
            <a:r>
              <a:rPr lang="en-US" sz="2200" dirty="0">
                <a:solidFill>
                  <a:schemeClr val="tx1"/>
                </a:solidFill>
                <a:latin typeface="Arial" panose="020B0604020202020204" pitchFamily="34" charset="0"/>
                <a:cs typeface="Arial" panose="020B0604020202020204" pitchFamily="34" charset="0"/>
              </a:rPr>
              <a:t>or</a:t>
            </a:r>
            <a:r>
              <a:rPr lang="en-US" sz="2200" b="1" dirty="0">
                <a:solidFill>
                  <a:schemeClr val="tx1"/>
                </a:solidFill>
                <a:latin typeface="Arial" panose="020B0604020202020204" pitchFamily="34" charset="0"/>
                <a:cs typeface="Arial" panose="020B0604020202020204" pitchFamily="34" charset="0"/>
              </a:rPr>
              <a:t> false</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22083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4676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Conditional AND Operator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2)</a:t>
            </a:r>
          </a:p>
        </p:txBody>
      </p:sp>
      <p:pic>
        <p:nvPicPr>
          <p:cNvPr id="7" name="Picture 6" descr="Figure 4-14 Comparison of the &amp;&amp; operator and nested if statements. Program code. In the code, the words in the variable names are merged, and the code contains the keyword, if. The lines read as follows. Line 1: forward slash, forward slash, using the ampersand ampersand operator. Line 2: if, left parenthesis, age &gt; = 0 ampersand ampersand age &lt; 120, right parenthesis. Line 3, indented once: write line, left parenthesis, open quotes, age is valid, close quotes, right parenthesis, semicolon. Line 4: forward slash forward slash, using nested ifs. Line 5: if, left parenthesis, age &gt; = 0, right parenthesis. Line 6: indented once, if, left parenthesis, age &lt; 120, right parenthesis. Line 7, indented twice: write line, left parenthesis, open quotes, age is valid, close quotes, right parenthesis, semicol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2286000"/>
            <a:ext cx="6767054" cy="2682998"/>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51531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4676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Conditional </a:t>
            </a:r>
            <a:r>
              <a:rPr lang="en-US" sz="3600" b="1" dirty="0" smtClean="0">
                <a:solidFill>
                  <a:srgbClr val="007FA3"/>
                </a:solidFill>
                <a:latin typeface="Arial" panose="020B0604020202020204" pitchFamily="34" charset="0"/>
                <a:cs typeface="Arial" panose="020B0604020202020204" pitchFamily="34" charset="0"/>
              </a:rPr>
              <a:t>OR </a:t>
            </a:r>
            <a:r>
              <a:rPr lang="en-US" sz="3600" b="1" dirty="0">
                <a:solidFill>
                  <a:srgbClr val="007FA3"/>
                </a:solidFill>
                <a:latin typeface="Arial" panose="020B0604020202020204" pitchFamily="34" charset="0"/>
                <a:cs typeface="Arial" panose="020B0604020202020204" pitchFamily="34" charset="0"/>
              </a:rPr>
              <a:t>Operator </a:t>
            </a:r>
            <a:r>
              <a:rPr lang="en-US" sz="2000" dirty="0">
                <a:solidFill>
                  <a:srgbClr val="007FA3"/>
                </a:solidFill>
                <a:latin typeface="Arial" panose="020B0604020202020204" pitchFamily="34" charset="0"/>
                <a:cs typeface="Arial" panose="020B0604020202020204" pitchFamily="34" charset="0"/>
              </a:rPr>
              <a:t>(1 of 2)</a:t>
            </a:r>
          </a:p>
        </p:txBody>
      </p:sp>
      <p:sp>
        <p:nvSpPr>
          <p:cNvPr id="3" name="Content Placeholder 2"/>
          <p:cNvSpPr>
            <a:spLocks noGrp="1"/>
          </p:cNvSpPr>
          <p:nvPr>
            <p:ph idx="1"/>
          </p:nvPr>
        </p:nvSpPr>
        <p:spPr>
          <a:xfrm>
            <a:off x="592017" y="1538819"/>
            <a:ext cx="8323383" cy="4001095"/>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Conditional OR operator</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Used when you want some action to occur even if only one of two conditions is</a:t>
            </a:r>
            <a:r>
              <a:rPr lang="en-US" sz="2200" b="1" dirty="0">
                <a:solidFill>
                  <a:schemeClr val="tx1"/>
                </a:solidFill>
                <a:latin typeface="Arial" panose="020B0604020202020204" pitchFamily="34" charset="0"/>
                <a:cs typeface="Arial" panose="020B0604020202020204" pitchFamily="34" charset="0"/>
              </a:rPr>
              <a:t> true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Written as two pipes ||</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You must include a complete Boolean expression on each side of the operator</a:t>
            </a:r>
          </a:p>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Short-circuit evaluation</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Expressions in each part of an OR expression are evaluated only as much as necessary to determine whether the entire expression is </a:t>
            </a:r>
            <a:r>
              <a:rPr lang="en-US" sz="2200" b="1" dirty="0">
                <a:solidFill>
                  <a:schemeClr val="tx1"/>
                </a:solidFill>
                <a:latin typeface="Arial" panose="020B0604020202020204" pitchFamily="34" charset="0"/>
                <a:cs typeface="Arial" panose="020B0604020202020204" pitchFamily="34" charset="0"/>
              </a:rPr>
              <a:t>true </a:t>
            </a:r>
            <a:r>
              <a:rPr lang="en-US" sz="2200" dirty="0">
                <a:solidFill>
                  <a:schemeClr val="tx1"/>
                </a:solidFill>
                <a:latin typeface="Arial" panose="020B0604020202020204" pitchFamily="34" charset="0"/>
                <a:cs typeface="Arial" panose="020B0604020202020204" pitchFamily="34" charset="0"/>
              </a:rPr>
              <a:t>or</a:t>
            </a:r>
            <a:r>
              <a:rPr lang="en-US" sz="2200" b="1" dirty="0">
                <a:solidFill>
                  <a:schemeClr val="tx1"/>
                </a:solidFill>
                <a:latin typeface="Arial" panose="020B0604020202020204" pitchFamily="34" charset="0"/>
                <a:cs typeface="Arial" panose="020B0604020202020204" pitchFamily="34" charset="0"/>
              </a:rPr>
              <a:t> false</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2697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4676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Conditional </a:t>
            </a:r>
            <a:r>
              <a:rPr lang="en-US" sz="3600" b="1" dirty="0" smtClean="0">
                <a:solidFill>
                  <a:srgbClr val="007FA3"/>
                </a:solidFill>
                <a:latin typeface="Arial" panose="020B0604020202020204" pitchFamily="34" charset="0"/>
                <a:cs typeface="Arial" panose="020B0604020202020204" pitchFamily="34" charset="0"/>
              </a:rPr>
              <a:t>OR </a:t>
            </a:r>
            <a:r>
              <a:rPr lang="en-US" sz="3600" b="1" dirty="0">
                <a:solidFill>
                  <a:srgbClr val="007FA3"/>
                </a:solidFill>
                <a:latin typeface="Arial" panose="020B0604020202020204" pitchFamily="34" charset="0"/>
                <a:cs typeface="Arial" panose="020B0604020202020204" pitchFamily="34" charset="0"/>
              </a:rPr>
              <a:t>Operator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2)</a:t>
            </a:r>
          </a:p>
        </p:txBody>
      </p:sp>
      <p:pic>
        <p:nvPicPr>
          <p:cNvPr id="7" name="Picture 6" descr="Figure 4-15 Comparison of the || operator and nested if statements. Program code. In the code, the words in the variable names are merged, and the code contains the following keywords: if, else. The lines read as follows. Line 1: forward slash forward slash, using the || or operator. Line 2: if, left parenthesis, age &lt; 0 or age &gt; 120, right parenthesis. Line 3, indented once: write line, left parenthesis, open quotes, age is not valid, close quotes, right parenthesis, semicolon. Line 4: forward slash forward slash, using nested ifs. Line 5: if, left parenthesis, age &lt; 0, right parenthesis. Line 6, indented once: write line, left parenthesis, open quotes, Age is not valid, close quotes, right parenthesis, semicolon. Line 7: else. Line 8, indented once: if, left parenthesis, age &gt; 120, right parenthesis. Line 9, indented twice: write line, left parenthesis, open quotes, age is not valid, close quotes, right parenthesis, semicol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2133600"/>
            <a:ext cx="6224560" cy="2929818"/>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3001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5022"/>
            <a:ext cx="76962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Logical AND and OR Operators</a:t>
            </a:r>
          </a:p>
        </p:txBody>
      </p:sp>
      <p:sp>
        <p:nvSpPr>
          <p:cNvPr id="3" name="Text Placeholder 2"/>
          <p:cNvSpPr>
            <a:spLocks noGrp="1"/>
          </p:cNvSpPr>
          <p:nvPr>
            <p:ph idx="1"/>
          </p:nvPr>
        </p:nvSpPr>
        <p:spPr>
          <a:xfrm>
            <a:off x="592016" y="1538819"/>
            <a:ext cx="7789984" cy="2793072"/>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Boolean logical AND operator</a:t>
            </a:r>
            <a:r>
              <a:rPr lang="en-US" sz="2200" dirty="0">
                <a:solidFill>
                  <a:schemeClr val="tx1"/>
                </a:solidFill>
                <a:latin typeface="Arial" panose="020B0604020202020204" pitchFamily="34" charset="0"/>
                <a:cs typeface="Arial" panose="020B0604020202020204" pitchFamily="34" charset="0"/>
              </a:rPr>
              <a:t> (&amp;) and </a:t>
            </a:r>
            <a:r>
              <a:rPr lang="en-US" sz="2200" b="1" dirty="0">
                <a:solidFill>
                  <a:schemeClr val="tx1"/>
                </a:solidFill>
                <a:latin typeface="Arial" panose="020B0604020202020204" pitchFamily="34" charset="0"/>
                <a:cs typeface="Arial" panose="020B0604020202020204" pitchFamily="34" charset="0"/>
              </a:rPr>
              <a:t>Boolean logical inclusive OR operator</a:t>
            </a:r>
            <a:r>
              <a:rPr lang="en-US" sz="2200" dirty="0">
                <a:solidFill>
                  <a:schemeClr val="tx1"/>
                </a:solidFill>
                <a:latin typeface="Arial" panose="020B0604020202020204" pitchFamily="34" charset="0"/>
                <a:cs typeface="Arial" panose="020B0604020202020204" pitchFamily="34" charset="0"/>
              </a:rPr>
              <a:t> (|)</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Work just like their &amp;&amp; and || (</a:t>
            </a:r>
            <a:r>
              <a:rPr lang="en-US" sz="2200" b="1" dirty="0">
                <a:solidFill>
                  <a:schemeClr val="tx1"/>
                </a:solidFill>
                <a:latin typeface="Arial" panose="020B0604020202020204" pitchFamily="34" charset="0"/>
                <a:cs typeface="Arial" panose="020B0604020202020204" pitchFamily="34" charset="0"/>
              </a:rPr>
              <a:t>conditional</a:t>
            </a:r>
            <a:r>
              <a:rPr lang="en-US" sz="2200" dirty="0">
                <a:solidFill>
                  <a:schemeClr val="tx1"/>
                </a:solidFill>
                <a:latin typeface="Arial" panose="020B0604020202020204" pitchFamily="34" charset="0"/>
                <a:cs typeface="Arial" panose="020B0604020202020204" pitchFamily="34" charset="0"/>
              </a:rPr>
              <a:t> AND and OR) counterparts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Do not support short-circuit evaluation</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Can lead to a </a:t>
            </a:r>
            <a:r>
              <a:rPr lang="en-US" sz="2200" b="1" dirty="0">
                <a:solidFill>
                  <a:schemeClr val="tx1"/>
                </a:solidFill>
                <a:latin typeface="Arial" panose="020B0604020202020204" pitchFamily="34" charset="0"/>
                <a:cs typeface="Arial" panose="020B0604020202020204" pitchFamily="34" charset="0"/>
              </a:rPr>
              <a:t>side effect</a:t>
            </a:r>
            <a:r>
              <a:rPr lang="en-US" sz="2200" dirty="0">
                <a:solidFill>
                  <a:schemeClr val="tx1"/>
                </a:solidFill>
                <a:latin typeface="Arial" panose="020B0604020202020204" pitchFamily="34" charset="0"/>
                <a:cs typeface="Arial" panose="020B0604020202020204" pitchFamily="34" charset="0"/>
              </a:rPr>
              <a:t> (unintended consequence)</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Avoid writing expressions that contain side effects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36055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4676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Combining AND and OR Operators </a:t>
            </a:r>
            <a:r>
              <a:rPr lang="en-US" sz="2000" dirty="0">
                <a:solidFill>
                  <a:srgbClr val="007FA3"/>
                </a:solidFill>
                <a:latin typeface="Arial" panose="020B0604020202020204" pitchFamily="34" charset="0"/>
                <a:cs typeface="Arial" panose="020B0604020202020204" pitchFamily="34" charset="0"/>
              </a:rPr>
              <a:t>(1 of </a:t>
            </a:r>
            <a:r>
              <a:rPr lang="en-US" sz="2000" dirty="0" smtClean="0">
                <a:solidFill>
                  <a:srgbClr val="007FA3"/>
                </a:solidFill>
                <a:latin typeface="Arial" panose="020B0604020202020204" pitchFamily="34" charset="0"/>
                <a:cs typeface="Arial" panose="020B0604020202020204" pitchFamily="34" charset="0"/>
              </a:rPr>
              <a:t>3)</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9"/>
            <a:ext cx="8247183" cy="4557181"/>
          </a:xfrm>
        </p:spPr>
        <p:txBody>
          <a:bodyPr/>
          <a:lstStyle/>
          <a:p>
            <a:pPr marL="256032" indent="-256032">
              <a:lnSpc>
                <a:spcPct val="100000"/>
              </a:lnSpc>
              <a:spcBef>
                <a:spcPts val="1500"/>
              </a:spcBef>
              <a:buClr>
                <a:srgbClr val="007FA3"/>
              </a:buClr>
            </a:pPr>
            <a:r>
              <a:rPr lang="en-US" dirty="0">
                <a:solidFill>
                  <a:schemeClr val="tx1"/>
                </a:solidFill>
                <a:latin typeface="Arial" panose="020B0604020202020204" pitchFamily="34" charset="0"/>
                <a:cs typeface="Arial" panose="020B0604020202020204" pitchFamily="34" charset="0"/>
              </a:rPr>
              <a:t>You can combine as many AND and OR operators in an expression as you need</a:t>
            </a:r>
          </a:p>
          <a:p>
            <a:pPr marL="256032" indent="-256032">
              <a:lnSpc>
                <a:spcPct val="100000"/>
              </a:lnSpc>
              <a:spcBef>
                <a:spcPts val="1500"/>
              </a:spcBef>
              <a:buClr>
                <a:srgbClr val="007FA3"/>
              </a:buClr>
            </a:pPr>
            <a:r>
              <a:rPr lang="en-US" dirty="0">
                <a:solidFill>
                  <a:schemeClr val="tx1"/>
                </a:solidFill>
                <a:latin typeface="Arial" panose="020B0604020202020204" pitchFamily="34" charset="0"/>
                <a:cs typeface="Arial" panose="020B0604020202020204" pitchFamily="34" charset="0"/>
              </a:rPr>
              <a:t>Example:</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When three conditions must be </a:t>
            </a:r>
            <a:r>
              <a:rPr lang="en-US" sz="2000" b="1" dirty="0">
                <a:solidFill>
                  <a:schemeClr val="tx1"/>
                </a:solidFill>
                <a:latin typeface="Arial" panose="020B0604020202020204" pitchFamily="34" charset="0"/>
                <a:cs typeface="Arial" panose="020B0604020202020204" pitchFamily="34" charset="0"/>
              </a:rPr>
              <a:t>true</a:t>
            </a:r>
            <a:r>
              <a:rPr lang="en-US" sz="2000" dirty="0">
                <a:solidFill>
                  <a:schemeClr val="tx1"/>
                </a:solidFill>
                <a:latin typeface="Arial" panose="020B0604020202020204" pitchFamily="34" charset="0"/>
                <a:cs typeface="Arial" panose="020B0604020202020204" pitchFamily="34" charset="0"/>
              </a:rPr>
              <a:t> before performing an action, you can use multiple AND or OR operators in the same expression</a:t>
            </a:r>
          </a:p>
          <a:p>
            <a:pPr marL="256032" indent="-256032">
              <a:lnSpc>
                <a:spcPct val="100000"/>
              </a:lnSpc>
              <a:spcBef>
                <a:spcPts val="1500"/>
              </a:spcBef>
              <a:buClr>
                <a:srgbClr val="007FA3"/>
              </a:buClr>
            </a:pPr>
            <a:r>
              <a:rPr lang="en-US" dirty="0">
                <a:solidFill>
                  <a:schemeClr val="tx1"/>
                </a:solidFill>
                <a:latin typeface="Arial" panose="020B0604020202020204" pitchFamily="34" charset="0"/>
                <a:cs typeface="Arial" panose="020B0604020202020204" pitchFamily="34" charset="0"/>
              </a:rPr>
              <a:t>When you use a series of only &amp;&amp; or only || operators in an expression</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They are evaluated from left to right as far as is necessary to determine the value of the entire expression</a:t>
            </a:r>
          </a:p>
          <a:p>
            <a:pPr marL="256032" indent="-256032">
              <a:lnSpc>
                <a:spcPct val="100000"/>
              </a:lnSpc>
              <a:spcBef>
                <a:spcPts val="1500"/>
              </a:spcBef>
              <a:buClr>
                <a:srgbClr val="007FA3"/>
              </a:buClr>
            </a:pPr>
            <a:r>
              <a:rPr lang="en-US" dirty="0">
                <a:solidFill>
                  <a:schemeClr val="tx1"/>
                </a:solidFill>
                <a:latin typeface="Arial" panose="020B0604020202020204" pitchFamily="34" charset="0"/>
                <a:cs typeface="Arial" panose="020B0604020202020204" pitchFamily="34" charset="0"/>
              </a:rPr>
              <a:t>However, when you combine &amp;&amp; and || operators within the same Boolean expression, they are not necessarily evaluated from left to right</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Instead, the &amp;&amp; operators take precedence</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07751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4676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Combining AND and OR Operators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a:t>
            </a:r>
            <a:r>
              <a:rPr lang="en-US" sz="2000" dirty="0" smtClean="0">
                <a:solidFill>
                  <a:srgbClr val="007FA3"/>
                </a:solidFill>
                <a:latin typeface="Arial" panose="020B0604020202020204" pitchFamily="34" charset="0"/>
                <a:cs typeface="Arial" panose="020B0604020202020204" pitchFamily="34" charset="0"/>
              </a:rPr>
              <a:t>3)</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4-16 Movie ticket discount program using parentheses to alter precedence of Boolean evaluations. Program code. In the code, the words in the variable names are merged, and the code contains the following keywords: using static, class, static void, i n t, c h ay r, c o n s t i n t, if, else. The lines read as follows. Line 1: using static, system, period, console, semicolon. Line 2: class, movie discount. Line 3: left brace. Line 4, indented once: static void, main, left parenthesis, right parenthesis. Line 5, indented once: left brace. Line 6, indented twice: i n t, age = 10, semicolon. Line 7, indented twice: c h ay r, rating = single quote, R, single quote, semicolon. Line 8, indented twice: c o n s t i n t, child underscore age = 65, semicolon. Line 9, indented twice: c o n s t i n t, senior underscore age = 65, semicolon. Line 10, indented twice: write line, left parenthesis, open quotes, when age is, left brace, 0, right brace, and rating is, left brace, 1, right brace, close quotes, comma. Line 11, indented 3 times: age, comma, rating, right parenthesis, semicolon. Line 12, indented twice: if, left parenthesis, left parenthesis, age &lt; = child underscore age or age &gt; = senior underscore age, right parenthesis, ampersand ampersand, rating, = =, single quote, G, close single quote, right parenthesis. Line 13, indented thrice: write line, left parenthesis, open quotes, discount applies, close quotes, right parenthesis, semicolon. Line 14, indented twice: else. Line 15, indented 3 times: write line, left parenthesis, open quotes, full price, close quotes, right parenthesis, semicolon. Line 16, indented once: right brace. Line 17: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6045" y="1927934"/>
            <a:ext cx="6371910" cy="370781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41871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4676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Combining AND and OR Operators </a:t>
            </a:r>
            <a:r>
              <a:rPr lang="en-US" sz="2000" dirty="0" smtClean="0">
                <a:solidFill>
                  <a:srgbClr val="007FA3"/>
                </a:solidFill>
                <a:latin typeface="Arial" panose="020B0604020202020204" pitchFamily="34" charset="0"/>
                <a:cs typeface="Arial" panose="020B0604020202020204" pitchFamily="34" charset="0"/>
              </a:rPr>
              <a:t>(3 </a:t>
            </a:r>
            <a:r>
              <a:rPr lang="en-US" sz="2000" dirty="0">
                <a:solidFill>
                  <a:srgbClr val="007FA3"/>
                </a:solidFill>
                <a:latin typeface="Arial" panose="020B0604020202020204" pitchFamily="34" charset="0"/>
                <a:cs typeface="Arial" panose="020B0604020202020204" pitchFamily="34" charset="0"/>
              </a:rPr>
              <a:t>of </a:t>
            </a:r>
            <a:r>
              <a:rPr lang="en-US" sz="2000" dirty="0" smtClean="0">
                <a:solidFill>
                  <a:srgbClr val="007FA3"/>
                </a:solidFill>
                <a:latin typeface="Arial" panose="020B0604020202020204" pitchFamily="34" charset="0"/>
                <a:cs typeface="Arial" panose="020B0604020202020204" pitchFamily="34" charset="0"/>
              </a:rPr>
              <a:t>3)</a:t>
            </a:r>
            <a:endParaRPr lang="en-US" sz="2000" dirty="0">
              <a:solidFill>
                <a:srgbClr val="007FA3"/>
              </a:solidFill>
              <a:latin typeface="Arial" panose="020B0604020202020204" pitchFamily="34" charset="0"/>
              <a:cs typeface="Arial" panose="020B0604020202020204" pitchFamily="34" charset="0"/>
            </a:endParaRPr>
          </a:p>
        </p:txBody>
      </p:sp>
      <p:pic>
        <p:nvPicPr>
          <p:cNvPr id="5" name="Picture 4" descr="Figure 4-17 Incorrect results when MovieDiscount program is executed&#10;without added parentheses. The output of the program displays the following text. Line 1: When age is 10 and rating is R. Line 2: Discount applie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2813" y="2012416"/>
            <a:ext cx="5821904" cy="1301965"/>
          </a:xfrm>
          <a:prstGeom prst="rect">
            <a:avLst/>
          </a:prstGeom>
        </p:spPr>
      </p:pic>
      <p:pic>
        <p:nvPicPr>
          <p:cNvPr id="8" name="Picture 7" descr="Figure 4-18 Correct results when parentheses are added to MovieDiscount program as shown in&#10;Figure 4-16. The output of the program displays the following text. Line 1: When age is 10 and rating is R. Line 2: Full pri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1730" y="4186952"/>
            <a:ext cx="7364070" cy="1245005"/>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9213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smtClean="0">
                <a:solidFill>
                  <a:srgbClr val="007FA3"/>
                </a:solidFill>
                <a:latin typeface="Arial" panose="020B0604020202020204" pitchFamily="34" charset="0"/>
                <a:cs typeface="Arial" panose="020B0604020202020204" pitchFamily="34" charset="0"/>
              </a:rPr>
              <a:t>Objectives </a:t>
            </a:r>
            <a:r>
              <a:rPr lang="en-US" sz="2000" dirty="0" smtClean="0">
                <a:solidFill>
                  <a:srgbClr val="007FA3"/>
                </a:solidFill>
                <a:latin typeface="Arial" panose="020B0604020202020204" pitchFamily="34" charset="0"/>
                <a:cs typeface="Arial" panose="020B0604020202020204" pitchFamily="34" charset="0"/>
              </a:rPr>
              <a:t>(2 of 2)</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8"/>
            <a:ext cx="7789983" cy="2054409"/>
          </a:xfrm>
        </p:spPr>
        <p:txBody>
          <a:bodyPr/>
          <a:lstStyle/>
          <a:p>
            <a:pPr marL="0" indent="0">
              <a:lnSpc>
                <a:spcPct val="100000"/>
              </a:lnSpc>
              <a:spcBef>
                <a:spcPts val="1500"/>
              </a:spcBef>
              <a:buClr>
                <a:srgbClr val="007FA3"/>
              </a:buClr>
              <a:buNone/>
            </a:pPr>
            <a:r>
              <a:rPr lang="en-US" sz="2400" b="1" dirty="0" smtClean="0">
                <a:solidFill>
                  <a:srgbClr val="007FA3"/>
                </a:solidFill>
                <a:latin typeface="Arial" panose="020B0604020202020204" pitchFamily="34" charset="0"/>
                <a:ea typeface="+mj-ea"/>
                <a:cs typeface="Arial" panose="020B0604020202020204" pitchFamily="34" charset="0"/>
              </a:rPr>
              <a:t>4.6 </a:t>
            </a:r>
            <a:r>
              <a:rPr lang="en-US" sz="2400" dirty="0">
                <a:solidFill>
                  <a:schemeClr val="tx1"/>
                </a:solidFill>
                <a:latin typeface="Arial" panose="020B0604020202020204" pitchFamily="34" charset="0"/>
                <a:cs typeface="Arial" panose="020B0604020202020204" pitchFamily="34" charset="0"/>
              </a:rPr>
              <a:t>Use the conditional </a:t>
            </a:r>
            <a:r>
              <a:rPr lang="en-US" sz="2400" dirty="0" smtClean="0">
                <a:solidFill>
                  <a:schemeClr val="tx1"/>
                </a:solidFill>
                <a:latin typeface="Arial" panose="020B0604020202020204" pitchFamily="34" charset="0"/>
                <a:cs typeface="Arial" panose="020B0604020202020204" pitchFamily="34" charset="0"/>
              </a:rPr>
              <a:t>operator</a:t>
            </a:r>
            <a:endParaRPr lang="en-US" sz="2400" b="1" dirty="0" smtClean="0">
              <a:solidFill>
                <a:schemeClr val="tx1"/>
              </a:solidFill>
              <a:latin typeface="Arial" panose="020B0604020202020204" pitchFamily="34" charset="0"/>
              <a:ea typeface="+mj-ea"/>
              <a:cs typeface="Arial" panose="020B0604020202020204" pitchFamily="34" charset="0"/>
            </a:endParaRPr>
          </a:p>
          <a:p>
            <a:pPr marL="0" indent="0">
              <a:lnSpc>
                <a:spcPct val="100000"/>
              </a:lnSpc>
              <a:spcBef>
                <a:spcPts val="1500"/>
              </a:spcBef>
              <a:buClr>
                <a:srgbClr val="007FA3"/>
              </a:buClr>
              <a:buNone/>
            </a:pPr>
            <a:r>
              <a:rPr lang="en-US" sz="2400" b="1" dirty="0" smtClean="0">
                <a:solidFill>
                  <a:srgbClr val="007FA3"/>
                </a:solidFill>
                <a:latin typeface="Arial" panose="020B0604020202020204" pitchFamily="34" charset="0"/>
                <a:cs typeface="Arial" panose="020B0604020202020204" pitchFamily="34" charset="0"/>
              </a:rPr>
              <a:t>4.7 </a:t>
            </a:r>
            <a:r>
              <a:rPr lang="en-US" sz="2400" dirty="0">
                <a:solidFill>
                  <a:schemeClr val="tx1"/>
                </a:solidFill>
                <a:latin typeface="Arial" panose="020B0604020202020204" pitchFamily="34" charset="0"/>
                <a:cs typeface="Arial" panose="020B0604020202020204" pitchFamily="34" charset="0"/>
              </a:rPr>
              <a:t>Use the NOT </a:t>
            </a:r>
            <a:r>
              <a:rPr lang="en-US" sz="2400" dirty="0" smtClean="0">
                <a:solidFill>
                  <a:schemeClr val="tx1"/>
                </a:solidFill>
                <a:latin typeface="Arial" panose="020B0604020202020204" pitchFamily="34" charset="0"/>
                <a:cs typeface="Arial" panose="020B0604020202020204" pitchFamily="34" charset="0"/>
              </a:rPr>
              <a:t>operator</a:t>
            </a:r>
            <a:endParaRPr lang="en-US" sz="2400" b="1" dirty="0" smtClean="0">
              <a:solidFill>
                <a:schemeClr val="tx1"/>
              </a:solidFill>
              <a:latin typeface="Arial" panose="020B0604020202020204" pitchFamily="34" charset="0"/>
              <a:cs typeface="Arial" panose="020B0604020202020204" pitchFamily="34" charset="0"/>
            </a:endParaRPr>
          </a:p>
          <a:p>
            <a:pPr marL="0" indent="0">
              <a:lnSpc>
                <a:spcPct val="100000"/>
              </a:lnSpc>
              <a:spcBef>
                <a:spcPts val="1500"/>
              </a:spcBef>
              <a:buClr>
                <a:srgbClr val="007FA3"/>
              </a:buClr>
              <a:buNone/>
            </a:pPr>
            <a:r>
              <a:rPr lang="en-US" sz="2400" b="1" dirty="0" smtClean="0">
                <a:solidFill>
                  <a:srgbClr val="007FA3"/>
                </a:solidFill>
                <a:latin typeface="Arial" panose="020B0604020202020204" pitchFamily="34" charset="0"/>
                <a:cs typeface="Arial" panose="020B0604020202020204" pitchFamily="34" charset="0"/>
              </a:rPr>
              <a:t>4.8</a:t>
            </a:r>
            <a:r>
              <a:rPr lang="en-US" sz="2400" b="1" dirty="0" smtClean="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Avoid common errors when making </a:t>
            </a:r>
            <a:r>
              <a:rPr lang="en-US" sz="2400" dirty="0" smtClean="0">
                <a:solidFill>
                  <a:schemeClr val="tx1"/>
                </a:solidFill>
                <a:latin typeface="Arial" panose="020B0604020202020204" pitchFamily="34" charset="0"/>
                <a:cs typeface="Arial" panose="020B0604020202020204" pitchFamily="34" charset="0"/>
              </a:rPr>
              <a:t>decisions</a:t>
            </a:r>
            <a:endParaRPr lang="en-US" sz="2400" b="1" dirty="0" smtClean="0">
              <a:solidFill>
                <a:schemeClr val="tx1"/>
              </a:solidFill>
              <a:latin typeface="Arial" panose="020B0604020202020204" pitchFamily="34" charset="0"/>
              <a:cs typeface="Arial" panose="020B0604020202020204" pitchFamily="34" charset="0"/>
            </a:endParaRPr>
          </a:p>
          <a:p>
            <a:pPr marL="0" indent="0">
              <a:lnSpc>
                <a:spcPct val="100000"/>
              </a:lnSpc>
              <a:spcBef>
                <a:spcPts val="1500"/>
              </a:spcBef>
              <a:buClr>
                <a:srgbClr val="007FA3"/>
              </a:buClr>
              <a:buNone/>
            </a:pPr>
            <a:r>
              <a:rPr lang="en-US" sz="2400" b="1" dirty="0" smtClean="0">
                <a:solidFill>
                  <a:srgbClr val="007FA3"/>
                </a:solidFill>
                <a:latin typeface="Arial" panose="020B0604020202020204" pitchFamily="34" charset="0"/>
                <a:cs typeface="Arial" panose="020B0604020202020204" pitchFamily="34" charset="0"/>
              </a:rPr>
              <a:t>4.9 </a:t>
            </a:r>
            <a:r>
              <a:rPr lang="en-US" sz="2400" dirty="0">
                <a:solidFill>
                  <a:schemeClr val="tx1"/>
                </a:solidFill>
                <a:latin typeface="Arial" panose="020B0604020202020204" pitchFamily="34" charset="0"/>
                <a:cs typeface="Arial" panose="020B0604020202020204" pitchFamily="34" charset="0"/>
              </a:rPr>
              <a:t>Appreciate decision-making issues in GUI </a:t>
            </a:r>
            <a:r>
              <a:rPr lang="en-US" sz="2400" dirty="0" smtClean="0">
                <a:solidFill>
                  <a:schemeClr val="tx1"/>
                </a:solidFill>
                <a:latin typeface="Arial" panose="020B0604020202020204" pitchFamily="34" charset="0"/>
                <a:cs typeface="Arial" panose="020B0604020202020204" pitchFamily="34" charset="0"/>
              </a:rPr>
              <a:t>programs</a:t>
            </a:r>
            <a:endParaRPr lang="en-US" sz="24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05272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4676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Making Decisions Using the switch Statement </a:t>
            </a:r>
            <a:r>
              <a:rPr lang="en-US" sz="2000" dirty="0">
                <a:solidFill>
                  <a:srgbClr val="007FA3"/>
                </a:solidFill>
                <a:latin typeface="Arial" panose="020B0604020202020204" pitchFamily="34" charset="0"/>
                <a:cs typeface="Arial" panose="020B0604020202020204" pitchFamily="34" charset="0"/>
              </a:rPr>
              <a:t>(1 of 5)</a:t>
            </a:r>
          </a:p>
        </p:txBody>
      </p:sp>
      <p:sp>
        <p:nvSpPr>
          <p:cNvPr id="3" name="Content Placeholder 2"/>
          <p:cNvSpPr>
            <a:spLocks noGrp="1"/>
          </p:cNvSpPr>
          <p:nvPr>
            <p:ph idx="1"/>
          </p:nvPr>
        </p:nvSpPr>
        <p:spPr>
          <a:xfrm>
            <a:off x="592017" y="1538819"/>
            <a:ext cx="8018583" cy="4301177"/>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switch structure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Tests a single variable against a series of exact matches</a:t>
            </a:r>
          </a:p>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Keywords</a:t>
            </a: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switch</a:t>
            </a:r>
            <a:r>
              <a:rPr lang="en-US" sz="2200" dirty="0">
                <a:solidFill>
                  <a:schemeClr val="tx1"/>
                </a:solidFill>
                <a:latin typeface="Arial" panose="020B0604020202020204" pitchFamily="34" charset="0"/>
                <a:cs typeface="Arial" panose="020B0604020202020204" pitchFamily="34" charset="0"/>
              </a:rPr>
              <a:t> – starts the structure and is followed immediately by a test expression enclosed in parentheses</a:t>
            </a: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case</a:t>
            </a:r>
            <a:r>
              <a:rPr lang="en-US" sz="2200" dirty="0">
                <a:solidFill>
                  <a:schemeClr val="tx1"/>
                </a:solidFill>
                <a:latin typeface="Arial" panose="020B0604020202020204" pitchFamily="34" charset="0"/>
                <a:cs typeface="Arial" panose="020B0604020202020204" pitchFamily="34" charset="0"/>
              </a:rPr>
              <a:t> – followed by one of the possible values that might equal the </a:t>
            </a:r>
            <a:r>
              <a:rPr lang="en-US" sz="2200" b="1" dirty="0">
                <a:solidFill>
                  <a:schemeClr val="tx1"/>
                </a:solidFill>
                <a:latin typeface="Arial" panose="020B0604020202020204" pitchFamily="34" charset="0"/>
                <a:cs typeface="Arial" panose="020B0604020202020204" pitchFamily="34" charset="0"/>
              </a:rPr>
              <a:t>switch</a:t>
            </a:r>
            <a:r>
              <a:rPr lang="en-US" sz="2200" dirty="0">
                <a:solidFill>
                  <a:schemeClr val="tx1"/>
                </a:solidFill>
                <a:latin typeface="Arial" panose="020B0604020202020204" pitchFamily="34" charset="0"/>
                <a:cs typeface="Arial" panose="020B0604020202020204" pitchFamily="34" charset="0"/>
              </a:rPr>
              <a:t> expression</a:t>
            </a:r>
          </a:p>
          <a:p>
            <a:pPr marL="740664" lvl="1" indent="-283464">
              <a:lnSpc>
                <a:spcPct val="100000"/>
              </a:lnSpc>
              <a:buClr>
                <a:srgbClr val="007FA3"/>
              </a:buClr>
              <a:buFont typeface="Arial" panose="020B0604020202020204" pitchFamily="34" charset="0"/>
              <a:buChar char="–"/>
            </a:pPr>
            <a:r>
              <a:rPr lang="en-US" sz="2200" b="1" dirty="0" smtClean="0">
                <a:solidFill>
                  <a:schemeClr val="tx1"/>
                </a:solidFill>
                <a:latin typeface="Arial" panose="020B0604020202020204" pitchFamily="34" charset="0"/>
                <a:cs typeface="Arial" panose="020B0604020202020204" pitchFamily="34" charset="0"/>
              </a:rPr>
              <a:t>break</a:t>
            </a:r>
            <a:r>
              <a:rPr lang="en-US" sz="2200" dirty="0" smtClean="0">
                <a:solidFill>
                  <a:schemeClr val="tx1"/>
                </a:solidFill>
                <a:latin typeface="Arial" panose="020B0604020202020204" pitchFamily="34" charset="0"/>
                <a:cs typeface="Arial" panose="020B0604020202020204" pitchFamily="34" charset="0"/>
              </a:rPr>
              <a:t> </a:t>
            </a:r>
            <a:r>
              <a:rPr lang="en-US" sz="2200" dirty="0">
                <a:solidFill>
                  <a:schemeClr val="tx1"/>
                </a:solidFill>
                <a:latin typeface="Arial" panose="020B0604020202020204" pitchFamily="34" charset="0"/>
                <a:cs typeface="Arial" panose="020B0604020202020204" pitchFamily="34" charset="0"/>
              </a:rPr>
              <a:t>– usually terminates a switch structure at the end of each case</a:t>
            </a:r>
          </a:p>
          <a:p>
            <a:pPr marL="740664" lvl="1" indent="-283464">
              <a:lnSpc>
                <a:spcPct val="100000"/>
              </a:lnSpc>
              <a:buClr>
                <a:srgbClr val="007FA3"/>
              </a:buClr>
              <a:buFont typeface="Arial" panose="020B0604020202020204" pitchFamily="34" charset="0"/>
              <a:buChar char="–"/>
            </a:pPr>
            <a:r>
              <a:rPr lang="en-US" sz="2200" b="1" dirty="0" smtClean="0">
                <a:solidFill>
                  <a:schemeClr val="tx1"/>
                </a:solidFill>
                <a:latin typeface="Arial" panose="020B0604020202020204" pitchFamily="34" charset="0"/>
                <a:cs typeface="Arial" panose="020B0604020202020204" pitchFamily="34" charset="0"/>
              </a:rPr>
              <a:t>Default</a:t>
            </a:r>
            <a:r>
              <a:rPr lang="en-US" sz="2200" dirty="0" smtClean="0">
                <a:solidFill>
                  <a:schemeClr val="tx1"/>
                </a:solidFill>
                <a:latin typeface="Arial" panose="020B0604020202020204" pitchFamily="34" charset="0"/>
                <a:cs typeface="Arial" panose="020B0604020202020204" pitchFamily="34" charset="0"/>
              </a:rPr>
              <a:t> – </a:t>
            </a:r>
            <a:r>
              <a:rPr lang="en-US" sz="2200" dirty="0">
                <a:solidFill>
                  <a:schemeClr val="tx1"/>
                </a:solidFill>
                <a:latin typeface="Arial" panose="020B0604020202020204" pitchFamily="34" charset="0"/>
                <a:cs typeface="Arial" panose="020B0604020202020204" pitchFamily="34" charset="0"/>
              </a:rPr>
              <a:t>optionally is used prior to any action that should occur if the test expression does not match any case</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82852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4676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Making Decisions Using the switch Statement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5)</a:t>
            </a:r>
          </a:p>
        </p:txBody>
      </p:sp>
      <p:sp>
        <p:nvSpPr>
          <p:cNvPr id="3" name="Content Placeholder 2"/>
          <p:cNvSpPr>
            <a:spLocks noGrp="1"/>
          </p:cNvSpPr>
          <p:nvPr>
            <p:ph idx="1"/>
          </p:nvPr>
        </p:nvSpPr>
        <p:spPr>
          <a:xfrm>
            <a:off x="592017" y="1538819"/>
            <a:ext cx="8018583" cy="4570482"/>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Governing types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Prior to C# 7.0 there were restrictions on the governing type in a switch statement</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But with the newest version, the governing type can be any data type</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A </a:t>
            </a:r>
            <a:r>
              <a:rPr lang="en-US" sz="2200" b="1" dirty="0">
                <a:solidFill>
                  <a:schemeClr val="tx1"/>
                </a:solidFill>
                <a:latin typeface="Arial" panose="020B0604020202020204" pitchFamily="34" charset="0"/>
                <a:cs typeface="Arial" panose="020B0604020202020204" pitchFamily="34" charset="0"/>
              </a:rPr>
              <a:t>switch</a:t>
            </a:r>
            <a:r>
              <a:rPr lang="en-US" sz="2200" dirty="0">
                <a:solidFill>
                  <a:schemeClr val="tx1"/>
                </a:solidFill>
                <a:latin typeface="Arial" panose="020B0604020202020204" pitchFamily="34" charset="0"/>
                <a:cs typeface="Arial" panose="020B0604020202020204" pitchFamily="34" charset="0"/>
              </a:rPr>
              <a:t> does not need a </a:t>
            </a:r>
            <a:r>
              <a:rPr lang="en-US" sz="2200" b="1" dirty="0">
                <a:solidFill>
                  <a:schemeClr val="tx1"/>
                </a:solidFill>
                <a:latin typeface="Arial" panose="020B0604020202020204" pitchFamily="34" charset="0"/>
                <a:cs typeface="Arial" panose="020B0604020202020204" pitchFamily="34" charset="0"/>
              </a:rPr>
              <a:t>default case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Good programming practice to include one</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“No fall through rule”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Not allowing code to reach the end of a </a:t>
            </a:r>
            <a:r>
              <a:rPr lang="en-US" sz="2200" b="1" dirty="0">
                <a:solidFill>
                  <a:schemeClr val="tx1"/>
                </a:solidFill>
                <a:latin typeface="Arial" panose="020B0604020202020204" pitchFamily="34" charset="0"/>
                <a:cs typeface="Arial" panose="020B0604020202020204" pitchFamily="34" charset="0"/>
              </a:rPr>
              <a:t>case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Not allowed in C#</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Use a </a:t>
            </a:r>
            <a:r>
              <a:rPr lang="en-US" sz="2200" b="1" dirty="0">
                <a:solidFill>
                  <a:schemeClr val="tx1"/>
                </a:solidFill>
                <a:latin typeface="Arial" panose="020B0604020202020204" pitchFamily="34" charset="0"/>
                <a:cs typeface="Arial" panose="020B0604020202020204" pitchFamily="34" charset="0"/>
              </a:rPr>
              <a:t>break</a:t>
            </a:r>
            <a:r>
              <a:rPr lang="en-US" sz="2200" dirty="0">
                <a:solidFill>
                  <a:schemeClr val="tx1"/>
                </a:solidFill>
                <a:latin typeface="Arial" panose="020B0604020202020204" pitchFamily="34" charset="0"/>
                <a:cs typeface="Arial" panose="020B0604020202020204" pitchFamily="34" charset="0"/>
              </a:rPr>
              <a:t> statement at the end of each</a:t>
            </a:r>
            <a:r>
              <a:rPr lang="en-US" sz="2200" b="1" dirty="0">
                <a:solidFill>
                  <a:schemeClr val="tx1"/>
                </a:solidFill>
                <a:latin typeface="Arial" panose="020B0604020202020204" pitchFamily="34" charset="0"/>
                <a:cs typeface="Arial" panose="020B0604020202020204" pitchFamily="34" charset="0"/>
              </a:rPr>
              <a:t> case</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78509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4676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Making Decisions Using the switch Statement </a:t>
            </a:r>
            <a:r>
              <a:rPr lang="en-US" sz="2000" dirty="0" smtClean="0">
                <a:solidFill>
                  <a:srgbClr val="007FA3"/>
                </a:solidFill>
                <a:latin typeface="Arial" panose="020B0604020202020204" pitchFamily="34" charset="0"/>
                <a:cs typeface="Arial" panose="020B0604020202020204" pitchFamily="34" charset="0"/>
              </a:rPr>
              <a:t>(3 </a:t>
            </a:r>
            <a:r>
              <a:rPr lang="en-US" sz="2000" dirty="0">
                <a:solidFill>
                  <a:srgbClr val="007FA3"/>
                </a:solidFill>
                <a:latin typeface="Arial" panose="020B0604020202020204" pitchFamily="34" charset="0"/>
                <a:cs typeface="Arial" panose="020B0604020202020204" pitchFamily="34" charset="0"/>
              </a:rPr>
              <a:t>of 5)</a:t>
            </a:r>
          </a:p>
        </p:txBody>
      </p:sp>
      <p:pic>
        <p:nvPicPr>
          <p:cNvPr id="7" name="Picture 6" descr="Figure 4-20 Executing multiple alternatives using a series of if statements. Program code. In the code, the words in the variable names are merged, and the code contains the following keywords: if, else. The lines read as follows. Line 1: if, left parenthesis, year = = 1, right parenthesis. Line 2, indented once: write line, left parenthesis, open quotes, freshman, close quotes, right parenthesis, semicolon. Line 3: else. Line 4, indented once: if, left parenthesis, year = = 2, right parenthesis. Line 5, indented twice: write line, left parenthesis, open quotes, sophomore, close quotes, right parenthesis, semicolon. Line 6, indented once: else. Line 7, indented twice: if, left parenthesis, year = = 3, right parenthesis. Line 8, indented 3 times: write line, left parenthesis, open quotes, junior, close quotes, right parenthesis, semicolon. Line 9, indented twice: else. Line 10, indented 3 times: if, left parenthesis, year = = 4, right parenthesis. Line 11, indented four times: write line, left parenthesis, open quotes, senior, close quotes, right parenthesis, semicolon. Line 12, indented 3 times: else. Line 13, indented four times: write line, left parenthesis, open quotes, invalid year, close quotes, right parenthesis, semicol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1981200"/>
            <a:ext cx="6161424" cy="336785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60760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4676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Making Decisions Using the switch Statement </a:t>
            </a:r>
            <a:r>
              <a:rPr lang="en-US" sz="2000" dirty="0" smtClean="0">
                <a:solidFill>
                  <a:srgbClr val="007FA3"/>
                </a:solidFill>
                <a:latin typeface="Arial" panose="020B0604020202020204" pitchFamily="34" charset="0"/>
                <a:cs typeface="Arial" panose="020B0604020202020204" pitchFamily="34" charset="0"/>
              </a:rPr>
              <a:t>(4 </a:t>
            </a:r>
            <a:r>
              <a:rPr lang="en-US" sz="2000" dirty="0">
                <a:solidFill>
                  <a:srgbClr val="007FA3"/>
                </a:solidFill>
                <a:latin typeface="Arial" panose="020B0604020202020204" pitchFamily="34" charset="0"/>
                <a:cs typeface="Arial" panose="020B0604020202020204" pitchFamily="34" charset="0"/>
              </a:rPr>
              <a:t>of 5)</a:t>
            </a:r>
          </a:p>
        </p:txBody>
      </p:sp>
      <p:pic>
        <p:nvPicPr>
          <p:cNvPr id="5" name="Picture 4" descr="Figure 4-21 Executing multiple alternatives using a switch statement. Program code. In the code, the words in the variable names are merged, and the code contains the following keywords: switch, case, break, default. The lines read as follows. Line 1: switch, left parenthesis, year, right parenthesis. Line 2: left brace. Line 3, indented once: case 1, colon. Line 4, indented twice: write line, left parenthesis, open quotes, freshman, close quotes, right parenthesis, semicolon. Line 5, indented twice: break, semicolon. Line 6, indented once: case 2, colon. Line 7, indented twice: write line, left parenthesis, open quotes, sophomore, close quotes, right parenthesis, semicolon. Line 8, indented twice: break, semicolon. Line 9, indented once: case 3, colon. Line 10, indented twice: write line, left parenthesis, open quotes, junior, close quotes, right parenthesis, semicolon. Line 11, indented twice: break, semicolon. Line 12, indented once: case 4, colon. Line 13, indented twice: write line, left parenthesis, open quotes, senior, close quotes, right parenthesis, semicolon. Line 14, indented twice: break, semicolon. Line 15, indented once: default, colon. Line 16, indented twice: write line, left parenthesis, open quotes, invalid year, close quotes, right parenthesis, semicolon. Line 17, indented twice: break, semicolon. Line 18: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8949" y="1893855"/>
            <a:ext cx="4946102" cy="3775968"/>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62994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4676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Making Decisions Using the switch Statement </a:t>
            </a:r>
            <a:r>
              <a:rPr lang="en-US" sz="2000" dirty="0" smtClean="0">
                <a:solidFill>
                  <a:srgbClr val="007FA3"/>
                </a:solidFill>
                <a:latin typeface="Arial" panose="020B0604020202020204" pitchFamily="34" charset="0"/>
                <a:cs typeface="Arial" panose="020B0604020202020204" pitchFamily="34" charset="0"/>
              </a:rPr>
              <a:t>(5 </a:t>
            </a:r>
            <a:r>
              <a:rPr lang="en-US" sz="2000" dirty="0">
                <a:solidFill>
                  <a:srgbClr val="007FA3"/>
                </a:solidFill>
                <a:latin typeface="Arial" panose="020B0604020202020204" pitchFamily="34" charset="0"/>
                <a:cs typeface="Arial" panose="020B0604020202020204" pitchFamily="34" charset="0"/>
              </a:rPr>
              <a:t>of 5)</a:t>
            </a:r>
          </a:p>
        </p:txBody>
      </p:sp>
      <p:pic>
        <p:nvPicPr>
          <p:cNvPr id="7" name="Picture 6" descr="Figure 4-22 Example switch structure using multiple labels to execute a single statement block. Program code. In the code, the words in the variable names are merged, and the code contains the following keywords: switch, case, break and default. The lines read as follows. Line 1: switch, left parenthesis, year, right parenthesis. Line 2: left brace. Line 3, indented once: case 1, colon. Line 4, indented twice: write line, left parenthesis, open quotes, freshman, close quotes, right parenthesis, semicolon. Line 5, indented twice: break, semicolon. Line 6, indented once: case 2, colon. Line 7, indented twice: write line, left parenthesis, open quotes, sophomore, close quotes, right parenthesis, semicolon. Line 8, indented twice: break, semicolon. Line 9, indented once: case 3, colon. Line 10, indented once: case 4, colon. Note: Cases 3 and 4 are both, open quotes, upperclass, close quotes. Line 11, indented twice: write line, left parenthesis, open quotes, upperclass, close quotes, right parenthesis, semicolon. Line 12, indented twice: break, semicolon. Line 13, indented once: default, colon. Line 14, indented twice: write line, left parenthesis, open quotes, invalid year, close quotes, right parenthesis, semicolon. Line 15, indented twice: break, semicolon. Line 16: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7963" y="2057400"/>
            <a:ext cx="6368074" cy="332590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93587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4676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an Enumeration with a switch Statement </a:t>
            </a:r>
            <a:r>
              <a:rPr lang="en-US" sz="2000" dirty="0">
                <a:solidFill>
                  <a:srgbClr val="007FA3"/>
                </a:solidFill>
                <a:latin typeface="Arial" panose="020B0604020202020204" pitchFamily="34" charset="0"/>
                <a:cs typeface="Arial" panose="020B0604020202020204" pitchFamily="34" charset="0"/>
              </a:rPr>
              <a:t>(</a:t>
            </a:r>
            <a:r>
              <a:rPr lang="en-US" sz="2000" dirty="0" smtClean="0">
                <a:solidFill>
                  <a:srgbClr val="007FA3"/>
                </a:solidFill>
                <a:latin typeface="Arial" panose="020B0604020202020204" pitchFamily="34" charset="0"/>
                <a:cs typeface="Arial" panose="020B0604020202020204" pitchFamily="34" charset="0"/>
              </a:rPr>
              <a:t>1 </a:t>
            </a:r>
            <a:r>
              <a:rPr lang="en-US" sz="2000" dirty="0">
                <a:solidFill>
                  <a:srgbClr val="007FA3"/>
                </a:solidFill>
                <a:latin typeface="Arial" panose="020B0604020202020204" pitchFamily="34" charset="0"/>
                <a:cs typeface="Arial" panose="020B0604020202020204" pitchFamily="34" charset="0"/>
              </a:rPr>
              <a:t>of </a:t>
            </a:r>
            <a:r>
              <a:rPr lang="en-US" sz="2000" dirty="0" smtClean="0">
                <a:solidFill>
                  <a:srgbClr val="007FA3"/>
                </a:solidFill>
                <a:latin typeface="Arial" panose="020B0604020202020204" pitchFamily="34" charset="0"/>
                <a:cs typeface="Arial" panose="020B0604020202020204" pitchFamily="34" charset="0"/>
              </a:rPr>
              <a:t>2)</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9"/>
            <a:ext cx="7180383" cy="1546577"/>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Using an enumeration with a </a:t>
            </a:r>
            <a:r>
              <a:rPr lang="en-US" sz="2200" b="1" dirty="0">
                <a:solidFill>
                  <a:schemeClr val="tx1"/>
                </a:solidFill>
                <a:latin typeface="Arial" panose="020B0604020202020204" pitchFamily="34" charset="0"/>
                <a:cs typeface="Arial" panose="020B0604020202020204" pitchFamily="34" charset="0"/>
              </a:rPr>
              <a:t>switch</a:t>
            </a:r>
            <a:r>
              <a:rPr lang="en-US" sz="2200" dirty="0">
                <a:solidFill>
                  <a:schemeClr val="tx1"/>
                </a:solidFill>
                <a:latin typeface="Arial" panose="020B0604020202020204" pitchFamily="34" charset="0"/>
                <a:cs typeface="Arial" panose="020B0604020202020204" pitchFamily="34" charset="0"/>
              </a:rPr>
              <a:t> structure is often convenient</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Recall that an enumeration allows you to apply values to a list of constraints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75520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4676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an Enumeration with a switch Statement </a:t>
            </a:r>
            <a:r>
              <a:rPr lang="en-US" sz="2000" dirty="0" smtClean="0">
                <a:solidFill>
                  <a:srgbClr val="007FA3"/>
                </a:solidFill>
                <a:latin typeface="Arial" panose="020B0604020202020204" pitchFamily="34" charset="0"/>
                <a:cs typeface="Arial" panose="020B0604020202020204" pitchFamily="34" charset="0"/>
              </a:rPr>
              <a:t>(</a:t>
            </a:r>
            <a:r>
              <a:rPr lang="en-US" sz="2000" dirty="0">
                <a:solidFill>
                  <a:srgbClr val="007FA3"/>
                </a:solidFill>
                <a:latin typeface="Arial" panose="020B0604020202020204" pitchFamily="34" charset="0"/>
                <a:cs typeface="Arial" panose="020B0604020202020204" pitchFamily="34" charset="0"/>
              </a:rPr>
              <a:t>2</a:t>
            </a:r>
            <a:r>
              <a:rPr lang="en-US" sz="2000" dirty="0" smtClean="0">
                <a:solidFill>
                  <a:srgbClr val="007FA3"/>
                </a:solidFill>
                <a:latin typeface="Arial" panose="020B0604020202020204" pitchFamily="34" charset="0"/>
                <a:cs typeface="Arial" panose="020B0604020202020204" pitchFamily="34" charset="0"/>
              </a:rPr>
              <a:t> </a:t>
            </a:r>
            <a:r>
              <a:rPr lang="en-US" sz="2000" dirty="0">
                <a:solidFill>
                  <a:srgbClr val="007FA3"/>
                </a:solidFill>
                <a:latin typeface="Arial" panose="020B0604020202020204" pitchFamily="34" charset="0"/>
                <a:cs typeface="Arial" panose="020B0604020202020204" pitchFamily="34" charset="0"/>
              </a:rPr>
              <a:t>of </a:t>
            </a:r>
            <a:r>
              <a:rPr lang="en-US" sz="2000" dirty="0" smtClean="0">
                <a:solidFill>
                  <a:srgbClr val="007FA3"/>
                </a:solidFill>
                <a:latin typeface="Arial" panose="020B0604020202020204" pitchFamily="34" charset="0"/>
                <a:cs typeface="Arial" panose="020B0604020202020204" pitchFamily="34" charset="0"/>
              </a:rPr>
              <a:t>2)</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4-23 The DivisionBasedOnMajor class. Program code. In the code, the words in the variable names are merged, and the code contains the following keywords: using, using static, class, e n u m, static void, i n t, string, switch, case, break, default. Line 1: using, system, semicolon. Line 2: using static, system, period, console, semicolon. Line 3: class, division based on major. Line 4: left brace. Line 5, indented once: e n u m, major. Line 6, indented once: left brace. Line 7, indented twice: accounting = 1, comma, C I S, comma, English, comma, math, comma, marketing. Line 8, indented once: right brace. Line 9, indented once: static void, main, left parenthesis, right parenthesis. Line 10, indented once: right brace. Line 11, indented twice: i n t, major, semicolon. Line 12, indented twice: string, message, semicolon. Line 13, indented twice: write, left parenthesis, open quotes, enter major code &gt;&gt;, close quotes, right parenthesis, semicolon. Line 14, indented twice: major = convert, period, to i n t 32, left parenthesis, read line, left parenthesis, right parenthesis, right parenthesis, semicolon. Line 15, indented twice, highlighted: switch, left parenthesis, left parenthesis, major, right parenthesis, major, right parenthesis. Line 16, indented twice: left brace. Line 17, indented 3 times: case, major, period, accounting, colon. Line 18, indented 3 times: case, major, period, C I S, colon. Line 19, indented 3 times: case, major, period, marketing, colon. Line 20, indented 4 times: message = open quotes, major is in the business division, close quotes, semicolon. Line 21, indented 4 times: break, semicolon. Line 22, indented 3 times: case major, period, English, colon. Line 23, indented 3 times: case major, period, math, colon. Line 24, indented 4 times: message = open quotes, major is in the humanities division, close quotes, semicolon. Line 25, indented 4 times: break, semicolon. Line 26, indented 3 times: default, colon. Line 27, indented 4 times: message = open quotes, department number is invalid, close quotes, semicolon. Line 28, indented 4 times: break, semicolon. Line 29, indented twice: right brace. Line 30, indented twice: write line left parenthesis, message, right parenthesis, semicolon. Line 31, indented once: right brace. Line 32: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2056" y="1633732"/>
            <a:ext cx="4039344" cy="4196292"/>
          </a:xfrm>
          <a:prstGeom prst="rect">
            <a:avLst/>
          </a:prstGeom>
        </p:spPr>
      </p:pic>
      <p:pic>
        <p:nvPicPr>
          <p:cNvPr id="8" name="Picture 7" descr="Figure 4-24 Typical execution of the DivisionBasedOnMajor program. The output of the program displays the following text. Line 1: Enter major code &gt; &gt; 2. Line 2: Major is in the business divis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5120132"/>
            <a:ext cx="3744158" cy="709892"/>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44928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4178"/>
            <a:ext cx="7620000" cy="52322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Using the Conditional Operator</a:t>
            </a:r>
          </a:p>
        </p:txBody>
      </p:sp>
      <p:sp>
        <p:nvSpPr>
          <p:cNvPr id="3" name="Content Placeholder 2"/>
          <p:cNvSpPr>
            <a:spLocks noGrp="1"/>
          </p:cNvSpPr>
          <p:nvPr>
            <p:ph idx="1"/>
          </p:nvPr>
        </p:nvSpPr>
        <p:spPr>
          <a:xfrm>
            <a:off x="592017" y="1538819"/>
            <a:ext cx="7942383" cy="2946961"/>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Conditional operator</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Used as an abbreviated version of the</a:t>
            </a:r>
            <a:r>
              <a:rPr lang="en-US" sz="2200" b="1" dirty="0">
                <a:solidFill>
                  <a:schemeClr val="tx1"/>
                </a:solidFill>
                <a:latin typeface="Arial" panose="020B0604020202020204" pitchFamily="34" charset="0"/>
                <a:cs typeface="Arial" panose="020B0604020202020204" pitchFamily="34" charset="0"/>
              </a:rPr>
              <a:t> if-else</a:t>
            </a:r>
            <a:r>
              <a:rPr lang="en-US" sz="2200" dirty="0">
                <a:solidFill>
                  <a:schemeClr val="tx1"/>
                </a:solidFill>
                <a:latin typeface="Arial" panose="020B0604020202020204" pitchFamily="34" charset="0"/>
                <a:cs typeface="Arial" panose="020B0604020202020204" pitchFamily="34" charset="0"/>
              </a:rPr>
              <a:t> statement</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a:t>
            </a:r>
            <a:r>
              <a:rPr lang="en-US" sz="2200" b="1" dirty="0">
                <a:solidFill>
                  <a:schemeClr val="tx1"/>
                </a:solidFill>
                <a:latin typeface="Arial" panose="020B0604020202020204" pitchFamily="34" charset="0"/>
                <a:cs typeface="Arial" panose="020B0604020202020204" pitchFamily="34" charset="0"/>
              </a:rPr>
              <a:t> ternary </a:t>
            </a:r>
            <a:r>
              <a:rPr lang="en-US" sz="2200" dirty="0">
                <a:solidFill>
                  <a:schemeClr val="tx1"/>
                </a:solidFill>
                <a:latin typeface="Arial" panose="020B0604020202020204" pitchFamily="34" charset="0"/>
                <a:cs typeface="Arial" panose="020B0604020202020204" pitchFamily="34" charset="0"/>
              </a:rPr>
              <a:t>operator that takes three parameters</a:t>
            </a:r>
          </a:p>
          <a:p>
            <a:pPr marL="256032" lvl="1"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Syntax</a:t>
            </a: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testExpression ? trueResult : falseResult;</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Example</a:t>
            </a: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WriteLine((testScore &gt;= 60) ? "Pass" : " Fail");</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45008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4178"/>
            <a:ext cx="7620000" cy="52322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Using the NOT Operator</a:t>
            </a:r>
          </a:p>
        </p:txBody>
      </p:sp>
      <p:sp>
        <p:nvSpPr>
          <p:cNvPr id="3" name="Content Placeholder 2"/>
          <p:cNvSpPr>
            <a:spLocks noGrp="1"/>
          </p:cNvSpPr>
          <p:nvPr>
            <p:ph idx="1"/>
          </p:nvPr>
        </p:nvSpPr>
        <p:spPr>
          <a:xfrm>
            <a:off x="592017" y="1538819"/>
            <a:ext cx="7942383" cy="3170099"/>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NOT operator</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Written as an exclamation point (!)</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Negates the result of any Boolean expression</a:t>
            </a:r>
          </a:p>
          <a:p>
            <a:pPr marL="1143000" lvl="2" indent="-228600">
              <a:lnSpc>
                <a:spcPct val="100000"/>
              </a:lnSpc>
              <a:spcBef>
                <a:spcPts val="600"/>
              </a:spcBef>
              <a:buClr>
                <a:srgbClr val="007FA3"/>
              </a:buClr>
              <a:buFont typeface="Wingdings" panose="05000000000000000000" pitchFamily="2" charset="2"/>
              <a:buChar char="§"/>
            </a:pPr>
            <a:r>
              <a:rPr lang="en-US" sz="2200" dirty="0">
                <a:solidFill>
                  <a:schemeClr val="tx1"/>
                </a:solidFill>
                <a:latin typeface="Arial" panose="020B0604020202020204" pitchFamily="34" charset="0"/>
                <a:cs typeface="Arial" panose="020B0604020202020204" pitchFamily="34" charset="0"/>
              </a:rPr>
              <a:t>If the Boolean expression is </a:t>
            </a:r>
            <a:r>
              <a:rPr lang="en-US" sz="2200" b="1" dirty="0">
                <a:solidFill>
                  <a:schemeClr val="tx1"/>
                </a:solidFill>
                <a:latin typeface="Arial" panose="020B0604020202020204" pitchFamily="34" charset="0"/>
                <a:cs typeface="Arial" panose="020B0604020202020204" pitchFamily="34" charset="0"/>
              </a:rPr>
              <a:t>true</a:t>
            </a:r>
            <a:r>
              <a:rPr lang="en-US" sz="2200" dirty="0">
                <a:solidFill>
                  <a:schemeClr val="tx1"/>
                </a:solidFill>
                <a:latin typeface="Arial" panose="020B0604020202020204" pitchFamily="34" charset="0"/>
                <a:cs typeface="Arial" panose="020B0604020202020204" pitchFamily="34" charset="0"/>
              </a:rPr>
              <a:t>, ! makes it </a:t>
            </a:r>
            <a:r>
              <a:rPr lang="en-US" sz="2200" b="1" dirty="0">
                <a:solidFill>
                  <a:schemeClr val="tx1"/>
                </a:solidFill>
                <a:latin typeface="Arial" panose="020B0604020202020204" pitchFamily="34" charset="0"/>
                <a:cs typeface="Arial" panose="020B0604020202020204" pitchFamily="34" charset="0"/>
              </a:rPr>
              <a:t>false</a:t>
            </a:r>
          </a:p>
          <a:p>
            <a:pPr marL="1143000" lvl="2" indent="-228600">
              <a:lnSpc>
                <a:spcPct val="100000"/>
              </a:lnSpc>
              <a:spcBef>
                <a:spcPts val="600"/>
              </a:spcBef>
              <a:buClr>
                <a:srgbClr val="007FA3"/>
              </a:buClr>
              <a:buFont typeface="Wingdings" panose="05000000000000000000" pitchFamily="2" charset="2"/>
              <a:buChar char="§"/>
            </a:pPr>
            <a:r>
              <a:rPr lang="en-US" sz="2200" dirty="0">
                <a:solidFill>
                  <a:schemeClr val="tx1"/>
                </a:solidFill>
                <a:latin typeface="Arial" panose="020B0604020202020204" pitchFamily="34" charset="0"/>
                <a:cs typeface="Arial" panose="020B0604020202020204" pitchFamily="34" charset="0"/>
              </a:rPr>
              <a:t>If the Boolean expression is </a:t>
            </a:r>
            <a:r>
              <a:rPr lang="en-US" sz="2200" b="1" dirty="0">
                <a:solidFill>
                  <a:schemeClr val="tx1"/>
                </a:solidFill>
                <a:latin typeface="Arial" panose="020B0604020202020204" pitchFamily="34" charset="0"/>
                <a:cs typeface="Arial" panose="020B0604020202020204" pitchFamily="34" charset="0"/>
              </a:rPr>
              <a:t>false</a:t>
            </a:r>
            <a:r>
              <a:rPr lang="en-US" sz="2200" dirty="0">
                <a:solidFill>
                  <a:schemeClr val="tx1"/>
                </a:solidFill>
                <a:latin typeface="Arial" panose="020B0604020202020204" pitchFamily="34" charset="0"/>
                <a:cs typeface="Arial" panose="020B0604020202020204" pitchFamily="34" charset="0"/>
              </a:rPr>
              <a:t>, ! makes it </a:t>
            </a:r>
            <a:r>
              <a:rPr lang="en-US" sz="2200" b="1" dirty="0">
                <a:solidFill>
                  <a:schemeClr val="tx1"/>
                </a:solidFill>
                <a:latin typeface="Arial" panose="020B0604020202020204" pitchFamily="34" charset="0"/>
                <a:cs typeface="Arial" panose="020B0604020202020204" pitchFamily="34" charset="0"/>
              </a:rPr>
              <a:t>true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Logic using the ! operator can be difficult to read and analyze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 operator has a higher precedence than &amp;&amp; and ||</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81308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4676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Avoiding Common Errors When Making Decisions</a:t>
            </a:r>
          </a:p>
        </p:txBody>
      </p:sp>
      <p:sp>
        <p:nvSpPr>
          <p:cNvPr id="3" name="Content Placeholder 2"/>
          <p:cNvSpPr>
            <a:spLocks noGrp="1"/>
          </p:cNvSpPr>
          <p:nvPr>
            <p:ph idx="1"/>
          </p:nvPr>
        </p:nvSpPr>
        <p:spPr>
          <a:xfrm>
            <a:off x="592017" y="1538819"/>
            <a:ext cx="7637583" cy="3477875"/>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Most frequent errors include: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Using the assignment operator (=) instead of the comparison operator (==)</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Inserting a semicolon after the Boolean expression in an </a:t>
            </a:r>
            <a:r>
              <a:rPr lang="en-US" sz="2200" b="1" dirty="0">
                <a:solidFill>
                  <a:schemeClr val="tx1"/>
                </a:solidFill>
                <a:latin typeface="Arial" panose="020B0604020202020204" pitchFamily="34" charset="0"/>
                <a:cs typeface="Arial" panose="020B0604020202020204" pitchFamily="34" charset="0"/>
              </a:rPr>
              <a:t>if </a:t>
            </a:r>
            <a:r>
              <a:rPr lang="en-US" sz="2200" dirty="0">
                <a:solidFill>
                  <a:schemeClr val="tx1"/>
                </a:solidFill>
                <a:latin typeface="Arial" panose="020B0604020202020204" pitchFamily="34" charset="0"/>
                <a:cs typeface="Arial" panose="020B0604020202020204" pitchFamily="34" charset="0"/>
              </a:rPr>
              <a:t>statement</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Failing to block a set of statements with curly braces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Failing to include a complete Boolean expression on each side of an &amp;&amp; or || operator</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3055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Understanding Logic-Planning Tools and Decision Making </a:t>
            </a:r>
            <a:r>
              <a:rPr lang="en-US" sz="2000" dirty="0" smtClean="0">
                <a:solidFill>
                  <a:srgbClr val="007FA3"/>
                </a:solidFill>
                <a:latin typeface="Arial" panose="020B0604020202020204" pitchFamily="34" charset="0"/>
                <a:cs typeface="Arial" panose="020B0604020202020204" pitchFamily="34" charset="0"/>
              </a:rPr>
              <a:t>(1 of 4)</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018583" cy="4078039"/>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Pseudocode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tool that helps programmers plan a program’s logic by writing plain English statements</a:t>
            </a:r>
          </a:p>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Flowchart</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You write the steps in diagram form as a series of shapes connected by arrows or </a:t>
            </a:r>
            <a:r>
              <a:rPr lang="en-US" sz="2200" b="1" dirty="0">
                <a:solidFill>
                  <a:schemeClr val="tx1"/>
                </a:solidFill>
                <a:latin typeface="Arial" panose="020B0604020202020204" pitchFamily="34" charset="0"/>
                <a:cs typeface="Arial" panose="020B0604020202020204" pitchFamily="34" charset="0"/>
              </a:rPr>
              <a:t>flowlines</a:t>
            </a:r>
          </a:p>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Sequence structure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One step follows another unconditionally and sequentially</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Sometimes, logical steps do not follow in an unconditional sequence</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03970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4676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Performing Accurate and Efficient Range Checks </a:t>
            </a:r>
            <a:r>
              <a:rPr lang="en-US" sz="2000" dirty="0">
                <a:solidFill>
                  <a:srgbClr val="007FA3"/>
                </a:solidFill>
                <a:latin typeface="Arial" panose="020B0604020202020204" pitchFamily="34" charset="0"/>
                <a:cs typeface="Arial" panose="020B0604020202020204" pitchFamily="34" charset="0"/>
              </a:rPr>
              <a:t>(1 of 2)</a:t>
            </a:r>
          </a:p>
        </p:txBody>
      </p:sp>
      <p:sp>
        <p:nvSpPr>
          <p:cNvPr id="3" name="Content Placeholder 2"/>
          <p:cNvSpPr>
            <a:spLocks noGrp="1"/>
          </p:cNvSpPr>
          <p:nvPr>
            <p:ph idx="1"/>
          </p:nvPr>
        </p:nvSpPr>
        <p:spPr>
          <a:xfrm>
            <a:off x="592017" y="1538819"/>
            <a:ext cx="7866183" cy="1623521"/>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Range check</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series of </a:t>
            </a:r>
            <a:r>
              <a:rPr lang="en-US" sz="2200" b="1" dirty="0">
                <a:solidFill>
                  <a:schemeClr val="tx1"/>
                </a:solidFill>
                <a:latin typeface="Arial" panose="020B0604020202020204" pitchFamily="34" charset="0"/>
                <a:cs typeface="Arial" panose="020B0604020202020204" pitchFamily="34" charset="0"/>
              </a:rPr>
              <a:t>if</a:t>
            </a:r>
            <a:r>
              <a:rPr lang="en-US" sz="2200" dirty="0">
                <a:solidFill>
                  <a:schemeClr val="tx1"/>
                </a:solidFill>
                <a:latin typeface="Arial" panose="020B0604020202020204" pitchFamily="34" charset="0"/>
                <a:cs typeface="Arial" panose="020B0604020202020204" pitchFamily="34" charset="0"/>
              </a:rPr>
              <a:t> statements that determine whether a value falls within a specified range</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Problem</a:t>
            </a:r>
          </a:p>
        </p:txBody>
      </p:sp>
      <p:pic>
        <p:nvPicPr>
          <p:cNvPr id="5" name="Picture 4" descr="Program code. In the code, the words in the variable names are merged. Line 1: if, left parenthesis, sale amount &gt; = 1000, right parenthesis. Line 2, indented once: commission rate = 0.08, semicolon. Line 3: if, left parenthesis, sale amount, &gt; = 500, right parenthesis. Line 4, indented once: commission rate = 0.06, semicolon. Line 5: if, left parenthesis, sale amount &lt; = 499, right parenthesis. Line 6, indented once: commission rate = 0.05, semicolon. The Don’t do it box beside the code reads as follows: Although it was not the programmer’s intention, both of the first two if statements are true for any sale amount greater than or equal to 100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798" y="3429000"/>
            <a:ext cx="7588404" cy="1495866"/>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31809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4676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Performing Accurate and Efficient Range Checks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2)</a:t>
            </a:r>
          </a:p>
        </p:txBody>
      </p:sp>
      <p:sp>
        <p:nvSpPr>
          <p:cNvPr id="3" name="Content Placeholder 2"/>
          <p:cNvSpPr>
            <a:spLocks noGrp="1"/>
          </p:cNvSpPr>
          <p:nvPr>
            <p:ph idx="1"/>
          </p:nvPr>
        </p:nvSpPr>
        <p:spPr>
          <a:xfrm>
            <a:off x="592017" y="1538819"/>
            <a:ext cx="7866183" cy="2800767"/>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Solution</a:t>
            </a:r>
          </a:p>
          <a:p>
            <a:pPr lvl="2">
              <a:lnSpc>
                <a:spcPct val="100000"/>
              </a:lnSpc>
              <a:spcBef>
                <a:spcPts val="1200"/>
              </a:spcBef>
              <a:buNone/>
            </a:pPr>
            <a:r>
              <a:rPr lang="en-US" sz="2200" b="1" dirty="0" smtClean="0">
                <a:solidFill>
                  <a:schemeClr val="tx1"/>
                </a:solidFill>
                <a:latin typeface="Arial" panose="020B0604020202020204" pitchFamily="34" charset="0"/>
                <a:cs typeface="Arial" panose="020B0604020202020204" pitchFamily="34" charset="0"/>
              </a:rPr>
              <a:t>If (</a:t>
            </a:r>
            <a:r>
              <a:rPr lang="en-US" sz="2200" b="1" dirty="0">
                <a:solidFill>
                  <a:schemeClr val="tx1"/>
                </a:solidFill>
                <a:latin typeface="Arial" panose="020B0604020202020204" pitchFamily="34" charset="0"/>
                <a:cs typeface="Arial" panose="020B0604020202020204" pitchFamily="34" charset="0"/>
              </a:rPr>
              <a:t>saleAmount &gt;= 1000)</a:t>
            </a:r>
          </a:p>
          <a:p>
            <a:pPr lvl="2" indent="342900">
              <a:lnSpc>
                <a:spcPct val="100000"/>
              </a:lnSpc>
              <a:spcBef>
                <a:spcPts val="1200"/>
              </a:spcBef>
              <a:buNone/>
            </a:pPr>
            <a:r>
              <a:rPr lang="en-US" sz="2200" b="1" dirty="0" smtClean="0">
                <a:solidFill>
                  <a:schemeClr val="tx1"/>
                </a:solidFill>
                <a:latin typeface="Arial" panose="020B0604020202020204" pitchFamily="34" charset="0"/>
                <a:cs typeface="Arial" panose="020B0604020202020204" pitchFamily="34" charset="0"/>
              </a:rPr>
              <a:t>commissionRate </a:t>
            </a:r>
            <a:r>
              <a:rPr lang="en-US" sz="2200" b="1" dirty="0">
                <a:solidFill>
                  <a:schemeClr val="tx1"/>
                </a:solidFill>
                <a:latin typeface="Arial" panose="020B0604020202020204" pitchFamily="34" charset="0"/>
                <a:cs typeface="Arial" panose="020B0604020202020204" pitchFamily="34" charset="0"/>
              </a:rPr>
              <a:t>= 0.08;</a:t>
            </a:r>
          </a:p>
          <a:p>
            <a:pPr lvl="2">
              <a:lnSpc>
                <a:spcPct val="100000"/>
              </a:lnSpc>
              <a:spcBef>
                <a:spcPts val="1200"/>
              </a:spcBef>
              <a:buNone/>
            </a:pPr>
            <a:r>
              <a:rPr lang="en-US" sz="2200" b="1" dirty="0">
                <a:solidFill>
                  <a:schemeClr val="tx1"/>
                </a:solidFill>
                <a:latin typeface="Arial" panose="020B0604020202020204" pitchFamily="34" charset="0"/>
                <a:cs typeface="Arial" panose="020B0604020202020204" pitchFamily="34" charset="0"/>
              </a:rPr>
              <a:t>else </a:t>
            </a:r>
            <a:r>
              <a:rPr lang="en-US" sz="2200" b="1" dirty="0" smtClean="0">
                <a:solidFill>
                  <a:schemeClr val="tx1"/>
                </a:solidFill>
                <a:latin typeface="Arial" panose="020B0604020202020204" pitchFamily="34" charset="0"/>
                <a:cs typeface="Arial" panose="020B0604020202020204" pitchFamily="34" charset="0"/>
              </a:rPr>
              <a:t>if (</a:t>
            </a:r>
            <a:r>
              <a:rPr lang="en-US" sz="2200" b="1" dirty="0">
                <a:solidFill>
                  <a:schemeClr val="tx1"/>
                </a:solidFill>
                <a:latin typeface="Arial" panose="020B0604020202020204" pitchFamily="34" charset="0"/>
                <a:cs typeface="Arial" panose="020B0604020202020204" pitchFamily="34" charset="0"/>
              </a:rPr>
              <a:t>saleAmount &gt;= 500)</a:t>
            </a:r>
          </a:p>
          <a:p>
            <a:pPr lvl="2" indent="342900">
              <a:lnSpc>
                <a:spcPct val="100000"/>
              </a:lnSpc>
              <a:spcBef>
                <a:spcPts val="1200"/>
              </a:spcBef>
              <a:buNone/>
            </a:pPr>
            <a:r>
              <a:rPr lang="en-US" sz="2200" b="1" dirty="0" smtClean="0">
                <a:solidFill>
                  <a:schemeClr val="tx1"/>
                </a:solidFill>
                <a:latin typeface="Arial" panose="020B0604020202020204" pitchFamily="34" charset="0"/>
                <a:cs typeface="Arial" panose="020B0604020202020204" pitchFamily="34" charset="0"/>
              </a:rPr>
              <a:t>commissionRate </a:t>
            </a:r>
            <a:r>
              <a:rPr lang="en-US" sz="2200" b="1" dirty="0">
                <a:solidFill>
                  <a:schemeClr val="tx1"/>
                </a:solidFill>
                <a:latin typeface="Arial" panose="020B0604020202020204" pitchFamily="34" charset="0"/>
                <a:cs typeface="Arial" panose="020B0604020202020204" pitchFamily="34" charset="0"/>
              </a:rPr>
              <a:t>= 0.06;</a:t>
            </a:r>
          </a:p>
          <a:p>
            <a:pPr lvl="2">
              <a:lnSpc>
                <a:spcPct val="100000"/>
              </a:lnSpc>
              <a:spcBef>
                <a:spcPts val="1200"/>
              </a:spcBef>
              <a:buNone/>
            </a:pPr>
            <a:r>
              <a:rPr lang="en-US" sz="2200" b="1" dirty="0">
                <a:solidFill>
                  <a:schemeClr val="tx1"/>
                </a:solidFill>
                <a:latin typeface="Arial" panose="020B0604020202020204" pitchFamily="34" charset="0"/>
                <a:cs typeface="Arial" panose="020B0604020202020204" pitchFamily="34" charset="0"/>
              </a:rPr>
              <a:t>else commissionRate = 0.05;</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15074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&amp;&amp; and || Appropriately</a:t>
            </a:r>
          </a:p>
        </p:txBody>
      </p:sp>
      <p:sp>
        <p:nvSpPr>
          <p:cNvPr id="3" name="Content Placeholder 2"/>
          <p:cNvSpPr>
            <a:spLocks noGrp="1"/>
          </p:cNvSpPr>
          <p:nvPr>
            <p:ph idx="1"/>
          </p:nvPr>
        </p:nvSpPr>
        <p:spPr>
          <a:xfrm>
            <a:off x="592017" y="1538819"/>
            <a:ext cx="7942383" cy="2946961"/>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Problem</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Print an error message when an employee’s hourly pay rate is less than $5.65 </a:t>
            </a:r>
            <a:r>
              <a:rPr lang="en-US" sz="2200" b="1" dirty="0">
                <a:solidFill>
                  <a:schemeClr val="tx1"/>
                </a:solidFill>
                <a:latin typeface="Arial" panose="020B0604020202020204" pitchFamily="34" charset="0"/>
                <a:cs typeface="Arial" panose="020B0604020202020204" pitchFamily="34" charset="0"/>
              </a:rPr>
              <a:t>and</a:t>
            </a:r>
            <a:r>
              <a:rPr lang="en-US" sz="2200" dirty="0">
                <a:solidFill>
                  <a:schemeClr val="tx1"/>
                </a:solidFill>
                <a:latin typeface="Arial" panose="020B0604020202020204" pitchFamily="34" charset="0"/>
                <a:cs typeface="Arial" panose="020B0604020202020204" pitchFamily="34" charset="0"/>
              </a:rPr>
              <a:t> when an employee’s hourly pay rate is greater than $60</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Solution</a:t>
            </a:r>
          </a:p>
          <a:p>
            <a:pPr marL="457200" lvl="1" indent="0">
              <a:lnSpc>
                <a:spcPct val="100000"/>
              </a:lnSpc>
              <a:spcBef>
                <a:spcPts val="1200"/>
              </a:spcBef>
              <a:buClr>
                <a:srgbClr val="007FA3"/>
              </a:buClr>
              <a:buNone/>
            </a:pPr>
            <a:r>
              <a:rPr lang="en-US" sz="2200" b="1" dirty="0" smtClean="0">
                <a:solidFill>
                  <a:schemeClr val="tx1"/>
                </a:solidFill>
                <a:latin typeface="Arial" panose="020B0604020202020204" pitchFamily="34" charset="0"/>
                <a:cs typeface="Arial" panose="020B0604020202020204" pitchFamily="34" charset="0"/>
              </a:rPr>
              <a:t>if (</a:t>
            </a:r>
            <a:r>
              <a:rPr lang="en-US" sz="2200" b="1" dirty="0">
                <a:solidFill>
                  <a:schemeClr val="tx1"/>
                </a:solidFill>
                <a:latin typeface="Arial" panose="020B0604020202020204" pitchFamily="34" charset="0"/>
                <a:cs typeface="Arial" panose="020B0604020202020204" pitchFamily="34" charset="0"/>
              </a:rPr>
              <a:t>payRate &lt; 5.65 || payRate &gt; 60)</a:t>
            </a:r>
          </a:p>
          <a:p>
            <a:pPr marL="457200" lvl="1" indent="0">
              <a:lnSpc>
                <a:spcPct val="100000"/>
              </a:lnSpc>
              <a:spcBef>
                <a:spcPts val="1200"/>
              </a:spcBef>
              <a:buClr>
                <a:srgbClr val="007FA3"/>
              </a:buClr>
              <a:buNone/>
            </a:pPr>
            <a:r>
              <a:rPr lang="en-US" sz="2200" b="1" dirty="0">
                <a:solidFill>
                  <a:schemeClr val="tx1"/>
                </a:solidFill>
                <a:latin typeface="Arial" panose="020B0604020202020204" pitchFamily="34" charset="0"/>
                <a:cs typeface="Arial" panose="020B0604020202020204" pitchFamily="34" charset="0"/>
              </a:rPr>
              <a:t>WriteLine ("Error in pay rate");</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58142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 Operator Correctly</a:t>
            </a:r>
          </a:p>
        </p:txBody>
      </p:sp>
      <p:sp>
        <p:nvSpPr>
          <p:cNvPr id="3" name="Content Placeholder 2"/>
          <p:cNvSpPr>
            <a:spLocks noGrp="1"/>
          </p:cNvSpPr>
          <p:nvPr>
            <p:ph idx="1"/>
          </p:nvPr>
        </p:nvSpPr>
        <p:spPr>
          <a:xfrm>
            <a:off x="592017" y="1538819"/>
            <a:ext cx="7942383" cy="3285515"/>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Problem</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Make sure that if the sales code is not ‘A’ or ‘B’, the customer gets a 10% discount</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Solutions</a:t>
            </a:r>
          </a:p>
          <a:p>
            <a:pPr marL="457200" lvl="1" indent="0">
              <a:lnSpc>
                <a:spcPct val="100000"/>
              </a:lnSpc>
              <a:buClr>
                <a:srgbClr val="007FA3"/>
              </a:buClr>
              <a:buNone/>
            </a:pPr>
            <a:r>
              <a:rPr lang="en-US" sz="2200" b="1" dirty="0" smtClean="0">
                <a:solidFill>
                  <a:schemeClr val="tx1"/>
                </a:solidFill>
                <a:latin typeface="Arial" panose="020B0604020202020204" pitchFamily="34" charset="0"/>
                <a:cs typeface="Arial" panose="020B0604020202020204" pitchFamily="34" charset="0"/>
              </a:rPr>
              <a:t>if (</a:t>
            </a:r>
            <a:r>
              <a:rPr lang="en-US" sz="2200" b="1" dirty="0">
                <a:solidFill>
                  <a:schemeClr val="tx1"/>
                </a:solidFill>
                <a:latin typeface="Arial" panose="020B0604020202020204" pitchFamily="34" charset="0"/>
                <a:cs typeface="Arial" panose="020B0604020202020204" pitchFamily="34" charset="0"/>
              </a:rPr>
              <a:t>salesCode != 'A' &amp;&amp; salesCode != 'B')</a:t>
            </a:r>
          </a:p>
          <a:p>
            <a:pPr marL="457200" lvl="1" indent="457200">
              <a:lnSpc>
                <a:spcPct val="100000"/>
              </a:lnSpc>
              <a:buClr>
                <a:srgbClr val="007FA3"/>
              </a:buClr>
              <a:buNone/>
            </a:pPr>
            <a:r>
              <a:rPr lang="en-US" sz="2200" b="1" dirty="0" smtClean="0">
                <a:solidFill>
                  <a:schemeClr val="tx1"/>
                </a:solidFill>
                <a:latin typeface="Arial" panose="020B0604020202020204" pitchFamily="34" charset="0"/>
                <a:cs typeface="Arial" panose="020B0604020202020204" pitchFamily="34" charset="0"/>
              </a:rPr>
              <a:t>discount </a:t>
            </a:r>
            <a:r>
              <a:rPr lang="en-US" sz="2200" b="1" dirty="0">
                <a:solidFill>
                  <a:schemeClr val="tx1"/>
                </a:solidFill>
                <a:latin typeface="Arial" panose="020B0604020202020204" pitchFamily="34" charset="0"/>
                <a:cs typeface="Arial" panose="020B0604020202020204" pitchFamily="34" charset="0"/>
              </a:rPr>
              <a:t>= 0.10</a:t>
            </a:r>
            <a:r>
              <a:rPr lang="en-US" sz="2200" b="1" dirty="0" smtClean="0">
                <a:solidFill>
                  <a:schemeClr val="tx1"/>
                </a:solidFill>
                <a:latin typeface="Arial" panose="020B0604020202020204" pitchFamily="34" charset="0"/>
                <a:cs typeface="Arial" panose="020B0604020202020204" pitchFamily="34" charset="0"/>
              </a:rPr>
              <a:t>;</a:t>
            </a:r>
            <a:endParaRPr lang="en-US" sz="2200" b="1" dirty="0">
              <a:solidFill>
                <a:schemeClr val="tx1"/>
              </a:solidFill>
              <a:latin typeface="Arial" panose="020B0604020202020204" pitchFamily="34" charset="0"/>
              <a:cs typeface="Arial" panose="020B0604020202020204" pitchFamily="34" charset="0"/>
            </a:endParaRPr>
          </a:p>
          <a:p>
            <a:pPr marL="457200" lvl="1" indent="0">
              <a:lnSpc>
                <a:spcPct val="100000"/>
              </a:lnSpc>
              <a:buClr>
                <a:srgbClr val="007FA3"/>
              </a:buClr>
              <a:buNone/>
            </a:pPr>
            <a:r>
              <a:rPr lang="en-US" sz="2200" b="1" dirty="0" smtClean="0">
                <a:solidFill>
                  <a:schemeClr val="tx1"/>
                </a:solidFill>
                <a:latin typeface="Arial" panose="020B0604020202020204" pitchFamily="34" charset="0"/>
                <a:cs typeface="Arial" panose="020B0604020202020204" pitchFamily="34" charset="0"/>
              </a:rPr>
              <a:t>if (!(</a:t>
            </a:r>
            <a:r>
              <a:rPr lang="en-US" sz="2200" b="1" dirty="0">
                <a:solidFill>
                  <a:schemeClr val="tx1"/>
                </a:solidFill>
                <a:latin typeface="Arial" panose="020B0604020202020204" pitchFamily="34" charset="0"/>
                <a:cs typeface="Arial" panose="020B0604020202020204" pitchFamily="34" charset="0"/>
              </a:rPr>
              <a:t>salesCode == 'A' || salesCode == 'B'))</a:t>
            </a:r>
          </a:p>
          <a:p>
            <a:pPr marL="457200" lvl="1" indent="457200">
              <a:lnSpc>
                <a:spcPct val="100000"/>
              </a:lnSpc>
              <a:buClr>
                <a:srgbClr val="007FA3"/>
              </a:buClr>
              <a:buNone/>
            </a:pPr>
            <a:r>
              <a:rPr lang="en-US" sz="2200" b="1" dirty="0" smtClean="0">
                <a:solidFill>
                  <a:schemeClr val="tx1"/>
                </a:solidFill>
                <a:latin typeface="Arial" panose="020B0604020202020204" pitchFamily="34" charset="0"/>
                <a:cs typeface="Arial" panose="020B0604020202020204" pitchFamily="34" charset="0"/>
              </a:rPr>
              <a:t>discount </a:t>
            </a:r>
            <a:r>
              <a:rPr lang="en-US" sz="2200" b="1" dirty="0">
                <a:solidFill>
                  <a:schemeClr val="tx1"/>
                </a:solidFill>
                <a:latin typeface="Arial" panose="020B0604020202020204" pitchFamily="34" charset="0"/>
                <a:cs typeface="Arial" panose="020B0604020202020204" pitchFamily="34" charset="0"/>
              </a:rPr>
              <a:t>= 0.10;</a:t>
            </a:r>
          </a:p>
        </p:txBody>
      </p:sp>
      <p:pic>
        <p:nvPicPr>
          <p:cNvPr id="5" name="Picture 4" descr="Program code. In the code, the words in the variable names are merged. Line 1: if, left parenthesis, sales code, exclamation mark = open single quote, Ay, close single quote, vertical bar, sales code, exclamation mark = open single quote, B, close single quote, right parenthesis. Line 2, tabbed once: discount = 0.10, semicolon. The Don’t do it box beside the code reads as follows: This expression can never be tru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5238765"/>
            <a:ext cx="6982631" cy="569169"/>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60311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4676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Decision-Making Issues in GUI Programs </a:t>
            </a:r>
            <a:r>
              <a:rPr lang="en-US" sz="2000" dirty="0">
                <a:solidFill>
                  <a:srgbClr val="007FA3"/>
                </a:solidFill>
                <a:latin typeface="Arial" panose="020B0604020202020204" pitchFamily="34" charset="0"/>
                <a:cs typeface="Arial" panose="020B0604020202020204" pitchFamily="34" charset="0"/>
              </a:rPr>
              <a:t>(1 of 3)</a:t>
            </a:r>
          </a:p>
        </p:txBody>
      </p:sp>
      <p:sp>
        <p:nvSpPr>
          <p:cNvPr id="3" name="Content Placeholder 2"/>
          <p:cNvSpPr>
            <a:spLocks noGrp="1"/>
          </p:cNvSpPr>
          <p:nvPr>
            <p:ph idx="1"/>
          </p:nvPr>
        </p:nvSpPr>
        <p:spPr>
          <a:xfrm>
            <a:off x="592017" y="1538819"/>
            <a:ext cx="8094783" cy="3323987"/>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Making a decision within a method in a GUI application is no different from making one in a console application</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can use</a:t>
            </a:r>
            <a:r>
              <a:rPr lang="en-US" sz="2200" b="1" dirty="0">
                <a:solidFill>
                  <a:schemeClr val="tx1"/>
                </a:solidFill>
                <a:latin typeface="Arial" panose="020B0604020202020204" pitchFamily="34" charset="0"/>
                <a:cs typeface="Arial" panose="020B0604020202020204" pitchFamily="34" charset="0"/>
              </a:rPr>
              <a:t> if</a:t>
            </a:r>
            <a:r>
              <a:rPr lang="en-US" sz="2200" dirty="0">
                <a:solidFill>
                  <a:schemeClr val="tx1"/>
                </a:solidFill>
                <a:latin typeface="Arial" panose="020B0604020202020204" pitchFamily="34" charset="0"/>
                <a:cs typeface="Arial" panose="020B0604020202020204" pitchFamily="34" charset="0"/>
              </a:rPr>
              <a:t>, </a:t>
            </a:r>
            <a:r>
              <a:rPr lang="en-US" sz="2200" b="1" dirty="0">
                <a:solidFill>
                  <a:schemeClr val="tx1"/>
                </a:solidFill>
                <a:latin typeface="Arial" panose="020B0604020202020204" pitchFamily="34" charset="0"/>
                <a:cs typeface="Arial" panose="020B0604020202020204" pitchFamily="34" charset="0"/>
              </a:rPr>
              <a:t>if…else</a:t>
            </a:r>
            <a:r>
              <a:rPr lang="en-US" sz="2200" dirty="0">
                <a:solidFill>
                  <a:schemeClr val="tx1"/>
                </a:solidFill>
                <a:latin typeface="Arial" panose="020B0604020202020204" pitchFamily="34" charset="0"/>
                <a:cs typeface="Arial" panose="020B0604020202020204" pitchFamily="34" charset="0"/>
              </a:rPr>
              <a:t>, and </a:t>
            </a:r>
            <a:r>
              <a:rPr lang="en-US" sz="2200" b="1" dirty="0">
                <a:solidFill>
                  <a:schemeClr val="tx1"/>
                </a:solidFill>
                <a:latin typeface="Arial" panose="020B0604020202020204" pitchFamily="34" charset="0"/>
                <a:cs typeface="Arial" panose="020B0604020202020204" pitchFamily="34" charset="0"/>
              </a:rPr>
              <a:t>switch</a:t>
            </a:r>
            <a:r>
              <a:rPr lang="en-US" sz="2200" dirty="0">
                <a:solidFill>
                  <a:schemeClr val="tx1"/>
                </a:solidFill>
                <a:latin typeface="Arial" panose="020B0604020202020204" pitchFamily="34" charset="0"/>
                <a:cs typeface="Arial" panose="020B0604020202020204" pitchFamily="34" charset="0"/>
              </a:rPr>
              <a:t> statements in the same ways</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GUI programs use controls to make decisions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user clicks on a </a:t>
            </a:r>
            <a:r>
              <a:rPr lang="en-US" sz="2200" b="1" dirty="0">
                <a:solidFill>
                  <a:schemeClr val="tx1"/>
                </a:solidFill>
                <a:latin typeface="Arial" panose="020B0604020202020204" pitchFamily="34" charset="0"/>
                <a:cs typeface="Arial" panose="020B0604020202020204" pitchFamily="34" charset="0"/>
              </a:rPr>
              <a:t>Button</a:t>
            </a:r>
            <a:r>
              <a:rPr lang="en-US" sz="2200" dirty="0">
                <a:solidFill>
                  <a:schemeClr val="tx1"/>
                </a:solidFill>
                <a:latin typeface="Arial" panose="020B0604020202020204" pitchFamily="34" charset="0"/>
                <a:cs typeface="Arial" panose="020B0604020202020204" pitchFamily="34" charset="0"/>
              </a:rPr>
              <a:t>, which causes an event to fire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user chooses one of several </a:t>
            </a:r>
            <a:r>
              <a:rPr lang="en-US" sz="2200" b="1" dirty="0">
                <a:solidFill>
                  <a:schemeClr val="tx1"/>
                </a:solidFill>
                <a:latin typeface="Arial" panose="020B0604020202020204" pitchFamily="34" charset="0"/>
                <a:cs typeface="Arial" panose="020B0604020202020204" pitchFamily="34" charset="0"/>
              </a:rPr>
              <a:t>RadioButtons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user chooses an item from a </a:t>
            </a:r>
            <a:r>
              <a:rPr lang="en-US" sz="2200" b="1" dirty="0">
                <a:solidFill>
                  <a:schemeClr val="tx1"/>
                </a:solidFill>
                <a:latin typeface="Arial" panose="020B0604020202020204" pitchFamily="34" charset="0"/>
                <a:cs typeface="Arial" panose="020B0604020202020204" pitchFamily="34" charset="0"/>
              </a:rPr>
              <a:t>ListBox</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7557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4676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Decision-Making Issues in GUI Programs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3)</a:t>
            </a:r>
          </a:p>
        </p:txBody>
      </p:sp>
      <p:pic>
        <p:nvPicPr>
          <p:cNvPr id="7" name="Picture 6" descr="Figure 4-25 The Movie Discount Form. The movie discount form has the following text. Line 1: enter patron age, 11. Line 2: enter movie rating, G. Line 3: discount? button. Line 4: when age is 11 and rating is G. Line 5: discount applie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1828800"/>
            <a:ext cx="3482340" cy="373380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93816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4676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Decision-Making Issues in GUI Programs </a:t>
            </a:r>
            <a:r>
              <a:rPr lang="en-US" sz="2000" dirty="0" smtClean="0">
                <a:solidFill>
                  <a:srgbClr val="007FA3"/>
                </a:solidFill>
                <a:latin typeface="Arial" panose="020B0604020202020204" pitchFamily="34" charset="0"/>
                <a:cs typeface="Arial" panose="020B0604020202020204" pitchFamily="34" charset="0"/>
              </a:rPr>
              <a:t>(3 </a:t>
            </a:r>
            <a:r>
              <a:rPr lang="en-US" sz="2000" dirty="0">
                <a:solidFill>
                  <a:srgbClr val="007FA3"/>
                </a:solidFill>
                <a:latin typeface="Arial" panose="020B0604020202020204" pitchFamily="34" charset="0"/>
                <a:cs typeface="Arial" panose="020B0604020202020204" pitchFamily="34" charset="0"/>
              </a:rPr>
              <a:t>of 3)</a:t>
            </a:r>
          </a:p>
        </p:txBody>
      </p:sp>
      <p:pic>
        <p:nvPicPr>
          <p:cNvPr id="5" name="Picture 4" descr="Figure 4-26 The DiscountButton_Click() method for the Form in Figure 4-25. Program code. In the code, the words in the variable names are merged, and the code contains the following keywords: private void, object, i n t, c h ay r, c o n s t i n t, if, else. The lines read as follows. Line 1: private void, discount button underscore click, left parenthesis, object, sender comma. Line 2, indented once: event ay r g s e, right parenthesis. Line 3: left brace. Line 4, indented once: i n t, age, semicolon. Line 5, indented once: c h ay r, rating, semicolon. Line 6, indented once: c o n s t i n t, child underscore age = 12, semicolon. Line 7, indented once: c o n s t i n t, senior underscore age = 65, semicolon. Line 8, indented once: age = convert, period, to i n t 32, left parenthesis, text box 1, period, text, right parenthesis, semicolon. Line 9, indented once: rating = convert, period, to c h ay r, left parenthesis, text box 2, period, text, right parenthesis, semicolon. Line 10, indented once: output label, period, text = string, period, format. Line 11, indented twice: left parenthesis, open quotes, when age is, left brace, 0, right brace, and rating is, left brace, 1, right brace, close quotes, comma, age, comma, rating, right parenthesis, semicolon. Line 12, indented once: if, left parenthesis, left parenthesis, age &lt; = child underscore age or age &gt; = senior underscore age, right parenthesis, ampersand ampersand, rating = = single quote, G, single quote, right parenthesis. Line 13, indented twice: output label, period, text + = open quotes, back slash, n discount applies, close quotes, semicolon. Line 14, indented once: else. Line 15, indented twice: output label, period, text + = open quotes, back slash, n full price, close quotes, semicolon. Line 16: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4155" y="2009289"/>
            <a:ext cx="6475690" cy="348887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16918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4178"/>
            <a:ext cx="7620000" cy="52322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Chapter Summary </a:t>
            </a:r>
            <a:r>
              <a:rPr lang="en-US" sz="2000" dirty="0" smtClean="0">
                <a:solidFill>
                  <a:srgbClr val="007FA3"/>
                </a:solidFill>
                <a:latin typeface="Arial" panose="020B0604020202020204" pitchFamily="34" charset="0"/>
                <a:cs typeface="Arial" panose="020B0604020202020204" pitchFamily="34" charset="0"/>
              </a:rPr>
              <a:t>(1 </a:t>
            </a:r>
            <a:r>
              <a:rPr lang="en-US" sz="2000" dirty="0">
                <a:solidFill>
                  <a:srgbClr val="007FA3"/>
                </a:solidFill>
                <a:latin typeface="Arial" panose="020B0604020202020204" pitchFamily="34" charset="0"/>
                <a:cs typeface="Arial" panose="020B0604020202020204" pitchFamily="34" charset="0"/>
              </a:rPr>
              <a:t>of 2)</a:t>
            </a:r>
          </a:p>
        </p:txBody>
      </p:sp>
      <p:sp>
        <p:nvSpPr>
          <p:cNvPr id="3" name="Content Placeholder 2"/>
          <p:cNvSpPr>
            <a:spLocks noGrp="1"/>
          </p:cNvSpPr>
          <p:nvPr>
            <p:ph idx="1"/>
          </p:nvPr>
        </p:nvSpPr>
        <p:spPr>
          <a:xfrm>
            <a:off x="592017" y="1538819"/>
            <a:ext cx="7942383" cy="4557181"/>
          </a:xfrm>
        </p:spPr>
        <p:txBody>
          <a:bodyPr/>
          <a:lstStyle/>
          <a:p>
            <a:pPr marL="256032" indent="-256032">
              <a:lnSpc>
                <a:spcPct val="100000"/>
              </a:lnSpc>
              <a:buClr>
                <a:srgbClr val="007FA3"/>
              </a:buClr>
            </a:pPr>
            <a:r>
              <a:rPr lang="en-US" sz="2100" dirty="0">
                <a:solidFill>
                  <a:schemeClr val="tx1"/>
                </a:solidFill>
                <a:latin typeface="Arial" panose="020B0604020202020204" pitchFamily="34" charset="0"/>
                <a:cs typeface="Arial" panose="020B0604020202020204" pitchFamily="34" charset="0"/>
              </a:rPr>
              <a:t>A flowchart is a pictorial tool that helps you understand a program’s logic</a:t>
            </a:r>
          </a:p>
          <a:p>
            <a:pPr marL="256032" indent="-256032">
              <a:lnSpc>
                <a:spcPct val="100000"/>
              </a:lnSpc>
              <a:buClr>
                <a:srgbClr val="007FA3"/>
              </a:buClr>
            </a:pPr>
            <a:r>
              <a:rPr lang="en-US" sz="2100" dirty="0">
                <a:solidFill>
                  <a:schemeClr val="tx1"/>
                </a:solidFill>
                <a:latin typeface="Arial" panose="020B0604020202020204" pitchFamily="34" charset="0"/>
                <a:cs typeface="Arial" panose="020B0604020202020204" pitchFamily="34" charset="0"/>
              </a:rPr>
              <a:t>The </a:t>
            </a:r>
            <a:r>
              <a:rPr lang="en-US" sz="2100" b="1" dirty="0">
                <a:solidFill>
                  <a:schemeClr val="tx1"/>
                </a:solidFill>
                <a:latin typeface="Arial" panose="020B0604020202020204" pitchFamily="34" charset="0"/>
                <a:cs typeface="Arial" panose="020B0604020202020204" pitchFamily="34" charset="0"/>
              </a:rPr>
              <a:t>if </a:t>
            </a:r>
            <a:r>
              <a:rPr lang="en-US" sz="2100" dirty="0">
                <a:solidFill>
                  <a:schemeClr val="tx1"/>
                </a:solidFill>
                <a:latin typeface="Arial" panose="020B0604020202020204" pitchFamily="34" charset="0"/>
                <a:cs typeface="Arial" panose="020B0604020202020204" pitchFamily="34" charset="0"/>
              </a:rPr>
              <a:t>statement makes a single-alternative decision using the keyword </a:t>
            </a:r>
            <a:r>
              <a:rPr lang="en-US" sz="2100" b="1" dirty="0">
                <a:solidFill>
                  <a:schemeClr val="tx1"/>
                </a:solidFill>
                <a:latin typeface="Arial" panose="020B0604020202020204" pitchFamily="34" charset="0"/>
                <a:cs typeface="Arial" panose="020B0604020202020204" pitchFamily="34" charset="0"/>
              </a:rPr>
              <a:t>if</a:t>
            </a:r>
            <a:r>
              <a:rPr lang="en-US" sz="2100" dirty="0">
                <a:solidFill>
                  <a:schemeClr val="tx1"/>
                </a:solidFill>
                <a:latin typeface="Arial" panose="020B0604020202020204" pitchFamily="34" charset="0"/>
                <a:cs typeface="Arial" panose="020B0604020202020204" pitchFamily="34" charset="0"/>
              </a:rPr>
              <a:t>, followed by parentheses that contain a Boolean expression</a:t>
            </a:r>
          </a:p>
          <a:p>
            <a:pPr marL="256032" indent="-256032">
              <a:lnSpc>
                <a:spcPct val="100000"/>
              </a:lnSpc>
              <a:buClr>
                <a:srgbClr val="007FA3"/>
              </a:buClr>
            </a:pPr>
            <a:r>
              <a:rPr lang="en-US" sz="2100" dirty="0">
                <a:solidFill>
                  <a:schemeClr val="tx1"/>
                </a:solidFill>
                <a:latin typeface="Arial" panose="020B0604020202020204" pitchFamily="34" charset="0"/>
                <a:cs typeface="Arial" panose="020B0604020202020204" pitchFamily="34" charset="0"/>
              </a:rPr>
              <a:t>When you make a dual-alternative decision, you can use an</a:t>
            </a:r>
            <a:r>
              <a:rPr lang="en-US" sz="2100" b="1" dirty="0">
                <a:solidFill>
                  <a:schemeClr val="tx1"/>
                </a:solidFill>
                <a:latin typeface="Arial" panose="020B0604020202020204" pitchFamily="34" charset="0"/>
                <a:cs typeface="Arial" panose="020B0604020202020204" pitchFamily="34" charset="0"/>
              </a:rPr>
              <a:t> if-else</a:t>
            </a:r>
            <a:r>
              <a:rPr lang="en-US" sz="2100" dirty="0">
                <a:solidFill>
                  <a:schemeClr val="tx1"/>
                </a:solidFill>
                <a:latin typeface="Arial" panose="020B0604020202020204" pitchFamily="34" charset="0"/>
                <a:cs typeface="Arial" panose="020B0604020202020204" pitchFamily="34" charset="0"/>
              </a:rPr>
              <a:t> statement</a:t>
            </a:r>
          </a:p>
          <a:p>
            <a:pPr marL="256032" indent="-256032">
              <a:lnSpc>
                <a:spcPct val="100000"/>
              </a:lnSpc>
              <a:buClr>
                <a:srgbClr val="007FA3"/>
              </a:buClr>
            </a:pPr>
            <a:r>
              <a:rPr lang="en-US" sz="2100" dirty="0">
                <a:solidFill>
                  <a:schemeClr val="tx1"/>
                </a:solidFill>
                <a:latin typeface="Arial" panose="020B0604020202020204" pitchFamily="34" charset="0"/>
                <a:cs typeface="Arial" panose="020B0604020202020204" pitchFamily="34" charset="0"/>
              </a:rPr>
              <a:t>The conditional AND operator (&amp;&amp;) takes action when two operand Boolean expressions are both</a:t>
            </a:r>
            <a:r>
              <a:rPr lang="en-US" sz="2100" b="1" dirty="0">
                <a:solidFill>
                  <a:schemeClr val="tx1"/>
                </a:solidFill>
                <a:latin typeface="Arial" panose="020B0604020202020204" pitchFamily="34" charset="0"/>
                <a:cs typeface="Arial" panose="020B0604020202020204" pitchFamily="34" charset="0"/>
              </a:rPr>
              <a:t> true</a:t>
            </a:r>
          </a:p>
          <a:p>
            <a:pPr marL="256032" indent="-256032">
              <a:lnSpc>
                <a:spcPct val="100000"/>
              </a:lnSpc>
              <a:buClr>
                <a:srgbClr val="007FA3"/>
              </a:buClr>
            </a:pPr>
            <a:r>
              <a:rPr lang="en-US" sz="2100" dirty="0">
                <a:solidFill>
                  <a:schemeClr val="tx1"/>
                </a:solidFill>
                <a:latin typeface="Arial" panose="020B0604020202020204" pitchFamily="34" charset="0"/>
                <a:cs typeface="Arial" panose="020B0604020202020204" pitchFamily="34" charset="0"/>
              </a:rPr>
              <a:t>The conditional OR operator (||) takes action when at least one of two operand Boolean expressions is</a:t>
            </a:r>
            <a:r>
              <a:rPr lang="en-US" sz="2100" b="1" dirty="0">
                <a:solidFill>
                  <a:schemeClr val="tx1"/>
                </a:solidFill>
                <a:latin typeface="Arial" panose="020B0604020202020204" pitchFamily="34" charset="0"/>
                <a:cs typeface="Arial" panose="020B0604020202020204" pitchFamily="34" charset="0"/>
              </a:rPr>
              <a:t> true</a:t>
            </a:r>
          </a:p>
          <a:p>
            <a:pPr marL="256032" indent="-256032">
              <a:lnSpc>
                <a:spcPct val="100000"/>
              </a:lnSpc>
              <a:buClr>
                <a:srgbClr val="007FA3"/>
              </a:buClr>
            </a:pPr>
            <a:r>
              <a:rPr lang="en-US" sz="2100" dirty="0">
                <a:solidFill>
                  <a:schemeClr val="tx1"/>
                </a:solidFill>
                <a:latin typeface="Arial" panose="020B0604020202020204" pitchFamily="34" charset="0"/>
                <a:cs typeface="Arial" panose="020B0604020202020204" pitchFamily="34" charset="0"/>
              </a:rPr>
              <a:t>AND operators (&amp;&amp;) take precedence</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75380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4178"/>
            <a:ext cx="7620000" cy="52322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Chapter Summary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2)</a:t>
            </a:r>
          </a:p>
        </p:txBody>
      </p:sp>
      <p:sp>
        <p:nvSpPr>
          <p:cNvPr id="3" name="Content Placeholder 2"/>
          <p:cNvSpPr>
            <a:spLocks noGrp="1"/>
          </p:cNvSpPr>
          <p:nvPr>
            <p:ph idx="1"/>
          </p:nvPr>
        </p:nvSpPr>
        <p:spPr>
          <a:xfrm>
            <a:off x="592017" y="1538819"/>
            <a:ext cx="8170983" cy="3200876"/>
          </a:xfrm>
        </p:spPr>
        <p:txBody>
          <a:bodyPr/>
          <a:lstStyle/>
          <a:p>
            <a:pPr marL="256032" indent="-256032">
              <a:lnSpc>
                <a:spcPct val="100000"/>
              </a:lnSpc>
              <a:buClr>
                <a:srgbClr val="007FA3"/>
              </a:buClr>
            </a:pPr>
            <a:r>
              <a:rPr lang="en-US" sz="2100" dirty="0">
                <a:solidFill>
                  <a:schemeClr val="tx1"/>
                </a:solidFill>
                <a:latin typeface="Arial" panose="020B0604020202020204" pitchFamily="34" charset="0"/>
                <a:cs typeface="Arial" panose="020B0604020202020204" pitchFamily="34" charset="0"/>
              </a:rPr>
              <a:t>The </a:t>
            </a:r>
            <a:r>
              <a:rPr lang="en-US" sz="2100" b="1" dirty="0">
                <a:solidFill>
                  <a:schemeClr val="tx1"/>
                </a:solidFill>
                <a:latin typeface="Arial" panose="020B0604020202020204" pitchFamily="34" charset="0"/>
                <a:cs typeface="Arial" panose="020B0604020202020204" pitchFamily="34" charset="0"/>
              </a:rPr>
              <a:t>switch</a:t>
            </a:r>
            <a:r>
              <a:rPr lang="en-US" sz="2100" dirty="0">
                <a:solidFill>
                  <a:schemeClr val="tx1"/>
                </a:solidFill>
                <a:latin typeface="Arial" panose="020B0604020202020204" pitchFamily="34" charset="0"/>
                <a:cs typeface="Arial" panose="020B0604020202020204" pitchFamily="34" charset="0"/>
              </a:rPr>
              <a:t> statement tests a single variable against a series of exact matches</a:t>
            </a:r>
          </a:p>
          <a:p>
            <a:pPr marL="256032" indent="-256032">
              <a:lnSpc>
                <a:spcPct val="100000"/>
              </a:lnSpc>
              <a:buClr>
                <a:srgbClr val="007FA3"/>
              </a:buClr>
            </a:pPr>
            <a:r>
              <a:rPr lang="en-US" sz="2100" dirty="0">
                <a:solidFill>
                  <a:schemeClr val="tx1"/>
                </a:solidFill>
                <a:latin typeface="Arial" panose="020B0604020202020204" pitchFamily="34" charset="0"/>
                <a:cs typeface="Arial" panose="020B0604020202020204" pitchFamily="34" charset="0"/>
              </a:rPr>
              <a:t>The conditional operator is used as an abbreviated version of the </a:t>
            </a:r>
            <a:r>
              <a:rPr lang="en-US" sz="2100" b="1" dirty="0">
                <a:solidFill>
                  <a:schemeClr val="tx1"/>
                </a:solidFill>
                <a:latin typeface="Arial" panose="020B0604020202020204" pitchFamily="34" charset="0"/>
                <a:cs typeface="Arial" panose="020B0604020202020204" pitchFamily="34" charset="0"/>
              </a:rPr>
              <a:t>if-else</a:t>
            </a:r>
            <a:r>
              <a:rPr lang="en-US" sz="2100" dirty="0">
                <a:solidFill>
                  <a:schemeClr val="tx1"/>
                </a:solidFill>
                <a:latin typeface="Arial" panose="020B0604020202020204" pitchFamily="34" charset="0"/>
                <a:cs typeface="Arial" panose="020B0604020202020204" pitchFamily="34" charset="0"/>
              </a:rPr>
              <a:t> statement</a:t>
            </a:r>
          </a:p>
          <a:p>
            <a:pPr marL="256032" indent="-256032">
              <a:lnSpc>
                <a:spcPct val="100000"/>
              </a:lnSpc>
              <a:buClr>
                <a:srgbClr val="007FA3"/>
              </a:buClr>
            </a:pPr>
            <a:r>
              <a:rPr lang="en-US" sz="2100" dirty="0">
                <a:solidFill>
                  <a:schemeClr val="tx1"/>
                </a:solidFill>
                <a:latin typeface="Arial" panose="020B0604020202020204" pitchFamily="34" charset="0"/>
                <a:cs typeface="Arial" panose="020B0604020202020204" pitchFamily="34" charset="0"/>
              </a:rPr>
              <a:t>The NOT operator (!) negates the result of any Boolean expression</a:t>
            </a:r>
          </a:p>
          <a:p>
            <a:pPr marL="256032" indent="-256032">
              <a:lnSpc>
                <a:spcPct val="100000"/>
              </a:lnSpc>
              <a:buClr>
                <a:srgbClr val="007FA3"/>
              </a:buClr>
            </a:pPr>
            <a:r>
              <a:rPr lang="en-US" sz="2100" dirty="0">
                <a:solidFill>
                  <a:schemeClr val="tx1"/>
                </a:solidFill>
                <a:latin typeface="Arial" panose="020B0604020202020204" pitchFamily="34" charset="0"/>
                <a:cs typeface="Arial" panose="020B0604020202020204" pitchFamily="34" charset="0"/>
              </a:rPr>
              <a:t>Errors are common when making decisions</a:t>
            </a:r>
          </a:p>
          <a:p>
            <a:pPr marL="256032" indent="-256032">
              <a:lnSpc>
                <a:spcPct val="100000"/>
              </a:lnSpc>
              <a:buClr>
                <a:srgbClr val="007FA3"/>
              </a:buClr>
            </a:pPr>
            <a:r>
              <a:rPr lang="en-US" sz="2100" dirty="0">
                <a:solidFill>
                  <a:schemeClr val="tx1"/>
                </a:solidFill>
                <a:latin typeface="Arial" panose="020B0604020202020204" pitchFamily="34" charset="0"/>
                <a:cs typeface="Arial" panose="020B0604020202020204" pitchFamily="34" charset="0"/>
              </a:rPr>
              <a:t>Decisions within GUI methods are just like decisions in console applications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1098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Understanding Logic-Planning Tools and Decision Making </a:t>
            </a:r>
            <a:r>
              <a:rPr lang="en-US" sz="2000" dirty="0" smtClean="0">
                <a:solidFill>
                  <a:srgbClr val="007FA3"/>
                </a:solidFill>
                <a:latin typeface="Arial" panose="020B0604020202020204" pitchFamily="34" charset="0"/>
                <a:cs typeface="Arial" panose="020B0604020202020204" pitchFamily="34" charset="0"/>
              </a:rPr>
              <a:t>(2 of 4)</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4-1 Flowchart and pseudocode of a sequence structure. The flowchart provides the pseudocode of a sequence structure. Process: go west on Algonquin road. Process: turn left on Roselle road. Process: enter expressway heading east. Process: exit south at Arlington Heights road. Process: proceed to 688 Arlington Heights roa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8400" y="1541274"/>
            <a:ext cx="4181940" cy="448113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1905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Understanding Logic-Planning Tools and Decision Making </a:t>
            </a:r>
            <a:r>
              <a:rPr lang="en-US" sz="2000" dirty="0" smtClean="0">
                <a:solidFill>
                  <a:srgbClr val="007FA3"/>
                </a:solidFill>
                <a:latin typeface="Arial" panose="020B0604020202020204" pitchFamily="34" charset="0"/>
                <a:cs typeface="Arial" panose="020B0604020202020204" pitchFamily="34" charset="0"/>
              </a:rPr>
              <a:t>(3 of 4)</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018583" cy="1846659"/>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Decision structure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Involves choosing between alternative courses of action based on some value within a program</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All computer decisions are true-or-false decisions when reduced to their most basic form</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9384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Understanding Logic-Planning Tools and Decision Making </a:t>
            </a:r>
            <a:r>
              <a:rPr lang="en-US" sz="2000" dirty="0" smtClean="0">
                <a:solidFill>
                  <a:srgbClr val="007FA3"/>
                </a:solidFill>
                <a:latin typeface="Arial" panose="020B0604020202020204" pitchFamily="34" charset="0"/>
                <a:cs typeface="Arial" panose="020B0604020202020204" pitchFamily="34" charset="0"/>
              </a:rPr>
              <a:t>(4 of 4)</a:t>
            </a:r>
            <a:endParaRPr lang="en-US" sz="2000" dirty="0">
              <a:solidFill>
                <a:srgbClr val="007FA3"/>
              </a:solidFill>
              <a:latin typeface="Arial" panose="020B0604020202020204" pitchFamily="34" charset="0"/>
              <a:cs typeface="Arial" panose="020B0604020202020204" pitchFamily="34" charset="0"/>
            </a:endParaRPr>
          </a:p>
        </p:txBody>
      </p:sp>
      <p:pic>
        <p:nvPicPr>
          <p:cNvPr id="5" name="Picture 4" descr="Figure 4-2 Flowchart including a decision structure. The flowchart provides directional instructions involving a decision. The decision structure involves the following sequence of individual processes and decisions. Process: go west on Algonquin Road. Process: turn left on Roselle Road. Decision: is the expressway backed up? Answer: The expressway is not backed up. Process: enter expressway heading east. Process: Exit south at Arlington Heights Road. Process: proceed to 688 Arlington Heights Road. Answer: The expressway is backed up. Process: continue on Roselle to Golf Road. Process: turn left on Golf Road. Process: turn right on Arlington Heights Road. Process: proceed to 688 Arlington Heights Roa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1524000"/>
            <a:ext cx="3273805" cy="4477512"/>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14250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Making Decisions Using the if Statement </a:t>
            </a:r>
            <a:r>
              <a:rPr lang="en-US" sz="2000" dirty="0">
                <a:solidFill>
                  <a:srgbClr val="007FA3"/>
                </a:solidFill>
                <a:latin typeface="Arial" panose="020B0604020202020204" pitchFamily="34" charset="0"/>
                <a:cs typeface="Arial" panose="020B0604020202020204" pitchFamily="34" charset="0"/>
              </a:rPr>
              <a:t>(1 of 8)</a:t>
            </a:r>
          </a:p>
        </p:txBody>
      </p:sp>
      <p:sp>
        <p:nvSpPr>
          <p:cNvPr id="3" name="Content Placeholder 2"/>
          <p:cNvSpPr>
            <a:spLocks noGrp="1"/>
          </p:cNvSpPr>
          <p:nvPr>
            <p:ph idx="1"/>
          </p:nvPr>
        </p:nvSpPr>
        <p:spPr>
          <a:xfrm>
            <a:off x="592017" y="1538819"/>
            <a:ext cx="8323383" cy="4693593"/>
          </a:xfrm>
        </p:spPr>
        <p:txBody>
          <a:bodyPr/>
          <a:lstStyle/>
          <a:p>
            <a:pPr marL="256032" indent="-256032">
              <a:lnSpc>
                <a:spcPct val="100000"/>
              </a:lnSpc>
              <a:spcBef>
                <a:spcPts val="1500"/>
              </a:spcBef>
              <a:buClr>
                <a:srgbClr val="007FA3"/>
              </a:buClr>
            </a:pPr>
            <a:r>
              <a:rPr lang="en-US" b="1" dirty="0">
                <a:solidFill>
                  <a:schemeClr val="tx1"/>
                </a:solidFill>
                <a:latin typeface="Arial" panose="020B0604020202020204" pitchFamily="34" charset="0"/>
                <a:cs typeface="Arial" panose="020B0604020202020204" pitchFamily="34" charset="0"/>
              </a:rPr>
              <a:t>if statement</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Used to make a single-alternative decision</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Used to determine whether an action will occur</a:t>
            </a:r>
          </a:p>
          <a:p>
            <a:pPr marL="256032" indent="-256032">
              <a:lnSpc>
                <a:spcPct val="100000"/>
              </a:lnSpc>
              <a:buClr>
                <a:srgbClr val="007FA3"/>
              </a:buClr>
            </a:pPr>
            <a:r>
              <a:rPr lang="en-US" dirty="0">
                <a:solidFill>
                  <a:schemeClr val="tx1"/>
                </a:solidFill>
                <a:latin typeface="Arial" panose="020B0604020202020204" pitchFamily="34" charset="0"/>
                <a:cs typeface="Arial" panose="020B0604020202020204" pitchFamily="34" charset="0"/>
              </a:rPr>
              <a:t>The if statement takes the following form:</a:t>
            </a:r>
          </a:p>
          <a:p>
            <a:pPr marL="457200" lvl="1" indent="633413">
              <a:lnSpc>
                <a:spcPct val="100000"/>
              </a:lnSpc>
              <a:buClr>
                <a:srgbClr val="007FA3"/>
              </a:buClr>
              <a:buNone/>
            </a:pPr>
            <a:r>
              <a:rPr lang="en-US" sz="2000" b="1" dirty="0" smtClean="0">
                <a:solidFill>
                  <a:schemeClr val="tx1"/>
                </a:solidFill>
                <a:latin typeface="Arial" panose="020B0604020202020204" pitchFamily="34" charset="0"/>
                <a:cs typeface="Arial" panose="020B0604020202020204" pitchFamily="34" charset="0"/>
              </a:rPr>
              <a:t>If (testedExpression</a:t>
            </a:r>
            <a:r>
              <a:rPr lang="en-US" sz="2000" b="1" dirty="0">
                <a:solidFill>
                  <a:schemeClr val="tx1"/>
                </a:solidFill>
                <a:latin typeface="Arial" panose="020B0604020202020204" pitchFamily="34" charset="0"/>
                <a:cs typeface="Arial" panose="020B0604020202020204" pitchFamily="34" charset="0"/>
              </a:rPr>
              <a:t>)</a:t>
            </a:r>
          </a:p>
          <a:p>
            <a:pPr marL="457200" lvl="1" indent="633413">
              <a:lnSpc>
                <a:spcPct val="100000"/>
              </a:lnSpc>
              <a:buClr>
                <a:srgbClr val="007FA3"/>
              </a:buClr>
              <a:buNone/>
            </a:pPr>
            <a:r>
              <a:rPr lang="en-US" sz="2000" b="1" dirty="0">
                <a:solidFill>
                  <a:schemeClr val="tx1"/>
                </a:solidFill>
                <a:latin typeface="Arial" panose="020B0604020202020204" pitchFamily="34" charset="0"/>
                <a:cs typeface="Arial" panose="020B0604020202020204" pitchFamily="34" charset="0"/>
              </a:rPr>
              <a:t>statement;</a:t>
            </a:r>
          </a:p>
          <a:p>
            <a:pPr marL="256032" indent="-256032">
              <a:lnSpc>
                <a:spcPct val="100000"/>
              </a:lnSpc>
              <a:buClr>
                <a:srgbClr val="007FA3"/>
              </a:buClr>
            </a:pPr>
            <a:r>
              <a:rPr lang="en-US" b="1" dirty="0">
                <a:solidFill>
                  <a:schemeClr val="tx1"/>
                </a:solidFill>
                <a:latin typeface="Arial" panose="020B0604020202020204" pitchFamily="34" charset="0"/>
                <a:cs typeface="Arial" panose="020B0604020202020204" pitchFamily="34" charset="0"/>
              </a:rPr>
              <a:t>Block</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One or more statements contained within a pair of curly braces  {   }</a:t>
            </a:r>
          </a:p>
          <a:p>
            <a:pPr marL="256032" indent="-256032">
              <a:lnSpc>
                <a:spcPct val="100000"/>
              </a:lnSpc>
              <a:buClr>
                <a:srgbClr val="007FA3"/>
              </a:buClr>
            </a:pPr>
            <a:r>
              <a:rPr lang="en-US" dirty="0">
                <a:solidFill>
                  <a:schemeClr val="tx1"/>
                </a:solidFill>
                <a:latin typeface="Arial" panose="020B0604020202020204" pitchFamily="34" charset="0"/>
                <a:cs typeface="Arial" panose="020B0604020202020204" pitchFamily="34" charset="0"/>
              </a:rPr>
              <a:t>The </a:t>
            </a:r>
            <a:r>
              <a:rPr lang="en-US" b="1" dirty="0">
                <a:solidFill>
                  <a:schemeClr val="tx1"/>
                </a:solidFill>
                <a:latin typeface="Arial" panose="020B0604020202020204" pitchFamily="34" charset="0"/>
                <a:cs typeface="Arial" panose="020B0604020202020204" pitchFamily="34" charset="0"/>
              </a:rPr>
              <a:t>if</a:t>
            </a:r>
            <a:r>
              <a:rPr lang="en-US" dirty="0">
                <a:solidFill>
                  <a:schemeClr val="tx1"/>
                </a:solidFill>
                <a:latin typeface="Arial" panose="020B0604020202020204" pitchFamily="34" charset="0"/>
                <a:cs typeface="Arial" panose="020B0604020202020204" pitchFamily="34" charset="0"/>
              </a:rPr>
              <a:t> expression that precedes the block is the </a:t>
            </a:r>
            <a:r>
              <a:rPr lang="en-US" b="1" dirty="0">
                <a:solidFill>
                  <a:schemeClr val="tx1"/>
                </a:solidFill>
                <a:latin typeface="Arial" panose="020B0604020202020204" pitchFamily="34" charset="0"/>
                <a:cs typeface="Arial" panose="020B0604020202020204" pitchFamily="34" charset="0"/>
              </a:rPr>
              <a:t>control statement</a:t>
            </a:r>
            <a:r>
              <a:rPr lang="en-US" dirty="0">
                <a:solidFill>
                  <a:schemeClr val="tx1"/>
                </a:solidFill>
                <a:latin typeface="Arial" panose="020B0604020202020204" pitchFamily="34" charset="0"/>
                <a:cs typeface="Arial" panose="020B0604020202020204" pitchFamily="34" charset="0"/>
              </a:rPr>
              <a:t> for the decision structure</a:t>
            </a:r>
          </a:p>
          <a:p>
            <a:pPr marL="256032" indent="-256032">
              <a:lnSpc>
                <a:spcPct val="100000"/>
              </a:lnSpc>
              <a:buClr>
                <a:srgbClr val="007FA3"/>
              </a:buClr>
            </a:pPr>
            <a:r>
              <a:rPr lang="en-US" dirty="0">
                <a:solidFill>
                  <a:schemeClr val="tx1"/>
                </a:solidFill>
                <a:latin typeface="Arial" panose="020B0604020202020204" pitchFamily="34" charset="0"/>
                <a:cs typeface="Arial" panose="020B0604020202020204" pitchFamily="34" charset="0"/>
              </a:rPr>
              <a:t>For multiple statements to depend on an </a:t>
            </a:r>
            <a:r>
              <a:rPr lang="en-US" b="1" dirty="0">
                <a:solidFill>
                  <a:schemeClr val="tx1"/>
                </a:solidFill>
                <a:latin typeface="Arial" panose="020B0604020202020204" pitchFamily="34" charset="0"/>
                <a:cs typeface="Arial" panose="020B0604020202020204" pitchFamily="34" charset="0"/>
              </a:rPr>
              <a:t>if</a:t>
            </a:r>
            <a:r>
              <a:rPr lang="en-US" dirty="0">
                <a:solidFill>
                  <a:schemeClr val="tx1"/>
                </a:solidFill>
                <a:latin typeface="Arial" panose="020B0604020202020204" pitchFamily="34" charset="0"/>
                <a:cs typeface="Arial" panose="020B0604020202020204" pitchFamily="34" charset="0"/>
              </a:rPr>
              <a:t>, they must be blocked with braces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3848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Making Decisions Using the if Statement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8)</a:t>
            </a:r>
          </a:p>
        </p:txBody>
      </p:sp>
      <p:pic>
        <p:nvPicPr>
          <p:cNvPr id="7" name="Picture 6" descr="Figure 4-3 Flowchart and code including a typical if statement followed by a separate statement. The flowchart provides the code and structure for a typical if statement. Decision: number &lt; 5; Answer: number is less than 5. Input slash output: write, open quotes, Ay, close quotes. Input slash output: write, open quotes, B, close quotes. Answer: number is not less than 5. Input slash output: write, open quotes, B, close quotes. The program code is shown on the side. In the code, the words in the variable names are merged. The lines read as follows. Line 1: if, left parenthesis, number &lt; 5, right parenthesis. Line 2, indented once: write line, left parenthesis, open quotes, Ay, close quotes, right parenthesis, semicolon. Line 3: write line, left parenthesis, open quotes, B, close quotes, right parenthesis, semicol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00" y="1756535"/>
            <a:ext cx="5245934" cy="4050608"/>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76854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361713bdf9409a8227cae8bc4c9e5f6be0ff36"/>
</p:tagLst>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19066</TotalTime>
  <Words>4027</Words>
  <Application>Microsoft Office PowerPoint</Application>
  <PresentationFormat>On-screen Show (4:3)</PresentationFormat>
  <Paragraphs>261</Paragraphs>
  <Slides>48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Calibri Light</vt:lpstr>
      <vt:lpstr>Verdana</vt:lpstr>
      <vt:lpstr>Wingdings</vt:lpstr>
      <vt:lpstr>Office Theme</vt:lpstr>
      <vt:lpstr>Microsoft Visual C#: An Introduction to Object-Oriented Programming</vt:lpstr>
      <vt:lpstr>Objectives (1 of 2)</vt:lpstr>
      <vt:lpstr>Objectives (2 of 2)</vt:lpstr>
      <vt:lpstr>Understanding Logic-Planning Tools and Decision Making (1 of 4)</vt:lpstr>
      <vt:lpstr>Understanding Logic-Planning Tools and Decision Making (2 of 4)</vt:lpstr>
      <vt:lpstr>Understanding Logic-Planning Tools and Decision Making (3 of 4)</vt:lpstr>
      <vt:lpstr>Understanding Logic-Planning Tools and Decision Making (4 of 4)</vt:lpstr>
      <vt:lpstr>Making Decisions Using the if Statement (1 of 8)</vt:lpstr>
      <vt:lpstr>Making Decisions Using the if Statement (2 of 8)</vt:lpstr>
      <vt:lpstr>Making Decisions Using the if Statement (3 of 8)</vt:lpstr>
      <vt:lpstr>Making Decisions Using the if Statement (4 of 8)</vt:lpstr>
      <vt:lpstr>Making Decisions Using the if Statement (5 of 8)</vt:lpstr>
      <vt:lpstr>Making Decisions Using the if Statement (6 of 8)</vt:lpstr>
      <vt:lpstr>Making Decisions Using the if Statement (7 of 8)</vt:lpstr>
      <vt:lpstr>Making Decisions Using the if Statement (8 of 8)</vt:lpstr>
      <vt:lpstr>A Note on Equivalency Comparisons</vt:lpstr>
      <vt:lpstr>Making Decisions Using the if-else Statement (1 of 4)</vt:lpstr>
      <vt:lpstr>Making Decisions Using the if-else Statement (2 of 4)</vt:lpstr>
      <vt:lpstr>Making Decisions Using the if-else Statement (3 of 4)</vt:lpstr>
      <vt:lpstr>Making Decisions Using the if-else Statement (4 of 4)</vt:lpstr>
      <vt:lpstr>Using Compound Expressions in if Statements</vt:lpstr>
      <vt:lpstr>Using the Conditional AND Operator (1 of 2)</vt:lpstr>
      <vt:lpstr>Using the Conditional AND Operator (2 of 2)</vt:lpstr>
      <vt:lpstr>Using the Conditional OR Operator (1 of 2)</vt:lpstr>
      <vt:lpstr>Using the Conditional OR Operator (2 of 2)</vt:lpstr>
      <vt:lpstr>Using the Logical AND and OR Operators</vt:lpstr>
      <vt:lpstr>Combining AND and OR Operators (1 of 3)</vt:lpstr>
      <vt:lpstr>Combining AND and OR Operators (2 of 3)</vt:lpstr>
      <vt:lpstr>Combining AND and OR Operators (3 of 3)</vt:lpstr>
      <vt:lpstr>Making Decisions Using the switch Statement (1 of 5)</vt:lpstr>
      <vt:lpstr>Making Decisions Using the switch Statement (2 of 5)</vt:lpstr>
      <vt:lpstr>Making Decisions Using the switch Statement (3 of 5)</vt:lpstr>
      <vt:lpstr>Making Decisions Using the switch Statement (4 of 5)</vt:lpstr>
      <vt:lpstr>Making Decisions Using the switch Statement (5 of 5)</vt:lpstr>
      <vt:lpstr>Using an Enumeration with a switch Statement (1 of 2)</vt:lpstr>
      <vt:lpstr>Using an Enumeration with a switch Statement (2 of 2)</vt:lpstr>
      <vt:lpstr>Using the Conditional Operator</vt:lpstr>
      <vt:lpstr>Using the NOT Operator</vt:lpstr>
      <vt:lpstr>Avoiding Common Errors When Making Decisions</vt:lpstr>
      <vt:lpstr>Performing Accurate and Efficient Range Checks (1 of 2)</vt:lpstr>
      <vt:lpstr>Performing Accurate and Efficient Range Checks (2 of 2)</vt:lpstr>
      <vt:lpstr>Using &amp;&amp; and || Appropriately</vt:lpstr>
      <vt:lpstr>Using the ! Operator Correctly</vt:lpstr>
      <vt:lpstr>Decision-Making Issues in GUI Programs (1 of 3)</vt:lpstr>
      <vt:lpstr>Decision-Making Issues in GUI Programs (2 of 3)</vt:lpstr>
      <vt:lpstr>Decision-Making Issues in GUI Programs (3 of 3)</vt:lpstr>
      <vt:lpstr>Chapter Summary (1 of 2)</vt:lpstr>
      <vt:lpstr>Chapter Summary (2 of 2)</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Visual C#: An Introduction to Object-Oriented Programming, Seventh Edition</dc:title>
  <dc:subject>Computer Engineering</dc:subject>
  <dc:creator>Farrell</dc:creator>
  <cp:lastModifiedBy>P, Steepan</cp:lastModifiedBy>
  <cp:revision>1095</cp:revision>
  <cp:lastPrinted>2010-11-12T17:54:40Z</cp:lastPrinted>
  <dcterms:created xsi:type="dcterms:W3CDTF">2007-02-15T20:50:52Z</dcterms:created>
  <dcterms:modified xsi:type="dcterms:W3CDTF">2017-06-28T13:37:59Z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