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2"/>
  </p:notesMasterIdLst>
  <p:handoutMasterIdLst>
    <p:handoutMasterId r:id="rId43"/>
  </p:handoutMasterIdLst>
  <p:sldIdLst>
    <p:sldId id="348" r:id="rId2"/>
    <p:sldId id="346" r:id="rId3"/>
    <p:sldId id="309" r:id="rId4"/>
    <p:sldId id="310" r:id="rId5"/>
    <p:sldId id="350" r:id="rId6"/>
    <p:sldId id="351" r:id="rId7"/>
    <p:sldId id="352" r:id="rId8"/>
    <p:sldId id="353" r:id="rId9"/>
    <p:sldId id="354"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88" autoAdjust="0"/>
    <p:restoredTop sz="96279" autoAdjust="0"/>
  </p:normalViewPr>
  <p:slideViewPr>
    <p:cSldViewPr>
      <p:cViewPr varScale="1">
        <p:scale>
          <a:sx n="104" d="100"/>
          <a:sy n="104" d="100"/>
        </p:scale>
        <p:origin x="822" y="96"/>
      </p:cViewPr>
      <p:guideLst>
        <p:guide orient="horz" pos="2160"/>
        <p:guide pos="2880"/>
      </p:guideLst>
    </p:cSldViewPr>
  </p:slideViewPr>
  <p:outlineViewPr>
    <p:cViewPr>
      <p:scale>
        <a:sx n="33" d="100"/>
        <a:sy n="33" d="100"/>
      </p:scale>
      <p:origin x="0" y="-3620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6/28/2017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6/28/2017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5</a:t>
            </a:r>
            <a:endParaRPr lang="en-US" sz="3400" dirty="0"/>
          </a:p>
        </p:txBody>
      </p:sp>
      <p:sp>
        <p:nvSpPr>
          <p:cNvPr id="6" name="Text Placeholder 5"/>
          <p:cNvSpPr>
            <a:spLocks noGrp="1"/>
          </p:cNvSpPr>
          <p:nvPr>
            <p:ph type="body" sz="quarter" idx="13"/>
          </p:nvPr>
        </p:nvSpPr>
        <p:spPr>
          <a:xfrm>
            <a:off x="1981200" y="4038600"/>
            <a:ext cx="5257800" cy="523220"/>
          </a:xfrm>
        </p:spPr>
        <p:txBody>
          <a:bodyPr/>
          <a:lstStyle/>
          <a:p>
            <a:pPr marL="0" indent="0" algn="ctr">
              <a:lnSpc>
                <a:spcPct val="100000"/>
              </a:lnSpc>
              <a:buNone/>
            </a:pPr>
            <a:r>
              <a:rPr lang="en-US" sz="3400" dirty="0">
                <a:solidFill>
                  <a:schemeClr val="tx1"/>
                </a:solidFill>
                <a:latin typeface="Arial" panose="020B0604020202020204" pitchFamily="34" charset="0"/>
                <a:cs typeface="Arial" panose="020B0604020202020204" pitchFamily="34" charset="0"/>
              </a:rPr>
              <a:t>Looping</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(8 of 11)</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3370383" cy="3642782"/>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Empty body</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loop </a:t>
            </a:r>
            <a:r>
              <a:rPr lang="en-US" sz="2200" dirty="0" smtClean="0">
                <a:solidFill>
                  <a:schemeClr val="tx1"/>
                </a:solidFill>
                <a:latin typeface="Arial" panose="020B0604020202020204" pitchFamily="34" charset="0"/>
                <a:cs typeface="Arial" panose="020B0604020202020204" pitchFamily="34" charset="0"/>
              </a:rPr>
              <a:t>with no </a:t>
            </a:r>
            <a:r>
              <a:rPr lang="en-US" sz="2200" dirty="0">
                <a:solidFill>
                  <a:schemeClr val="tx1"/>
                </a:solidFill>
                <a:latin typeface="Arial" panose="020B0604020202020204" pitchFamily="34" charset="0"/>
                <a:cs typeface="Arial" panose="020B0604020202020204" pitchFamily="34" charset="0"/>
              </a:rPr>
              <a:t>statements</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Incrementing</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Adding to the </a:t>
            </a:r>
            <a:r>
              <a:rPr lang="en-US" sz="2200" dirty="0" smtClean="0">
                <a:solidFill>
                  <a:schemeClr val="tx1"/>
                </a:solidFill>
                <a:latin typeface="Arial" panose="020B0604020202020204" pitchFamily="34" charset="0"/>
                <a:cs typeface="Arial" panose="020B0604020202020204" pitchFamily="34" charset="0"/>
              </a:rPr>
              <a:t>loop control variable</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Decrementing</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Subtracting from </a:t>
            </a:r>
            <a:r>
              <a:rPr lang="en-US" sz="2200" dirty="0" smtClean="0">
                <a:solidFill>
                  <a:schemeClr val="tx1"/>
                </a:solidFill>
                <a:latin typeface="Arial" panose="020B0604020202020204" pitchFamily="34" charset="0"/>
                <a:cs typeface="Arial" panose="020B0604020202020204" pitchFamily="34" charset="0"/>
              </a:rPr>
              <a:t>the </a:t>
            </a:r>
            <a:r>
              <a:rPr lang="en-US" sz="2200" dirty="0">
                <a:solidFill>
                  <a:schemeClr val="tx1"/>
                </a:solidFill>
                <a:latin typeface="Arial" panose="020B0604020202020204" pitchFamily="34" charset="0"/>
                <a:cs typeface="Arial" panose="020B0604020202020204" pitchFamily="34" charset="0"/>
              </a:rPr>
              <a:t>loop </a:t>
            </a:r>
            <a:r>
              <a:rPr lang="en-US" sz="2200" dirty="0" smtClean="0">
                <a:solidFill>
                  <a:schemeClr val="tx1"/>
                </a:solidFill>
                <a:latin typeface="Arial" panose="020B0604020202020204" pitchFamily="34" charset="0"/>
                <a:cs typeface="Arial" panose="020B0604020202020204" pitchFamily="34" charset="0"/>
              </a:rPr>
              <a:t>control variable</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descr="Figure 5-6 Incorrect logic when an unwanted semicolon is mistakenly added to the loop in the FourHellos program. Flowchart with loop structure. Process: number = 1. Process limit = 5. Decision: number &lt; limit. Answer: number is less than limit; loop to decision. Answer: number is not less than limit. Input slash output: write, open quotes, hello, close quotes. Process: number = number + 1. The program code is written on the side. In the code, the words in the variable names are merged. Line 1: i n t number = 1, semicolon. Line 2: c o n s t i n t, limit = 5, semicolon. Line 3: while, left parenthesis, number &lt; limit, right parenthesis. Line 4: left brace. Line 5, indented once: write line, left parenthesis, open quotes, hello, close quotes, right parenthesis, semicolon. Line 6, indented once: number = number + 1, semicolon. Line 7: right brace. Note: don’t do it. This semicolon at the end of line 3 causes an infinite loop that ends he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462" y="1538818"/>
            <a:ext cx="4701938" cy="416993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76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(9 of 11)</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862596"/>
          </a:xfrm>
        </p:spPr>
        <p:txBody>
          <a:bodyPr/>
          <a:lstStyle/>
          <a:p>
            <a:pPr marL="256032" indent="-256032">
              <a:lnSpc>
                <a:spcPct val="100000"/>
              </a:lnSpc>
              <a:buClr>
                <a:srgbClr val="007FA3"/>
              </a:buClr>
            </a:pPr>
            <a:r>
              <a:rPr lang="en-US" sz="2400" b="1" dirty="0">
                <a:solidFill>
                  <a:schemeClr val="tx1"/>
                </a:solidFill>
                <a:latin typeface="Arial" panose="020B0604020202020204" pitchFamily="34" charset="0"/>
                <a:cs typeface="Arial" panose="020B0604020202020204" pitchFamily="34" charset="0"/>
              </a:rPr>
              <a:t>Definite loop</a:t>
            </a:r>
            <a:r>
              <a:rPr lang="en-US" sz="2400" dirty="0">
                <a:solidFill>
                  <a:schemeClr val="tx1"/>
                </a:solidFill>
                <a:latin typeface="Arial" panose="020B0604020202020204" pitchFamily="34" charset="0"/>
                <a:cs typeface="Arial" panose="020B0604020202020204" pitchFamily="34" charset="0"/>
              </a:rPr>
              <a:t> or </a:t>
            </a:r>
            <a:r>
              <a:rPr lang="en-US" sz="2400" b="1" dirty="0">
                <a:solidFill>
                  <a:schemeClr val="tx1"/>
                </a:solidFill>
                <a:latin typeface="Arial" panose="020B0604020202020204" pitchFamily="34" charset="0"/>
                <a:cs typeface="Arial" panose="020B0604020202020204" pitchFamily="34" charset="0"/>
              </a:rPr>
              <a:t>counted loop</a:t>
            </a:r>
            <a:endParaRPr lang="en-US" sz="24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A loop for which the number of iterations is predetermined</a:t>
            </a:r>
            <a:endParaRPr lang="en-US" sz="24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400" b="1" dirty="0">
                <a:solidFill>
                  <a:schemeClr val="tx1"/>
                </a:solidFill>
                <a:latin typeface="Arial" panose="020B0604020202020204" pitchFamily="34" charset="0"/>
                <a:cs typeface="Arial" panose="020B0604020202020204" pitchFamily="34" charset="0"/>
              </a:rPr>
              <a:t>Indefinite loop</a:t>
            </a:r>
            <a:endParaRPr lang="en-US" sz="24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value of a loop control variable is not altered by arithmetic, but instead is altered by user input</a:t>
            </a:r>
            <a:endParaRPr lang="en-US" sz="2400"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400" b="1" dirty="0">
                <a:solidFill>
                  <a:schemeClr val="tx1"/>
                </a:solidFill>
                <a:latin typeface="Arial" panose="020B0604020202020204" pitchFamily="34" charset="0"/>
                <a:cs typeface="Arial" panose="020B0604020202020204" pitchFamily="34" charset="0"/>
              </a:rPr>
              <a:t>Sentinel value</a:t>
            </a:r>
            <a:endParaRPr lang="en-US" sz="24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value such as ‘Y’ or ‘N’ that a user must supply to stop the loop</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30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(10 of 11)</a:t>
            </a:r>
            <a:endParaRPr lang="en-US" sz="2000" dirty="0">
              <a:solidFill>
                <a:srgbClr val="007FA3"/>
              </a:solidFill>
              <a:latin typeface="Arial" panose="020B0604020202020204" pitchFamily="34" charset="0"/>
              <a:cs typeface="Arial" panose="020B0604020202020204" pitchFamily="34" charset="0"/>
            </a:endParaRPr>
          </a:p>
        </p:txBody>
      </p:sp>
      <p:pic>
        <p:nvPicPr>
          <p:cNvPr id="3" name="Picture 2" descr="Figure 5-7 The LoopingBankBal program. Program code. In the code, the words in the variable names are merged, and the code contains the following keywords: using, using static, class, static, double, c o n s t, double, string, c h ay r, while. The lines read as follows. Line 1: using, system. Line 2: using static, system, period, console, semicolon. Line 3: class, looping bank b ay l. Line 4: left brace. Line 5, indented once: static void, main, left parenthesis, right parenthesis. Line 6, indented once: left brace. Line 7, indented twice: double, bank b ay l = 1000, semicolon. Line 8, indented twice: c o n s t, double, i n t underscore rate = 0.04, semicolon. Line 9, indented twice: string, input string, semicolon. Line 10, indented twice: c h ay r, response, semicolon. Line 11, indented twice: write, left parenthesis, open quotes, do you want to see your balance, question mark, Y or N, ellipsis, close quotes, right parenthesis, semicolon. Line 12, indented twice: input string = read line, left parenthesis, right parenthesis, semicolon. Line 13, indented twice: response = convert, period, to c h ay r, left parenthesis, input string, right parenthesis, semicolon. Line 14, indented twice: while, left parenthesis, response = = open single quote, Y, close single quote, right parenthesis. Line 15, indented twice: left brace. Line 16, indented 3 times: write line, left parenthesis, open quotes, bank balance is, left brace, 0, right brace, close quotes, comma. Line 17, indented 3 times: bank b ay l, period, to string, left parenthesis, open quotes, C, close quotes, right parenthesis, right parenthesis, semicolon. Line 18, indented 3 times: bank b ay l = bank b ay l + bank b ay l asterisk i n t underscore rate, semicolon. Line 19, indented 3 times: write, left parenthesis, open quotes, do you want to see next year's balance, question mark, Y or N, ellipsis, close quotes, right parenthesis, semicolon. Line 20, indented 3 times: input string = read line, left parenthesis, right parenthesis, semicolon. Line 21, indented 3 times: response = convert, period, to c h ay r, left parenthesis, input string, right parenthesis, semicolon. Line 22, indented twice: right brace. Line 23, indented twice: write line, left parenthesis, open quotes, have a nice day, exclamation mark, close quotes, right parenthesis, semicolon. Line 24, indented once: right brace. Line 25: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088" y="1474899"/>
            <a:ext cx="6167404" cy="461810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401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(11 of 11)</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5-8 Typical execution of the LoopingBankBal program. The output of the program displays the following text. Line 1: Do you want to see your balance, question mark. Y or N, ellipsis, Y. Line 2: Bank balance is $1000.00. Line 3: Do you want to see your next year’s balance, question mark. Y or N, ellipsis, Y. line 4: Bank balance is $1040.00. Line 5: Do you want to see your next year’s balance, question mark. Y or N, ellipsis, Y. Line 6: Bank Balance is $1081.60. Line 7: Do you want to see your next year’s balance, question mark. Y or N, ellipsis, N. Line 8: Have a nice day, exclamation ma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057400"/>
            <a:ext cx="7017497" cy="280284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206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Loops with the for Statement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8"/>
            <a:ext cx="7713783" cy="4475071"/>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for loop</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Used to create definite </a:t>
            </a:r>
            <a:r>
              <a:rPr lang="en-US" sz="2200" dirty="0" smtClean="0">
                <a:solidFill>
                  <a:schemeClr val="tx1"/>
                </a:solidFill>
                <a:latin typeface="Arial" panose="020B0604020202020204" pitchFamily="34" charset="0"/>
                <a:cs typeface="Arial" panose="020B0604020202020204" pitchFamily="34" charset="0"/>
              </a:rPr>
              <a:t>loops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Indicate the starting value for the loop control variable </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Test the condition that controls loop </a:t>
            </a:r>
            <a:r>
              <a:rPr lang="en-US" sz="2200" dirty="0" smtClean="0">
                <a:solidFill>
                  <a:schemeClr val="tx1"/>
                </a:solidFill>
                <a:latin typeface="Arial" panose="020B0604020202020204" pitchFamily="34" charset="0"/>
                <a:cs typeface="Arial" panose="020B0604020202020204" pitchFamily="34" charset="0"/>
              </a:rPr>
              <a:t>entry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Allow the expression to alter the loop control </a:t>
            </a:r>
            <a:r>
              <a:rPr lang="en-US" sz="2200" dirty="0" smtClean="0">
                <a:solidFill>
                  <a:schemeClr val="tx1"/>
                </a:solidFill>
                <a:latin typeface="Arial" panose="020B0604020202020204" pitchFamily="34" charset="0"/>
                <a:cs typeface="Arial" panose="020B0604020202020204" pitchFamily="34" charset="0"/>
              </a:rPr>
              <a:t>variable</a:t>
            </a:r>
          </a:p>
          <a:p>
            <a:pPr marL="1316736" lvl="2" indent="-283464">
              <a:lnSpc>
                <a:spcPct val="100000"/>
              </a:lnSpc>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Known as the </a:t>
            </a:r>
            <a:r>
              <a:rPr lang="en-US" sz="2200" b="1" dirty="0">
                <a:solidFill>
                  <a:schemeClr val="tx1"/>
                </a:solidFill>
                <a:latin typeface="Arial" panose="020B0604020202020204" pitchFamily="34" charset="0"/>
                <a:cs typeface="Arial" panose="020B0604020202020204" pitchFamily="34" charset="0"/>
              </a:rPr>
              <a:t>step </a:t>
            </a:r>
            <a:r>
              <a:rPr lang="en-US" sz="2200" b="1" dirty="0" smtClean="0">
                <a:solidFill>
                  <a:schemeClr val="tx1"/>
                </a:solidFill>
                <a:latin typeface="Arial" panose="020B0604020202020204" pitchFamily="34" charset="0"/>
                <a:cs typeface="Arial" panose="020B0604020202020204" pitchFamily="34" charset="0"/>
              </a:rPr>
              <a:t>value</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Sections of the loop</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Control variable initialization, testing and updating</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Variables created inside the loop cease to exist when the loop </a:t>
            </a:r>
            <a:r>
              <a:rPr lang="en-US" sz="2200" dirty="0" smtClean="0">
                <a:solidFill>
                  <a:schemeClr val="tx1"/>
                </a:solidFill>
                <a:latin typeface="Arial" panose="020B0604020202020204" pitchFamily="34" charset="0"/>
                <a:cs typeface="Arial" panose="020B0604020202020204" pitchFamily="34" charset="0"/>
              </a:rPr>
              <a:t>ends</a:t>
            </a:r>
          </a:p>
          <a:p>
            <a:pPr marL="1316736" lvl="2" indent="-283464">
              <a:lnSpc>
                <a:spcPct val="100000"/>
              </a:lnSpc>
              <a:buClr>
                <a:srgbClr val="007FA3"/>
              </a:buClr>
              <a:buFont typeface="Wingdings" panose="05000000000000000000" pitchFamily="2" charset="2"/>
              <a:buChar char="§"/>
            </a:pPr>
            <a:r>
              <a:rPr lang="en-US" sz="2200" smtClean="0">
                <a:solidFill>
                  <a:schemeClr val="tx1"/>
                </a:solidFill>
                <a:latin typeface="Arial" panose="020B0604020202020204" pitchFamily="34" charset="0"/>
                <a:cs typeface="Arial" panose="020B0604020202020204" pitchFamily="34" charset="0"/>
              </a:rPr>
              <a:t>Known </a:t>
            </a:r>
            <a:r>
              <a:rPr lang="en-US" sz="2200" dirty="0">
                <a:solidFill>
                  <a:schemeClr val="tx1"/>
                </a:solidFill>
                <a:latin typeface="Arial" panose="020B0604020202020204" pitchFamily="34" charset="0"/>
                <a:cs typeface="Arial" panose="020B0604020202020204" pitchFamily="34" charset="0"/>
              </a:rPr>
              <a:t>as </a:t>
            </a:r>
            <a:r>
              <a:rPr lang="en-US" sz="2200" b="1" dirty="0">
                <a:solidFill>
                  <a:schemeClr val="tx1"/>
                </a:solidFill>
                <a:latin typeface="Arial" panose="020B0604020202020204" pitchFamily="34" charset="0"/>
                <a:cs typeface="Arial" panose="020B0604020202020204" pitchFamily="34" charset="0"/>
              </a:rPr>
              <a:t>out of scope</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724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Loops with the for Statement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5" name="Picture 4" descr="Figure 5-10 Displaying integers 1 through 10 with while and for loops. Program code. In the code, the words in the variable names are merged, and the code contains the following keywords: i n t, c o n s t i n t, while, for. The lines read as follows. Line 1: forward slash, forward slash, declare loop control variable and limit. Line 2: i n t, x, semicolon. Line 3:c o n s t i n t, limit = 10, semicolon. Line 4: forward slash, forward slash, using a while loop to display 1 through 10. Line 5: x = 1, semicolon. Line 6: while, left parenthesis, x &lt; = limit, right parenthesis. Line 7: left brace. Line 8, indented once: write line, left parenthesis, x, right parenthesis, semicolon. Line 9, indented once: + + x, semicolon. Line 10: right brace. Line 11: forward slash, forward slash, using a for loop to display 1 through 10. Line 12: for, left parenthesis, x = 1, semicolon, x &lt; = limit, semicolon, + + x, right parenthesis. Line 13, indented once: write line, left parenthesis, x,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27" y="1772487"/>
            <a:ext cx="6291368" cy="397729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50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Loops with the for Statement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592017" y="1538819"/>
            <a:ext cx="8094783" cy="4480982"/>
          </a:xfrm>
        </p:spPr>
        <p:txBody>
          <a:bodyPr/>
          <a:lstStyle/>
          <a:p>
            <a:pPr marL="256032" indent="-256032">
              <a:lnSpc>
                <a:spcPct val="100000"/>
              </a:lnSpc>
              <a:buClr>
                <a:srgbClr val="007FA3"/>
              </a:buClr>
            </a:pPr>
            <a:r>
              <a:rPr lang="en-US" sz="1800" dirty="0">
                <a:solidFill>
                  <a:schemeClr val="tx1"/>
                </a:solidFill>
                <a:latin typeface="Arial" panose="020B0604020202020204" pitchFamily="34" charset="0"/>
                <a:cs typeface="Arial" panose="020B0604020202020204" pitchFamily="34" charset="0"/>
              </a:rPr>
              <a:t>When a variable is declared inside a loop, it can be reference only for the duration of the loop body</a:t>
            </a:r>
            <a:endParaRPr lang="en-US" sz="18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When a variable can be accessed, it is in </a:t>
            </a:r>
            <a:r>
              <a:rPr lang="en-US" b="1" dirty="0" smtClean="0">
                <a:solidFill>
                  <a:schemeClr val="tx1"/>
                </a:solidFill>
                <a:latin typeface="Arial" panose="020B0604020202020204" pitchFamily="34" charset="0"/>
                <a:cs typeface="Arial" panose="020B0604020202020204" pitchFamily="34" charset="0"/>
              </a:rPr>
              <a:t>scope</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When a loop body ends, any declarations made within it are </a:t>
            </a:r>
            <a:r>
              <a:rPr lang="en-US" b="1" dirty="0">
                <a:solidFill>
                  <a:schemeClr val="tx1"/>
                </a:solidFill>
                <a:latin typeface="Arial" panose="020B0604020202020204" pitchFamily="34" charset="0"/>
                <a:cs typeface="Arial" panose="020B0604020202020204" pitchFamily="34" charset="0"/>
              </a:rPr>
              <a:t>out of scope</a:t>
            </a:r>
            <a:endParaRPr lang="en-US"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1800" dirty="0">
                <a:solidFill>
                  <a:schemeClr val="tx1"/>
                </a:solidFill>
                <a:latin typeface="Arial" panose="020B0604020202020204" pitchFamily="34" charset="0"/>
                <a:cs typeface="Arial" panose="020B0604020202020204" pitchFamily="34" charset="0"/>
              </a:rPr>
              <a:t>You can:</a:t>
            </a:r>
            <a:endParaRPr lang="en-US" sz="18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Perform more than one test in the middle section of the </a:t>
            </a:r>
            <a:r>
              <a:rPr lang="en-US" b="1" dirty="0">
                <a:solidFill>
                  <a:schemeClr val="tx1"/>
                </a:solidFill>
                <a:latin typeface="Arial" panose="020B0604020202020204" pitchFamily="34" charset="0"/>
                <a:cs typeface="Arial" panose="020B0604020202020204" pitchFamily="34" charset="0"/>
              </a:rPr>
              <a:t>for</a:t>
            </a:r>
            <a:r>
              <a:rPr lang="en-US" dirty="0">
                <a:solidFill>
                  <a:schemeClr val="tx1"/>
                </a:solidFill>
                <a:latin typeface="Arial" panose="020B0604020202020204" pitchFamily="34" charset="0"/>
                <a:cs typeface="Arial" panose="020B0604020202020204" pitchFamily="34" charset="0"/>
              </a:rPr>
              <a:t> statement by evaluating compound </a:t>
            </a:r>
            <a:r>
              <a:rPr lang="en-US" dirty="0" smtClean="0">
                <a:solidFill>
                  <a:schemeClr val="tx1"/>
                </a:solidFill>
                <a:latin typeface="Arial" panose="020B0604020202020204" pitchFamily="34" charset="0"/>
                <a:cs typeface="Arial" panose="020B0604020202020204" pitchFamily="34" charset="0"/>
              </a:rPr>
              <a:t>conditions</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Perform tasks other than incrementing at the end of the loop’s </a:t>
            </a:r>
            <a:r>
              <a:rPr lang="en-US" dirty="0" smtClean="0">
                <a:solidFill>
                  <a:schemeClr val="tx1"/>
                </a:solidFill>
                <a:latin typeface="Arial" panose="020B0604020202020204" pitchFamily="34" charset="0"/>
                <a:cs typeface="Arial" panose="020B0604020202020204" pitchFamily="34" charset="0"/>
              </a:rPr>
              <a:t>execution</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Perform multiple tasks at the end of the loop’s execution by separating the actions with </a:t>
            </a:r>
            <a:r>
              <a:rPr lang="en-US" dirty="0" smtClean="0">
                <a:solidFill>
                  <a:schemeClr val="tx1"/>
                </a:solidFill>
                <a:latin typeface="Arial" panose="020B0604020202020204" pitchFamily="34" charset="0"/>
                <a:cs typeface="Arial" panose="020B0604020202020204" pitchFamily="34" charset="0"/>
              </a:rPr>
              <a:t>commas</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Leave one or more portions of the </a:t>
            </a:r>
            <a:r>
              <a:rPr lang="en-US" b="1" dirty="0">
                <a:solidFill>
                  <a:schemeClr val="tx1"/>
                </a:solidFill>
                <a:latin typeface="Arial" panose="020B0604020202020204" pitchFamily="34" charset="0"/>
                <a:cs typeface="Arial" panose="020B0604020202020204" pitchFamily="34" charset="0"/>
              </a:rPr>
              <a:t>for</a:t>
            </a:r>
            <a:r>
              <a:rPr lang="en-US" dirty="0">
                <a:solidFill>
                  <a:schemeClr val="tx1"/>
                </a:solidFill>
                <a:latin typeface="Arial" panose="020B0604020202020204" pitchFamily="34" charset="0"/>
                <a:cs typeface="Arial" panose="020B0604020202020204" pitchFamily="34" charset="0"/>
              </a:rPr>
              <a:t> expression empty, although the two semicolons are still required as placeholders to separate the three sections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67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Loops with the do Statement </a:t>
            </a:r>
            <a:r>
              <a:rPr lang="en-US" sz="2000" dirty="0">
                <a:solidFill>
                  <a:srgbClr val="007FA3"/>
                </a:solidFill>
                <a:latin typeface="Arial" panose="020B0604020202020204" pitchFamily="34" charset="0"/>
                <a:cs typeface="Arial" panose="020B0604020202020204" pitchFamily="34" charset="0"/>
              </a:rPr>
              <a:t>(1 of 4)</a:t>
            </a:r>
          </a:p>
        </p:txBody>
      </p:sp>
      <p:sp>
        <p:nvSpPr>
          <p:cNvPr id="3" name="Content Placeholder 2"/>
          <p:cNvSpPr>
            <a:spLocks noGrp="1"/>
          </p:cNvSpPr>
          <p:nvPr>
            <p:ph idx="1"/>
          </p:nvPr>
        </p:nvSpPr>
        <p:spPr>
          <a:xfrm>
            <a:off x="592017" y="1538819"/>
            <a:ext cx="8094783" cy="4271939"/>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do loop</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Always </a:t>
            </a:r>
            <a:r>
              <a:rPr lang="en-US" sz="2200" b="1" dirty="0">
                <a:solidFill>
                  <a:schemeClr val="tx1"/>
                </a:solidFill>
                <a:latin typeface="Arial" panose="020B0604020202020204" pitchFamily="34" charset="0"/>
                <a:cs typeface="Arial" panose="020B0604020202020204" pitchFamily="34" charset="0"/>
              </a:rPr>
              <a:t>enters</a:t>
            </a:r>
            <a:r>
              <a:rPr lang="en-US" sz="2200" dirty="0">
                <a:solidFill>
                  <a:schemeClr val="tx1"/>
                </a:solidFill>
                <a:latin typeface="Arial" panose="020B0604020202020204" pitchFamily="34" charset="0"/>
                <a:cs typeface="Arial" panose="020B0604020202020204" pitchFamily="34" charset="0"/>
              </a:rPr>
              <a:t> the loop without testing</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Checks at the “bottom” of the loop after one repetition has </a:t>
            </a:r>
            <a:r>
              <a:rPr lang="en-US" sz="2200" dirty="0" smtClean="0">
                <a:solidFill>
                  <a:schemeClr val="tx1"/>
                </a:solidFill>
                <a:latin typeface="Arial" panose="020B0604020202020204" pitchFamily="34" charset="0"/>
                <a:cs typeface="Arial" panose="020B0604020202020204" pitchFamily="34" charset="0"/>
              </a:rPr>
              <a:t>occurred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Also called a </a:t>
            </a:r>
            <a:r>
              <a:rPr lang="en-US" sz="2200" b="1" dirty="0">
                <a:solidFill>
                  <a:schemeClr val="tx1"/>
                </a:solidFill>
                <a:latin typeface="Arial" panose="020B0604020202020204" pitchFamily="34" charset="0"/>
                <a:cs typeface="Arial" panose="020B0604020202020204" pitchFamily="34" charset="0"/>
              </a:rPr>
              <a:t>do…while </a:t>
            </a:r>
            <a:r>
              <a:rPr lang="en-US" sz="2200" b="1" dirty="0" smtClean="0">
                <a:solidFill>
                  <a:schemeClr val="tx1"/>
                </a:solidFill>
                <a:latin typeface="Arial" panose="020B0604020202020204" pitchFamily="34" charset="0"/>
                <a:cs typeface="Arial" panose="020B0604020202020204" pitchFamily="34" charset="0"/>
              </a:rPr>
              <a:t>loop</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Convenient when you know you want to perform some task at least one time</a:t>
            </a:r>
            <a:endParaRPr lang="en-US" sz="2200" b="1" dirty="0" smtClean="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while</a:t>
            </a:r>
            <a:r>
              <a:rPr lang="en-US" sz="2200" dirty="0">
                <a:solidFill>
                  <a:schemeClr val="tx1"/>
                </a:solidFill>
                <a:latin typeface="Arial" panose="020B0604020202020204" pitchFamily="34" charset="0"/>
                <a:cs typeface="Arial" panose="020B0604020202020204" pitchFamily="34" charset="0"/>
              </a:rPr>
              <a:t> loop and </a:t>
            </a:r>
            <a:r>
              <a:rPr lang="en-US" sz="2200" b="1" dirty="0">
                <a:solidFill>
                  <a:schemeClr val="tx1"/>
                </a:solidFill>
                <a:latin typeface="Arial" panose="020B0604020202020204" pitchFamily="34" charset="0"/>
                <a:cs typeface="Arial" panose="020B0604020202020204" pitchFamily="34" charset="0"/>
              </a:rPr>
              <a:t>for</a:t>
            </a:r>
            <a:r>
              <a:rPr lang="en-US" sz="2200" dirty="0">
                <a:solidFill>
                  <a:schemeClr val="tx1"/>
                </a:solidFill>
                <a:latin typeface="Arial" panose="020B0604020202020204" pitchFamily="34" charset="0"/>
                <a:cs typeface="Arial" panose="020B0604020202020204" pitchFamily="34" charset="0"/>
              </a:rPr>
              <a:t> loop are </a:t>
            </a:r>
            <a:r>
              <a:rPr lang="en-US" sz="2200" b="1" dirty="0">
                <a:solidFill>
                  <a:schemeClr val="tx1"/>
                </a:solidFill>
                <a:latin typeface="Arial" panose="020B0604020202020204" pitchFamily="34" charset="0"/>
                <a:cs typeface="Arial" panose="020B0604020202020204" pitchFamily="34" charset="0"/>
              </a:rPr>
              <a:t>pretest loops</a:t>
            </a:r>
            <a:r>
              <a:rPr lang="en-US" sz="2200" dirty="0">
                <a:solidFill>
                  <a:schemeClr val="tx1"/>
                </a:solidFill>
                <a:latin typeface="Arial" panose="020B0604020202020204" pitchFamily="34" charset="0"/>
                <a:cs typeface="Arial" panose="020B0604020202020204" pitchFamily="34" charset="0"/>
              </a:rPr>
              <a:t>—ones in which the loop control variable is tested before the loop body </a:t>
            </a:r>
            <a:r>
              <a:rPr lang="en-US" sz="2200" dirty="0" smtClean="0">
                <a:solidFill>
                  <a:schemeClr val="tx1"/>
                </a:solidFill>
                <a:latin typeface="Arial" panose="020B0604020202020204" pitchFamily="34" charset="0"/>
                <a:cs typeface="Arial" panose="020B0604020202020204" pitchFamily="34" charset="0"/>
              </a:rPr>
              <a:t>executes</a:t>
            </a:r>
            <a:endParaRPr lang="en-US" sz="2200"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do</a:t>
            </a:r>
            <a:r>
              <a:rPr lang="en-US" sz="2200" dirty="0">
                <a:solidFill>
                  <a:schemeClr val="tx1"/>
                </a:solidFill>
                <a:latin typeface="Arial" panose="020B0604020202020204" pitchFamily="34" charset="0"/>
                <a:cs typeface="Arial" panose="020B0604020202020204" pitchFamily="34" charset="0"/>
              </a:rPr>
              <a:t> loop is a </a:t>
            </a:r>
            <a:r>
              <a:rPr lang="en-US" sz="2200" b="1" dirty="0">
                <a:solidFill>
                  <a:schemeClr val="tx1"/>
                </a:solidFill>
                <a:latin typeface="Arial" panose="020B0604020202020204" pitchFamily="34" charset="0"/>
                <a:cs typeface="Arial" panose="020B0604020202020204" pitchFamily="34" charset="0"/>
              </a:rPr>
              <a:t>posttest loop</a:t>
            </a:r>
            <a:r>
              <a:rPr lang="en-US" sz="2200" dirty="0">
                <a:solidFill>
                  <a:schemeClr val="tx1"/>
                </a:solidFill>
                <a:latin typeface="Arial" panose="020B0604020202020204" pitchFamily="34" charset="0"/>
                <a:cs typeface="Arial" panose="020B0604020202020204" pitchFamily="34" charset="0"/>
              </a:rPr>
              <a:t>—one in which the loop control variable is tested after the loop body executes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01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Loops with the do Statement </a:t>
            </a:r>
            <a:r>
              <a:rPr lang="en-US" sz="2000" dirty="0" smtClean="0">
                <a:solidFill>
                  <a:srgbClr val="007FA3"/>
                </a:solidFill>
                <a:latin typeface="Arial" panose="020B0604020202020204" pitchFamily="34" charset="0"/>
                <a:cs typeface="Arial" panose="020B0604020202020204" pitchFamily="34" charset="0"/>
              </a:rPr>
              <a:t>(</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of 4)</a:t>
            </a:r>
          </a:p>
        </p:txBody>
      </p:sp>
      <p:pic>
        <p:nvPicPr>
          <p:cNvPr id="5" name="Picture 4" descr="Figure 5-11 Part of the bank balance program using a while loop. Program code. In the code, the words in the variable names are merged. The lines read as follows. Line 1: write, left parenthesis, open quotes, do you want to see your balance, question mark, Y or N, ellipsis, close quotes, right parenthesis, semicolon. Line 2: input string = read line, left parenthesis, right parenthesis, semicolon. Line 3: response = convert, period, to c h ay r, left parenthesis, input string, right parenthesis, semicolon. Line 4, highlighted: while, left parenthesis, response = = open single quote, Y, close single quote, right parenthesis. Line 5: left brace. Line 6, indented once: write line, left parenthesis, open quotes, bank balance is, left brace, 0, right brace, close quotes, bank b ay l, period, to string, left parenthesis, open quotes, C, close quotes, right parenthesis, right parenthesis, semicolon. Line 7, indented once: bank b ay l = bank b ay l + + b ay l asterisk i n t underscore rate, semicolon. Line 8, indented once: write, left parenthesis, open quotes, do you want to see next year's balance, question mark, Y or N ellipsis, close quotes, right parenthesis, semicolon. Line 9, indented once: input string = read line, left parenthesis, right parenthesis, semicolon. Line 10, indented once: response = convert, period, to c h ay r, left parenthesis, input string, right parenthesis, semicolon. Line 11: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24" y="2225848"/>
            <a:ext cx="7346255" cy="297422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74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Loops with the do Statement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4)</a:t>
            </a:r>
          </a:p>
        </p:txBody>
      </p:sp>
      <p:pic>
        <p:nvPicPr>
          <p:cNvPr id="3" name="Picture 2" descr="Figure 5-12 Flowchart of a do loop. The structure of a do loop flowchart. Process: loop body. Decision: test of loop control variable. Answer: true. Loop to loop body process. Answer: fal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982583"/>
            <a:ext cx="3656217" cy="365621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36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874000" cy="685800"/>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3871382"/>
          </a:xfrm>
        </p:spPr>
        <p:txBody>
          <a:bodyPr/>
          <a:lstStyle/>
          <a:p>
            <a:pPr marL="0" indent="0">
              <a:lnSpc>
                <a:spcPct val="100000"/>
              </a:lnSpc>
              <a:buClr>
                <a:srgbClr val="007FA3"/>
              </a:buClr>
              <a:buNone/>
            </a:pPr>
            <a:r>
              <a:rPr lang="en-US" sz="2400" b="1" dirty="0">
                <a:solidFill>
                  <a:srgbClr val="007FA3"/>
                </a:solidFill>
                <a:latin typeface="Arial" panose="020B0604020202020204" pitchFamily="34" charset="0"/>
                <a:ea typeface="+mj-ea"/>
                <a:cs typeface="Arial" panose="020B0604020202020204" pitchFamily="34" charset="0"/>
              </a:rPr>
              <a:t>5.1</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Create loops using the </a:t>
            </a:r>
            <a:r>
              <a:rPr lang="en-US" sz="2400" b="1" dirty="0">
                <a:solidFill>
                  <a:schemeClr val="tx1"/>
                </a:solidFill>
                <a:latin typeface="Arial" panose="020B0604020202020204" pitchFamily="34" charset="0"/>
                <a:cs typeface="Arial" panose="020B0604020202020204" pitchFamily="34" charset="0"/>
              </a:rPr>
              <a:t>while</a:t>
            </a:r>
            <a:r>
              <a:rPr lang="en-US" sz="2400" dirty="0">
                <a:solidFill>
                  <a:schemeClr val="tx1"/>
                </a:solidFill>
                <a:latin typeface="Arial" panose="020B0604020202020204" pitchFamily="34" charset="0"/>
                <a:cs typeface="Arial" panose="020B0604020202020204" pitchFamily="34" charset="0"/>
              </a:rPr>
              <a:t> statement</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buClr>
                <a:srgbClr val="007FA3"/>
              </a:buClr>
              <a:buNone/>
            </a:pPr>
            <a:r>
              <a:rPr lang="en-US" sz="2400" b="1" dirty="0" smtClean="0">
                <a:solidFill>
                  <a:srgbClr val="007FA3"/>
                </a:solidFill>
                <a:latin typeface="Arial" panose="020B0604020202020204" pitchFamily="34" charset="0"/>
                <a:cs typeface="Arial" panose="020B0604020202020204" pitchFamily="34" charset="0"/>
              </a:rPr>
              <a:t>5.2</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Create loops using the </a:t>
            </a:r>
            <a:r>
              <a:rPr lang="en-US" sz="2400" b="1" dirty="0">
                <a:solidFill>
                  <a:schemeClr val="tx1"/>
                </a:solidFill>
                <a:latin typeface="Arial" panose="020B0604020202020204" pitchFamily="34" charset="0"/>
                <a:cs typeface="Arial" panose="020B0604020202020204" pitchFamily="34" charset="0"/>
              </a:rPr>
              <a:t>for</a:t>
            </a:r>
            <a:r>
              <a:rPr lang="en-US" sz="2400" dirty="0">
                <a:solidFill>
                  <a:schemeClr val="tx1"/>
                </a:solidFill>
                <a:latin typeface="Arial" panose="020B0604020202020204" pitchFamily="34" charset="0"/>
                <a:cs typeface="Arial" panose="020B0604020202020204" pitchFamily="34" charset="0"/>
              </a:rPr>
              <a:t> statement</a:t>
            </a:r>
          </a:p>
          <a:p>
            <a:pPr marL="0" indent="0">
              <a:lnSpc>
                <a:spcPct val="100000"/>
              </a:lnSpc>
              <a:buClr>
                <a:srgbClr val="007FA3"/>
              </a:buClr>
              <a:buNone/>
            </a:pPr>
            <a:r>
              <a:rPr lang="en-US" sz="2400" b="1" dirty="0" smtClean="0">
                <a:solidFill>
                  <a:srgbClr val="007FA3"/>
                </a:solidFill>
                <a:latin typeface="Arial" panose="020B0604020202020204" pitchFamily="34" charset="0"/>
                <a:cs typeface="Arial" panose="020B0604020202020204" pitchFamily="34" charset="0"/>
              </a:rPr>
              <a:t>5.3</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Create loops using the </a:t>
            </a:r>
            <a:r>
              <a:rPr lang="en-US" sz="2400" b="1" dirty="0">
                <a:solidFill>
                  <a:schemeClr val="tx1"/>
                </a:solidFill>
                <a:latin typeface="Arial" panose="020B0604020202020204" pitchFamily="34" charset="0"/>
                <a:cs typeface="Arial" panose="020B0604020202020204" pitchFamily="34" charset="0"/>
              </a:rPr>
              <a:t>do</a:t>
            </a:r>
            <a:r>
              <a:rPr lang="en-US" sz="2400" dirty="0">
                <a:solidFill>
                  <a:schemeClr val="tx1"/>
                </a:solidFill>
                <a:latin typeface="Arial" panose="020B0604020202020204" pitchFamily="34" charset="0"/>
                <a:cs typeface="Arial" panose="020B0604020202020204" pitchFamily="34" charset="0"/>
              </a:rPr>
              <a:t> statement</a:t>
            </a:r>
          </a:p>
          <a:p>
            <a:pPr marL="0" indent="0">
              <a:lnSpc>
                <a:spcPct val="100000"/>
              </a:lnSpc>
              <a:buClr>
                <a:srgbClr val="007FA3"/>
              </a:buClr>
              <a:buNone/>
            </a:pPr>
            <a:r>
              <a:rPr lang="en-US" sz="2400" b="1" dirty="0" smtClean="0">
                <a:solidFill>
                  <a:srgbClr val="007FA3"/>
                </a:solidFill>
                <a:latin typeface="Arial" panose="020B0604020202020204" pitchFamily="34" charset="0"/>
                <a:cs typeface="Arial" panose="020B0604020202020204" pitchFamily="34" charset="0"/>
              </a:rPr>
              <a:t>5.4</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Use nested loops</a:t>
            </a:r>
          </a:p>
          <a:p>
            <a:pPr marL="0" indent="0">
              <a:lnSpc>
                <a:spcPct val="100000"/>
              </a:lnSpc>
              <a:buClr>
                <a:srgbClr val="007FA3"/>
              </a:buClr>
              <a:buNone/>
            </a:pPr>
            <a:r>
              <a:rPr lang="en-US" sz="2400" b="1" dirty="0" smtClean="0">
                <a:solidFill>
                  <a:srgbClr val="007FA3"/>
                </a:solidFill>
                <a:latin typeface="Arial" panose="020B0604020202020204" pitchFamily="34" charset="0"/>
                <a:cs typeface="Arial" panose="020B0604020202020204" pitchFamily="34" charset="0"/>
              </a:rPr>
              <a:t>5.5</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Accumulate totals</a:t>
            </a:r>
          </a:p>
          <a:p>
            <a:pPr marL="0" indent="0">
              <a:lnSpc>
                <a:spcPct val="100000"/>
              </a:lnSpc>
              <a:buClr>
                <a:srgbClr val="007FA3"/>
              </a:buClr>
              <a:buNone/>
            </a:pPr>
            <a:r>
              <a:rPr lang="en-US" sz="2400" b="1" dirty="0" smtClean="0">
                <a:solidFill>
                  <a:srgbClr val="007FA3"/>
                </a:solidFill>
                <a:latin typeface="Arial" panose="020B0604020202020204" pitchFamily="34" charset="0"/>
                <a:cs typeface="Arial" panose="020B0604020202020204" pitchFamily="34" charset="0"/>
              </a:rPr>
              <a:t>5.6</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Understand how to improve loop performance</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buClr>
                <a:srgbClr val="007FA3"/>
              </a:buClr>
              <a:buNone/>
            </a:pPr>
            <a:r>
              <a:rPr lang="en-US" sz="2400" b="1" dirty="0" smtClean="0">
                <a:solidFill>
                  <a:srgbClr val="007FA3"/>
                </a:solidFill>
                <a:latin typeface="Arial" panose="020B0604020202020204" pitchFamily="34" charset="0"/>
                <a:cs typeface="Arial" panose="020B0604020202020204" pitchFamily="34" charset="0"/>
              </a:rPr>
              <a:t>5.7</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Appreciate looping issues in GUI programs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7620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Creating Loops with the do Statement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4)</a:t>
            </a:r>
          </a:p>
        </p:txBody>
      </p:sp>
      <p:pic>
        <p:nvPicPr>
          <p:cNvPr id="4" name="Picture 3" descr="Figure 5-13 Part of the bank balance program using a do loop. The structure shows the flowchart for part of the bank balance program using a do loop. Input slash output: write, open quotes, bank balance is, close quotes, bank bal. Process: bank b ay l = bank b ay l + bank b ay l asterisk i n t underscore rate. Input slash output: write, open quotes, do you want to see next year's balance, question mark, Y or N, ellipsis, close quotes. Input slash output: get response, left parenthesis, and convert to a character, right parenthesis. Decision: response = open single quote, Y, close single quote, question mark. Answer: true; loop to, input slash output, write, open quotes, bank balance is, close quotes, bank bal. Answer: false. The program code is written on the side. In the code, the words in the variable names are merged. The lines read as follows. Line 1: do. Line 2: left brace. Line 3, indented once: write line, left parenthesis, open quotes, bank balance is, left brace, 0, right brace, close quotes, bank b ay l, period, to string, left parenthesis, open quotes, C, close quotes, right parenthesis, right parenthesis, semicolon. Line 4, indented once: bank b ay l = bank b ay l + bank b ay l asterisk i n t underscore rate, semicolon. Line 5, indented once: write, left parenthesis, open quotes, do you want to see next year's balance, question mark, Y or N, ellipsis, close quotes, right parenthesis, semicolon. Line 6, indented once: input string = read line, left parenthesis, right parenthesis, semicolon. Line 7, indented once: response = convert, period, to c h ay r, left parenthesis, input string, right parenthesis, semicolon. Line 11: right brace, while, left parenthesis, response = = open single quote, y, close single quote, right parenthesis, semicolon. Note: With the do loop, the loop control variable is tested after the loop body has executed one ti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416" y="1419894"/>
            <a:ext cx="3823264" cy="476571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99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Nested Loops </a:t>
            </a:r>
            <a:r>
              <a:rPr lang="en-US" sz="2000" dirty="0">
                <a:solidFill>
                  <a:srgbClr val="007FA3"/>
                </a:solidFill>
                <a:latin typeface="Arial" panose="020B0604020202020204" pitchFamily="34" charset="0"/>
                <a:cs typeface="Arial" panose="020B0604020202020204" pitchFamily="34" charset="0"/>
              </a:rPr>
              <a:t>(1 of 4)</a:t>
            </a:r>
          </a:p>
        </p:txBody>
      </p:sp>
      <p:sp>
        <p:nvSpPr>
          <p:cNvPr id="3" name="Content Placeholder 2"/>
          <p:cNvSpPr>
            <a:spLocks noGrp="1"/>
          </p:cNvSpPr>
          <p:nvPr>
            <p:ph idx="1"/>
          </p:nvPr>
        </p:nvSpPr>
        <p:spPr>
          <a:xfrm>
            <a:off x="592017" y="1538819"/>
            <a:ext cx="8094783" cy="2000548"/>
          </a:xfrm>
        </p:spPr>
        <p:txBody>
          <a:bodyPr/>
          <a:lstStyle/>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When loops are nested, each pair contains an </a:t>
            </a:r>
            <a:r>
              <a:rPr lang="en-US" sz="2400" b="1" dirty="0">
                <a:solidFill>
                  <a:schemeClr val="tx1"/>
                </a:solidFill>
                <a:latin typeface="Arial" panose="020B0604020202020204" pitchFamily="34" charset="0"/>
                <a:cs typeface="Arial" panose="020B0604020202020204" pitchFamily="34" charset="0"/>
              </a:rPr>
              <a:t>inner loop </a:t>
            </a:r>
            <a:r>
              <a:rPr lang="en-US" sz="2400" dirty="0">
                <a:solidFill>
                  <a:schemeClr val="tx1"/>
                </a:solidFill>
                <a:latin typeface="Arial" panose="020B0604020202020204" pitchFamily="34" charset="0"/>
                <a:cs typeface="Arial" panose="020B0604020202020204" pitchFamily="34" charset="0"/>
              </a:rPr>
              <a:t>and an </a:t>
            </a:r>
            <a:r>
              <a:rPr lang="en-US" sz="2400" b="1" dirty="0">
                <a:solidFill>
                  <a:schemeClr val="tx1"/>
                </a:solidFill>
                <a:latin typeface="Arial" panose="020B0604020202020204" pitchFamily="34" charset="0"/>
                <a:cs typeface="Arial" panose="020B0604020202020204" pitchFamily="34" charset="0"/>
              </a:rPr>
              <a:t>outer loop</a:t>
            </a:r>
            <a:endParaRPr lang="en-US" sz="24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inner loop must be entirely contained within the outer </a:t>
            </a:r>
            <a:r>
              <a:rPr lang="en-US" sz="2400" dirty="0" smtClean="0">
                <a:solidFill>
                  <a:schemeClr val="tx1"/>
                </a:solidFill>
                <a:latin typeface="Arial" panose="020B0604020202020204" pitchFamily="34" charset="0"/>
                <a:cs typeface="Arial" panose="020B0604020202020204" pitchFamily="34" charset="0"/>
              </a:rPr>
              <a:t>loop</a:t>
            </a: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Loops can never overlap</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32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Nested Loops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4)</a:t>
            </a:r>
          </a:p>
        </p:txBody>
      </p:sp>
      <p:pic>
        <p:nvPicPr>
          <p:cNvPr id="5" name="Picture 4" descr="Figure 5-14 Nested loops. The flowchart for a nested loop. Input slash output: test of outer loop control variable. Answer: true. Decision: test of inner loop control variable. Answer: true. Process: body of inner loop; looped to second decision. Answer: false; looped to first decis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45" y="1828800"/>
            <a:ext cx="7942510" cy="3911085"/>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90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Nested Loops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4)</a:t>
            </a:r>
          </a:p>
        </p:txBody>
      </p:sp>
      <p:pic>
        <p:nvPicPr>
          <p:cNvPr id="3" name="Picture 2" descr="Figure 5-15 The LoopingBankBal2 program. Program code. In the code, the words in the variable names are merged, and the code contains the following keywords: using static, class, static void, double, i n t, c o n s t, double, c o n s t i n t, for. The lines read as follows. Line 1: using static, system, period, console, semicolon. Line 2: class, looping bank b ay l 2. Line 3: left brace. Line 4, indented once: static void, main, left parenthesis, right parenthesis. Line 5, indented once: left brace. Line 6, indented twice: double, bank bal, semicolon. Line 7, indented twice: double, rate, semicolon. Line 8, indented twice: i n t, year, semicolon. Line 9; indented twice: c o n s t, double, start underscore b ay l = 1000, semicolon. Line 10; indented twice: c o n s t, double, start underscore i n t = 0.04, semicolon. Line 11; indented twice: c o n s t, double, i n t underscore increase = 0.02, semicolon. Line 12, indented twice: c o n s t, double, last underscore i n t = 0.08, semicolon. Line 13, indented twice: c o n s t i n t, end underscore year = 5, semicolon. Line 14, indented twice, highlighted: for, left parenthesis rate = start underscore i n t, semicolon, rate &lt; = last underscore i n t, semicolon, rate + = i n t underscore increase, right parenthesis. Line 15, indented twice: left brace. Line 16, indented 3 times: bank b ay l = start underscore bal, semicolon. Line 17, indented 3 times: write line, left parenthesis, open quotes, starting bank balance is, left brace, 0, right brace, close quotes, comma. Line 18, indented four times: bank b ay l, period, to string, left parenthesis, open quotes, C, close quotes, right parenthesis, right parenthesis, semicolon. Line 19, indented 3 times: write line, left parenthesis, open quotes, interest rate, colon, left brace, 0, right brace, close quotes, comma, rate, period, to string, left parenthesis, open quotes, P, close quotes, right parenthesis, right parenthesis, semicolon. Line 20, indented 3 times, highlighted: for, left parenthesis, year = 1, semicolon, year &lt; = end underscore year, semicolon, + + year, right parenthesis. Line 21, indented 3 times: left brace. Line 22, indented four times: bank b ay l = bank b ay l + bank b ay l asterisk rate, semicolon. Line 23, indented four times: write line, left parenthesis, open quotes, after year, left brace, 0, right brace, comma, bank balance is, left brace, 1, right brace, close quotes, comma. Line 24, indented five times: year comma, bank b ay l, period, to string, left parenthesis, open quotes, C, close quotes, right parenthesis, right parenthesis, semicolon. Line 25, indented 3 times: right brace. Line 26, indented twice: right brace. Line 27, indented once: right brace. Line 28: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498681"/>
            <a:ext cx="5512435" cy="460619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6259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Nested Loops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4)</a:t>
            </a:r>
          </a:p>
        </p:txBody>
      </p:sp>
      <p:pic>
        <p:nvPicPr>
          <p:cNvPr id="5" name="Picture 4" descr="Figure 5-16 Output of the LoopingBankBal2 program. The output of the program displays the following text. Line 1: Starting bank balance is $1000.00. Line 2, indented once: interest rate, colon, 4.00 percent. Line 3, indented once: after year 1, bank balance is $1040.00. Line 4, indented once: after year 2, bank balance is $1081.60. Line 5, indented once: after year 3, bank balance is $1124.86. Line 6, indented once: after year 4, bank balance is $1169.86. Line 7, indented once: after year 5, bank balance is $1216.65. Line 8: Starting bank balance is $1000.00. Line 9, indented once: interest rate, colon, 6.00 percent. Line 10, indented once: after year 1, bank balance is $1060.00. Line 11, indented once: after year 2, bank balance is $1123.60. Line 12, indented once: after year 3, bank balance is $1191.02. Line 13, indented once: after year 4, bank balance is $1262.48. Line 14, indented once: after year 5, bank balance is $1338.23. Line 15: Starting bank balance is $1000.00. Line 16, indented once: interest rate, colon, 8.00 percent. Line 17, indented once: after year 1, bank balance is $1080.00. Line 18, indented once: after year 2, bank balance is $1166.40. Line 19, indented once: after year 3, bank balance is $1259.49. Line 20, indented once: after year 4, bank balance is $1360.49. Line21, indented once: after year 5, bank balance is $1469.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6815" y="1695982"/>
            <a:ext cx="4406385" cy="428313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4680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Accumulating Totals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9"/>
            <a:ext cx="8094783" cy="3785652"/>
          </a:xfrm>
        </p:spPr>
        <p:txBody>
          <a:bodyPr/>
          <a:lstStyle/>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Totals are </a:t>
            </a:r>
            <a:r>
              <a:rPr lang="en-US" sz="2400" b="1" dirty="0">
                <a:solidFill>
                  <a:schemeClr val="tx1"/>
                </a:solidFill>
                <a:latin typeface="Arial" panose="020B0604020202020204" pitchFamily="34" charset="0"/>
                <a:cs typeface="Arial" panose="020B0604020202020204" pitchFamily="34" charset="0"/>
              </a:rPr>
              <a:t>accumulated</a:t>
            </a:r>
            <a:endParaRPr lang="en-US" sz="24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Gathered together and added into a final sum by processing individual records one at a time in a loop</a:t>
            </a:r>
            <a:endParaRPr lang="en-US" sz="24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400" b="1" dirty="0">
                <a:solidFill>
                  <a:schemeClr val="tx1"/>
                </a:solidFill>
                <a:latin typeface="Arial" panose="020B0604020202020204" pitchFamily="34" charset="0"/>
                <a:cs typeface="Arial" panose="020B0604020202020204" pitchFamily="34" charset="0"/>
              </a:rPr>
              <a:t>Garbage</a:t>
            </a:r>
            <a:endParaRPr lang="en-US" sz="24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An unknown </a:t>
            </a:r>
            <a:r>
              <a:rPr lang="en-US" sz="2400" dirty="0" smtClean="0">
                <a:solidFill>
                  <a:schemeClr val="tx1"/>
                </a:solidFill>
                <a:latin typeface="Arial" panose="020B0604020202020204" pitchFamily="34" charset="0"/>
                <a:cs typeface="Arial" panose="020B0604020202020204" pitchFamily="34" charset="0"/>
              </a:rPr>
              <a:t>value</a:t>
            </a: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C# compiler helps to prevent seeing an incorrect total by requiring you to provide a starting </a:t>
            </a:r>
            <a:r>
              <a:rPr lang="en-US" sz="2400" dirty="0" smtClean="0">
                <a:solidFill>
                  <a:schemeClr val="tx1"/>
                </a:solidFill>
                <a:latin typeface="Arial" panose="020B0604020202020204" pitchFamily="34" charset="0"/>
                <a:cs typeface="Arial" panose="020B0604020202020204" pitchFamily="34" charset="0"/>
              </a:rPr>
              <a:t>value</a:t>
            </a: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 will not use the garbage value that happens to be stored at an uninitialized memory location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2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Accumulating Totals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4" name="Picture 3" descr="Figure 5-18 An application that accumulates total purchases entered by the user. Program code. In the code, the words in the variable names are merged, and the code contains the following keywords: using, using static, class, static, double, string, c o n s t, double, while. The lines read as follows. Line 1: using, systems semicolon. Line 2: using static, system, period, console, semicolon. Line 3: class, total purchase. Line 4: left brace. Line 5, indented once: static void, main, left parenthesis, right parenthesis. Line 6, indented once: left brace. Line 7, indented twice: double, purchase, semicolon. Line 8, indented twice: double, total = 0, semicolon. Line 9, indented twice: string, input string, semicolon. Line 10, indented twice: c o n s t, double, quit = 0, semicolon. Line 11, indented twice: write, left parenthesis, open quotes, enter purchase amount &gt; &gt; close quotes, right parenthesis, semicolon. Line 12, indented twice: input string = read line, left parenthesis, right parenthesis, semicolon. Line 13, indented twice: purchase = convert, period, to double, left parenthesis, input string, right parenthesis, semicolon. Line 14, indented twice: while, left parenthesis, purchase exclamation mark = quit, right parenthesis. Line 15, indented twice: left brace. Line 16, indented 3 times: total + = purchase, semicolon. Line 17, indented 3 times: write, left parenthesis, open quotes, enter next purchase amount, comma, or, close quotes, +. Line 18, indented four times: quit + open quotes, to quit &gt; &gt; close quotes, right parenthesis, semicolon. Line 19, indented 3 times: input string = read line, left parenthesis, right parenthesis, semicolon. Line 20, indented 3 times: purchase = convert, period, to double, left parenthesis, input string, right parenthesis, semicolon. Line 21, indented twice: right brace. Line 22, indented twice: write line, left parenthesis, open quotes, your total is, left brace, 0, right brace, close quotes, comma, total, period, to string, left parenthesis, open quotes, C, close quotes, right parenthesis, right parenthesis, semicolon. Line 23, indented once: right brace. Line 24: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09531"/>
            <a:ext cx="5124505" cy="433924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770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Accumulating Totals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5" name="Picture 4" descr="Figure 5-19 Typical execution of the TotalPurchase program. The output of the program displays the following text. Line 1: Enter purchase amount &gt; &gt; 12.55. Line 2: Enter next purchase amount, comma, or 0 to quit &gt; &gt; 7.00. Line 3: Enter next purchase amount comma, or 0 to quit &gt; &gt; 124.50. Line 4: Enter next purchase amount comma, or 0 to quit &gt; &gt; 0. Line 5: your total is $144.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748" y="2351551"/>
            <a:ext cx="7253452" cy="215110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1367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Improving Loop Performance</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1938992"/>
          </a:xfrm>
        </p:spPr>
        <p:txBody>
          <a:bodyPr/>
          <a:lstStyle/>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Make sure the loop avoids unnecessary </a:t>
            </a:r>
            <a:r>
              <a:rPr lang="en-US" sz="2400" dirty="0" smtClean="0">
                <a:solidFill>
                  <a:schemeClr val="tx1"/>
                </a:solidFill>
                <a:latin typeface="Arial" panose="020B0604020202020204" pitchFamily="34" charset="0"/>
                <a:cs typeface="Arial" panose="020B0604020202020204" pitchFamily="34" charset="0"/>
              </a:rPr>
              <a:t>operations</a:t>
            </a:r>
          </a:p>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Consider the order of evaluation for short-circuit </a:t>
            </a:r>
            <a:r>
              <a:rPr lang="en-US" sz="2400" dirty="0" smtClean="0">
                <a:solidFill>
                  <a:schemeClr val="tx1"/>
                </a:solidFill>
                <a:latin typeface="Arial" panose="020B0604020202020204" pitchFamily="34" charset="0"/>
                <a:cs typeface="Arial" panose="020B0604020202020204" pitchFamily="34" charset="0"/>
              </a:rPr>
              <a:t>operators</a:t>
            </a:r>
          </a:p>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Employ loop </a:t>
            </a:r>
            <a:r>
              <a:rPr lang="en-US" sz="2400" dirty="0" smtClean="0">
                <a:solidFill>
                  <a:schemeClr val="tx1"/>
                </a:solidFill>
                <a:latin typeface="Arial" panose="020B0604020202020204" pitchFamily="34" charset="0"/>
                <a:cs typeface="Arial" panose="020B0604020202020204" pitchFamily="34" charset="0"/>
              </a:rPr>
              <a:t>fusion</a:t>
            </a:r>
          </a:p>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Use prefix incrementing rather than postfix incrementing</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52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1156"/>
            <a:ext cx="7874000" cy="533400"/>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Avoiding Unnecessary Operations</a:t>
            </a:r>
            <a:endParaRPr lang="en-US" sz="2000" b="1" dirty="0">
              <a:solidFill>
                <a:srgbClr val="007FA3"/>
              </a:solidFill>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592017" y="1538819"/>
            <a:ext cx="7866183" cy="1015663"/>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A loop should execute while x is less than the sum of two integers a and b, and that neither a nor b is altered in the loop body. The loop could be written as:</a:t>
            </a:r>
          </a:p>
        </p:txBody>
      </p:sp>
      <p:sp>
        <p:nvSpPr>
          <p:cNvPr id="5" name="Content Placeholder 4"/>
          <p:cNvSpPr>
            <a:spLocks noGrp="1"/>
          </p:cNvSpPr>
          <p:nvPr>
            <p:ph sz="quarter" idx="11"/>
          </p:nvPr>
        </p:nvSpPr>
        <p:spPr>
          <a:xfrm>
            <a:off x="838200" y="2842736"/>
            <a:ext cx="2286000" cy="769441"/>
          </a:xfrm>
        </p:spPr>
        <p:txBody>
          <a:bodyPr/>
          <a:lstStyle/>
          <a:p>
            <a:pPr marL="0" indent="0">
              <a:lnSpc>
                <a:spcPct val="100000"/>
              </a:lnSpc>
              <a:buNone/>
            </a:pPr>
            <a:r>
              <a:rPr lang="en-US" b="1" dirty="0" smtClean="0">
                <a:solidFill>
                  <a:schemeClr val="tx1"/>
                </a:solidFill>
                <a:latin typeface="Arial" panose="020B0604020202020204" pitchFamily="34" charset="0"/>
                <a:cs typeface="Arial" panose="020B0604020202020204" pitchFamily="34" charset="0"/>
              </a:rPr>
              <a:t>while (x &lt; a + b)</a:t>
            </a:r>
          </a:p>
          <a:p>
            <a:pPr marL="0" indent="0">
              <a:lnSpc>
                <a:spcPct val="100000"/>
              </a:lnSpc>
              <a:buNone/>
            </a:pPr>
            <a:r>
              <a:rPr lang="en-US" b="1" dirty="0" smtClean="0">
                <a:solidFill>
                  <a:schemeClr val="tx1"/>
                </a:solidFill>
                <a:latin typeface="Arial" panose="020B0604020202020204" pitchFamily="34" charset="0"/>
                <a:cs typeface="Arial" panose="020B0604020202020204" pitchFamily="34" charset="0"/>
              </a:rPr>
              <a:t>// loop body</a:t>
            </a:r>
            <a:endParaRPr lang="en-US" b="1" dirty="0">
              <a:solidFill>
                <a:schemeClr val="tx1"/>
              </a:solidFill>
              <a:latin typeface="Arial" panose="020B0604020202020204" pitchFamily="34" charset="0"/>
              <a:cs typeface="Arial" panose="020B0604020202020204" pitchFamily="34" charset="0"/>
            </a:endParaRPr>
          </a:p>
        </p:txBody>
      </p:sp>
      <p:sp>
        <p:nvSpPr>
          <p:cNvPr id="7" name="Content Placeholder 6"/>
          <p:cNvSpPr>
            <a:spLocks noGrp="1"/>
          </p:cNvSpPr>
          <p:nvPr>
            <p:ph sz="quarter" idx="12"/>
          </p:nvPr>
        </p:nvSpPr>
        <p:spPr>
          <a:xfrm>
            <a:off x="4114800" y="2842736"/>
            <a:ext cx="627062" cy="357664"/>
          </a:xfrm>
        </p:spPr>
        <p:txBody>
          <a:bodyPr/>
          <a:lstStyle/>
          <a:p>
            <a:pPr marL="0" indent="0">
              <a:buNone/>
            </a:pPr>
            <a:r>
              <a:rPr lang="en-US" b="1" dirty="0">
                <a:solidFill>
                  <a:schemeClr val="tx1"/>
                </a:solidFill>
                <a:latin typeface="Arial" panose="020B0604020202020204" pitchFamily="34" charset="0"/>
                <a:cs typeface="Arial" panose="020B0604020202020204" pitchFamily="34" charset="0"/>
              </a:rPr>
              <a:t>- or -</a:t>
            </a:r>
          </a:p>
        </p:txBody>
      </p:sp>
      <p:sp>
        <p:nvSpPr>
          <p:cNvPr id="8" name="Content Placeholder 7"/>
          <p:cNvSpPr>
            <a:spLocks noGrp="1"/>
          </p:cNvSpPr>
          <p:nvPr>
            <p:ph sz="quarter" idx="13"/>
          </p:nvPr>
        </p:nvSpPr>
        <p:spPr>
          <a:xfrm>
            <a:off x="5621339" y="2842736"/>
            <a:ext cx="2379661" cy="1231106"/>
          </a:xfrm>
        </p:spPr>
        <p:txBody>
          <a:bodyPr/>
          <a:lstStyle/>
          <a:p>
            <a:pPr marL="0" indent="0">
              <a:lnSpc>
                <a:spcPct val="100000"/>
              </a:lnSpc>
              <a:buNone/>
            </a:pPr>
            <a:r>
              <a:rPr lang="en-US" b="1" dirty="0" smtClean="0">
                <a:solidFill>
                  <a:schemeClr val="tx1"/>
                </a:solidFill>
                <a:latin typeface="Arial" panose="020B0604020202020204" pitchFamily="34" charset="0"/>
                <a:cs typeface="Arial" panose="020B0604020202020204" pitchFamily="34" charset="0"/>
              </a:rPr>
              <a:t>int </a:t>
            </a:r>
            <a:r>
              <a:rPr lang="en-US" b="1" dirty="0">
                <a:solidFill>
                  <a:schemeClr val="tx1"/>
                </a:solidFill>
                <a:latin typeface="Arial" panose="020B0604020202020204" pitchFamily="34" charset="0"/>
                <a:cs typeface="Arial" panose="020B0604020202020204" pitchFamily="34" charset="0"/>
              </a:rPr>
              <a:t>sum = a + b</a:t>
            </a:r>
            <a:r>
              <a:rPr lang="en-US" b="1"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b="1" dirty="0" smtClean="0">
                <a:solidFill>
                  <a:schemeClr val="tx1"/>
                </a:solidFill>
                <a:latin typeface="Arial" panose="020B0604020202020204" pitchFamily="34" charset="0"/>
                <a:cs typeface="Arial" panose="020B0604020202020204" pitchFamily="34" charset="0"/>
              </a:rPr>
              <a:t>while (x &lt; sum)</a:t>
            </a:r>
          </a:p>
          <a:p>
            <a:pPr marL="0" indent="0">
              <a:lnSpc>
                <a:spcPct val="100000"/>
              </a:lnSpc>
              <a:buNone/>
            </a:pPr>
            <a:r>
              <a:rPr lang="en-US" b="1" dirty="0" smtClean="0">
                <a:solidFill>
                  <a:schemeClr val="tx1"/>
                </a:solidFill>
                <a:latin typeface="Arial" panose="020B0604020202020204" pitchFamily="34" charset="0"/>
                <a:cs typeface="Arial" panose="020B0604020202020204" pitchFamily="34" charset="0"/>
              </a:rPr>
              <a:t>// loop body</a:t>
            </a:r>
            <a:endParaRPr lang="en-US" b="1" dirty="0">
              <a:solidFill>
                <a:schemeClr val="tx1"/>
              </a:solidFill>
              <a:latin typeface="Arial" panose="020B0604020202020204" pitchFamily="34" charset="0"/>
              <a:cs typeface="Arial" panose="020B0604020202020204" pitchFamily="34" charset="0"/>
            </a:endParaRPr>
          </a:p>
        </p:txBody>
      </p:sp>
      <p:sp>
        <p:nvSpPr>
          <p:cNvPr id="9" name="Content Placeholder 8"/>
          <p:cNvSpPr>
            <a:spLocks noGrp="1"/>
          </p:cNvSpPr>
          <p:nvPr>
            <p:ph sz="quarter" idx="14"/>
          </p:nvPr>
        </p:nvSpPr>
        <p:spPr>
          <a:xfrm>
            <a:off x="592139" y="4427006"/>
            <a:ext cx="7789862" cy="1508105"/>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In the code on the left this loop executes 1,000 times and the expression a + b is calculated 1,000 </a:t>
            </a:r>
            <a:r>
              <a:rPr lang="en-US" sz="2200" dirty="0" smtClean="0">
                <a:solidFill>
                  <a:schemeClr val="tx1"/>
                </a:solidFill>
                <a:latin typeface="Arial" panose="020B0604020202020204" pitchFamily="34" charset="0"/>
                <a:cs typeface="Arial" panose="020B0604020202020204" pitchFamily="34" charset="0"/>
              </a:rPr>
              <a:t>times</a:t>
            </a:r>
            <a:endParaRPr lang="en-US" sz="2200" dirty="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In the code on the right, the results are the same, but the arithmetic is performed only once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125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74000" cy="99060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(1 of 11)</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566582"/>
          </a:xfrm>
        </p:spPr>
        <p:txBody>
          <a:bodyPr/>
          <a:lstStyle/>
          <a:p>
            <a:pPr marL="256032" indent="-256032">
              <a:lnSpc>
                <a:spcPct val="100000"/>
              </a:lnSpc>
              <a:buClr>
                <a:srgbClr val="007FA3"/>
              </a:buClr>
            </a:pPr>
            <a:r>
              <a:rPr lang="en-US" sz="2400" b="1" dirty="0" smtClean="0">
                <a:solidFill>
                  <a:schemeClr val="tx1"/>
                </a:solidFill>
                <a:latin typeface="Arial" panose="020B0604020202020204" pitchFamily="34" charset="0"/>
                <a:cs typeface="Arial" panose="020B0604020202020204" pitchFamily="34" charset="0"/>
              </a:rPr>
              <a:t>Loop</a:t>
            </a:r>
          </a:p>
          <a:p>
            <a:pPr marL="740664" lvl="1" indent="-283464">
              <a:lnSpc>
                <a:spcPct val="100000"/>
              </a:lnSpc>
              <a:buClr>
                <a:srgbClr val="007FA3"/>
              </a:buClr>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A </a:t>
            </a:r>
            <a:r>
              <a:rPr lang="en-US" sz="2400" dirty="0">
                <a:solidFill>
                  <a:schemeClr val="tx1"/>
                </a:solidFill>
                <a:latin typeface="Arial" panose="020B0604020202020204" pitchFamily="34" charset="0"/>
                <a:cs typeface="Arial" panose="020B0604020202020204" pitchFamily="34" charset="0"/>
              </a:rPr>
              <a:t>structure that allows repeated execution of a block of </a:t>
            </a:r>
            <a:r>
              <a:rPr lang="en-US" sz="2400" dirty="0" smtClean="0">
                <a:solidFill>
                  <a:schemeClr val="tx1"/>
                </a:solidFill>
                <a:latin typeface="Arial" panose="020B0604020202020204" pitchFamily="34" charset="0"/>
                <a:cs typeface="Arial" panose="020B0604020202020204" pitchFamily="34" charset="0"/>
              </a:rPr>
              <a:t>statements</a:t>
            </a:r>
          </a:p>
          <a:p>
            <a:pPr marL="256032" indent="-256032">
              <a:lnSpc>
                <a:spcPct val="100000"/>
              </a:lnSpc>
              <a:buClr>
                <a:srgbClr val="007FA3"/>
              </a:buClr>
            </a:pPr>
            <a:r>
              <a:rPr lang="en-US" sz="2400" b="1" dirty="0" smtClean="0">
                <a:solidFill>
                  <a:schemeClr val="tx1"/>
                </a:solidFill>
                <a:latin typeface="Arial" panose="020B0604020202020204" pitchFamily="34" charset="0"/>
                <a:cs typeface="Arial" panose="020B0604020202020204" pitchFamily="34" charset="0"/>
              </a:rPr>
              <a:t>Loop body</a:t>
            </a:r>
            <a:endParaRPr lang="en-US" sz="2400" dirty="0">
              <a:solidFill>
                <a:schemeClr val="tx1"/>
              </a:solidFill>
              <a:latin typeface="Arial" panose="020B0604020202020204" pitchFamily="34" charset="0"/>
              <a:cs typeface="Arial" panose="020B0604020202020204" pitchFamily="34" charset="0"/>
            </a:endParaRPr>
          </a:p>
          <a:p>
            <a:pPr marL="740664" indent="-283464">
              <a:lnSpc>
                <a:spcPct val="100000"/>
              </a:lnSpc>
              <a:spcBef>
                <a:spcPts val="600"/>
              </a:spcBef>
              <a:buClr>
                <a:srgbClr val="007FA3"/>
              </a:buClr>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A </a:t>
            </a:r>
            <a:r>
              <a:rPr lang="en-US" sz="2400" dirty="0">
                <a:solidFill>
                  <a:schemeClr val="tx1"/>
                </a:solidFill>
                <a:latin typeface="Arial" panose="020B0604020202020204" pitchFamily="34" charset="0"/>
                <a:cs typeface="Arial" panose="020B0604020202020204" pitchFamily="34" charset="0"/>
              </a:rPr>
              <a:t>block of statements within a looping </a:t>
            </a:r>
            <a:r>
              <a:rPr lang="en-US" sz="2400" dirty="0" smtClean="0">
                <a:solidFill>
                  <a:schemeClr val="tx1"/>
                </a:solidFill>
                <a:latin typeface="Arial" panose="020B0604020202020204" pitchFamily="34" charset="0"/>
                <a:cs typeface="Arial" panose="020B0604020202020204" pitchFamily="34" charset="0"/>
              </a:rPr>
              <a:t>structure</a:t>
            </a:r>
          </a:p>
          <a:p>
            <a:pPr marL="740664" indent="-283464">
              <a:lnSpc>
                <a:spcPct val="100000"/>
              </a:lnSpc>
              <a:spcBef>
                <a:spcPts val="600"/>
              </a:spcBef>
              <a:buClr>
                <a:srgbClr val="007FA3"/>
              </a:buClr>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Executes </a:t>
            </a:r>
            <a:r>
              <a:rPr lang="en-US" sz="2400" dirty="0">
                <a:solidFill>
                  <a:schemeClr val="tx1"/>
                </a:solidFill>
                <a:latin typeface="Arial" panose="020B0604020202020204" pitchFamily="34" charset="0"/>
                <a:cs typeface="Arial" panose="020B0604020202020204" pitchFamily="34" charset="0"/>
              </a:rPr>
              <a:t>the Boolean expression to determine whether to continue to execute the loop or </a:t>
            </a:r>
            <a:r>
              <a:rPr lang="en-US" sz="2400" dirty="0" smtClean="0">
                <a:solidFill>
                  <a:schemeClr val="tx1"/>
                </a:solidFill>
                <a:latin typeface="Arial" panose="020B0604020202020204" pitchFamily="34" charset="0"/>
                <a:cs typeface="Arial" panose="020B0604020202020204" pitchFamily="34" charset="0"/>
              </a:rPr>
              <a:t>exit</a:t>
            </a:r>
          </a:p>
          <a:p>
            <a:pPr marL="740664" indent="-283464">
              <a:lnSpc>
                <a:spcPct val="100000"/>
              </a:lnSpc>
              <a:spcBef>
                <a:spcPts val="600"/>
              </a:spcBef>
              <a:buClr>
                <a:srgbClr val="007FA3"/>
              </a:buClr>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Each </a:t>
            </a:r>
            <a:r>
              <a:rPr lang="en-US" sz="2400" dirty="0">
                <a:solidFill>
                  <a:schemeClr val="tx1"/>
                </a:solidFill>
                <a:latin typeface="Arial" panose="020B0604020202020204" pitchFamily="34" charset="0"/>
                <a:cs typeface="Arial" panose="020B0604020202020204" pitchFamily="34" charset="0"/>
              </a:rPr>
              <a:t>execution is an </a:t>
            </a:r>
            <a:r>
              <a:rPr lang="en-US" sz="2400" b="1" dirty="0" smtClean="0">
                <a:solidFill>
                  <a:schemeClr val="tx1"/>
                </a:solidFill>
                <a:latin typeface="Arial" panose="020B0604020202020204" pitchFamily="34" charset="0"/>
                <a:cs typeface="Arial" panose="020B0604020202020204" pitchFamily="34" charset="0"/>
              </a:rPr>
              <a:t>Iteration</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312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74000" cy="99060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Considering the Order of Evaluation of Short-Circuit Operators</a:t>
            </a:r>
          </a:p>
        </p:txBody>
      </p:sp>
      <p:sp>
        <p:nvSpPr>
          <p:cNvPr id="3" name="Content Placeholder 2"/>
          <p:cNvSpPr>
            <a:spLocks noGrp="1"/>
          </p:cNvSpPr>
          <p:nvPr>
            <p:ph idx="1"/>
          </p:nvPr>
        </p:nvSpPr>
        <p:spPr>
          <a:xfrm>
            <a:off x="592017" y="1538818"/>
            <a:ext cx="7637583" cy="3262432"/>
          </a:xfrm>
        </p:spPr>
        <p:txBody>
          <a:bodyPr/>
          <a:lstStyle/>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Remember that the expressions in each part of an AND or OR expression use short-circuit evaluation </a:t>
            </a:r>
          </a:p>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When a loop might execute many times, it becomes increasingly important to consider the number of evaluations that take place </a:t>
            </a:r>
          </a:p>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If you believe that the first Boolean expression is more likely to be true than the second one, you can eliminate testing the second one on more </a:t>
            </a:r>
            <a:r>
              <a:rPr lang="en-US" sz="2400" dirty="0" smtClean="0">
                <a:solidFill>
                  <a:schemeClr val="tx1"/>
                </a:solidFill>
                <a:latin typeface="Arial" panose="020B0604020202020204" pitchFamily="34" charset="0"/>
                <a:cs typeface="Arial" panose="020B0604020202020204" pitchFamily="34" charset="0"/>
              </a:rPr>
              <a:t>occasions</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8325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0558"/>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Employing Loop Fusion</a:t>
            </a:r>
            <a:endParaRPr lang="en-US" sz="2000" b="1" dirty="0">
              <a:solidFill>
                <a:srgbClr val="007FA3"/>
              </a:solidFill>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592017" y="1538819"/>
            <a:ext cx="8018583" cy="360566"/>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Loop Fusion </a:t>
            </a:r>
            <a:r>
              <a:rPr lang="en-US" sz="2200" dirty="0">
                <a:solidFill>
                  <a:schemeClr val="tx1"/>
                </a:solidFill>
                <a:latin typeface="Arial" panose="020B0604020202020204" pitchFamily="34" charset="0"/>
                <a:cs typeface="Arial" panose="020B0604020202020204" pitchFamily="34" charset="0"/>
              </a:rPr>
              <a:t>is the technique of combining two loops into one</a:t>
            </a:r>
          </a:p>
        </p:txBody>
      </p:sp>
      <p:sp>
        <p:nvSpPr>
          <p:cNvPr id="5" name="Content Placeholder 4"/>
          <p:cNvSpPr>
            <a:spLocks noGrp="1"/>
          </p:cNvSpPr>
          <p:nvPr>
            <p:ph sz="quarter" idx="11"/>
          </p:nvPr>
        </p:nvSpPr>
        <p:spPr>
          <a:xfrm>
            <a:off x="838200" y="2274094"/>
            <a:ext cx="3581400" cy="1692771"/>
          </a:xfrm>
        </p:spPr>
        <p:txBody>
          <a:bodyPr/>
          <a:lstStyle/>
          <a:p>
            <a:pPr marL="0" indent="0">
              <a:lnSpc>
                <a:spcPct val="100000"/>
              </a:lnSpc>
              <a:buNone/>
            </a:pPr>
            <a:r>
              <a:rPr lang="en-US" b="1" dirty="0">
                <a:solidFill>
                  <a:schemeClr val="tx1"/>
                </a:solidFill>
                <a:latin typeface="Arial" panose="020B0604020202020204" pitchFamily="34" charset="0"/>
                <a:cs typeface="Arial" panose="020B0604020202020204" pitchFamily="34" charset="0"/>
              </a:rPr>
              <a:t>for(int x = 0; x &lt; TIMES; ++x</a:t>
            </a:r>
            <a:r>
              <a:rPr lang="en-US" b="1" dirty="0" smtClean="0">
                <a:solidFill>
                  <a:schemeClr val="tx1"/>
                </a:solidFill>
                <a:latin typeface="Arial" panose="020B0604020202020204" pitchFamily="34" charset="0"/>
                <a:cs typeface="Arial" panose="020B0604020202020204" pitchFamily="34" charset="0"/>
              </a:rPr>
              <a:t>)</a:t>
            </a:r>
          </a:p>
          <a:p>
            <a:pPr marL="0" indent="400050">
              <a:lnSpc>
                <a:spcPct val="100000"/>
              </a:lnSpc>
              <a:buNone/>
            </a:pPr>
            <a:r>
              <a:rPr lang="en-US" b="1" dirty="0">
                <a:solidFill>
                  <a:schemeClr val="tx1"/>
                </a:solidFill>
                <a:latin typeface="Arial" panose="020B0604020202020204" pitchFamily="34" charset="0"/>
                <a:cs typeface="Arial" panose="020B0604020202020204" pitchFamily="34" charset="0"/>
              </a:rPr>
              <a:t>method1</a:t>
            </a:r>
            <a:r>
              <a:rPr lang="en-US" b="1"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b="1" dirty="0">
                <a:solidFill>
                  <a:schemeClr val="tx1"/>
                </a:solidFill>
                <a:latin typeface="Arial" panose="020B0604020202020204" pitchFamily="34" charset="0"/>
                <a:cs typeface="Arial" panose="020B0604020202020204" pitchFamily="34" charset="0"/>
              </a:rPr>
              <a:t>for(int x = 0; x &lt; TIMES; ++x</a:t>
            </a:r>
            <a:r>
              <a:rPr lang="en-US" b="1" dirty="0" smtClean="0">
                <a:solidFill>
                  <a:schemeClr val="tx1"/>
                </a:solidFill>
                <a:latin typeface="Arial" panose="020B0604020202020204" pitchFamily="34" charset="0"/>
                <a:cs typeface="Arial" panose="020B0604020202020204" pitchFamily="34" charset="0"/>
              </a:rPr>
              <a:t>)</a:t>
            </a:r>
          </a:p>
          <a:p>
            <a:pPr marL="0" indent="400050">
              <a:lnSpc>
                <a:spcPct val="100000"/>
              </a:lnSpc>
              <a:buNone/>
            </a:pPr>
            <a:r>
              <a:rPr lang="en-US" b="1" dirty="0">
                <a:solidFill>
                  <a:schemeClr val="tx1"/>
                </a:solidFill>
                <a:latin typeface="Arial" panose="020B0604020202020204" pitchFamily="34" charset="0"/>
                <a:cs typeface="Arial" panose="020B0604020202020204" pitchFamily="34" charset="0"/>
              </a:rPr>
              <a:t>method2();</a:t>
            </a:r>
          </a:p>
        </p:txBody>
      </p:sp>
      <p:sp>
        <p:nvSpPr>
          <p:cNvPr id="8" name="Content Placeholder 7"/>
          <p:cNvSpPr>
            <a:spLocks noGrp="1"/>
          </p:cNvSpPr>
          <p:nvPr>
            <p:ph sz="quarter" idx="13"/>
          </p:nvPr>
        </p:nvSpPr>
        <p:spPr>
          <a:xfrm>
            <a:off x="5181600" y="2274094"/>
            <a:ext cx="3429000" cy="2154436"/>
          </a:xfrm>
        </p:spPr>
        <p:txBody>
          <a:bodyPr/>
          <a:lstStyle/>
          <a:p>
            <a:pPr marL="0" indent="0">
              <a:lnSpc>
                <a:spcPct val="100000"/>
              </a:lnSpc>
              <a:buNone/>
            </a:pPr>
            <a:r>
              <a:rPr lang="en-US" b="1" dirty="0">
                <a:solidFill>
                  <a:schemeClr val="tx1"/>
                </a:solidFill>
                <a:latin typeface="Arial" panose="020B0604020202020204" pitchFamily="34" charset="0"/>
                <a:cs typeface="Arial" panose="020B0604020202020204" pitchFamily="34" charset="0"/>
              </a:rPr>
              <a:t>for(int x = 0; x &lt; TIMES; ++x</a:t>
            </a:r>
            <a:r>
              <a:rPr lang="en-US" b="1"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b="1" dirty="0" smtClean="0">
                <a:solidFill>
                  <a:schemeClr val="tx1"/>
                </a:solidFill>
                <a:latin typeface="Arial" panose="020B0604020202020204" pitchFamily="34" charset="0"/>
                <a:cs typeface="Arial" panose="020B0604020202020204" pitchFamily="34" charset="0"/>
              </a:rPr>
              <a:t>{</a:t>
            </a:r>
          </a:p>
          <a:p>
            <a:pPr marL="0" indent="400050">
              <a:lnSpc>
                <a:spcPct val="100000"/>
              </a:lnSpc>
              <a:buNone/>
            </a:pPr>
            <a:r>
              <a:rPr lang="en-US" b="1" dirty="0">
                <a:solidFill>
                  <a:schemeClr val="tx1"/>
                </a:solidFill>
                <a:latin typeface="Arial" panose="020B0604020202020204" pitchFamily="34" charset="0"/>
                <a:cs typeface="Arial" panose="020B0604020202020204" pitchFamily="34" charset="0"/>
              </a:rPr>
              <a:t>method1</a:t>
            </a:r>
            <a:r>
              <a:rPr lang="en-US" b="1" dirty="0" smtClean="0">
                <a:solidFill>
                  <a:schemeClr val="tx1"/>
                </a:solidFill>
                <a:latin typeface="Arial" panose="020B0604020202020204" pitchFamily="34" charset="0"/>
                <a:cs typeface="Arial" panose="020B0604020202020204" pitchFamily="34" charset="0"/>
              </a:rPr>
              <a:t>();</a:t>
            </a:r>
          </a:p>
          <a:p>
            <a:pPr marL="0" indent="400050">
              <a:lnSpc>
                <a:spcPct val="100000"/>
              </a:lnSpc>
              <a:buNone/>
            </a:pPr>
            <a:r>
              <a:rPr lang="en-US" b="1" dirty="0" smtClean="0">
                <a:solidFill>
                  <a:schemeClr val="tx1"/>
                </a:solidFill>
                <a:latin typeface="Arial" panose="020B0604020202020204" pitchFamily="34" charset="0"/>
                <a:cs typeface="Arial" panose="020B0604020202020204" pitchFamily="34" charset="0"/>
              </a:rPr>
              <a:t>method2();</a:t>
            </a:r>
          </a:p>
          <a:p>
            <a:pPr marL="0" indent="0">
              <a:lnSpc>
                <a:spcPct val="100000"/>
              </a:lnSpc>
              <a:buNone/>
            </a:pPr>
            <a:r>
              <a:rPr lang="en-US" b="1" dirty="0">
                <a:solidFill>
                  <a:schemeClr val="tx1"/>
                </a:solidFill>
                <a:latin typeface="Arial" panose="020B0604020202020204" pitchFamily="34" charset="0"/>
                <a:cs typeface="Arial" panose="020B0604020202020204" pitchFamily="34" charset="0"/>
              </a:rPr>
              <a:t> }</a:t>
            </a:r>
          </a:p>
        </p:txBody>
      </p:sp>
      <p:sp>
        <p:nvSpPr>
          <p:cNvPr id="9" name="Content Placeholder 8"/>
          <p:cNvSpPr>
            <a:spLocks noGrp="1"/>
          </p:cNvSpPr>
          <p:nvPr>
            <p:ph sz="quarter" idx="14"/>
          </p:nvPr>
        </p:nvSpPr>
        <p:spPr>
          <a:xfrm>
            <a:off x="592138" y="4641907"/>
            <a:ext cx="8120062" cy="1431161"/>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Fusing loops will not work in every </a:t>
            </a:r>
            <a:r>
              <a:rPr lang="en-US" sz="2200" dirty="0" smtClean="0">
                <a:solidFill>
                  <a:schemeClr val="tx1"/>
                </a:solidFill>
                <a:latin typeface="Arial" panose="020B0604020202020204" pitchFamily="34" charset="0"/>
                <a:cs typeface="Arial" panose="020B0604020202020204" pitchFamily="34" charset="0"/>
              </a:rPr>
              <a:t>situation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Sometimes all the activities for each execution of </a:t>
            </a:r>
            <a:r>
              <a:rPr lang="en-US" sz="2200" b="1" dirty="0">
                <a:solidFill>
                  <a:schemeClr val="tx1"/>
                </a:solidFill>
                <a:latin typeface="Arial" panose="020B0604020202020204" pitchFamily="34" charset="0"/>
                <a:cs typeface="Arial" panose="020B0604020202020204" pitchFamily="34" charset="0"/>
              </a:rPr>
              <a:t>method1()</a:t>
            </a:r>
            <a:r>
              <a:rPr lang="en-US" sz="2200" dirty="0">
                <a:solidFill>
                  <a:schemeClr val="tx1"/>
                </a:solidFill>
                <a:latin typeface="Arial" panose="020B0604020202020204" pitchFamily="34" charset="0"/>
                <a:cs typeface="Arial" panose="020B0604020202020204" pitchFamily="34" charset="0"/>
              </a:rPr>
              <a:t> must be finished before any of those in </a:t>
            </a:r>
            <a:r>
              <a:rPr lang="en-US" sz="2200" b="1" dirty="0">
                <a:solidFill>
                  <a:schemeClr val="tx1"/>
                </a:solidFill>
                <a:latin typeface="Arial" panose="020B0604020202020204" pitchFamily="34" charset="0"/>
                <a:cs typeface="Arial" panose="020B0604020202020204" pitchFamily="34" charset="0"/>
              </a:rPr>
              <a:t>method2()</a:t>
            </a:r>
            <a:r>
              <a:rPr lang="en-US" sz="2200" dirty="0">
                <a:solidFill>
                  <a:schemeClr val="tx1"/>
                </a:solidFill>
                <a:latin typeface="Arial" panose="020B0604020202020204" pitchFamily="34" charset="0"/>
                <a:cs typeface="Arial" panose="020B0604020202020204" pitchFamily="34" charset="0"/>
              </a:rPr>
              <a:t> can begin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9452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Prefix Incrementing Rather Than Postfix Incrementing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8"/>
            <a:ext cx="7637583" cy="4404782"/>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Example</a:t>
            </a:r>
            <a:r>
              <a:rPr lang="en-US" sz="2200" dirty="0" smtClean="0">
                <a:solidFill>
                  <a:schemeClr val="tx1"/>
                </a:solidFill>
                <a:latin typeface="Arial" panose="020B0604020202020204" pitchFamily="34" charset="0"/>
                <a:cs typeface="Arial" panose="020B0604020202020204" pitchFamily="34" charset="0"/>
              </a:rPr>
              <a:t>:</a:t>
            </a:r>
          </a:p>
          <a:p>
            <a:pPr marL="0" indent="1428750">
              <a:lnSpc>
                <a:spcPct val="100000"/>
              </a:lnSpc>
              <a:buClr>
                <a:srgbClr val="007FA3"/>
              </a:buClr>
              <a:buNone/>
            </a:pPr>
            <a:r>
              <a:rPr lang="en-US" sz="2200" dirty="0">
                <a:solidFill>
                  <a:schemeClr val="tx1"/>
                </a:solidFill>
                <a:latin typeface="Arial" panose="020B0604020202020204" pitchFamily="34" charset="0"/>
                <a:cs typeface="Arial" panose="020B0604020202020204" pitchFamily="34" charset="0"/>
              </a:rPr>
              <a:t>for(int x = 0; x &lt; LIMIT; x</a:t>
            </a:r>
            <a:r>
              <a:rPr lang="en-US" sz="2200" dirty="0" smtClean="0">
                <a:solidFill>
                  <a:schemeClr val="tx1"/>
                </a:solidFill>
                <a:latin typeface="Arial" panose="020B0604020202020204" pitchFamily="34" charset="0"/>
                <a:cs typeface="Arial" panose="020B0604020202020204" pitchFamily="34" charset="0"/>
              </a:rPr>
              <a:t>++)</a:t>
            </a:r>
          </a:p>
          <a:p>
            <a:pPr marL="256032" indent="-256032">
              <a:lnSpc>
                <a:spcPct val="100000"/>
              </a:lnSpc>
              <a:buClr>
                <a:srgbClr val="007FA3"/>
              </a:buClr>
            </a:pPr>
            <a:r>
              <a:rPr lang="en-US" sz="2200" dirty="0" smtClean="0">
                <a:solidFill>
                  <a:schemeClr val="tx1"/>
                </a:solidFill>
                <a:latin typeface="Arial" panose="020B0604020202020204" pitchFamily="34" charset="0"/>
                <a:cs typeface="Arial" panose="020B0604020202020204" pitchFamily="34" charset="0"/>
              </a:rPr>
              <a:t>Because </a:t>
            </a:r>
            <a:r>
              <a:rPr lang="en-US" sz="2200" dirty="0">
                <a:solidFill>
                  <a:schemeClr val="tx1"/>
                </a:solidFill>
                <a:latin typeface="Arial" panose="020B0604020202020204" pitchFamily="34" charset="0"/>
                <a:cs typeface="Arial" panose="020B0604020202020204" pitchFamily="34" charset="0"/>
              </a:rPr>
              <a:t>incrementing x is a stand-alone statement in the for loop, the result is identical whether you use x++ or ++</a:t>
            </a:r>
            <a:r>
              <a:rPr lang="en-US" sz="2200" dirty="0" smtClean="0">
                <a:solidFill>
                  <a:schemeClr val="tx1"/>
                </a:solidFill>
                <a:latin typeface="Arial" panose="020B0604020202020204" pitchFamily="34" charset="0"/>
                <a:cs typeface="Arial" panose="020B0604020202020204" pitchFamily="34" charset="0"/>
              </a:rPr>
              <a:t>x</a:t>
            </a:r>
          </a:p>
          <a:p>
            <a:pPr marL="256032" indent="-256032">
              <a:lnSpc>
                <a:spcPct val="100000"/>
              </a:lnSpc>
              <a:buClr>
                <a:srgbClr val="007FA3"/>
              </a:buClr>
            </a:pPr>
            <a:r>
              <a:rPr lang="en-US" sz="2200" dirty="0" smtClean="0">
                <a:solidFill>
                  <a:schemeClr val="tx1"/>
                </a:solidFill>
                <a:latin typeface="Arial" panose="020B0604020202020204" pitchFamily="34" charset="0"/>
                <a:cs typeface="Arial" panose="020B0604020202020204" pitchFamily="34" charset="0"/>
              </a:rPr>
              <a:t>++</a:t>
            </a:r>
            <a:r>
              <a:rPr lang="en-US" sz="2200" dirty="0">
                <a:solidFill>
                  <a:schemeClr val="tx1"/>
                </a:solidFill>
                <a:latin typeface="Arial" panose="020B0604020202020204" pitchFamily="34" charset="0"/>
                <a:cs typeface="Arial" panose="020B0604020202020204" pitchFamily="34" charset="0"/>
              </a:rPr>
              <a:t>x runs faster than x</a:t>
            </a:r>
            <a:r>
              <a:rPr lang="en-US" sz="2200" dirty="0" smtClean="0">
                <a:solidFill>
                  <a:schemeClr val="tx1"/>
                </a:solidFill>
                <a:latin typeface="Arial" panose="020B0604020202020204" pitchFamily="34" charset="0"/>
                <a:cs typeface="Arial" panose="020B0604020202020204" pitchFamily="34" charset="0"/>
              </a:rPr>
              <a:t>++</a:t>
            </a:r>
          </a:p>
          <a:p>
            <a:pPr marL="256032" indent="-256032">
              <a:lnSpc>
                <a:spcPct val="100000"/>
              </a:lnSpc>
              <a:buClr>
                <a:srgbClr val="007FA3"/>
              </a:buClr>
            </a:pPr>
            <a:r>
              <a:rPr lang="en-US" sz="2200" dirty="0" smtClean="0">
                <a:solidFill>
                  <a:schemeClr val="tx1"/>
                </a:solidFill>
                <a:latin typeface="Arial" panose="020B0604020202020204" pitchFamily="34" charset="0"/>
                <a:cs typeface="Arial" panose="020B0604020202020204" pitchFamily="34" charset="0"/>
              </a:rPr>
              <a:t>A </a:t>
            </a:r>
            <a:r>
              <a:rPr lang="en-US" sz="2200" dirty="0">
                <a:solidFill>
                  <a:schemeClr val="tx1"/>
                </a:solidFill>
                <a:latin typeface="Arial" panose="020B0604020202020204" pitchFamily="34" charset="0"/>
                <a:cs typeface="Arial" panose="020B0604020202020204" pitchFamily="34" charset="0"/>
              </a:rPr>
              <a:t>way to prove the prefix increment operator produces a faster loop is to use C#’s Stopwatch </a:t>
            </a:r>
            <a:r>
              <a:rPr lang="en-US" sz="2200" dirty="0" smtClean="0">
                <a:solidFill>
                  <a:schemeClr val="tx1"/>
                </a:solidFill>
                <a:latin typeface="Arial" panose="020B0604020202020204" pitchFamily="34" charset="0"/>
                <a:cs typeface="Arial" panose="020B0604020202020204" pitchFamily="34" charset="0"/>
              </a:rPr>
              <a:t>class</a:t>
            </a:r>
          </a:p>
          <a:p>
            <a:pPr marL="256032" lvl="1" indent="0">
              <a:spcBef>
                <a:spcPts val="2400"/>
              </a:spcBef>
              <a:buNone/>
            </a:pPr>
            <a:r>
              <a:rPr lang="en-US" sz="2200" b="1" dirty="0">
                <a:solidFill>
                  <a:schemeClr val="tx1"/>
                </a:solidFill>
                <a:latin typeface="Arial" panose="020B0604020202020204" pitchFamily="34" charset="0"/>
                <a:cs typeface="Arial" panose="020B0604020202020204" pitchFamily="34" charset="0"/>
              </a:rPr>
              <a:t>Stopwatch sw = Stopwatch.StartNew();</a:t>
            </a:r>
          </a:p>
          <a:p>
            <a:pPr marL="457200" lvl="2" indent="0">
              <a:buNone/>
            </a:pPr>
            <a:r>
              <a:rPr lang="en-US" sz="2200" b="1"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Place statement to be time here</a:t>
            </a:r>
          </a:p>
          <a:p>
            <a:pPr marL="256032" lvl="1" indent="0">
              <a:buNone/>
            </a:pPr>
            <a:r>
              <a:rPr lang="en-US" sz="2200" b="1" dirty="0">
                <a:solidFill>
                  <a:schemeClr val="tx1"/>
                </a:solidFill>
                <a:latin typeface="Arial" panose="020B0604020202020204" pitchFamily="34" charset="0"/>
                <a:cs typeface="Arial" panose="020B0604020202020204" pitchFamily="34" charset="0"/>
              </a:rPr>
              <a:t>sw.Stop();</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714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Prefix Incrementing Rather Than Postfix Incrementing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pic>
        <p:nvPicPr>
          <p:cNvPr id="5" name="Picture 4" descr="Figure 5-20 The PrefixPostfixComparison program. Program code. In the code, the words in the variable names are merged, and the code contains the following keywords: using, using static, class, static void, i n t. The lines read as follows. Line 1: using, system, semicolon. Line 2: using static, system, period, console, semicolon. Line 3: using, system, period, diagnostics, semicolon. Line 4: class, prefix postfix comparison. Line 5: left brace. Line 6, indented once: static void, main, left parenthesis, right parenthesis. Line 7, indented once: left brace. Line 8, indented twice: i n t, loops = 100000000, semicolon. Line 9, indented twice: stopwatch s w = stopwatch, period, start new, left parenthesis, right parenthesis, semicolon. Line 10, indented twice: for, left parenthesis, i n t x = 0, semicolon, x &lt; loops, semicolon, + + x, right parenthesis, semicolon. Line 11, indented twice: s w, period, stop, left parenthesis, right parenthesis, semicolon. Line 12, indented twice: stopwatch s w 2 = stopwatch, period, start new, left parenthesis, right parenthesis, semicolon. Line 13, indented twice: for, left parenthesis i n t x = 0, semicolon, x &lt; loops, semicolon, + + x, right parenthesis, semicolon. Line 14, indented twice: s w 2, period, stop, left parenthesis, right parenthesis, semicolon. Line 15, indented twice: write line, left parenthesis, open quotes, time with prefix increment, colon, left brace, 0, right brace, m s, close quotes, comma. Line 16, indented 3 times: s w, period, elapsed, period, total milliseconds, right parenthesis, semicolon. Line 17, indented twice: write line, left parenthesis, open quotes, time with postfix increment, colon, left brace, 0, right brace, m s, close quotes, comma. Line 18, indented 3 times: s w 2, period, elapsed, period, total milliseconds, right parenthesis, semicolon. Line 19, indented once: right brace. Line 20: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3941"/>
            <a:ext cx="4556169" cy="3500784"/>
          </a:xfrm>
          <a:prstGeom prst="rect">
            <a:avLst/>
          </a:prstGeom>
        </p:spPr>
      </p:pic>
      <p:pic>
        <p:nvPicPr>
          <p:cNvPr id="7" name="Picture 6" descr="Figure 5-21 Typical execution of the PrefixPostfixComparison program. The output of the program displays the following text. Line 1: Time with prefix increment, colon, 250.0484 m s. Line 2: Time with postfix increment, colon, 273.0695 m 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708" y="5243746"/>
            <a:ext cx="4479005" cy="84554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485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Looping Issues in GUI Programs </a:t>
            </a:r>
            <a:r>
              <a:rPr lang="en-US" sz="2000" dirty="0">
                <a:solidFill>
                  <a:srgbClr val="007FA3"/>
                </a:solidFill>
                <a:latin typeface="Arial" panose="020B0604020202020204" pitchFamily="34" charset="0"/>
                <a:cs typeface="Arial" panose="020B0604020202020204" pitchFamily="34" charset="0"/>
              </a:rPr>
              <a:t>(1 of 5)</a:t>
            </a:r>
          </a:p>
        </p:txBody>
      </p:sp>
      <p:sp>
        <p:nvSpPr>
          <p:cNvPr id="3" name="Content Placeholder 2"/>
          <p:cNvSpPr>
            <a:spLocks noGrp="1"/>
          </p:cNvSpPr>
          <p:nvPr>
            <p:ph idx="1"/>
          </p:nvPr>
        </p:nvSpPr>
        <p:spPr>
          <a:xfrm>
            <a:off x="592017" y="1538819"/>
            <a:ext cx="8094783" cy="4001095"/>
          </a:xfrm>
        </p:spPr>
        <p:txBody>
          <a:bodyPr/>
          <a:lstStyle/>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Using a loop within a method in a GUI application is no different from using one in a console </a:t>
            </a:r>
            <a:r>
              <a:rPr lang="en-US" sz="2400" dirty="0" smtClean="0">
                <a:solidFill>
                  <a:schemeClr val="tx1"/>
                </a:solidFill>
                <a:latin typeface="Arial" panose="020B0604020202020204" pitchFamily="34" charset="0"/>
                <a:cs typeface="Arial" panose="020B0604020202020204" pitchFamily="34" charset="0"/>
              </a:rPr>
              <a:t>application</a:t>
            </a:r>
          </a:p>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Event-driven programs sometimes require fewer coded </a:t>
            </a:r>
            <a:r>
              <a:rPr lang="en-US" sz="2400" dirty="0" smtClean="0">
                <a:solidFill>
                  <a:schemeClr val="tx1"/>
                </a:solidFill>
                <a:latin typeface="Arial" panose="020B0604020202020204" pitchFamily="34" charset="0"/>
                <a:cs typeface="Arial" panose="020B0604020202020204" pitchFamily="34" charset="0"/>
              </a:rPr>
              <a:t>loops</a:t>
            </a: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Some events are determined by the user’s actions when the program is running, rather than by the programmer’s </a:t>
            </a:r>
            <a:r>
              <a:rPr lang="en-US" sz="2400" dirty="0" smtClean="0">
                <a:solidFill>
                  <a:schemeClr val="tx1"/>
                </a:solidFill>
                <a:latin typeface="Arial" panose="020B0604020202020204" pitchFamily="34" charset="0"/>
                <a:cs typeface="Arial" panose="020B0604020202020204" pitchFamily="34" charset="0"/>
              </a:rPr>
              <a:t>coding</a:t>
            </a: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You can write an event-driven program so that an action continues as long as the user continues to make an appropriate selection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85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Looping Issues in GUI Programs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5)</a:t>
            </a:r>
          </a:p>
        </p:txBody>
      </p:sp>
      <p:pic>
        <p:nvPicPr>
          <p:cNvPr id="4" name="Picture 3" descr="Figure 5-22 The Greetings Form when it starts and after the user enters a number and clicks the button. Screenshots of greetings before and after the user clicks the button. Before. Line 1: how many greetings do you want, question mark, blank box. Line 2: Click button. After. Line 1: how many greetings do you want, question mark, 5. Line 2: click button. Line 3: hello. Line 4: hello. Line 5: hello. Line 6: hello. Line 7: hell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98" y="1857996"/>
            <a:ext cx="7059607" cy="378845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37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Looping Issues in GUI Programs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5)</a:t>
            </a:r>
          </a:p>
        </p:txBody>
      </p:sp>
      <p:pic>
        <p:nvPicPr>
          <p:cNvPr id="3" name="Picture 2" descr="Figure 5-23 The GreetingsButton_Click() method in the ManyHellosGUI application. Program code. In the code, the words in the variable names are merged, and the code contains the following keywords: private void, i n t, for. The lines read as follows. Line 1: private void, greetings button underscore click, left parenthesis, object sender, comma, event ay r g s e, right parenthesis. Line 2: left brace. Line 3, indented once: i n t, n u m greetings = convert, period, to i n t 32, left parenthesis, greetings text box, period, text, right parenthesis, semicolon. Line 4, indented once: i n t, count, semicolon. Line 5, indented once: for, left parenthesis, count = 0, semicolon, count &lt; n u m greetings, semicolon, + + count, right parenthesis. Line 6, indented twice: output label, period, text + = open quotes, hello, back slash, n, close quotes, semicolon. Line 7: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58" y="2353322"/>
            <a:ext cx="7954942" cy="212254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528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Looping Issues in GUI Programs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5)</a:t>
            </a:r>
          </a:p>
        </p:txBody>
      </p:sp>
      <p:pic>
        <p:nvPicPr>
          <p:cNvPr id="3" name="Picture 2" descr="Figure 5-24 The BankBalance Form when it starts and after the user has clicked Yes five times. Screenshots of bank balance form before and after the user clicks the button. Before. Line 1: do you want to see your balance, question mark. Line 2: yes button, no button. After. Line 1: do you want to see your balance, question mark. Line 2: yes button, no button. Line 3: bank balance is $1000.00. Line 4: bank balance is $1040.00. Line 5: bank balance is $1081.60. Line 6: bank balance is $1124.86. Line 7: bank balance is $1169.8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26" y="1855665"/>
            <a:ext cx="6989710" cy="372986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594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Looping Issues in GUI Programs </a:t>
            </a:r>
            <a:r>
              <a:rPr lang="en-US" sz="2000" dirty="0" smtClean="0">
                <a:solidFill>
                  <a:srgbClr val="007FA3"/>
                </a:solidFill>
                <a:latin typeface="Arial" panose="020B0604020202020204" pitchFamily="34" charset="0"/>
                <a:cs typeface="Arial" panose="020B0604020202020204" pitchFamily="34" charset="0"/>
              </a:rPr>
              <a:t>(5 </a:t>
            </a:r>
            <a:r>
              <a:rPr lang="en-US" sz="2000" dirty="0">
                <a:solidFill>
                  <a:srgbClr val="007FA3"/>
                </a:solidFill>
                <a:latin typeface="Arial" panose="020B0604020202020204" pitchFamily="34" charset="0"/>
                <a:cs typeface="Arial" panose="020B0604020202020204" pitchFamily="34" charset="0"/>
              </a:rPr>
              <a:t>of 5)</a:t>
            </a:r>
          </a:p>
        </p:txBody>
      </p:sp>
      <p:pic>
        <p:nvPicPr>
          <p:cNvPr id="4" name="Picture 3" descr="Figure 5-25 Code for the LoopingBankBalGUI program. Program code. In the code, the words in the variable names are merged, and the code contains the following keywords: name space, partial class, double, c o n s t, double, private void, object sender, object. The lines read as follows. Line 1: name space, looping bank b ay l g u i. Line 2: left brace. Line 3, indented once: partial class, form 1, colon, form. Line 4, indented once: left brace. Line 5, indented twice: double, bank b ay l = 1000, semicolon. Line 6, indented twice: c o n s t, double, i n t underscore rate = 0.04, semicolon. Line 7, indented twice: private void, yes button underscore click, left parenthesis, object sender, comma, event ay r g s e, right parenthesis. Line 8, indented twice: left brace. Line 9, indented 3 times: output label, period, text + = string, period, format, left parenthesis, open quotes, bank balance is, left brace, 0, right brace, back slash, n, close quotes, comma. Line 10, indented four times: bank b ay l, period, to string, left parenthesis, open quotes, C, close quotes, right parenthesis, right parenthesis, semicolon. Line 11, indented 3 times: bank b ay l = bank b ay l + + b ay l asterisk i n t underscore rate, semicolon. Line 12, indented twice: right brace. Line 13, indented twice: private void, no button underscore click, left parenthesis, object sender, comma, event ay r g s e, right parenthesis. Line 14, indented twice: left brace. Line 15, indented 3 times: output label, period, text = open quotes, have a nice day, exclamation mark, close quotes, semicolon. Line 16, indented twice: right brace. Line 17, indented once: right brace. Line 18: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22" y="1752600"/>
            <a:ext cx="6920505" cy="393643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761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9"/>
            <a:ext cx="8247183" cy="4078039"/>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Use a </a:t>
            </a:r>
            <a:r>
              <a:rPr lang="en-US" sz="2200" b="1" dirty="0">
                <a:solidFill>
                  <a:schemeClr val="tx1"/>
                </a:solidFill>
                <a:latin typeface="Arial" panose="020B0604020202020204" pitchFamily="34" charset="0"/>
                <a:cs typeface="Arial" panose="020B0604020202020204" pitchFamily="34" charset="0"/>
              </a:rPr>
              <a:t>while</a:t>
            </a:r>
            <a:r>
              <a:rPr lang="en-US" sz="2200" dirty="0">
                <a:solidFill>
                  <a:schemeClr val="tx1"/>
                </a:solidFill>
                <a:latin typeface="Arial" panose="020B0604020202020204" pitchFamily="34" charset="0"/>
                <a:cs typeface="Arial" panose="020B0604020202020204" pitchFamily="34" charset="0"/>
              </a:rPr>
              <a:t> loop to execute a body of statements continuously while some condition continues to be </a:t>
            </a:r>
            <a:r>
              <a:rPr lang="en-US" sz="2200" b="1" dirty="0" smtClean="0">
                <a:solidFill>
                  <a:schemeClr val="tx1"/>
                </a:solidFill>
                <a:latin typeface="Arial" panose="020B0604020202020204" pitchFamily="34" charset="0"/>
                <a:cs typeface="Arial" panose="020B0604020202020204" pitchFamily="34" charset="0"/>
              </a:rPr>
              <a:t>true</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When using a </a:t>
            </a:r>
            <a:r>
              <a:rPr lang="en-US" sz="2200" b="1" dirty="0">
                <a:solidFill>
                  <a:schemeClr val="tx1"/>
                </a:solidFill>
                <a:latin typeface="Arial" panose="020B0604020202020204" pitchFamily="34" charset="0"/>
                <a:cs typeface="Arial" panose="020B0604020202020204" pitchFamily="34" charset="0"/>
              </a:rPr>
              <a:t>for</a:t>
            </a:r>
            <a:r>
              <a:rPr lang="en-US" sz="2200" dirty="0">
                <a:solidFill>
                  <a:schemeClr val="tx1"/>
                </a:solidFill>
                <a:latin typeface="Arial" panose="020B0604020202020204" pitchFamily="34" charset="0"/>
                <a:cs typeface="Arial" panose="020B0604020202020204" pitchFamily="34" charset="0"/>
              </a:rPr>
              <a:t> statement, you can indicate in one place:</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starting value for the loop control </a:t>
            </a:r>
            <a:r>
              <a:rPr lang="en-US" sz="2200" dirty="0" smtClean="0">
                <a:solidFill>
                  <a:schemeClr val="tx1"/>
                </a:solidFill>
                <a:latin typeface="Arial" panose="020B0604020202020204" pitchFamily="34" charset="0"/>
                <a:cs typeface="Arial" panose="020B0604020202020204" pitchFamily="34" charset="0"/>
              </a:rPr>
              <a:t>variable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test condition that controls loop </a:t>
            </a:r>
            <a:r>
              <a:rPr lang="en-US" sz="2200" dirty="0" smtClean="0">
                <a:solidFill>
                  <a:schemeClr val="tx1"/>
                </a:solidFill>
                <a:latin typeface="Arial" panose="020B0604020202020204" pitchFamily="34" charset="0"/>
                <a:cs typeface="Arial" panose="020B0604020202020204" pitchFamily="34" charset="0"/>
              </a:rPr>
              <a:t>entry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expression that alters the loop control variable</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do</a:t>
            </a:r>
            <a:r>
              <a:rPr lang="en-US" sz="2200" dirty="0">
                <a:solidFill>
                  <a:schemeClr val="tx1"/>
                </a:solidFill>
                <a:latin typeface="Arial" panose="020B0604020202020204" pitchFamily="34" charset="0"/>
                <a:cs typeface="Arial" panose="020B0604020202020204" pitchFamily="34" charset="0"/>
              </a:rPr>
              <a:t> loop checks the “bottom” of the loop after one repetition has </a:t>
            </a:r>
            <a:r>
              <a:rPr lang="en-US" sz="2200" dirty="0" smtClean="0">
                <a:solidFill>
                  <a:schemeClr val="tx1"/>
                </a:solidFill>
                <a:latin typeface="Arial" panose="020B0604020202020204" pitchFamily="34" charset="0"/>
                <a:cs typeface="Arial" panose="020B0604020202020204" pitchFamily="34" charset="0"/>
              </a:rPr>
              <a:t>occurred</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nest any combination of loops to achieve the desired </a:t>
            </a:r>
            <a:r>
              <a:rPr lang="en-US" sz="2200" dirty="0" smtClean="0">
                <a:solidFill>
                  <a:schemeClr val="tx1"/>
                </a:solidFill>
                <a:latin typeface="Arial" panose="020B0604020202020204" pitchFamily="34" charset="0"/>
                <a:cs typeface="Arial" panose="020B0604020202020204" pitchFamily="34" charset="0"/>
              </a:rPr>
              <a:t>results</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72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74000" cy="99060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(2 of 11)</a:t>
            </a:r>
            <a:endParaRPr lang="en-US" sz="2000" dirty="0">
              <a:solidFill>
                <a:srgbClr val="007FA3"/>
              </a:solidFill>
              <a:latin typeface="Arial" panose="020B0604020202020204" pitchFamily="34" charset="0"/>
              <a:cs typeface="Arial" panose="020B0604020202020204" pitchFamily="34" charset="0"/>
            </a:endParaRPr>
          </a:p>
        </p:txBody>
      </p:sp>
      <p:pic>
        <p:nvPicPr>
          <p:cNvPr id="10" name="Picture 9" descr="Figure 5-1 Flowchart of a loop structure. The flowchart illustrates a loop structure. Decision: Boolean expression. If true, process: loop body, looped to decision. Otherwise, fal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57400"/>
            <a:ext cx="6255395" cy="3283166"/>
          </a:xfrm>
          <a:prstGeom prst="rect">
            <a:avLst/>
          </a:prstGeom>
        </p:spPr>
      </p:pic>
      <p:sp>
        <p:nvSpPr>
          <p:cNvPr id="8" name="Text Placeholder 7"/>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687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8247183" cy="200054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In computer programs, totals frequently are </a:t>
            </a:r>
            <a:r>
              <a:rPr lang="en-US" sz="2200" dirty="0" smtClean="0">
                <a:solidFill>
                  <a:schemeClr val="tx1"/>
                </a:solidFill>
                <a:latin typeface="Arial" panose="020B0604020202020204" pitchFamily="34" charset="0"/>
                <a:cs typeface="Arial" panose="020B0604020202020204" pitchFamily="34" charset="0"/>
              </a:rPr>
              <a:t>accumulated</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Improve loop performance by making sure the loop does not include unnecessary </a:t>
            </a:r>
            <a:r>
              <a:rPr lang="en-US" sz="2200" dirty="0" smtClean="0">
                <a:solidFill>
                  <a:schemeClr val="tx1"/>
                </a:solidFill>
                <a:latin typeface="Arial" panose="020B0604020202020204" pitchFamily="34" charset="0"/>
                <a:cs typeface="Arial" panose="020B0604020202020204" pitchFamily="34" charset="0"/>
              </a:rPr>
              <a:t>operations</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You can use </a:t>
            </a:r>
            <a:r>
              <a:rPr lang="en-US" sz="2200" b="1" dirty="0">
                <a:solidFill>
                  <a:schemeClr val="tx1"/>
                </a:solidFill>
                <a:latin typeface="Arial" panose="020B0604020202020204" pitchFamily="34" charset="0"/>
                <a:cs typeface="Arial" panose="020B0604020202020204" pitchFamily="34" charset="0"/>
              </a:rPr>
              <a:t>while</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for</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do</a:t>
            </a:r>
            <a:r>
              <a:rPr lang="en-US" sz="2200" dirty="0">
                <a:solidFill>
                  <a:schemeClr val="tx1"/>
                </a:solidFill>
                <a:latin typeface="Arial" panose="020B0604020202020204" pitchFamily="34" charset="0"/>
                <a:cs typeface="Arial" panose="020B0604020202020204" pitchFamily="34" charset="0"/>
              </a:rPr>
              <a:t>...</a:t>
            </a:r>
            <a:r>
              <a:rPr lang="en-US" sz="2200" b="1" dirty="0">
                <a:solidFill>
                  <a:schemeClr val="tx1"/>
                </a:solidFill>
                <a:latin typeface="Arial" panose="020B0604020202020204" pitchFamily="34" charset="0"/>
                <a:cs typeface="Arial" panose="020B0604020202020204" pitchFamily="34" charset="0"/>
              </a:rPr>
              <a:t>while</a:t>
            </a:r>
            <a:r>
              <a:rPr lang="en-US" sz="2200" dirty="0">
                <a:solidFill>
                  <a:schemeClr val="tx1"/>
                </a:solidFill>
                <a:latin typeface="Arial" panose="020B0604020202020204" pitchFamily="34" charset="0"/>
                <a:cs typeface="Arial" panose="020B0604020202020204" pitchFamily="34" charset="0"/>
              </a:rPr>
              <a:t> loops in the same ways as in console and GUI programs</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29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74000" cy="99060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(3 of 11)</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4493538"/>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while </a:t>
            </a:r>
            <a:r>
              <a:rPr lang="en-US" sz="2200" b="1" dirty="0" smtClean="0">
                <a:solidFill>
                  <a:schemeClr val="tx1"/>
                </a:solidFill>
                <a:latin typeface="Arial" panose="020B0604020202020204" pitchFamily="34" charset="0"/>
                <a:cs typeface="Arial" panose="020B0604020202020204" pitchFamily="34" charset="0"/>
              </a:rPr>
              <a:t>loop</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Used to execute a body of statements continuously as long as some condition continues to be </a:t>
            </a:r>
            <a:r>
              <a:rPr lang="en-US" sz="2200" b="1" dirty="0">
                <a:solidFill>
                  <a:schemeClr val="tx1"/>
                </a:solidFill>
                <a:latin typeface="Arial" panose="020B0604020202020204" pitchFamily="34" charset="0"/>
                <a:cs typeface="Arial" panose="020B0604020202020204" pitchFamily="34" charset="0"/>
              </a:rPr>
              <a:t>true</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Consists of</a:t>
            </a:r>
            <a:r>
              <a:rPr lang="en-US" sz="2200" dirty="0" smtClean="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keyword </a:t>
            </a:r>
            <a:r>
              <a:rPr lang="en-US" sz="2200" b="1" dirty="0">
                <a:solidFill>
                  <a:schemeClr val="tx1"/>
                </a:solidFill>
                <a:latin typeface="Arial" panose="020B0604020202020204" pitchFamily="34" charset="0"/>
                <a:cs typeface="Arial" panose="020B0604020202020204" pitchFamily="34" charset="0"/>
              </a:rPr>
              <a:t>while</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Boolean expression within </a:t>
            </a:r>
            <a:r>
              <a:rPr lang="en-US" sz="2200" dirty="0" smtClean="0">
                <a:solidFill>
                  <a:schemeClr val="tx1"/>
                </a:solidFill>
                <a:latin typeface="Arial" panose="020B0604020202020204" pitchFamily="34" charset="0"/>
                <a:cs typeface="Arial" panose="020B0604020202020204" pitchFamily="34" charset="0"/>
              </a:rPr>
              <a:t>parenthesis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loop body</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buClr>
                <a:srgbClr val="007FA3"/>
              </a:buClr>
            </a:pPr>
            <a:r>
              <a:rPr lang="en-US" sz="2200" b="1" dirty="0" smtClean="0">
                <a:solidFill>
                  <a:schemeClr val="tx1"/>
                </a:solidFill>
                <a:latin typeface="Arial" panose="020B0604020202020204" pitchFamily="34" charset="0"/>
                <a:cs typeface="Arial" panose="020B0604020202020204" pitchFamily="34" charset="0"/>
              </a:rPr>
              <a:t>Infinite </a:t>
            </a:r>
            <a:r>
              <a:rPr lang="en-US" sz="2200" b="1" dirty="0">
                <a:solidFill>
                  <a:schemeClr val="tx1"/>
                </a:solidFill>
                <a:latin typeface="Arial" panose="020B0604020202020204" pitchFamily="34" charset="0"/>
                <a:cs typeface="Arial" panose="020B0604020202020204" pitchFamily="34" charset="0"/>
              </a:rPr>
              <a:t>loop</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loop that never </a:t>
            </a:r>
            <a:r>
              <a:rPr lang="en-US" sz="2200" dirty="0" smtClean="0">
                <a:solidFill>
                  <a:schemeClr val="tx1"/>
                </a:solidFill>
                <a:latin typeface="Arial" panose="020B0604020202020204" pitchFamily="34" charset="0"/>
                <a:cs typeface="Arial" panose="020B0604020202020204" pitchFamily="34" charset="0"/>
              </a:rPr>
              <a:t>ends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program with an infinite loop might eventually fail and end due to computer memory and hardware capacities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74000" cy="99060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(4 of 11)</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2880782"/>
          </a:xfrm>
        </p:spPr>
        <p:txBody>
          <a:bodyPr/>
          <a:lstStyle/>
          <a:p>
            <a:pPr marL="256032" indent="-256032">
              <a:lnSpc>
                <a:spcPct val="100000"/>
              </a:lnSpc>
              <a:buClr>
                <a:srgbClr val="007FA3"/>
              </a:buClr>
            </a:pPr>
            <a:r>
              <a:rPr lang="en-US" sz="2400" dirty="0">
                <a:solidFill>
                  <a:schemeClr val="tx1"/>
                </a:solidFill>
                <a:latin typeface="Arial" panose="020B0604020202020204" pitchFamily="34" charset="0"/>
                <a:cs typeface="Arial" panose="020B0604020202020204" pitchFamily="34" charset="0"/>
              </a:rPr>
              <a:t>To make a while loop end correctly, three separate actions should occur:</a:t>
            </a:r>
            <a:endParaRPr lang="en-US" sz="24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A loop control variable is </a:t>
            </a:r>
            <a:r>
              <a:rPr lang="en-US" sz="2400" dirty="0" smtClean="0">
                <a:solidFill>
                  <a:schemeClr val="tx1"/>
                </a:solidFill>
                <a:latin typeface="Arial" panose="020B0604020202020204" pitchFamily="34" charset="0"/>
                <a:cs typeface="Arial" panose="020B0604020202020204" pitchFamily="34" charset="0"/>
              </a:rPr>
              <a:t>initialized</a:t>
            </a: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loop control variable is tested in the while </a:t>
            </a:r>
            <a:r>
              <a:rPr lang="en-US" sz="2400" dirty="0" smtClean="0">
                <a:solidFill>
                  <a:schemeClr val="tx1"/>
                </a:solidFill>
                <a:latin typeface="Arial" panose="020B0604020202020204" pitchFamily="34" charset="0"/>
                <a:cs typeface="Arial" panose="020B0604020202020204" pitchFamily="34" charset="0"/>
              </a:rPr>
              <a:t>expression</a:t>
            </a:r>
          </a:p>
          <a:p>
            <a:pPr marL="740664" lvl="1" indent="-283464">
              <a:lnSpc>
                <a:spcPct val="100000"/>
              </a:lnSpc>
              <a:buClr>
                <a:srgbClr val="007FA3"/>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body of the loop must take some action that alters the value of the loop control variable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71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(5 of 11)</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5-2 Flowchart for the logic of a while loop whose body executes four times. The flowchart provides the structure of a while loop. Process: number = 1. Process: limit = 5. Decision: number &lt; limit. Answer: number is less than limit. Input slash output: write, open quotes, hello, close quotes. Process: number = number plus 1; loop to decision. Otherwise, fal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88623"/>
            <a:ext cx="6851985" cy="401876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324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(6 of 11)</a:t>
            </a:r>
            <a:endParaRPr lang="en-US" sz="2000" dirty="0">
              <a:solidFill>
                <a:srgbClr val="007FA3"/>
              </a:solidFill>
              <a:latin typeface="Arial" panose="020B0604020202020204" pitchFamily="34" charset="0"/>
              <a:cs typeface="Arial" panose="020B0604020202020204" pitchFamily="34" charset="0"/>
            </a:endParaRPr>
          </a:p>
        </p:txBody>
      </p:sp>
      <p:pic>
        <p:nvPicPr>
          <p:cNvPr id="3" name="Picture 2" descr="Figure 5-3 A program that contains a while loop whose body executes four times. Program code. In the code, the words in the variable names are merged, and the code contains the following keywords: using static, class, static void, i n t, c o n s t i n t, while. The lines read as follows. Line 1: using static, system, period, console, semicolon. Line 2: class, dour hellos. Line 3: left brace. Line 4, indented once: static void, main, left parenthesis, right parenthesis. Line 5, indented once: left brace. Line 6, indented twice: i n t, number = 1, semicolon. Line 7, indented twice: c o n s t i n t, limit = 5, semicolon. Line 8, indented twice: while, left parenthesis, number &lt; limit, right parenthesis. Line 9, indented twice: left brace. Line 10, indented 3 times: write line, left parenthesis, open quotes, hello, close quotes, right parenthesis, semicolon. Line 11, indented 3 times: number = number + 1, semicolon. Line 12, indented twice: right brace. Line 13, indented once: right brace. Line 1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0200"/>
            <a:ext cx="5161550" cy="2716068"/>
          </a:xfrm>
          <a:prstGeom prst="rect">
            <a:avLst/>
          </a:prstGeom>
        </p:spPr>
      </p:pic>
      <p:pic>
        <p:nvPicPr>
          <p:cNvPr id="4" name="Picture 3" descr="Figure 5-4 Output of the FourHellos program. The output of the program displays the following text. Line 1: hello. Line 2: hello. Line 3: hello. Line 4: hell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800600"/>
            <a:ext cx="3122614" cy="123247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92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(7 of 11)</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5-5 Incorrect logic when curly braces are omitted from the loop in the FourHellos program. Flowchart with loop structure. Process: number = 1. Process: limit = 5. Decision: number &lt; limit. Answer: number is less than limit. Input slash output: write, open quotes, hello, close quotes, looped to decision. Answer: number is not less than limit. Process: number = number + 1. The program code is written on the side. In the code, the words in the variable names are merged. Line 1: i n t number = 1, semicolon. Line 2: c o n s t, i n t limit = 5, semicolon. Line 3: while, left parenthesis, number &lt; limit, right parenthesis. Line 4, indented once: write line, left parenthesis, open quotes, hello, close quotes, right parenthesis, semicolon. Line 5, indented once: number = number + 1,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42181"/>
            <a:ext cx="6880777" cy="432087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432792"/>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18599</TotalTime>
  <Words>3368</Words>
  <Application>Microsoft Office PowerPoint</Application>
  <PresentationFormat>On-screen Show (4:3)</PresentationFormat>
  <Paragraphs>207</Paragraphs>
  <Slides>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Verdana</vt:lpstr>
      <vt:lpstr>Wingdings</vt:lpstr>
      <vt:lpstr>Office Theme</vt:lpstr>
      <vt:lpstr>Microsoft Visual C#: An Introduction to Object-Oriented Programming</vt:lpstr>
      <vt:lpstr>Objectives</vt:lpstr>
      <vt:lpstr>Creating Loops with the while Statement (1 of 11)</vt:lpstr>
      <vt:lpstr>Creating Loops with the while Statement (2 of 11)</vt:lpstr>
      <vt:lpstr>Creating Loops with the while Statement (3 of 11)</vt:lpstr>
      <vt:lpstr>Creating Loops with the while Statement (4 of 11)</vt:lpstr>
      <vt:lpstr>Creating Loops with the while Statement (5 of 11)</vt:lpstr>
      <vt:lpstr>Creating Loops with the while Statement (6 of 11)</vt:lpstr>
      <vt:lpstr>Creating Loops with the while Statement (7 of 11)</vt:lpstr>
      <vt:lpstr>Creating Loops with the while Statement (8 of 11)</vt:lpstr>
      <vt:lpstr>Creating Loops with the while Statement (9 of 11)</vt:lpstr>
      <vt:lpstr>Creating Loops with the while Statement (10 of 11)</vt:lpstr>
      <vt:lpstr>Creating Loops with the while Statement (11 of 11)</vt:lpstr>
      <vt:lpstr>Creating Loops with the for Statement (1 of 3)</vt:lpstr>
      <vt:lpstr>Creating Loops with the for Statement (2 of 3)</vt:lpstr>
      <vt:lpstr>Creating Loops with the for Statement (3 of 3)</vt:lpstr>
      <vt:lpstr>Creating Loops with the do Statement (1 of 4)</vt:lpstr>
      <vt:lpstr>Creating Loops with the do Statement (2 of 4)</vt:lpstr>
      <vt:lpstr>Creating Loops with the do Statement (3 of 4)</vt:lpstr>
      <vt:lpstr>Creating Loops with the do Statement (4 of 4)</vt:lpstr>
      <vt:lpstr>Using Nested Loops (1 of 4)</vt:lpstr>
      <vt:lpstr>Using Nested Loops (2 of 4)</vt:lpstr>
      <vt:lpstr>Using Nested Loops (3 of 4)</vt:lpstr>
      <vt:lpstr>Using Nested Loops (4 of 4)</vt:lpstr>
      <vt:lpstr>Accumulating Totals (1 of 3)</vt:lpstr>
      <vt:lpstr>Accumulating Totals (2 of 3)</vt:lpstr>
      <vt:lpstr>Accumulating Totals (3 of 3)</vt:lpstr>
      <vt:lpstr>Improving Loop Performance</vt:lpstr>
      <vt:lpstr>Avoiding Unnecessary Operations</vt:lpstr>
      <vt:lpstr>Considering the Order of Evaluation of Short-Circuit Operators</vt:lpstr>
      <vt:lpstr>Employing Loop Fusion</vt:lpstr>
      <vt:lpstr>Using Prefix Incrementing Rather Than Postfix Incrementing (1 of 2)</vt:lpstr>
      <vt:lpstr>Using Prefix Incrementing Rather Than Postfix Incrementing (2 of 2)</vt:lpstr>
      <vt:lpstr>Looping Issues in GUI Programs (1 of 5)</vt:lpstr>
      <vt:lpstr>Looping Issues in GUI Programs (2 of 5)</vt:lpstr>
      <vt:lpstr>Looping Issues in GUI Programs (3 of 5)</vt:lpstr>
      <vt:lpstr>Looping Issues in GUI Programs (4 of 5)</vt:lpstr>
      <vt:lpstr>Looping Issues in GUI Programs (5 of 5)</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704</cp:revision>
  <cp:lastPrinted>2010-11-12T17:54:40Z</cp:lastPrinted>
  <dcterms:created xsi:type="dcterms:W3CDTF">2007-02-15T20:50:52Z</dcterms:created>
  <dcterms:modified xsi:type="dcterms:W3CDTF">2017-06-28T14:06:11Z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