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1" r:id="rId1"/>
  </p:sldMasterIdLst>
  <p:notesMasterIdLst>
    <p:notesMasterId r:id="rId46"/>
  </p:notesMasterIdLst>
  <p:handoutMasterIdLst>
    <p:handoutMasterId r:id="rId47"/>
  </p:handoutMasterIdLst>
  <p:sldIdLst>
    <p:sldId id="348" r:id="rId2"/>
    <p:sldId id="346" r:id="rId3"/>
    <p:sldId id="426" r:id="rId4"/>
    <p:sldId id="427" r:id="rId5"/>
    <p:sldId id="429" r:id="rId6"/>
    <p:sldId id="428" r:id="rId7"/>
    <p:sldId id="460" r:id="rId8"/>
    <p:sldId id="430" r:id="rId9"/>
    <p:sldId id="431" r:id="rId10"/>
    <p:sldId id="432" r:id="rId11"/>
    <p:sldId id="433" r:id="rId12"/>
    <p:sldId id="435" r:id="rId13"/>
    <p:sldId id="436" r:id="rId14"/>
    <p:sldId id="434" r:id="rId15"/>
    <p:sldId id="437" r:id="rId16"/>
    <p:sldId id="438" r:id="rId17"/>
    <p:sldId id="439" r:id="rId18"/>
    <p:sldId id="440" r:id="rId19"/>
    <p:sldId id="390" r:id="rId20"/>
    <p:sldId id="441" r:id="rId21"/>
    <p:sldId id="442" r:id="rId22"/>
    <p:sldId id="443" r:id="rId23"/>
    <p:sldId id="444" r:id="rId24"/>
    <p:sldId id="350" r:id="rId25"/>
    <p:sldId id="391" r:id="rId26"/>
    <p:sldId id="445" r:id="rId27"/>
    <p:sldId id="446" r:id="rId28"/>
    <p:sldId id="447" r:id="rId29"/>
    <p:sldId id="393" r:id="rId30"/>
    <p:sldId id="448" r:id="rId31"/>
    <p:sldId id="449" r:id="rId32"/>
    <p:sldId id="450" r:id="rId33"/>
    <p:sldId id="451" r:id="rId34"/>
    <p:sldId id="452" r:id="rId35"/>
    <p:sldId id="453" r:id="rId36"/>
    <p:sldId id="394" r:id="rId37"/>
    <p:sldId id="454" r:id="rId38"/>
    <p:sldId id="455" r:id="rId39"/>
    <p:sldId id="456" r:id="rId40"/>
    <p:sldId id="457" r:id="rId41"/>
    <p:sldId id="458" r:id="rId42"/>
    <p:sldId id="459" r:id="rId43"/>
    <p:sldId id="386" r:id="rId44"/>
    <p:sldId id="425" r:id="rId45"/>
  </p:sldIdLst>
  <p:sldSz cx="9144000" cy="6858000" type="screen4x3"/>
  <p:notesSz cx="9372600" cy="70866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anette Stillwell" initials="NBS" lastIdx="5" clrIdx="0"/>
  <p:cmAuthor id="1" name="Gerald Titchener" initials="GT"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1B70A5"/>
    <a:srgbClr val="FFFFFF"/>
    <a:srgbClr val="96CDEE"/>
    <a:srgbClr val="0F3F5D"/>
    <a:srgbClr val="01773A"/>
    <a:srgbClr val="156B13"/>
    <a:srgbClr val="008000"/>
    <a:srgbClr val="F20000"/>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34551" autoAdjust="0"/>
    <p:restoredTop sz="86435" autoAdjust="0"/>
  </p:normalViewPr>
  <p:slideViewPr>
    <p:cSldViewPr>
      <p:cViewPr varScale="1">
        <p:scale>
          <a:sx n="90" d="100"/>
          <a:sy n="90" d="100"/>
        </p:scale>
        <p:origin x="84" y="1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endParaRPr lang="en-US"/>
          </a:p>
        </p:txBody>
      </p:sp>
      <p:sp>
        <p:nvSpPr>
          <p:cNvPr id="3" name="Date Placeholder 2"/>
          <p:cNvSpPr>
            <a:spLocks noGrp="1"/>
          </p:cNvSpPr>
          <p:nvPr>
            <p:ph type="dt" sz="quarter" idx="1"/>
          </p:nvPr>
        </p:nvSpPr>
        <p:spPr>
          <a:xfrm>
            <a:off x="5308971" y="0"/>
            <a:ext cx="4061460" cy="354330"/>
          </a:xfrm>
          <a:prstGeom prst="rect">
            <a:avLst/>
          </a:prstGeom>
        </p:spPr>
        <p:txBody>
          <a:bodyPr vert="horz" lIns="94046" tIns="47023" rIns="94046" bIns="47023" rtlCol="0"/>
          <a:lstStyle>
            <a:lvl1pPr algn="r">
              <a:defRPr sz="1200"/>
            </a:lvl1pPr>
          </a:lstStyle>
          <a:p>
            <a:fld id="{4EE4060F-EC6E-45B5-96F1-A60F0585115B}" type="datetimeFigureOut">
              <a:rPr lang="en-US" smtClean="0"/>
              <a:pPr/>
              <a:t>6/29/2017</a:t>
            </a:fld>
            <a:endParaRPr lang="en-US"/>
          </a:p>
        </p:txBody>
      </p:sp>
      <p:sp>
        <p:nvSpPr>
          <p:cNvPr id="4" name="Footer Placeholder 3"/>
          <p:cNvSpPr>
            <a:spLocks noGrp="1"/>
          </p:cNvSpPr>
          <p:nvPr>
            <p:ph type="ftr" sz="quarter" idx="2"/>
          </p:nvPr>
        </p:nvSpPr>
        <p:spPr>
          <a:xfrm>
            <a:off x="0" y="6731040"/>
            <a:ext cx="4061460" cy="354330"/>
          </a:xfrm>
          <a:prstGeom prst="rect">
            <a:avLst/>
          </a:prstGeom>
        </p:spPr>
        <p:txBody>
          <a:bodyPr vert="horz" lIns="94046" tIns="47023" rIns="94046" bIns="47023" rtlCol="0" anchor="b"/>
          <a:lstStyle>
            <a:lvl1pPr algn="l">
              <a:defRPr sz="1200"/>
            </a:lvl1pPr>
          </a:lstStyle>
          <a:p>
            <a:endParaRPr lang="en-US"/>
          </a:p>
        </p:txBody>
      </p:sp>
      <p:sp>
        <p:nvSpPr>
          <p:cNvPr id="5" name="Slide Number Placeholder 4"/>
          <p:cNvSpPr>
            <a:spLocks noGrp="1"/>
          </p:cNvSpPr>
          <p:nvPr>
            <p:ph type="sldNum" sz="quarter" idx="3"/>
          </p:nvPr>
        </p:nvSpPr>
        <p:spPr>
          <a:xfrm>
            <a:off x="5308971" y="6731040"/>
            <a:ext cx="4061460" cy="354330"/>
          </a:xfrm>
          <a:prstGeom prst="rect">
            <a:avLst/>
          </a:prstGeom>
        </p:spPr>
        <p:txBody>
          <a:bodyPr vert="horz" lIns="94046" tIns="47023" rIns="94046" bIns="47023" rtlCol="0" anchor="b"/>
          <a:lstStyle>
            <a:lvl1pPr algn="r">
              <a:defRPr sz="1200"/>
            </a:lvl1pPr>
          </a:lstStyle>
          <a:p>
            <a:fld id="{A987596C-5E44-4393-BE44-DB7D499825F1}" type="slidenum">
              <a:rPr lang="en-US" smtClean="0"/>
              <a:pPr/>
              <a:t>‹#›</a:t>
            </a:fld>
            <a:endParaRPr lang="en-US"/>
          </a:p>
        </p:txBody>
      </p:sp>
    </p:spTree>
    <p:extLst>
      <p:ext uri="{BB962C8B-B14F-4D97-AF65-F5344CB8AC3E}">
        <p14:creationId xmlns:p14="http://schemas.microsoft.com/office/powerpoint/2010/main" val="2834206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pPr>
              <a:defRPr/>
            </a:pPr>
            <a:endParaRPr lang="en-US" dirty="0"/>
          </a:p>
        </p:txBody>
      </p:sp>
      <p:sp>
        <p:nvSpPr>
          <p:cNvPr id="3" name="Date Placeholder 2"/>
          <p:cNvSpPr>
            <a:spLocks noGrp="1"/>
          </p:cNvSpPr>
          <p:nvPr>
            <p:ph type="dt" idx="1"/>
          </p:nvPr>
        </p:nvSpPr>
        <p:spPr>
          <a:xfrm>
            <a:off x="5308971" y="0"/>
            <a:ext cx="4061460" cy="354330"/>
          </a:xfrm>
          <a:prstGeom prst="rect">
            <a:avLst/>
          </a:prstGeom>
        </p:spPr>
        <p:txBody>
          <a:bodyPr vert="horz" lIns="94046" tIns="47023" rIns="94046" bIns="47023" rtlCol="0"/>
          <a:lstStyle>
            <a:lvl1pPr algn="r">
              <a:defRPr sz="1200"/>
            </a:lvl1pPr>
          </a:lstStyle>
          <a:p>
            <a:pPr>
              <a:defRPr/>
            </a:pPr>
            <a:fld id="{46950642-C6F2-4E46-90C1-0B12B643B3D7}" type="datetimeFigureOut">
              <a:rPr lang="en-US"/>
              <a:pPr>
                <a:defRPr/>
              </a:pPr>
              <a:t>6/29/2017</a:t>
            </a:fld>
            <a:endParaRPr lang="en-US" dirty="0"/>
          </a:p>
        </p:txBody>
      </p:sp>
      <p:sp>
        <p:nvSpPr>
          <p:cNvPr id="4" name="Slide Image Placeholder 3"/>
          <p:cNvSpPr>
            <a:spLocks noGrp="1" noRot="1" noChangeAspect="1"/>
          </p:cNvSpPr>
          <p:nvPr>
            <p:ph type="sldImg" idx="2"/>
          </p:nvPr>
        </p:nvSpPr>
        <p:spPr>
          <a:xfrm>
            <a:off x="2914650" y="531813"/>
            <a:ext cx="3543300" cy="2657475"/>
          </a:xfrm>
          <a:prstGeom prst="rect">
            <a:avLst/>
          </a:prstGeom>
          <a:noFill/>
          <a:ln w="12700">
            <a:solidFill>
              <a:prstClr val="black"/>
            </a:solidFill>
          </a:ln>
        </p:spPr>
        <p:txBody>
          <a:bodyPr vert="horz" lIns="94046" tIns="47023" rIns="94046" bIns="47023" rtlCol="0" anchor="ctr"/>
          <a:lstStyle/>
          <a:p>
            <a:pPr lvl="0"/>
            <a:endParaRPr lang="en-US" noProof="0" dirty="0"/>
          </a:p>
        </p:txBody>
      </p:sp>
      <p:sp>
        <p:nvSpPr>
          <p:cNvPr id="5" name="Notes Placeholder 4"/>
          <p:cNvSpPr>
            <a:spLocks noGrp="1"/>
          </p:cNvSpPr>
          <p:nvPr>
            <p:ph type="body" sz="quarter" idx="3"/>
          </p:nvPr>
        </p:nvSpPr>
        <p:spPr>
          <a:xfrm>
            <a:off x="937260" y="3366135"/>
            <a:ext cx="7498080" cy="3188970"/>
          </a:xfrm>
          <a:prstGeom prst="rect">
            <a:avLst/>
          </a:prstGeom>
        </p:spPr>
        <p:txBody>
          <a:bodyPr vert="horz" lIns="94046" tIns="47023" rIns="94046" bIns="47023"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731040"/>
            <a:ext cx="4061460" cy="354330"/>
          </a:xfrm>
          <a:prstGeom prst="rect">
            <a:avLst/>
          </a:prstGeom>
        </p:spPr>
        <p:txBody>
          <a:bodyPr vert="horz" lIns="94046" tIns="47023" rIns="94046" bIns="47023" rtlCol="0" anchor="b"/>
          <a:lstStyle>
            <a:lvl1pPr algn="l">
              <a:defRPr sz="1200"/>
            </a:lvl1pPr>
          </a:lstStyle>
          <a:p>
            <a:pPr>
              <a:defRPr/>
            </a:pPr>
            <a:endParaRPr lang="en-US" dirty="0"/>
          </a:p>
        </p:txBody>
      </p:sp>
      <p:sp>
        <p:nvSpPr>
          <p:cNvPr id="7" name="Slide Number Placeholder 6"/>
          <p:cNvSpPr>
            <a:spLocks noGrp="1"/>
          </p:cNvSpPr>
          <p:nvPr>
            <p:ph type="sldNum" sz="quarter" idx="5"/>
          </p:nvPr>
        </p:nvSpPr>
        <p:spPr>
          <a:xfrm>
            <a:off x="5308971" y="6731040"/>
            <a:ext cx="4061460" cy="354330"/>
          </a:xfrm>
          <a:prstGeom prst="rect">
            <a:avLst/>
          </a:prstGeom>
        </p:spPr>
        <p:txBody>
          <a:bodyPr vert="horz" lIns="94046" tIns="47023" rIns="94046" bIns="47023" rtlCol="0" anchor="b"/>
          <a:lstStyle>
            <a:lvl1pPr algn="r">
              <a:defRPr sz="1200"/>
            </a:lvl1pPr>
          </a:lstStyle>
          <a:p>
            <a:pPr>
              <a:defRPr/>
            </a:pPr>
            <a:fld id="{CAA8545F-A231-4F50-B1F1-95F56EBB643D}" type="slidenum">
              <a:rPr lang="en-US"/>
              <a:pPr>
                <a:defRPr/>
              </a:pPr>
              <a:t>‹#›</a:t>
            </a:fld>
            <a:endParaRPr lang="en-US" dirty="0"/>
          </a:p>
        </p:txBody>
      </p:sp>
    </p:spTree>
    <p:extLst>
      <p:ext uri="{BB962C8B-B14F-4D97-AF65-F5344CB8AC3E}">
        <p14:creationId xmlns:p14="http://schemas.microsoft.com/office/powerpoint/2010/main" val="31546405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1</a:t>
            </a:fld>
            <a:endParaRPr lang="en-US" dirty="0"/>
          </a:p>
        </p:txBody>
      </p:sp>
    </p:spTree>
    <p:extLst>
      <p:ext uri="{BB962C8B-B14F-4D97-AF65-F5344CB8AC3E}">
        <p14:creationId xmlns:p14="http://schemas.microsoft.com/office/powerpoint/2010/main" val="10878910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34</a:t>
            </a:fld>
            <a:endParaRPr lang="en-US" dirty="0"/>
          </a:p>
        </p:txBody>
      </p:sp>
    </p:spTree>
    <p:extLst>
      <p:ext uri="{BB962C8B-B14F-4D97-AF65-F5344CB8AC3E}">
        <p14:creationId xmlns:p14="http://schemas.microsoft.com/office/powerpoint/2010/main" val="22622048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35</a:t>
            </a:fld>
            <a:endParaRPr lang="en-US" dirty="0"/>
          </a:p>
        </p:txBody>
      </p:sp>
    </p:spTree>
    <p:extLst>
      <p:ext uri="{BB962C8B-B14F-4D97-AF65-F5344CB8AC3E}">
        <p14:creationId xmlns:p14="http://schemas.microsoft.com/office/powerpoint/2010/main" val="941810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2</a:t>
            </a:fld>
            <a:endParaRPr lang="en-US" dirty="0"/>
          </a:p>
        </p:txBody>
      </p:sp>
    </p:spTree>
    <p:extLst>
      <p:ext uri="{BB962C8B-B14F-4D97-AF65-F5344CB8AC3E}">
        <p14:creationId xmlns:p14="http://schemas.microsoft.com/office/powerpoint/2010/main" val="1940302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19</a:t>
            </a:fld>
            <a:endParaRPr lang="en-US" dirty="0"/>
          </a:p>
        </p:txBody>
      </p:sp>
    </p:spTree>
    <p:extLst>
      <p:ext uri="{BB962C8B-B14F-4D97-AF65-F5344CB8AC3E}">
        <p14:creationId xmlns:p14="http://schemas.microsoft.com/office/powerpoint/2010/main" val="35743700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20</a:t>
            </a:fld>
            <a:endParaRPr lang="en-US" dirty="0"/>
          </a:p>
        </p:txBody>
      </p:sp>
    </p:spTree>
    <p:extLst>
      <p:ext uri="{BB962C8B-B14F-4D97-AF65-F5344CB8AC3E}">
        <p14:creationId xmlns:p14="http://schemas.microsoft.com/office/powerpoint/2010/main" val="550229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21</a:t>
            </a:fld>
            <a:endParaRPr lang="en-US" dirty="0"/>
          </a:p>
        </p:txBody>
      </p:sp>
    </p:spTree>
    <p:extLst>
      <p:ext uri="{BB962C8B-B14F-4D97-AF65-F5344CB8AC3E}">
        <p14:creationId xmlns:p14="http://schemas.microsoft.com/office/powerpoint/2010/main" val="2911978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22</a:t>
            </a:fld>
            <a:endParaRPr lang="en-US" dirty="0"/>
          </a:p>
        </p:txBody>
      </p:sp>
    </p:spTree>
    <p:extLst>
      <p:ext uri="{BB962C8B-B14F-4D97-AF65-F5344CB8AC3E}">
        <p14:creationId xmlns:p14="http://schemas.microsoft.com/office/powerpoint/2010/main" val="8760789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23</a:t>
            </a:fld>
            <a:endParaRPr lang="en-US" dirty="0"/>
          </a:p>
        </p:txBody>
      </p:sp>
    </p:spTree>
    <p:extLst>
      <p:ext uri="{BB962C8B-B14F-4D97-AF65-F5344CB8AC3E}">
        <p14:creationId xmlns:p14="http://schemas.microsoft.com/office/powerpoint/2010/main" val="17987721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32</a:t>
            </a:fld>
            <a:endParaRPr lang="en-US" dirty="0"/>
          </a:p>
        </p:txBody>
      </p:sp>
    </p:spTree>
    <p:extLst>
      <p:ext uri="{BB962C8B-B14F-4D97-AF65-F5344CB8AC3E}">
        <p14:creationId xmlns:p14="http://schemas.microsoft.com/office/powerpoint/2010/main" val="28229087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33</a:t>
            </a:fld>
            <a:endParaRPr lang="en-US" dirty="0"/>
          </a:p>
        </p:txBody>
      </p:sp>
    </p:spTree>
    <p:extLst>
      <p:ext uri="{BB962C8B-B14F-4D97-AF65-F5344CB8AC3E}">
        <p14:creationId xmlns:p14="http://schemas.microsoft.com/office/powerpoint/2010/main" val="1274825523"/>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png"/><Relationship Id="rId9" Type="http://schemas.openxmlformats.org/officeDocument/2006/relationships/image" Target="../media/image8.jp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8.jpg"/><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8.jpg"/><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8.jpg"/><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7.jpg"/><Relationship Id="rId3" Type="http://schemas.openxmlformats.org/officeDocument/2006/relationships/image" Target="../media/image12.png"/><Relationship Id="rId7" Type="http://schemas.openxmlformats.org/officeDocument/2006/relationships/image" Target="../media/image16.jpe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jpeg"/><Relationship Id="rId9"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41600" y="2228188"/>
            <a:ext cx="6172200" cy="377026"/>
          </a:xfrm>
        </p:spPr>
        <p:txBody>
          <a:bodyPr anchor="ctr"/>
          <a:lstStyle>
            <a:lvl1pPr algn="l">
              <a:defRPr sz="2800" b="0" cap="none" baseline="0">
                <a:solidFill>
                  <a:srgbClr val="055C91"/>
                </a:solidFill>
              </a:defRPr>
            </a:lvl1pPr>
          </a:lstStyle>
          <a:p>
            <a:r>
              <a:rPr lang="en-US" dirty="0"/>
              <a:t>Click to edit Master title style</a:t>
            </a:r>
          </a:p>
        </p:txBody>
      </p:sp>
      <p:sp>
        <p:nvSpPr>
          <p:cNvPr id="3" name="Text Placeholder 2"/>
          <p:cNvSpPr>
            <a:spLocks noGrp="1"/>
          </p:cNvSpPr>
          <p:nvPr>
            <p:ph type="body" idx="1"/>
          </p:nvPr>
        </p:nvSpPr>
        <p:spPr>
          <a:xfrm>
            <a:off x="2641600" y="2942670"/>
            <a:ext cx="6172200" cy="265457"/>
          </a:xfrm>
        </p:spPr>
        <p:txBody>
          <a:bodyPr anchor="t"/>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pic>
        <p:nvPicPr>
          <p:cNvPr id="4" name="Picture 3" descr="Audio.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707" y="361953"/>
            <a:ext cx="1840495" cy="1940983"/>
          </a:xfrm>
          <a:prstGeom prst="rect">
            <a:avLst/>
          </a:prstGeom>
        </p:spPr>
      </p:pic>
      <p:pic>
        <p:nvPicPr>
          <p:cNvPr id="11" name="Picture 10" descr="Swirl_3.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2569126">
            <a:off x="1431691" y="1916271"/>
            <a:ext cx="908570" cy="670924"/>
          </a:xfrm>
          <a:prstGeom prst="rect">
            <a:avLst/>
          </a:prstGeom>
        </p:spPr>
      </p:pic>
      <p:pic>
        <p:nvPicPr>
          <p:cNvPr id="12" name="Picture 11" descr="Swirl_2.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3873741" flipH="1">
            <a:off x="218018" y="3551101"/>
            <a:ext cx="795867" cy="833254"/>
          </a:xfrm>
          <a:prstGeom prst="rect">
            <a:avLst/>
          </a:prstGeom>
        </p:spPr>
      </p:pic>
      <p:pic>
        <p:nvPicPr>
          <p:cNvPr id="14" name="Picture 13"/>
          <p:cNvPicPr>
            <a:picLocks noChangeAspect="1"/>
          </p:cNvPicPr>
          <p:nvPr userDrawn="1"/>
        </p:nvPicPr>
        <p:blipFill rotWithShape="1">
          <a:blip r:embed="rId5" cstate="print">
            <a:extLst>
              <a:ext uri="{28A0092B-C50C-407E-A947-70E740481C1C}">
                <a14:useLocalDpi xmlns:a14="http://schemas.microsoft.com/office/drawing/2010/main" val="0"/>
              </a:ext>
            </a:extLst>
          </a:blip>
          <a:srcRect l="4669" t="13753" r="6579" b="12460"/>
          <a:stretch/>
        </p:blipFill>
        <p:spPr>
          <a:xfrm>
            <a:off x="879649" y="2604920"/>
            <a:ext cx="1101550" cy="1221097"/>
          </a:xfrm>
          <a:prstGeom prst="rect">
            <a:avLst/>
          </a:prstGeom>
        </p:spPr>
      </p:pic>
      <p:pic>
        <p:nvPicPr>
          <p:cNvPr id="15" name="Picture 14"/>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40704" y="4534755"/>
            <a:ext cx="596838" cy="795784"/>
          </a:xfrm>
          <a:prstGeom prst="rect">
            <a:avLst/>
          </a:prstGeom>
        </p:spPr>
      </p:pic>
      <p:pic>
        <p:nvPicPr>
          <p:cNvPr id="16" name="Picture 15"/>
          <p:cNvPicPr>
            <a:picLocks noChangeAspect="1"/>
          </p:cNvPicPr>
          <p:nvPr userDrawn="1"/>
        </p:nvPicPr>
        <p:blipFill rotWithShape="1">
          <a:blip r:embed="rId7" cstate="print">
            <a:extLst>
              <a:ext uri="{28A0092B-C50C-407E-A947-70E740481C1C}">
                <a14:useLocalDpi xmlns:a14="http://schemas.microsoft.com/office/drawing/2010/main" val="0"/>
              </a:ext>
            </a:extLst>
          </a:blip>
          <a:srcRect l="24476" r="23794"/>
          <a:stretch/>
        </p:blipFill>
        <p:spPr>
          <a:xfrm>
            <a:off x="737542" y="4804753"/>
            <a:ext cx="252342" cy="650393"/>
          </a:xfrm>
          <a:prstGeom prst="rect">
            <a:avLst/>
          </a:prstGeom>
        </p:spPr>
      </p:pic>
      <p:pic>
        <p:nvPicPr>
          <p:cNvPr id="17" name="Picture 16"/>
          <p:cNvPicPr>
            <a:picLocks noChangeAspect="1"/>
          </p:cNvPicPr>
          <p:nvPr userDrawn="1"/>
        </p:nvPicPr>
        <p:blipFill>
          <a:blip r:embed="rId8"/>
          <a:stretch>
            <a:fillRect/>
          </a:stretch>
        </p:blipFill>
        <p:spPr>
          <a:xfrm>
            <a:off x="118720" y="6248400"/>
            <a:ext cx="1400289" cy="430858"/>
          </a:xfrm>
          <a:prstGeom prst="rect">
            <a:avLst/>
          </a:prstGeom>
        </p:spPr>
      </p:pic>
      <p:pic>
        <p:nvPicPr>
          <p:cNvPr id="13" name="Picture 12"/>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
        <p:nvSpPr>
          <p:cNvPr id="18" name="Text Placeholder 6"/>
          <p:cNvSpPr>
            <a:spLocks noGrp="1"/>
          </p:cNvSpPr>
          <p:nvPr>
            <p:ph type="body" sz="quarter" idx="10"/>
          </p:nvPr>
        </p:nvSpPr>
        <p:spPr>
          <a:xfrm>
            <a:off x="1593850" y="6344478"/>
            <a:ext cx="6515100" cy="290512"/>
          </a:xfrm>
        </p:spPr>
        <p:txBody>
          <a:bodyPr/>
          <a:lstStyle/>
          <a:p>
            <a:pPr lvl="0"/>
            <a:endParaRPr lang="en-US" dirty="0"/>
          </a:p>
        </p:txBody>
      </p:sp>
    </p:spTree>
    <p:extLst>
      <p:ext uri="{BB962C8B-B14F-4D97-AF65-F5344CB8AC3E}">
        <p14:creationId xmlns:p14="http://schemas.microsoft.com/office/powerpoint/2010/main" val="2706735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1"/>
          <p:cNvSpPr>
            <a:spLocks noGrp="1"/>
          </p:cNvSpPr>
          <p:nvPr>
            <p:ph type="title"/>
          </p:nvPr>
        </p:nvSpPr>
        <p:spPr>
          <a:xfrm>
            <a:off x="838200" y="381000"/>
            <a:ext cx="7874000" cy="762000"/>
          </a:xfrm>
        </p:spPr>
        <p:txBody>
          <a:bodyPr/>
          <a:lstStyle>
            <a:lvl1pPr marL="0" indent="0">
              <a:defRPr/>
            </a:lvl1pPr>
          </a:lstStyle>
          <a:p>
            <a:r>
              <a:rPr lang="en-US" dirty="0"/>
              <a:t>Click to edit Master title style</a:t>
            </a:r>
          </a:p>
        </p:txBody>
      </p:sp>
      <p:sp>
        <p:nvSpPr>
          <p:cNvPr id="3" name="Content Placeholder 2"/>
          <p:cNvSpPr>
            <a:spLocks noGrp="1"/>
          </p:cNvSpPr>
          <p:nvPr>
            <p:ph idx="1"/>
          </p:nvPr>
        </p:nvSpPr>
        <p:spPr>
          <a:xfrm>
            <a:off x="592017" y="1538818"/>
            <a:ext cx="8188446" cy="1412951"/>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1250696"/>
            <a:ext cx="8586216" cy="44704"/>
          </a:xfrm>
          <a:prstGeom prst="rect">
            <a:avLst/>
          </a:prstGeom>
        </p:spPr>
      </p:pic>
      <p:pic>
        <p:nvPicPr>
          <p:cNvPr id="13" name="Picture 12"/>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524692"/>
            <a:ext cx="628992" cy="697255"/>
          </a:xfrm>
          <a:prstGeom prst="rect">
            <a:avLst/>
          </a:prstGeom>
        </p:spPr>
      </p:pic>
      <p:pic>
        <p:nvPicPr>
          <p:cNvPr id="9" name="Picture 8"/>
          <p:cNvPicPr>
            <a:picLocks noChangeAspect="1"/>
          </p:cNvPicPr>
          <p:nvPr userDrawn="1"/>
        </p:nvPicPr>
        <p:blipFill>
          <a:blip r:embed="rId4"/>
          <a:stretch>
            <a:fillRect/>
          </a:stretch>
        </p:blipFill>
        <p:spPr>
          <a:xfrm>
            <a:off x="118720" y="6248400"/>
            <a:ext cx="1400289" cy="430858"/>
          </a:xfrm>
          <a:prstGeom prst="rect">
            <a:avLst/>
          </a:prstGeom>
        </p:spPr>
      </p:pic>
      <p:pic>
        <p:nvPicPr>
          <p:cNvPr id="11" name="Picture 1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
        <p:nvSpPr>
          <p:cNvPr id="12" name="Text Placeholder 6"/>
          <p:cNvSpPr>
            <a:spLocks noGrp="1"/>
          </p:cNvSpPr>
          <p:nvPr>
            <p:ph type="body" sz="quarter" idx="10"/>
          </p:nvPr>
        </p:nvSpPr>
        <p:spPr>
          <a:xfrm>
            <a:off x="1593850" y="6344478"/>
            <a:ext cx="6515100" cy="292388"/>
          </a:xfrm>
        </p:spPr>
        <p:txBody>
          <a:bodyPr/>
          <a:lstStyle/>
          <a:p>
            <a:pPr lvl="0"/>
            <a:endParaRPr lang="en-US" dirty="0"/>
          </a:p>
        </p:txBody>
      </p:sp>
    </p:spTree>
    <p:extLst>
      <p:ext uri="{BB962C8B-B14F-4D97-AF65-F5344CB8AC3E}">
        <p14:creationId xmlns:p14="http://schemas.microsoft.com/office/powerpoint/2010/main" val="4024610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Title 1"/>
          <p:cNvSpPr>
            <a:spLocks noGrp="1"/>
          </p:cNvSpPr>
          <p:nvPr>
            <p:ph type="title"/>
          </p:nvPr>
        </p:nvSpPr>
        <p:spPr>
          <a:xfrm>
            <a:off x="838200" y="381000"/>
            <a:ext cx="7874000" cy="762000"/>
          </a:xfrm>
        </p:spPr>
        <p:txBody>
          <a:bodyPr/>
          <a:lstStyle>
            <a:lvl1pPr marL="0" indent="0">
              <a:defRPr/>
            </a:lvl1pPr>
          </a:lstStyle>
          <a:p>
            <a:r>
              <a:rPr lang="en-US" dirty="0"/>
              <a:t>Click to edit Master title style</a:t>
            </a:r>
          </a:p>
        </p:txBody>
      </p:sp>
      <p:sp>
        <p:nvSpPr>
          <p:cNvPr id="3" name="Content Placeholder 2"/>
          <p:cNvSpPr>
            <a:spLocks noGrp="1"/>
          </p:cNvSpPr>
          <p:nvPr>
            <p:ph idx="1"/>
          </p:nvPr>
        </p:nvSpPr>
        <p:spPr>
          <a:xfrm>
            <a:off x="592017" y="1538819"/>
            <a:ext cx="8188446" cy="670982"/>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1"/>
          </p:nvPr>
        </p:nvSpPr>
        <p:spPr>
          <a:xfrm>
            <a:off x="592138" y="2362200"/>
            <a:ext cx="8188325" cy="6096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Content Placeholder 7"/>
          <p:cNvSpPr>
            <a:spLocks noGrp="1"/>
          </p:cNvSpPr>
          <p:nvPr>
            <p:ph sz="quarter" idx="12"/>
          </p:nvPr>
        </p:nvSpPr>
        <p:spPr>
          <a:xfrm>
            <a:off x="592138" y="3048000"/>
            <a:ext cx="8188325" cy="5334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3"/>
          </p:nvPr>
        </p:nvSpPr>
        <p:spPr>
          <a:xfrm>
            <a:off x="592138" y="3733800"/>
            <a:ext cx="8188325" cy="457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Content Placeholder 15"/>
          <p:cNvSpPr>
            <a:spLocks noGrp="1"/>
          </p:cNvSpPr>
          <p:nvPr>
            <p:ph sz="quarter" idx="14"/>
          </p:nvPr>
        </p:nvSpPr>
        <p:spPr>
          <a:xfrm>
            <a:off x="592138" y="4498975"/>
            <a:ext cx="8188325" cy="3778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7" name="Picture 6"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1250696"/>
            <a:ext cx="8586216" cy="44704"/>
          </a:xfrm>
          <a:prstGeom prst="rect">
            <a:avLst/>
          </a:prstGeom>
        </p:spPr>
      </p:pic>
      <p:pic>
        <p:nvPicPr>
          <p:cNvPr id="13" name="Picture 12"/>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524692"/>
            <a:ext cx="628992" cy="697255"/>
          </a:xfrm>
          <a:prstGeom prst="rect">
            <a:avLst/>
          </a:prstGeom>
        </p:spPr>
      </p:pic>
      <p:pic>
        <p:nvPicPr>
          <p:cNvPr id="9" name="Picture 8"/>
          <p:cNvPicPr>
            <a:picLocks noChangeAspect="1"/>
          </p:cNvPicPr>
          <p:nvPr userDrawn="1"/>
        </p:nvPicPr>
        <p:blipFill>
          <a:blip r:embed="rId4"/>
          <a:stretch>
            <a:fillRect/>
          </a:stretch>
        </p:blipFill>
        <p:spPr>
          <a:xfrm>
            <a:off x="118720" y="6248400"/>
            <a:ext cx="1400289" cy="430858"/>
          </a:xfrm>
          <a:prstGeom prst="rect">
            <a:avLst/>
          </a:prstGeom>
        </p:spPr>
      </p:pic>
      <p:pic>
        <p:nvPicPr>
          <p:cNvPr id="11" name="Picture 1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
        <p:nvSpPr>
          <p:cNvPr id="12" name="Text Placeholder 6"/>
          <p:cNvSpPr>
            <a:spLocks noGrp="1"/>
          </p:cNvSpPr>
          <p:nvPr>
            <p:ph type="body" sz="quarter" idx="10"/>
          </p:nvPr>
        </p:nvSpPr>
        <p:spPr>
          <a:xfrm>
            <a:off x="1593850" y="6344478"/>
            <a:ext cx="6515100" cy="292388"/>
          </a:xfrm>
        </p:spPr>
        <p:txBody>
          <a:bodyPr/>
          <a:lstStyle/>
          <a:p>
            <a:pPr lvl="0"/>
            <a:endParaRPr lang="en-US" dirty="0"/>
          </a:p>
        </p:txBody>
      </p:sp>
    </p:spTree>
    <p:extLst>
      <p:ext uri="{BB962C8B-B14F-4D97-AF65-F5344CB8AC3E}">
        <p14:creationId xmlns:p14="http://schemas.microsoft.com/office/powerpoint/2010/main" val="4285618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p>
            <a:r>
              <a:rPr lang="en-US" dirty="0"/>
              <a:t>Click to edit Master title style</a:t>
            </a:r>
          </a:p>
        </p:txBody>
      </p:sp>
      <p:pic>
        <p:nvPicPr>
          <p:cNvPr id="8" name="Picture 7"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4" name="Picture 13"/>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0" name="Picture 9"/>
          <p:cNvPicPr>
            <a:picLocks noChangeAspect="1"/>
          </p:cNvPicPr>
          <p:nvPr userDrawn="1"/>
        </p:nvPicPr>
        <p:blipFill>
          <a:blip r:embed="rId4"/>
          <a:stretch>
            <a:fillRect/>
          </a:stretch>
        </p:blipFill>
        <p:spPr>
          <a:xfrm>
            <a:off x="118720" y="6248400"/>
            <a:ext cx="1400289" cy="430858"/>
          </a:xfrm>
          <a:prstGeom prst="rect">
            <a:avLst/>
          </a:prstGeom>
        </p:spPr>
      </p:pic>
      <p:pic>
        <p:nvPicPr>
          <p:cNvPr id="12" name="Picture 1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
        <p:nvSpPr>
          <p:cNvPr id="13" name="Text Placeholder 6"/>
          <p:cNvSpPr>
            <a:spLocks noGrp="1"/>
          </p:cNvSpPr>
          <p:nvPr>
            <p:ph type="body" sz="quarter" idx="10"/>
          </p:nvPr>
        </p:nvSpPr>
        <p:spPr>
          <a:xfrm>
            <a:off x="1593850" y="6344478"/>
            <a:ext cx="6515100" cy="290512"/>
          </a:xfrm>
        </p:spPr>
        <p:txBody>
          <a:bodyPr/>
          <a:lstStyle/>
          <a:p>
            <a:pPr lvl="0"/>
            <a:endParaRPr lang="en-US" dirty="0"/>
          </a:p>
        </p:txBody>
      </p:sp>
    </p:spTree>
    <p:extLst>
      <p:ext uri="{BB962C8B-B14F-4D97-AF65-F5344CB8AC3E}">
        <p14:creationId xmlns:p14="http://schemas.microsoft.com/office/powerpoint/2010/main" val="1336393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118720" y="6248400"/>
            <a:ext cx="1400289" cy="430858"/>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
        <p:nvSpPr>
          <p:cNvPr id="7" name="Text Placeholder 6"/>
          <p:cNvSpPr>
            <a:spLocks noGrp="1"/>
          </p:cNvSpPr>
          <p:nvPr>
            <p:ph type="body" sz="quarter" idx="10"/>
          </p:nvPr>
        </p:nvSpPr>
        <p:spPr>
          <a:xfrm>
            <a:off x="1593850" y="6344478"/>
            <a:ext cx="6515100" cy="290512"/>
          </a:xfrm>
        </p:spPr>
        <p:txBody>
          <a:bodyPr/>
          <a:lstStyle/>
          <a:p>
            <a:pPr lvl="0"/>
            <a:endParaRPr lang="en-US" dirty="0"/>
          </a:p>
        </p:txBody>
      </p:sp>
    </p:spTree>
    <p:extLst>
      <p:ext uri="{BB962C8B-B14F-4D97-AF65-F5344CB8AC3E}">
        <p14:creationId xmlns:p14="http://schemas.microsoft.com/office/powerpoint/2010/main" val="3647033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8" name="Title 1"/>
          <p:cNvSpPr>
            <a:spLocks noGrp="1"/>
          </p:cNvSpPr>
          <p:nvPr>
            <p:ph type="ctrTitle"/>
          </p:nvPr>
        </p:nvSpPr>
        <p:spPr>
          <a:xfrm>
            <a:off x="698500" y="2712698"/>
            <a:ext cx="7747000" cy="377026"/>
          </a:xfrm>
        </p:spPr>
        <p:txBody>
          <a:bodyPr anchor="b"/>
          <a:lstStyle>
            <a:lvl1pPr algn="ctr">
              <a:defRPr sz="2800">
                <a:solidFill>
                  <a:schemeClr val="accent2"/>
                </a:solidFill>
              </a:defRPr>
            </a:lvl1pPr>
          </a:lstStyle>
          <a:p>
            <a:r>
              <a:rPr lang="en-US" dirty="0"/>
              <a:t>Click to edit Master title style</a:t>
            </a:r>
          </a:p>
        </p:txBody>
      </p:sp>
      <p:sp>
        <p:nvSpPr>
          <p:cNvPr id="33" name="Text Placeholder 32"/>
          <p:cNvSpPr>
            <a:spLocks noGrp="1"/>
          </p:cNvSpPr>
          <p:nvPr>
            <p:ph type="body" sz="quarter" idx="11"/>
          </p:nvPr>
        </p:nvSpPr>
        <p:spPr>
          <a:xfrm>
            <a:off x="2286000" y="3886200"/>
            <a:ext cx="5257800" cy="762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5" name="Text Placeholder 34"/>
          <p:cNvSpPr>
            <a:spLocks noGrp="1"/>
          </p:cNvSpPr>
          <p:nvPr>
            <p:ph type="body" sz="quarter" idx="12"/>
          </p:nvPr>
        </p:nvSpPr>
        <p:spPr>
          <a:xfrm>
            <a:off x="2286000" y="4876800"/>
            <a:ext cx="5257800" cy="83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7" name="Text Placeholder 36"/>
          <p:cNvSpPr>
            <a:spLocks noGrp="1"/>
          </p:cNvSpPr>
          <p:nvPr>
            <p:ph type="body" sz="quarter" idx="13"/>
          </p:nvPr>
        </p:nvSpPr>
        <p:spPr>
          <a:xfrm>
            <a:off x="2286000" y="5867400"/>
            <a:ext cx="5257800" cy="381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38" name="Picture 37" descr="Title_Slid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8134" y="254000"/>
            <a:ext cx="8713465" cy="6526752"/>
          </a:xfrm>
          <a:prstGeom prst="rect">
            <a:avLst/>
          </a:prstGeom>
        </p:spPr>
      </p:pic>
      <p:sp>
        <p:nvSpPr>
          <p:cNvPr id="39" name="Rectangle 38"/>
          <p:cNvSpPr/>
          <p:nvPr userDrawn="1"/>
        </p:nvSpPr>
        <p:spPr>
          <a:xfrm>
            <a:off x="3482340" y="223520"/>
            <a:ext cx="2125980" cy="985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4"/>
          <p:cNvSpPr/>
          <p:nvPr userDrawn="1"/>
        </p:nvSpPr>
        <p:spPr>
          <a:xfrm>
            <a:off x="6812283" y="4885106"/>
            <a:ext cx="2080291" cy="1926127"/>
          </a:xfrm>
          <a:custGeom>
            <a:avLst/>
            <a:gdLst>
              <a:gd name="connsiteX0" fmla="*/ 0 w 1973580"/>
              <a:gd name="connsiteY0" fmla="*/ 0 h 1389864"/>
              <a:gd name="connsiteX1" fmla="*/ 1973580 w 1973580"/>
              <a:gd name="connsiteY1" fmla="*/ 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0 h 1389864"/>
              <a:gd name="connsiteX1" fmla="*/ 1935480 w 1973580"/>
              <a:gd name="connsiteY1" fmla="*/ 6096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54731 h 1444595"/>
              <a:gd name="connsiteX1" fmla="*/ 1577340 w 1973580"/>
              <a:gd name="connsiteY1" fmla="*/ 1391 h 1444595"/>
              <a:gd name="connsiteX2" fmla="*/ 1935480 w 1973580"/>
              <a:gd name="connsiteY2" fmla="*/ 115691 h 1444595"/>
              <a:gd name="connsiteX3" fmla="*/ 1973580 w 1973580"/>
              <a:gd name="connsiteY3" fmla="*/ 1444595 h 1444595"/>
              <a:gd name="connsiteX4" fmla="*/ 0 w 1973580"/>
              <a:gd name="connsiteY4" fmla="*/ 1444595 h 1444595"/>
              <a:gd name="connsiteX5" fmla="*/ 0 w 1973580"/>
              <a:gd name="connsiteY5"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0 w 2080291"/>
              <a:gd name="connsiteY6"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60960 w 2080291"/>
              <a:gd name="connsiteY6" fmla="*/ 103009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99060 w 2080291"/>
              <a:gd name="connsiteY6" fmla="*/ 991992 h 1444595"/>
              <a:gd name="connsiteX7" fmla="*/ 0 w 2080291"/>
              <a:gd name="connsiteY7" fmla="*/ 54731 h 144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0291" h="1444595">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descr="Audio.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865369" y="5389519"/>
            <a:ext cx="987056" cy="1040948"/>
          </a:xfrm>
          <a:prstGeom prst="rect">
            <a:avLst/>
          </a:prstGeom>
        </p:spPr>
      </p:pic>
      <p:pic>
        <p:nvPicPr>
          <p:cNvPr id="42" name="Picture 41"/>
          <p:cNvPicPr>
            <a:picLocks noChangeAspect="1"/>
          </p:cNvPicPr>
          <p:nvPr userDrawn="1"/>
        </p:nvPicPr>
        <p:blipFill rotWithShape="1">
          <a:blip r:embed="rId4" cstate="print">
            <a:extLst>
              <a:ext uri="{28A0092B-C50C-407E-A947-70E740481C1C}">
                <a14:useLocalDpi xmlns:a14="http://schemas.microsoft.com/office/drawing/2010/main" val="0"/>
              </a:ext>
            </a:extLst>
          </a:blip>
          <a:srcRect l="24476" r="23794"/>
          <a:stretch/>
        </p:blipFill>
        <p:spPr>
          <a:xfrm>
            <a:off x="8674488" y="5121741"/>
            <a:ext cx="275507" cy="710099"/>
          </a:xfrm>
          <a:prstGeom prst="rect">
            <a:avLst/>
          </a:prstGeom>
        </p:spPr>
      </p:pic>
      <p:pic>
        <p:nvPicPr>
          <p:cNvPr id="43" name="Picture 42" descr="Swirl_3.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rot="9688654">
            <a:off x="7441068" y="6393019"/>
            <a:ext cx="386047" cy="285072"/>
          </a:xfrm>
          <a:prstGeom prst="rect">
            <a:avLst/>
          </a:prstGeom>
        </p:spPr>
      </p:pic>
      <p:pic>
        <p:nvPicPr>
          <p:cNvPr id="44" name="Picture 43" descr="Swirl_3.png"/>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rot="18073124">
            <a:off x="7908376" y="5449329"/>
            <a:ext cx="591497" cy="245691"/>
          </a:xfrm>
          <a:prstGeom prst="rect">
            <a:avLst/>
          </a:prstGeom>
        </p:spPr>
      </p:pic>
      <p:pic>
        <p:nvPicPr>
          <p:cNvPr id="45" name="Picture 44"/>
          <p:cNvPicPr>
            <a:picLocks noChangeAspect="1"/>
          </p:cNvPicPr>
          <p:nvPr userDrawn="1"/>
        </p:nvPicPr>
        <p:blipFill rotWithShape="1">
          <a:blip r:embed="rId7" cstate="print">
            <a:extLst>
              <a:ext uri="{28A0092B-C50C-407E-A947-70E740481C1C}">
                <a14:useLocalDpi xmlns:a14="http://schemas.microsoft.com/office/drawing/2010/main" val="0"/>
              </a:ext>
            </a:extLst>
          </a:blip>
          <a:srcRect l="4669" t="13753" r="6579" b="12460"/>
          <a:stretch/>
        </p:blipFill>
        <p:spPr>
          <a:xfrm>
            <a:off x="7939373" y="5831840"/>
            <a:ext cx="672857" cy="745880"/>
          </a:xfrm>
          <a:prstGeom prst="rect">
            <a:avLst/>
          </a:prstGeom>
        </p:spPr>
      </p:pic>
      <p:pic>
        <p:nvPicPr>
          <p:cNvPr id="47" name="Picture 46"/>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360869" y="448408"/>
            <a:ext cx="5719687" cy="95967"/>
          </a:xfrm>
          <a:prstGeom prst="rect">
            <a:avLst/>
          </a:prstGeom>
        </p:spPr>
      </p:pic>
      <p:pic>
        <p:nvPicPr>
          <p:cNvPr id="52" name="Picture 51"/>
          <p:cNvPicPr>
            <a:picLocks noChangeAspect="1"/>
          </p:cNvPicPr>
          <p:nvPr userDrawn="1"/>
        </p:nvPicPr>
        <p:blipFill>
          <a:blip r:embed="rId9"/>
          <a:stretch>
            <a:fillRect/>
          </a:stretch>
        </p:blipFill>
        <p:spPr>
          <a:xfrm>
            <a:off x="118720" y="6248400"/>
            <a:ext cx="1400289" cy="430858"/>
          </a:xfrm>
          <a:prstGeom prst="rect">
            <a:avLst/>
          </a:prstGeom>
        </p:spPr>
      </p:pic>
      <p:sp>
        <p:nvSpPr>
          <p:cNvPr id="3" name="Text Placeholder 2"/>
          <p:cNvSpPr>
            <a:spLocks noGrp="1"/>
          </p:cNvSpPr>
          <p:nvPr>
            <p:ph type="body" sz="quarter" idx="14"/>
          </p:nvPr>
        </p:nvSpPr>
        <p:spPr>
          <a:xfrm>
            <a:off x="1752600" y="6430963"/>
            <a:ext cx="5327650" cy="301625"/>
          </a:xfrm>
        </p:spPr>
        <p:txBody>
          <a:bodyPr/>
          <a:lstStyle/>
          <a:p>
            <a:pPr lvl="0"/>
            <a:endParaRPr lang="en-US" dirty="0"/>
          </a:p>
        </p:txBody>
      </p:sp>
    </p:spTree>
    <p:extLst>
      <p:ext uri="{BB962C8B-B14F-4D97-AF65-F5344CB8AC3E}">
        <p14:creationId xmlns:p14="http://schemas.microsoft.com/office/powerpoint/2010/main" val="3649766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65125" y="1538818"/>
            <a:ext cx="8415338" cy="1412951"/>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laceholder 1"/>
          <p:cNvSpPr>
            <a:spLocks noGrp="1"/>
          </p:cNvSpPr>
          <p:nvPr>
            <p:ph type="title"/>
          </p:nvPr>
        </p:nvSpPr>
        <p:spPr>
          <a:xfrm>
            <a:off x="365125" y="480785"/>
            <a:ext cx="8415338" cy="296235"/>
          </a:xfrm>
          <a:prstGeom prst="rect">
            <a:avLst/>
          </a:prstGeom>
        </p:spPr>
        <p:txBody>
          <a:bodyPr vert="horz" wrap="square" lIns="0" tIns="0" rIns="0" bIns="0" rtlCol="0" anchor="ctr">
            <a:spAutoFit/>
          </a:bodyPr>
          <a:lstStyle/>
          <a:p>
            <a:r>
              <a:rPr lang="en-US" dirty="0"/>
              <a:t>Click to edit Master title style</a:t>
            </a:r>
          </a:p>
        </p:txBody>
      </p:sp>
      <p:pic>
        <p:nvPicPr>
          <p:cNvPr id="6" name="Picture 5"/>
          <p:cNvPicPr>
            <a:picLocks noChangeAspect="1"/>
          </p:cNvPicPr>
          <p:nvPr userDrawn="1"/>
        </p:nvPicPr>
        <p:blipFill>
          <a:blip r:embed="rId8"/>
          <a:stretch>
            <a:fillRect/>
          </a:stretch>
        </p:blipFill>
        <p:spPr>
          <a:xfrm>
            <a:off x="118720" y="6248400"/>
            <a:ext cx="1400289" cy="430858"/>
          </a:xfrm>
          <a:prstGeom prst="rect">
            <a:avLst/>
          </a:prstGeom>
        </p:spPr>
      </p:pic>
    </p:spTree>
    <p:extLst>
      <p:ext uri="{BB962C8B-B14F-4D97-AF65-F5344CB8AC3E}">
        <p14:creationId xmlns:p14="http://schemas.microsoft.com/office/powerpoint/2010/main" val="4092161740"/>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8" r:id="rId3"/>
    <p:sldLayoutId id="2147483755" r:id="rId4"/>
    <p:sldLayoutId id="2147483756" r:id="rId5"/>
    <p:sldLayoutId id="2147483757" r:id="rId6"/>
  </p:sldLayoutIdLst>
  <p:hf hdr="0" dt="0"/>
  <p:txStyles>
    <p:titleStyle>
      <a:lvl1pPr algn="l" defTabSz="914400" rtl="0" eaLnBrk="1" latinLnBrk="0" hangingPunct="1">
        <a:lnSpc>
          <a:spcPct val="85000"/>
        </a:lnSpc>
        <a:spcBef>
          <a:spcPct val="0"/>
        </a:spcBef>
        <a:buNone/>
        <a:defRPr sz="2200" kern="1200">
          <a:solidFill>
            <a:schemeClr val="accent2"/>
          </a:solidFill>
          <a:latin typeface="+mj-lt"/>
          <a:ea typeface="+mj-ea"/>
          <a:cs typeface="+mj-cs"/>
        </a:defRPr>
      </a:lvl1pPr>
    </p:titleStyle>
    <p:bodyStyle>
      <a:lvl1pPr marL="171450" indent="-171450" algn="l" defTabSz="914400" rtl="0" eaLnBrk="1" latinLnBrk="0" hangingPunct="1">
        <a:lnSpc>
          <a:spcPct val="95000"/>
        </a:lnSpc>
        <a:spcBef>
          <a:spcPts val="1200"/>
        </a:spcBef>
        <a:buClr>
          <a:schemeClr val="accent2"/>
        </a:buClr>
        <a:buFont typeface="Arial" pitchFamily="34" charset="0"/>
        <a:buChar char="•"/>
        <a:defRPr sz="2000" kern="1200">
          <a:solidFill>
            <a:schemeClr val="tx1">
              <a:lumMod val="75000"/>
              <a:lumOff val="25000"/>
            </a:schemeClr>
          </a:solidFill>
          <a:latin typeface="+mn-lt"/>
          <a:ea typeface="+mn-ea"/>
          <a:cs typeface="+mn-cs"/>
        </a:defRPr>
      </a:lvl1pPr>
      <a:lvl2pPr marL="400050" indent="-171450" algn="l" defTabSz="914400" rtl="0" eaLnBrk="1" latinLnBrk="0" hangingPunct="1">
        <a:lnSpc>
          <a:spcPct val="95000"/>
        </a:lnSpc>
        <a:spcBef>
          <a:spcPts val="600"/>
        </a:spcBef>
        <a:buClr>
          <a:schemeClr val="accent1"/>
        </a:buClr>
        <a:buFont typeface="Arial" pitchFamily="34" charset="0"/>
        <a:buChar char="•"/>
        <a:defRPr sz="1800" kern="1200">
          <a:solidFill>
            <a:schemeClr val="tx1">
              <a:lumMod val="75000"/>
              <a:lumOff val="25000"/>
            </a:schemeClr>
          </a:solidFill>
          <a:latin typeface="+mn-lt"/>
          <a:ea typeface="+mn-ea"/>
          <a:cs typeface="+mn-cs"/>
        </a:defRPr>
      </a:lvl2pPr>
      <a:lvl3pPr marL="571500" indent="-114300" algn="l" defTabSz="914400" rtl="0" eaLnBrk="1" latinLnBrk="0" hangingPunct="1">
        <a:lnSpc>
          <a:spcPct val="95000"/>
        </a:lnSpc>
        <a:spcBef>
          <a:spcPct val="20000"/>
        </a:spcBef>
        <a:buClr>
          <a:schemeClr val="tx1">
            <a:lumMod val="75000"/>
            <a:lumOff val="25000"/>
          </a:schemeClr>
        </a:buClr>
        <a:buFont typeface="Arial" pitchFamily="34" charset="0"/>
        <a:buChar char="-"/>
        <a:defRPr sz="1600" kern="1200">
          <a:solidFill>
            <a:schemeClr val="tx1">
              <a:lumMod val="75000"/>
              <a:lumOff val="25000"/>
            </a:schemeClr>
          </a:solidFill>
          <a:latin typeface="+mn-lt"/>
          <a:ea typeface="+mn-ea"/>
          <a:cs typeface="+mn-cs"/>
        </a:defRPr>
      </a:lvl3pPr>
      <a:lvl4pPr marL="74295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4pPr>
      <a:lvl5pPr marL="91440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8500" y="762000"/>
            <a:ext cx="7747000" cy="1046440"/>
          </a:xfrm>
        </p:spPr>
        <p:txBody>
          <a:bodyPr/>
          <a:lstStyle/>
          <a:p>
            <a:pPr algn="l">
              <a:lnSpc>
                <a:spcPct val="100000"/>
              </a:lnSpc>
            </a:pPr>
            <a:r>
              <a:rPr lang="en-US" sz="3400" b="1" dirty="0" smtClean="0">
                <a:solidFill>
                  <a:srgbClr val="007FA3"/>
                </a:solidFill>
                <a:latin typeface="Arial" panose="020B0604020202020204" pitchFamily="34" charset="0"/>
                <a:cs typeface="Arial" panose="020B0604020202020204" pitchFamily="34" charset="0"/>
              </a:rPr>
              <a:t>Microsoft Visual C#: An Introduction to Object-Oriented Programming</a:t>
            </a:r>
            <a:endParaRPr lang="en-US" sz="3400" b="1" dirty="0">
              <a:solidFill>
                <a:srgbClr val="007FA3"/>
              </a:solidFill>
              <a:latin typeface="Arial" panose="020B0604020202020204" pitchFamily="34" charset="0"/>
              <a:cs typeface="Arial" panose="020B0604020202020204" pitchFamily="34" charset="0"/>
            </a:endParaRPr>
          </a:p>
        </p:txBody>
      </p:sp>
      <p:sp>
        <p:nvSpPr>
          <p:cNvPr id="3" name="Subtitle 2"/>
          <p:cNvSpPr>
            <a:spLocks noGrp="1"/>
          </p:cNvSpPr>
          <p:nvPr>
            <p:ph type="body" sz="quarter" idx="11"/>
          </p:nvPr>
        </p:nvSpPr>
        <p:spPr>
          <a:xfrm>
            <a:off x="698500" y="1995316"/>
            <a:ext cx="6845300" cy="452887"/>
          </a:xfrm>
        </p:spPr>
        <p:txBody>
          <a:bodyPr/>
          <a:lstStyle/>
          <a:p>
            <a:pPr marL="0" indent="0">
              <a:lnSpc>
                <a:spcPct val="100000"/>
              </a:lnSpc>
              <a:buNone/>
            </a:pPr>
            <a:r>
              <a:rPr lang="en-US" sz="2400" dirty="0">
                <a:solidFill>
                  <a:srgbClr val="007FA3"/>
                </a:solidFill>
                <a:latin typeface="Arial" panose="020B0604020202020204" pitchFamily="34" charset="0"/>
                <a:cs typeface="Arial" panose="020B0604020202020204" pitchFamily="34" charset="0"/>
              </a:rPr>
              <a:t>7th Edition</a:t>
            </a:r>
            <a:endParaRPr lang="en-US" sz="2400" dirty="0">
              <a:solidFill>
                <a:schemeClr val="tx1"/>
              </a:solidFill>
              <a:latin typeface="Arial" panose="020B0604020202020204" pitchFamily="34" charset="0"/>
              <a:cs typeface="Arial" panose="020B0604020202020204" pitchFamily="34" charset="0"/>
            </a:endParaRPr>
          </a:p>
        </p:txBody>
      </p:sp>
      <p:sp>
        <p:nvSpPr>
          <p:cNvPr id="5" name="Text Placeholder 4"/>
          <p:cNvSpPr>
            <a:spLocks noGrp="1"/>
          </p:cNvSpPr>
          <p:nvPr>
            <p:ph type="body" sz="quarter" idx="12"/>
          </p:nvPr>
        </p:nvSpPr>
        <p:spPr>
          <a:xfrm>
            <a:off x="1981200" y="3200400"/>
            <a:ext cx="5257800" cy="497059"/>
          </a:xfrm>
        </p:spPr>
        <p:txBody>
          <a:bodyPr/>
          <a:lstStyle/>
          <a:p>
            <a:pPr marL="0" indent="0" algn="ctr">
              <a:buNone/>
            </a:pPr>
            <a:r>
              <a:rPr lang="en-US" sz="3400" b="1" dirty="0">
                <a:solidFill>
                  <a:schemeClr val="tx1"/>
                </a:solidFill>
                <a:latin typeface="Arial" panose="020B0604020202020204" pitchFamily="34" charset="0"/>
                <a:cs typeface="Arial" panose="020B0604020202020204" pitchFamily="34" charset="0"/>
              </a:rPr>
              <a:t>Chapter </a:t>
            </a:r>
            <a:r>
              <a:rPr lang="en-US" sz="3400" b="1" dirty="0" smtClean="0">
                <a:solidFill>
                  <a:schemeClr val="tx1"/>
                </a:solidFill>
                <a:latin typeface="Arial" panose="020B0604020202020204" pitchFamily="34" charset="0"/>
                <a:cs typeface="Arial" panose="020B0604020202020204" pitchFamily="34" charset="0"/>
              </a:rPr>
              <a:t>14</a:t>
            </a:r>
            <a:endParaRPr lang="en-US" sz="3400" dirty="0"/>
          </a:p>
        </p:txBody>
      </p:sp>
      <p:sp>
        <p:nvSpPr>
          <p:cNvPr id="6" name="Text Placeholder 5"/>
          <p:cNvSpPr>
            <a:spLocks noGrp="1"/>
          </p:cNvSpPr>
          <p:nvPr>
            <p:ph type="body" sz="quarter" idx="13"/>
          </p:nvPr>
        </p:nvSpPr>
        <p:spPr>
          <a:xfrm>
            <a:off x="1981200" y="4038600"/>
            <a:ext cx="5257800" cy="497059"/>
          </a:xfrm>
        </p:spPr>
        <p:txBody>
          <a:bodyPr/>
          <a:lstStyle/>
          <a:p>
            <a:pPr marL="0" indent="0" algn="ctr">
              <a:buNone/>
            </a:pPr>
            <a:r>
              <a:rPr lang="en-US" sz="3400" dirty="0">
                <a:solidFill>
                  <a:schemeClr val="tx1"/>
                </a:solidFill>
                <a:latin typeface="Arial" panose="020B0604020202020204" pitchFamily="34" charset="0"/>
                <a:cs typeface="Arial" panose="020B0604020202020204" pitchFamily="34" charset="0"/>
              </a:rPr>
              <a:t>Files and </a:t>
            </a:r>
            <a:r>
              <a:rPr lang="en-US" sz="3400" dirty="0" smtClean="0">
                <a:solidFill>
                  <a:schemeClr val="tx1"/>
                </a:solidFill>
                <a:latin typeface="Arial" panose="020B0604020202020204" pitchFamily="34" charset="0"/>
                <a:cs typeface="Arial" panose="020B0604020202020204" pitchFamily="34" charset="0"/>
              </a:rPr>
              <a:t>Streams</a:t>
            </a:r>
            <a:endParaRPr lang="en-US" sz="3400" dirty="0">
              <a:solidFill>
                <a:schemeClr val="tx1"/>
              </a:solidFill>
              <a:latin typeface="Arial" panose="020B0604020202020204" pitchFamily="34" charset="0"/>
              <a:cs typeface="Arial" panose="020B0604020202020204" pitchFamily="34" charset="0"/>
            </a:endParaRPr>
          </a:p>
        </p:txBody>
      </p:sp>
      <p:sp>
        <p:nvSpPr>
          <p:cNvPr id="4" name="Text Placeholder 3"/>
          <p:cNvSpPr>
            <a:spLocks noGrp="1"/>
          </p:cNvSpPr>
          <p:nvPr>
            <p:ph type="body" sz="quarter" idx="14"/>
          </p:nvPr>
        </p:nvSpPr>
        <p:spPr>
          <a:xfrm>
            <a:off x="1600200" y="6324600"/>
            <a:ext cx="5327650" cy="350865"/>
          </a:xfrm>
        </p:spPr>
        <p:txBody>
          <a:bodyPr/>
          <a:lstStyle/>
          <a:p>
            <a:pPr marL="0" indent="0" algn="ctr">
              <a:buNone/>
            </a:pPr>
            <a:r>
              <a:rPr lang="en-US" sz="800" dirty="0">
                <a:solidFill>
                  <a:schemeClr val="tx1"/>
                </a:solidFill>
                <a:latin typeface="Arial" panose="020B0604020202020204" pitchFamily="34" charset="0"/>
                <a:ea typeface="Verdana" panose="020B0604030504040204" pitchFamily="34" charset="0"/>
                <a:cs typeface="Arial" panose="020B0604020202020204" pitchFamily="34" charset="0"/>
              </a:rPr>
              <a:t>© 2018 Cengage. All Rights Reserved.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ea typeface="Verdana" panose="020B0604030504040204" pitchFamily="34" charset="0"/>
                <a:cs typeface="Arial" panose="020B0604020202020204" pitchFamily="34" charset="0"/>
              </a:rPr>
              <a:t>.</a:t>
            </a:r>
            <a:endParaRPr lang="en-US" sz="800" dirty="0">
              <a:solidFill>
                <a:schemeClr val="tx1"/>
              </a:solidFill>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2304625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4"/>
            <a:ext cx="78740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Using the File and Directory Classes</a:t>
            </a:r>
            <a:r>
              <a:rPr lang="en-US" sz="3400" b="1" dirty="0" smtClean="0">
                <a:solidFill>
                  <a:srgbClr val="007FA3"/>
                </a:solidFill>
                <a:latin typeface="Arial" panose="020B0604020202020204" pitchFamily="34" charset="0"/>
                <a:cs typeface="Arial" panose="020B0604020202020204" pitchFamily="34" charset="0"/>
              </a:rPr>
              <a:t> </a:t>
            </a:r>
            <a:r>
              <a:rPr lang="en-US" sz="2000" dirty="0" smtClean="0">
                <a:solidFill>
                  <a:srgbClr val="007FA3"/>
                </a:solidFill>
                <a:latin typeface="Arial" panose="020B0604020202020204" pitchFamily="34" charset="0"/>
                <a:cs typeface="Arial" panose="020B0604020202020204" pitchFamily="34" charset="0"/>
              </a:rPr>
              <a:t>(2 of </a:t>
            </a:r>
            <a:r>
              <a:rPr lang="en-US" sz="2000" dirty="0">
                <a:solidFill>
                  <a:srgbClr val="007FA3"/>
                </a:solidFill>
                <a:latin typeface="Arial" panose="020B0604020202020204" pitchFamily="34" charset="0"/>
                <a:cs typeface="Arial" panose="020B0604020202020204" pitchFamily="34" charset="0"/>
              </a:rPr>
              <a:t>6</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pic>
        <p:nvPicPr>
          <p:cNvPr id="7" name="Picture 6" descr="Figure 14-1 The FileStatistics program. Program code. In the code, the words in the variable names are merged, and the code contains the following keywords: using static, using, class, static void, string, if, else. The lines read as follows. Line 1: using static, system, period, console, semicolon. Line 2, highlighted: using, system, period, i o, semicolon. Line 3: class file statistics. Line 4: left brace. Line 5, indented once: static void, main, open parenthesis, close parenthesis. Line 6, indented once: left brace. Line 7, indented twice: string, file name, semicolon. Line 8, indented twice: write, open parenthesis, open quotes, enter a file name &gt; &gt; close quotes, close parenthesis, semicolon. Line 9, indented twice: file name = read line, open parenthesis, close parenthesis, semicolon. Line 10, indented twice, highlighted: if, open parenthesis, file, period, exists, open parenthesis, file name, close parenthesis, close parenthesis. Line 11, indented twice: left brace. Line 12, indented 3 times: write line, open parenthesis, open quotes, file exists, close quotes, close parenthesis, semicolon. Line 13, indented 3 times: write line, open parenthesis, open quotes, file was created, close quotes, +. Line 14, indented 4 times: file, period, get creation time, open parenthesis, file name, close parenthesis, close parenthesis, semicolon. Line 15, indented 3 times: write line, open parenthesis, open quotes, file was last written to, close quotes, +. Line 16, indented 4 times: file, period, get last write time, open parenthesis, file name, close parenthesis, close parenthesis, semicolon. Line 17, indented twice: right brace. Line 18, indented twice: else. Line 19, indented twice: left brace. Line 20, indented 3 times: write line, open parenthesis, open quotes, file does not exist, close quotes, close parenthesis, semicolon. Line 21, indented twice: right brace. Line 22, indented once: right brace. Line 23: right brac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4600" y="1644219"/>
            <a:ext cx="4438214" cy="4275239"/>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56895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4"/>
            <a:ext cx="78740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Using the File and Directory Classes</a:t>
            </a:r>
            <a:r>
              <a:rPr lang="en-US" sz="3400" b="1" dirty="0" smtClean="0">
                <a:solidFill>
                  <a:srgbClr val="007FA3"/>
                </a:solidFill>
                <a:latin typeface="Arial" panose="020B0604020202020204" pitchFamily="34" charset="0"/>
                <a:cs typeface="Arial" panose="020B0604020202020204" pitchFamily="34" charset="0"/>
              </a:rPr>
              <a:t> </a:t>
            </a:r>
            <a:r>
              <a:rPr lang="en-US" sz="2000" dirty="0" smtClean="0">
                <a:solidFill>
                  <a:srgbClr val="007FA3"/>
                </a:solidFill>
                <a:latin typeface="Arial" panose="020B0604020202020204" pitchFamily="34" charset="0"/>
                <a:cs typeface="Arial" panose="020B0604020202020204" pitchFamily="34" charset="0"/>
              </a:rPr>
              <a:t>(3 of </a:t>
            </a:r>
            <a:r>
              <a:rPr lang="en-US" sz="2000" dirty="0">
                <a:solidFill>
                  <a:srgbClr val="007FA3"/>
                </a:solidFill>
                <a:latin typeface="Arial" panose="020B0604020202020204" pitchFamily="34" charset="0"/>
                <a:cs typeface="Arial" panose="020B0604020202020204" pitchFamily="34" charset="0"/>
              </a:rPr>
              <a:t>6</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pic>
        <p:nvPicPr>
          <p:cNvPr id="5" name="Picture 4" descr="Figure 14-2 Two typical executions of the FileStatistics program. The output of the program displays the following text. Line 1: enter a file name &gt; &gt; my letter, period, t x t. Line 2: file does not exist. Line 3: enter a file name &gt; &gt; business letter, period, t x t. Line 4: file exists. Line 5: file was created 2 22 2017, 8 09 46 ay m. Line 6: file was last written to 2 22 2017, 8 38 24 ay m."/>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83913" y="2178424"/>
            <a:ext cx="6182574" cy="2891296"/>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49991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4"/>
            <a:ext cx="78740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Using the File and Directory Classes</a:t>
            </a:r>
            <a:r>
              <a:rPr lang="en-US" sz="3400" b="1" dirty="0" smtClean="0">
                <a:solidFill>
                  <a:srgbClr val="007FA3"/>
                </a:solidFill>
                <a:latin typeface="Arial" panose="020B0604020202020204" pitchFamily="34" charset="0"/>
                <a:cs typeface="Arial" panose="020B0604020202020204" pitchFamily="34" charset="0"/>
              </a:rPr>
              <a:t> </a:t>
            </a:r>
            <a:r>
              <a:rPr lang="en-US" sz="2000" dirty="0" smtClean="0">
                <a:solidFill>
                  <a:srgbClr val="007FA3"/>
                </a:solidFill>
                <a:latin typeface="Arial" panose="020B0604020202020204" pitchFamily="34" charset="0"/>
                <a:cs typeface="Arial" panose="020B0604020202020204" pitchFamily="34" charset="0"/>
              </a:rPr>
              <a:t>(4 of </a:t>
            </a:r>
            <a:r>
              <a:rPr lang="en-US" sz="2000" dirty="0">
                <a:solidFill>
                  <a:srgbClr val="007FA3"/>
                </a:solidFill>
                <a:latin typeface="Arial" panose="020B0604020202020204" pitchFamily="34" charset="0"/>
                <a:cs typeface="Arial" panose="020B0604020202020204" pitchFamily="34" charset="0"/>
              </a:rPr>
              <a:t>6</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467794"/>
            <a:ext cx="8170983" cy="677108"/>
          </a:xfrm>
        </p:spPr>
        <p:txBody>
          <a:bodyPr/>
          <a:lstStyle/>
          <a:p>
            <a:pPr marL="255600" indent="-255600">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Figure 14-3 contains a program that declares an array of strings where filenames can be </a:t>
            </a:r>
            <a:r>
              <a:rPr lang="en-US" sz="2200" dirty="0" smtClean="0">
                <a:solidFill>
                  <a:schemeClr val="tx1"/>
                </a:solidFill>
                <a:latin typeface="Arial" panose="020B0604020202020204" pitchFamily="34" charset="0"/>
                <a:cs typeface="Arial" panose="020B0604020202020204" pitchFamily="34" charset="0"/>
              </a:rPr>
              <a:t>stored</a:t>
            </a:r>
            <a:endParaRPr lang="en-US" sz="2200" dirty="0">
              <a:solidFill>
                <a:schemeClr val="tx1"/>
              </a:solidFill>
              <a:latin typeface="Arial" panose="020B0604020202020204" pitchFamily="34" charset="0"/>
              <a:cs typeface="Arial" panose="020B0604020202020204" pitchFamily="34" charset="0"/>
            </a:endParaRPr>
          </a:p>
        </p:txBody>
      </p:sp>
      <p:pic>
        <p:nvPicPr>
          <p:cNvPr id="5" name="Picture 4" descr="Figure 14-3 The DirectoryInformation program. Program code. In the code, the words in the variable names are merged, and the code contains the following keywords: using static, using, class, static void, string, if. The lines read as follows. Line 1: using static, system, period, console, semicolon. Line 2: using, system, period, i o, semicolon. Line 3: class, directory information. Line 4: left brace. Line 5, indented once: static void, main, open parenthesis, close parenthesis. Line 6, indented once: left brace. Line 7, indented twice: string, directory name, semicolon. Line 8, indented twice, highlighted: string, open bracket, close bracket, list of files, semicolon. Line 9, indented twice: write, open parenthesis, open quotes, enter a folder &gt; &gt; close quotes, close parenthesis, semicolon. Line 10, indented twice: directory name = read line, open parenthesis, close parenthesis, semicolon. Line 11, indented twice: if, open parenthesis, directory, period, exists, open parenthesis, directory name, close parenthesis, close parenthesis. Line 12, indented twice: left brace. Line 13, indented 3 times: write line, open parenthesis, open quotes, directory exists, comma, close quotes, +. Line 14, indented 4 times: open quotes, and it contains the following, colon, close quotes, close parenthesis, semicolon.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59703" y="2393496"/>
            <a:ext cx="5435609" cy="3491624"/>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6248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4"/>
            <a:ext cx="78740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Using the File and Directory Classes</a:t>
            </a:r>
            <a:r>
              <a:rPr lang="en-US" sz="3400" b="1" dirty="0" smtClean="0">
                <a:solidFill>
                  <a:srgbClr val="007FA3"/>
                </a:solidFill>
                <a:latin typeface="Arial" panose="020B0604020202020204" pitchFamily="34" charset="0"/>
                <a:cs typeface="Arial" panose="020B0604020202020204" pitchFamily="34" charset="0"/>
              </a:rPr>
              <a:t> </a:t>
            </a:r>
            <a:r>
              <a:rPr lang="en-US" sz="2000" dirty="0" smtClean="0">
                <a:solidFill>
                  <a:srgbClr val="007FA3"/>
                </a:solidFill>
                <a:latin typeface="Arial" panose="020B0604020202020204" pitchFamily="34" charset="0"/>
                <a:cs typeface="Arial" panose="020B0604020202020204" pitchFamily="34" charset="0"/>
              </a:rPr>
              <a:t>(5 of </a:t>
            </a:r>
            <a:r>
              <a:rPr lang="en-US" sz="2000" dirty="0">
                <a:solidFill>
                  <a:srgbClr val="007FA3"/>
                </a:solidFill>
                <a:latin typeface="Arial" panose="020B0604020202020204" pitchFamily="34" charset="0"/>
                <a:cs typeface="Arial" panose="020B0604020202020204" pitchFamily="34" charset="0"/>
              </a:rPr>
              <a:t>6</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pic>
        <p:nvPicPr>
          <p:cNvPr id="7" name="Picture 6" descr="Figure 14-3 The DirectoryInformation program(continued). Line 15, indented twice, highlighted: list of files = directory, period, get files, open parenthesis, directory name, close parenthesis, semicolon. Line 16, indented twice: for, open parenthesis, i n t x = 0, semicolon, x &lt; list of files, period, length, semicolon, + + x, close parenthesis. Line 17, indented 3 times: write line, open parenthesis, open quotes, left brace, 0, right brace, close quotes, comma, list of files, open bracket, x, close bracket, close parenthesis, semicolon. Line 18, indented twice: right brace. Line 19, indented twice: else. Line 20, indented twice: left brace. Line 21, indented twice: write line, open parenthesis, open quotes, directory does not exist, close quotes, close parenthesis, semicolon. Line 22, indented once: right brace. Line 23, indented once: right brace. Line 24: right brac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93850" y="2317275"/>
            <a:ext cx="6470453" cy="2929128"/>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7459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4"/>
            <a:ext cx="78740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Using the File and Directory Classes</a:t>
            </a:r>
            <a:r>
              <a:rPr lang="en-US" sz="3400" b="1" dirty="0" smtClean="0">
                <a:solidFill>
                  <a:srgbClr val="007FA3"/>
                </a:solidFill>
                <a:latin typeface="Arial" panose="020B0604020202020204" pitchFamily="34" charset="0"/>
                <a:cs typeface="Arial" panose="020B0604020202020204" pitchFamily="34" charset="0"/>
              </a:rPr>
              <a:t> </a:t>
            </a:r>
            <a:r>
              <a:rPr lang="en-US" sz="2000" dirty="0" smtClean="0">
                <a:solidFill>
                  <a:srgbClr val="007FA3"/>
                </a:solidFill>
                <a:latin typeface="Arial" panose="020B0604020202020204" pitchFamily="34" charset="0"/>
                <a:cs typeface="Arial" panose="020B0604020202020204" pitchFamily="34" charset="0"/>
              </a:rPr>
              <a:t>(6 of </a:t>
            </a:r>
            <a:r>
              <a:rPr lang="en-US" sz="2000" dirty="0">
                <a:solidFill>
                  <a:srgbClr val="007FA3"/>
                </a:solidFill>
                <a:latin typeface="Arial" panose="020B0604020202020204" pitchFamily="34" charset="0"/>
                <a:cs typeface="Arial" panose="020B0604020202020204" pitchFamily="34" charset="0"/>
              </a:rPr>
              <a:t>6</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pic>
        <p:nvPicPr>
          <p:cNvPr id="7" name="Picture 6" descr="Figure 14-4 Two typical executions of the DirectoryInformation program. Two outputs. The words in the variable names are merged. Output 1: The program displays the following text. Line 1: enter a folder &gt; &gt; client memos. Line 2: directory exists, and it contains the following, colon. Line 3, indented once: client memos, back slash, client billing worksheet, period, x l s x. Line 4, indented once: client memos, back slash, Johnson memo, period, t x t. Line 5, indented once: client memos, back slash, Smith memo, period, t x t. Output 2: The program displays the following text. Line 1: enter a folder &gt; &gt; other memos. Line 2: directory does not exis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91956" y="2209800"/>
            <a:ext cx="6366488" cy="2784348"/>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539877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4"/>
            <a:ext cx="78740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Understanding File Data Organization</a:t>
            </a:r>
            <a:r>
              <a:rPr lang="en-US" sz="3400" b="1" dirty="0" smtClean="0">
                <a:solidFill>
                  <a:srgbClr val="007FA3"/>
                </a:solidFill>
                <a:latin typeface="Arial" panose="020B0604020202020204" pitchFamily="34" charset="0"/>
                <a:cs typeface="Arial" panose="020B0604020202020204" pitchFamily="34" charset="0"/>
              </a:rPr>
              <a:t> </a:t>
            </a:r>
            <a:r>
              <a:rPr lang="en-US" sz="2000" dirty="0" smtClean="0">
                <a:solidFill>
                  <a:srgbClr val="007FA3"/>
                </a:solidFill>
                <a:latin typeface="Arial" panose="020B0604020202020204" pitchFamily="34" charset="0"/>
                <a:cs typeface="Arial" panose="020B0604020202020204" pitchFamily="34" charset="0"/>
              </a:rPr>
              <a:t>(1 of </a:t>
            </a:r>
            <a:r>
              <a:rPr lang="en-US" sz="2000" dirty="0">
                <a:solidFill>
                  <a:srgbClr val="007FA3"/>
                </a:solidFill>
                <a:latin typeface="Arial" panose="020B0604020202020204" pitchFamily="34" charset="0"/>
                <a:cs typeface="Arial" panose="020B0604020202020204" pitchFamily="34" charset="0"/>
              </a:rPr>
              <a:t>4</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3759"/>
            <a:ext cx="7942383" cy="3208571"/>
          </a:xfrm>
        </p:spPr>
        <p:txBody>
          <a:bodyPr/>
          <a:lstStyle/>
          <a:p>
            <a:pPr marL="255600" indent="-255600">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Businesses store data in a relationship known as the </a:t>
            </a:r>
            <a:r>
              <a:rPr lang="en-US" sz="2200" b="1" dirty="0">
                <a:solidFill>
                  <a:schemeClr val="tx1"/>
                </a:solidFill>
                <a:latin typeface="Arial" panose="020B0604020202020204" pitchFamily="34" charset="0"/>
                <a:cs typeface="Arial" panose="020B0604020202020204" pitchFamily="34" charset="0"/>
              </a:rPr>
              <a:t>data </a:t>
            </a:r>
            <a:r>
              <a:rPr lang="en-US" sz="2200" b="1" dirty="0" smtClean="0">
                <a:solidFill>
                  <a:schemeClr val="tx1"/>
                </a:solidFill>
                <a:latin typeface="Arial" panose="020B0604020202020204" pitchFamily="34" charset="0"/>
                <a:cs typeface="Arial" panose="020B0604020202020204" pitchFamily="34" charset="0"/>
              </a:rPr>
              <a:t>hierarchy</a:t>
            </a:r>
          </a:p>
          <a:p>
            <a:pPr marL="255600" indent="-255600">
              <a:lnSpc>
                <a:spcPct val="100000"/>
              </a:lnSpc>
              <a:spcBef>
                <a:spcPts val="1500"/>
              </a:spcBef>
              <a:buClr>
                <a:srgbClr val="007FA3"/>
              </a:buClr>
            </a:pPr>
            <a:r>
              <a:rPr lang="en-US" sz="2200" b="1" dirty="0" smtClean="0">
                <a:solidFill>
                  <a:schemeClr val="tx1"/>
                </a:solidFill>
                <a:latin typeface="Arial" panose="020B0604020202020204" pitchFamily="34" charset="0"/>
                <a:cs typeface="Arial" panose="020B0604020202020204" pitchFamily="34" charset="0"/>
              </a:rPr>
              <a:t>Character</a:t>
            </a:r>
            <a:endParaRPr lang="en-US" sz="2200"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Any of the letters, numbers, or other special symbols (such as punctuation marks) that comprise data</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Characters are made up of bytes containing eight (8) bits</a:t>
            </a:r>
          </a:p>
          <a:p>
            <a:pPr marL="1143000" lvl="2" indent="-228600">
              <a:lnSpc>
                <a:spcPct val="100000"/>
              </a:lnSpc>
              <a:spcBef>
                <a:spcPts val="600"/>
              </a:spcBef>
              <a:buClr>
                <a:srgbClr val="007FA3"/>
              </a:buClr>
              <a:buFont typeface="Wingdings" panose="05000000000000000000" pitchFamily="2" charset="2"/>
              <a:buChar char="§"/>
            </a:pPr>
            <a:r>
              <a:rPr lang="en-US" sz="2200" dirty="0">
                <a:solidFill>
                  <a:schemeClr val="tx1"/>
                </a:solidFill>
                <a:latin typeface="Arial" panose="020B0604020202020204" pitchFamily="34" charset="0"/>
                <a:cs typeface="Arial" panose="020B0604020202020204" pitchFamily="34" charset="0"/>
              </a:rPr>
              <a:t>ASCII characters contain one (1) byte</a:t>
            </a:r>
          </a:p>
          <a:p>
            <a:pPr marL="1143000" lvl="2" indent="-228600">
              <a:lnSpc>
                <a:spcPct val="100000"/>
              </a:lnSpc>
              <a:spcBef>
                <a:spcPts val="600"/>
              </a:spcBef>
              <a:buClr>
                <a:srgbClr val="007FA3"/>
              </a:buClr>
              <a:buFont typeface="Wingdings" panose="05000000000000000000" pitchFamily="2" charset="2"/>
              <a:buChar char="§"/>
            </a:pPr>
            <a:r>
              <a:rPr lang="en-US" sz="2200" dirty="0">
                <a:solidFill>
                  <a:schemeClr val="tx1"/>
                </a:solidFill>
                <a:latin typeface="Arial" panose="020B0604020202020204" pitchFamily="34" charset="0"/>
                <a:cs typeface="Arial" panose="020B0604020202020204" pitchFamily="34" charset="0"/>
              </a:rPr>
              <a:t>Unicode characters contain two (2) bytes</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604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4"/>
            <a:ext cx="78740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Understanding File Data Organization</a:t>
            </a:r>
            <a:r>
              <a:rPr lang="en-US" sz="3400" b="1" dirty="0" smtClean="0">
                <a:solidFill>
                  <a:srgbClr val="007FA3"/>
                </a:solidFill>
                <a:latin typeface="Arial" panose="020B0604020202020204" pitchFamily="34" charset="0"/>
                <a:cs typeface="Arial" panose="020B0604020202020204" pitchFamily="34" charset="0"/>
              </a:rPr>
              <a:t> </a:t>
            </a:r>
            <a:r>
              <a:rPr lang="en-US" sz="2000" dirty="0" smtClean="0">
                <a:solidFill>
                  <a:srgbClr val="007FA3"/>
                </a:solidFill>
                <a:latin typeface="Arial" panose="020B0604020202020204" pitchFamily="34" charset="0"/>
                <a:cs typeface="Arial" panose="020B0604020202020204" pitchFamily="34" charset="0"/>
              </a:rPr>
              <a:t>(2 of </a:t>
            </a:r>
            <a:r>
              <a:rPr lang="en-US" sz="2000" dirty="0">
                <a:solidFill>
                  <a:srgbClr val="007FA3"/>
                </a:solidFill>
                <a:latin typeface="Arial" panose="020B0604020202020204" pitchFamily="34" charset="0"/>
                <a:cs typeface="Arial" panose="020B0604020202020204" pitchFamily="34" charset="0"/>
              </a:rPr>
              <a:t>4</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pic>
        <p:nvPicPr>
          <p:cNvPr id="7" name="Picture 6" descr="Figure 14-5 Hierarchical relationships of data components. The four hierarchical levels of data components, from highest to lowest, are as follows: file, record, field, character. Under the file, personnel file, are two records: Lee record and Smith record. Lee record has three fields under it: employee number, last name, salary. The last name field has three characters: l, e, 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2984" y="2155731"/>
            <a:ext cx="6504432" cy="3252216"/>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4075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4"/>
            <a:ext cx="78740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Understanding File Data Organization</a:t>
            </a:r>
            <a:r>
              <a:rPr lang="en-US" sz="3400" b="1" dirty="0" smtClean="0">
                <a:solidFill>
                  <a:srgbClr val="007FA3"/>
                </a:solidFill>
                <a:latin typeface="Arial" panose="020B0604020202020204" pitchFamily="34" charset="0"/>
                <a:cs typeface="Arial" panose="020B0604020202020204" pitchFamily="34" charset="0"/>
              </a:rPr>
              <a:t> </a:t>
            </a:r>
            <a:r>
              <a:rPr lang="en-US" sz="2000" dirty="0" smtClean="0">
                <a:solidFill>
                  <a:srgbClr val="007FA3"/>
                </a:solidFill>
                <a:latin typeface="Arial" panose="020B0604020202020204" pitchFamily="34" charset="0"/>
                <a:cs typeface="Arial" panose="020B0604020202020204" pitchFamily="34" charset="0"/>
              </a:rPr>
              <a:t>(3 of </a:t>
            </a:r>
            <a:r>
              <a:rPr lang="en-US" sz="2000" dirty="0">
                <a:solidFill>
                  <a:srgbClr val="007FA3"/>
                </a:solidFill>
                <a:latin typeface="Arial" panose="020B0604020202020204" pitchFamily="34" charset="0"/>
                <a:cs typeface="Arial" panose="020B0604020202020204" pitchFamily="34" charset="0"/>
              </a:rPr>
              <a:t>4</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5029"/>
            <a:ext cx="8247183" cy="4247206"/>
          </a:xfrm>
        </p:spPr>
        <p:txBody>
          <a:bodyPr/>
          <a:lstStyle/>
          <a:p>
            <a:pPr marL="255600" indent="-255600">
              <a:lnSpc>
                <a:spcPct val="100000"/>
              </a:lnSpc>
              <a:spcBef>
                <a:spcPts val="1500"/>
              </a:spcBef>
              <a:buClr>
                <a:srgbClr val="007FA3"/>
              </a:buClr>
            </a:pPr>
            <a:r>
              <a:rPr lang="en-US" sz="2200" b="1" dirty="0" smtClean="0">
                <a:solidFill>
                  <a:schemeClr val="tx1"/>
                </a:solidFill>
                <a:latin typeface="Arial" panose="020B0604020202020204" pitchFamily="34" charset="0"/>
                <a:cs typeface="Arial" panose="020B0604020202020204" pitchFamily="34" charset="0"/>
              </a:rPr>
              <a:t>Field</a:t>
            </a:r>
            <a:endParaRPr lang="en-US" sz="2200"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A character or group of characters that has some </a:t>
            </a:r>
            <a:r>
              <a:rPr lang="en-US" sz="2200" dirty="0" smtClean="0">
                <a:solidFill>
                  <a:schemeClr val="tx1"/>
                </a:solidFill>
                <a:latin typeface="Arial" panose="020B0604020202020204" pitchFamily="34" charset="0"/>
                <a:cs typeface="Arial" panose="020B0604020202020204" pitchFamily="34" charset="0"/>
              </a:rPr>
              <a:t>meaning</a:t>
            </a:r>
          </a:p>
          <a:p>
            <a:pPr marL="255600" indent="-255600">
              <a:lnSpc>
                <a:spcPct val="100000"/>
              </a:lnSpc>
              <a:spcBef>
                <a:spcPts val="1500"/>
              </a:spcBef>
              <a:buClr>
                <a:srgbClr val="007FA3"/>
              </a:buClr>
            </a:pPr>
            <a:r>
              <a:rPr lang="en-US" sz="2200" b="1" dirty="0">
                <a:solidFill>
                  <a:schemeClr val="tx1"/>
                </a:solidFill>
                <a:latin typeface="Arial" panose="020B0604020202020204" pitchFamily="34" charset="0"/>
                <a:cs typeface="Arial" panose="020B0604020202020204" pitchFamily="34" charset="0"/>
              </a:rPr>
              <a:t>Record</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A collection of related fields that contain data about an </a:t>
            </a:r>
            <a:r>
              <a:rPr lang="en-US" sz="2200" dirty="0" smtClean="0">
                <a:solidFill>
                  <a:schemeClr val="tx1"/>
                </a:solidFill>
                <a:latin typeface="Arial" panose="020B0604020202020204" pitchFamily="34" charset="0"/>
                <a:cs typeface="Arial" panose="020B0604020202020204" pitchFamily="34" charset="0"/>
              </a:rPr>
              <a:t>entity</a:t>
            </a:r>
          </a:p>
          <a:p>
            <a:pPr marL="255600" indent="-255600">
              <a:lnSpc>
                <a:spcPct val="100000"/>
              </a:lnSpc>
              <a:spcBef>
                <a:spcPts val="1500"/>
              </a:spcBef>
              <a:buClr>
                <a:srgbClr val="007FA3"/>
              </a:buClr>
            </a:pPr>
            <a:r>
              <a:rPr lang="en-US" sz="2200" b="1" dirty="0">
                <a:solidFill>
                  <a:schemeClr val="tx1"/>
                </a:solidFill>
                <a:latin typeface="Arial" panose="020B0604020202020204" pitchFamily="34" charset="0"/>
                <a:cs typeface="Arial" panose="020B0604020202020204" pitchFamily="34" charset="0"/>
              </a:rPr>
              <a:t>Sequential access file</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Each record is read in order based on its relative position</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Records can be stored in order based on a value in the record</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The field used to uniquely identify each record in a sequential file is the key </a:t>
            </a:r>
            <a:r>
              <a:rPr lang="en-US" sz="2200" dirty="0" smtClean="0">
                <a:solidFill>
                  <a:schemeClr val="tx1"/>
                </a:solidFill>
                <a:latin typeface="Arial" panose="020B0604020202020204" pitchFamily="34" charset="0"/>
                <a:cs typeface="Arial" panose="020B0604020202020204" pitchFamily="34" charset="0"/>
              </a:rPr>
              <a:t>field</a:t>
            </a:r>
            <a:endParaRPr lang="en-US" sz="2200" dirty="0" smtClean="0">
              <a:solidFill>
                <a:schemeClr val="tx1"/>
              </a:solidFill>
              <a:latin typeface="Arial" panose="020B0604020202020204" pitchFamily="34" charset="0"/>
              <a:cs typeface="Arial" panose="020B0604020202020204" pitchFamily="34" charset="0"/>
            </a:endParaRP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487255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4"/>
            <a:ext cx="78740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Understanding File Data Organization</a:t>
            </a:r>
            <a:r>
              <a:rPr lang="en-US" sz="3400" b="1" dirty="0" smtClean="0">
                <a:solidFill>
                  <a:srgbClr val="007FA3"/>
                </a:solidFill>
                <a:latin typeface="Arial" panose="020B0604020202020204" pitchFamily="34" charset="0"/>
                <a:cs typeface="Arial" panose="020B0604020202020204" pitchFamily="34" charset="0"/>
              </a:rPr>
              <a:t> </a:t>
            </a:r>
            <a:r>
              <a:rPr lang="en-US" sz="2000" dirty="0" smtClean="0">
                <a:solidFill>
                  <a:srgbClr val="007FA3"/>
                </a:solidFill>
                <a:latin typeface="Arial" panose="020B0604020202020204" pitchFamily="34" charset="0"/>
                <a:cs typeface="Arial" panose="020B0604020202020204" pitchFamily="34" charset="0"/>
              </a:rPr>
              <a:t>(4 of </a:t>
            </a:r>
            <a:r>
              <a:rPr lang="en-US" sz="2000" dirty="0">
                <a:solidFill>
                  <a:srgbClr val="007FA3"/>
                </a:solidFill>
                <a:latin typeface="Arial" panose="020B0604020202020204" pitchFamily="34" charset="0"/>
                <a:cs typeface="Arial" panose="020B0604020202020204" pitchFamily="34" charset="0"/>
              </a:rPr>
              <a:t>4</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6989"/>
            <a:ext cx="8018583" cy="3662541"/>
          </a:xfrm>
        </p:spPr>
        <p:txBody>
          <a:bodyPr/>
          <a:lstStyle/>
          <a:p>
            <a:pPr marL="255600" indent="-255600">
              <a:lnSpc>
                <a:spcPct val="100000"/>
              </a:lnSpc>
              <a:spcBef>
                <a:spcPts val="1500"/>
              </a:spcBef>
              <a:buClr>
                <a:srgbClr val="007FA3"/>
              </a:buClr>
            </a:pPr>
            <a:r>
              <a:rPr lang="en-US" sz="2200" b="1" dirty="0">
                <a:solidFill>
                  <a:schemeClr val="tx1"/>
                </a:solidFill>
                <a:latin typeface="Arial" panose="020B0604020202020204" pitchFamily="34" charset="0"/>
                <a:cs typeface="Arial" panose="020B0604020202020204" pitchFamily="34" charset="0"/>
              </a:rPr>
              <a:t>Random access file</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Records are not in any sequence and </a:t>
            </a:r>
            <a:r>
              <a:rPr lang="en-US" sz="2200" dirty="0" smtClean="0">
                <a:solidFill>
                  <a:schemeClr val="tx1"/>
                </a:solidFill>
                <a:latin typeface="Arial" panose="020B0604020202020204" pitchFamily="34" charset="0"/>
                <a:cs typeface="Arial" panose="020B0604020202020204" pitchFamily="34" charset="0"/>
              </a:rPr>
              <a:t>can </a:t>
            </a:r>
            <a:r>
              <a:rPr lang="en-US" sz="2200" dirty="0">
                <a:solidFill>
                  <a:schemeClr val="tx1"/>
                </a:solidFill>
                <a:latin typeface="Arial" panose="020B0604020202020204" pitchFamily="34" charset="0"/>
                <a:cs typeface="Arial" panose="020B0604020202020204" pitchFamily="34" charset="0"/>
              </a:rPr>
              <a:t>be accessed in any order</a:t>
            </a:r>
            <a:endParaRPr lang="en-US" sz="2200" dirty="0" smtClean="0">
              <a:solidFill>
                <a:schemeClr val="tx1"/>
              </a:solidFill>
              <a:latin typeface="Arial" panose="020B0604020202020204" pitchFamily="34" charset="0"/>
              <a:cs typeface="Arial" panose="020B0604020202020204" pitchFamily="34" charset="0"/>
            </a:endParaRPr>
          </a:p>
          <a:p>
            <a:pPr marL="255600" indent="-255600">
              <a:lnSpc>
                <a:spcPct val="100000"/>
              </a:lnSpc>
              <a:spcBef>
                <a:spcPts val="1500"/>
              </a:spcBef>
              <a:buClr>
                <a:srgbClr val="007FA3"/>
              </a:buClr>
            </a:pPr>
            <a:r>
              <a:rPr lang="en-US" sz="2200" dirty="0" smtClean="0">
                <a:solidFill>
                  <a:schemeClr val="tx1"/>
                </a:solidFill>
                <a:latin typeface="Arial" panose="020B0604020202020204" pitchFamily="34" charset="0"/>
                <a:cs typeface="Arial" panose="020B0604020202020204" pitchFamily="34" charset="0"/>
              </a:rPr>
              <a:t>A </a:t>
            </a:r>
            <a:r>
              <a:rPr lang="en-US" sz="2200" dirty="0">
                <a:solidFill>
                  <a:schemeClr val="tx1"/>
                </a:solidFill>
                <a:latin typeface="Arial" panose="020B0604020202020204" pitchFamily="34" charset="0"/>
                <a:cs typeface="Arial" panose="020B0604020202020204" pitchFamily="34" charset="0"/>
              </a:rPr>
              <a:t>C# application </a:t>
            </a:r>
            <a:r>
              <a:rPr lang="en-US" sz="2200" b="1" dirty="0">
                <a:solidFill>
                  <a:schemeClr val="tx1"/>
                </a:solidFill>
                <a:latin typeface="Arial" panose="020B0604020202020204" pitchFamily="34" charset="0"/>
                <a:cs typeface="Arial" panose="020B0604020202020204" pitchFamily="34" charset="0"/>
              </a:rPr>
              <a:t>opens a file</a:t>
            </a:r>
            <a:r>
              <a:rPr lang="en-US" sz="2200" dirty="0">
                <a:solidFill>
                  <a:schemeClr val="tx1"/>
                </a:solidFill>
                <a:latin typeface="Arial" panose="020B0604020202020204" pitchFamily="34" charset="0"/>
                <a:cs typeface="Arial" panose="020B0604020202020204" pitchFamily="34" charset="0"/>
              </a:rPr>
              <a:t> by creating an object and associating a stream of bytes with that </a:t>
            </a:r>
            <a:r>
              <a:rPr lang="en-US" sz="2200" dirty="0" smtClean="0">
                <a:solidFill>
                  <a:schemeClr val="tx1"/>
                </a:solidFill>
                <a:latin typeface="Arial" panose="020B0604020202020204" pitchFamily="34" charset="0"/>
                <a:cs typeface="Arial" panose="020B0604020202020204" pitchFamily="34" charset="0"/>
              </a:rPr>
              <a:t>object</a:t>
            </a:r>
          </a:p>
          <a:p>
            <a:pPr marL="255600" indent="-255600">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When you finish using a file, the program should </a:t>
            </a:r>
            <a:r>
              <a:rPr lang="en-US" sz="2200" b="1" dirty="0">
                <a:solidFill>
                  <a:schemeClr val="tx1"/>
                </a:solidFill>
                <a:latin typeface="Arial" panose="020B0604020202020204" pitchFamily="34" charset="0"/>
                <a:cs typeface="Arial" panose="020B0604020202020204" pitchFamily="34" charset="0"/>
              </a:rPr>
              <a:t>close the file</a:t>
            </a:r>
            <a:endParaRPr lang="en-US" sz="2200"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Not closing a file may make it </a:t>
            </a:r>
            <a:r>
              <a:rPr lang="en-US" sz="2200" dirty="0" smtClean="0">
                <a:solidFill>
                  <a:schemeClr val="tx1"/>
                </a:solidFill>
                <a:latin typeface="Arial" panose="020B0604020202020204" pitchFamily="34" charset="0"/>
                <a:cs typeface="Arial" panose="020B0604020202020204" pitchFamily="34" charset="0"/>
              </a:rPr>
              <a:t>inaccessible</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Not closing an output file can result in data not being written to the </a:t>
            </a:r>
            <a:r>
              <a:rPr lang="en-US" sz="2200" dirty="0" smtClean="0">
                <a:solidFill>
                  <a:schemeClr val="tx1"/>
                </a:solidFill>
                <a:latin typeface="Arial" panose="020B0604020202020204" pitchFamily="34" charset="0"/>
                <a:cs typeface="Arial" panose="020B0604020202020204" pitchFamily="34" charset="0"/>
              </a:rPr>
              <a:t>file</a:t>
            </a:r>
            <a:endParaRPr lang="en-US" sz="2200" dirty="0">
              <a:solidFill>
                <a:schemeClr val="tx1"/>
              </a:solidFill>
              <a:latin typeface="Arial" panose="020B0604020202020204" pitchFamily="34" charset="0"/>
              <a:cs typeface="Arial" panose="020B0604020202020204" pitchFamily="34" charset="0"/>
            </a:endParaRP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813269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802"/>
            <a:ext cx="7874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Understanding Streams</a:t>
            </a:r>
            <a:r>
              <a:rPr lang="en-US" sz="3600" b="1" dirty="0" smtClean="0">
                <a:solidFill>
                  <a:srgbClr val="007FA3"/>
                </a:solidFill>
                <a:latin typeface="Arial" panose="020B0604020202020204" pitchFamily="34" charset="0"/>
                <a:cs typeface="Arial" panose="020B0604020202020204" pitchFamily="34" charset="0"/>
              </a:rPr>
              <a:t> </a:t>
            </a:r>
            <a:r>
              <a:rPr lang="en-US" sz="2000" dirty="0" smtClean="0">
                <a:solidFill>
                  <a:srgbClr val="007FA3"/>
                </a:solidFill>
                <a:latin typeface="Arial" panose="020B0604020202020204" pitchFamily="34" charset="0"/>
                <a:cs typeface="Arial" panose="020B0604020202020204" pitchFamily="34" charset="0"/>
              </a:rPr>
              <a:t>(1 of 5)</a:t>
            </a:r>
            <a:endParaRPr lang="en-US" sz="2000"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8818"/>
            <a:ext cx="8018583" cy="1092607"/>
          </a:xfrm>
        </p:spPr>
        <p:txBody>
          <a:bodyPr/>
          <a:lstStyle/>
          <a:p>
            <a:pPr marL="256032" indent="-256032">
              <a:lnSpc>
                <a:spcPct val="100000"/>
              </a:lnSpc>
              <a:spcBef>
                <a:spcPts val="1500"/>
              </a:spcBef>
              <a:buClr>
                <a:srgbClr val="007FA3"/>
              </a:buClr>
            </a:pPr>
            <a:r>
              <a:rPr lang="en-US" sz="2200" b="1" dirty="0">
                <a:solidFill>
                  <a:schemeClr val="tx1"/>
                </a:solidFill>
                <a:latin typeface="Arial" panose="020B0604020202020204" pitchFamily="34" charset="0"/>
                <a:cs typeface="Arial" panose="020B0604020202020204" pitchFamily="34" charset="0"/>
              </a:rPr>
              <a:t>Stream</a:t>
            </a:r>
            <a:endParaRPr lang="en-US" sz="2200"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Functions as a pipeline or channel between an input device and an application, and potentially an output </a:t>
            </a:r>
            <a:r>
              <a:rPr lang="en-US" sz="2200" dirty="0" smtClean="0">
                <a:solidFill>
                  <a:schemeClr val="tx1"/>
                </a:solidFill>
                <a:latin typeface="Arial" panose="020B0604020202020204" pitchFamily="34" charset="0"/>
                <a:cs typeface="Arial" panose="020B0604020202020204" pitchFamily="34" charset="0"/>
              </a:rPr>
              <a:t>device</a:t>
            </a:r>
            <a:endParaRPr lang="en-US" sz="2200" dirty="0">
              <a:solidFill>
                <a:schemeClr val="tx1"/>
              </a:solidFill>
              <a:latin typeface="Arial" panose="020B0604020202020204" pitchFamily="34" charset="0"/>
              <a:cs typeface="Arial" panose="020B0604020202020204" pitchFamily="34" charset="0"/>
            </a:endParaRPr>
          </a:p>
        </p:txBody>
      </p:sp>
      <p:pic>
        <p:nvPicPr>
          <p:cNvPr id="5" name="Picture 4" descr="Figure 14-6 File streams. The application resembles a box with an input pipe and an output pipe. Data flows in from the input and out through the output."/>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8800" y="2971800"/>
            <a:ext cx="5776212" cy="2787396"/>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26751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802"/>
            <a:ext cx="7874000" cy="553998"/>
          </a:xfrm>
        </p:spPr>
        <p:txBody>
          <a:bodyPr anchor="b"/>
          <a:lstStyle/>
          <a:p>
            <a:pPr>
              <a:lnSpc>
                <a:spcPct val="100000"/>
              </a:lnSpc>
            </a:pPr>
            <a:r>
              <a:rPr lang="en-US" sz="3600" b="1" dirty="0" smtClean="0">
                <a:solidFill>
                  <a:srgbClr val="007FA3"/>
                </a:solidFill>
                <a:latin typeface="Arial" panose="020B0604020202020204" pitchFamily="34" charset="0"/>
                <a:cs typeface="Arial" panose="020B0604020202020204" pitchFamily="34" charset="0"/>
              </a:rPr>
              <a:t>Objectives</a:t>
            </a:r>
            <a:endParaRPr lang="en-US" sz="2000" dirty="0">
              <a:solidFill>
                <a:srgbClr val="007FA3"/>
              </a:solidFill>
              <a:latin typeface="Arial" panose="020B0604020202020204" pitchFamily="34" charset="0"/>
              <a:cs typeface="Arial" panose="020B0604020202020204" pitchFamily="34" charset="0"/>
            </a:endParaRPr>
          </a:p>
        </p:txBody>
      </p:sp>
      <p:sp>
        <p:nvSpPr>
          <p:cNvPr id="3" name="Text Placeholder 2"/>
          <p:cNvSpPr>
            <a:spLocks noGrp="1"/>
          </p:cNvSpPr>
          <p:nvPr>
            <p:ph idx="1"/>
          </p:nvPr>
        </p:nvSpPr>
        <p:spPr>
          <a:xfrm>
            <a:off x="592017" y="1538818"/>
            <a:ext cx="7942383" cy="3417859"/>
          </a:xfrm>
        </p:spPr>
        <p:txBody>
          <a:bodyPr/>
          <a:lstStyle/>
          <a:p>
            <a:pPr marL="0" indent="0">
              <a:spcBef>
                <a:spcPts val="1500"/>
              </a:spcBef>
              <a:buNone/>
            </a:pPr>
            <a:r>
              <a:rPr lang="en-US" sz="2400" b="1" dirty="0" smtClean="0">
                <a:solidFill>
                  <a:srgbClr val="007FA3"/>
                </a:solidFill>
                <a:latin typeface="Arial" panose="020B0604020202020204" pitchFamily="34" charset="0"/>
                <a:cs typeface="Arial" panose="020B0604020202020204" pitchFamily="34" charset="0"/>
              </a:rPr>
              <a:t>14.1</a:t>
            </a:r>
            <a:r>
              <a:rPr lang="en-US" sz="2400" dirty="0" smtClean="0">
                <a:solidFill>
                  <a:schemeClr val="tx1"/>
                </a:solidFill>
                <a:latin typeface="Arial" panose="020B0604020202020204" pitchFamily="34" charset="0"/>
                <a:cs typeface="Arial" panose="020B0604020202020204" pitchFamily="34" charset="0"/>
              </a:rPr>
              <a:t> Describe </a:t>
            </a:r>
            <a:r>
              <a:rPr lang="en-US" sz="2400" dirty="0">
                <a:solidFill>
                  <a:schemeClr val="tx1"/>
                </a:solidFill>
                <a:latin typeface="Arial" panose="020B0604020202020204" pitchFamily="34" charset="0"/>
                <a:cs typeface="Arial" panose="020B0604020202020204" pitchFamily="34" charset="0"/>
              </a:rPr>
              <a:t>computer files and the</a:t>
            </a:r>
            <a:r>
              <a:rPr lang="en-US" sz="2400" b="1" dirty="0">
                <a:solidFill>
                  <a:schemeClr val="tx1"/>
                </a:solidFill>
                <a:latin typeface="Arial" panose="020B0604020202020204" pitchFamily="34" charset="0"/>
                <a:cs typeface="Arial" panose="020B0604020202020204" pitchFamily="34" charset="0"/>
              </a:rPr>
              <a:t> </a:t>
            </a:r>
            <a:r>
              <a:rPr lang="en-US" sz="2400" b="1" dirty="0" smtClean="0">
                <a:solidFill>
                  <a:schemeClr val="tx1"/>
                </a:solidFill>
                <a:latin typeface="Arial" panose="020B0604020202020204" pitchFamily="34" charset="0"/>
                <a:cs typeface="Arial" panose="020B0604020202020204" pitchFamily="34" charset="0"/>
              </a:rPr>
              <a:t>File</a:t>
            </a:r>
            <a:r>
              <a:rPr lang="en-US" sz="2400" dirty="0" smtClean="0">
                <a:solidFill>
                  <a:schemeClr val="tx1"/>
                </a:solidFill>
                <a:latin typeface="Arial" panose="020B0604020202020204" pitchFamily="34" charset="0"/>
                <a:cs typeface="Arial" panose="020B0604020202020204" pitchFamily="34" charset="0"/>
              </a:rPr>
              <a:t> and </a:t>
            </a:r>
            <a:r>
              <a:rPr lang="en-US" sz="2400" b="1" dirty="0" smtClean="0">
                <a:solidFill>
                  <a:schemeClr val="tx1"/>
                </a:solidFill>
                <a:latin typeface="Arial" panose="020B0604020202020204" pitchFamily="34" charset="0"/>
                <a:cs typeface="Arial" panose="020B0604020202020204" pitchFamily="34" charset="0"/>
              </a:rPr>
              <a:t>Directory </a:t>
            </a:r>
            <a:r>
              <a:rPr lang="en-US" sz="2400" dirty="0" smtClean="0">
                <a:solidFill>
                  <a:schemeClr val="tx1"/>
                </a:solidFill>
                <a:latin typeface="Arial" panose="020B0604020202020204" pitchFamily="34" charset="0"/>
                <a:cs typeface="Arial" panose="020B0604020202020204" pitchFamily="34" charset="0"/>
              </a:rPr>
              <a:t>classes</a:t>
            </a:r>
            <a:endParaRPr lang="en-US" sz="2400" dirty="0">
              <a:solidFill>
                <a:schemeClr val="tx1"/>
              </a:solidFill>
              <a:latin typeface="Arial" panose="020B0604020202020204" pitchFamily="34" charset="0"/>
              <a:cs typeface="Arial" panose="020B0604020202020204" pitchFamily="34" charset="0"/>
            </a:endParaRPr>
          </a:p>
          <a:p>
            <a:pPr marL="0" indent="0">
              <a:spcBef>
                <a:spcPts val="1500"/>
              </a:spcBef>
              <a:buNone/>
            </a:pPr>
            <a:r>
              <a:rPr lang="en-US" sz="2400" b="1" dirty="0" smtClean="0">
                <a:solidFill>
                  <a:srgbClr val="007FA3"/>
                </a:solidFill>
                <a:latin typeface="Arial" panose="020B0604020202020204" pitchFamily="34" charset="0"/>
                <a:cs typeface="Arial" panose="020B0604020202020204" pitchFamily="34" charset="0"/>
              </a:rPr>
              <a:t>14.2</a:t>
            </a:r>
            <a:r>
              <a:rPr lang="en-US" sz="2400" dirty="0" smtClean="0">
                <a:solidFill>
                  <a:schemeClr val="tx1"/>
                </a:solidFill>
                <a:latin typeface="Arial" panose="020B0604020202020204" pitchFamily="34" charset="0"/>
                <a:cs typeface="Arial" panose="020B0604020202020204" pitchFamily="34" charset="0"/>
              </a:rPr>
              <a:t> Describe </a:t>
            </a:r>
            <a:r>
              <a:rPr lang="en-US" sz="2400" dirty="0">
                <a:solidFill>
                  <a:schemeClr val="tx1"/>
                </a:solidFill>
                <a:latin typeface="Arial" panose="020B0604020202020204" pitchFamily="34" charset="0"/>
                <a:cs typeface="Arial" panose="020B0604020202020204" pitchFamily="34" charset="0"/>
              </a:rPr>
              <a:t>file data organization</a:t>
            </a:r>
          </a:p>
          <a:p>
            <a:pPr marL="0" indent="0">
              <a:spcBef>
                <a:spcPts val="1500"/>
              </a:spcBef>
              <a:buNone/>
            </a:pPr>
            <a:r>
              <a:rPr lang="en-US" sz="2400" b="1" dirty="0" smtClean="0">
                <a:solidFill>
                  <a:srgbClr val="007FA3"/>
                </a:solidFill>
                <a:latin typeface="Arial" panose="020B0604020202020204" pitchFamily="34" charset="0"/>
                <a:cs typeface="Arial" panose="020B0604020202020204" pitchFamily="34" charset="0"/>
              </a:rPr>
              <a:t>14.3</a:t>
            </a:r>
            <a:r>
              <a:rPr lang="en-US" sz="2400" dirty="0" smtClean="0">
                <a:solidFill>
                  <a:schemeClr val="tx1"/>
                </a:solidFill>
                <a:latin typeface="Arial" panose="020B0604020202020204" pitchFamily="34" charset="0"/>
                <a:cs typeface="Arial" panose="020B0604020202020204" pitchFamily="34" charset="0"/>
              </a:rPr>
              <a:t> Describe </a:t>
            </a:r>
            <a:r>
              <a:rPr lang="en-US" sz="2400" dirty="0" smtClean="0">
                <a:solidFill>
                  <a:schemeClr val="tx1"/>
                </a:solidFill>
                <a:latin typeface="Arial" panose="020B0604020202020204" pitchFamily="34" charset="0"/>
                <a:cs typeface="Arial" panose="020B0604020202020204" pitchFamily="34" charset="0"/>
              </a:rPr>
              <a:t>streams</a:t>
            </a:r>
            <a:endParaRPr lang="en-US" sz="2400" dirty="0">
              <a:solidFill>
                <a:schemeClr val="tx1"/>
              </a:solidFill>
              <a:latin typeface="Arial" panose="020B0604020202020204" pitchFamily="34" charset="0"/>
              <a:cs typeface="Arial" panose="020B0604020202020204" pitchFamily="34" charset="0"/>
            </a:endParaRPr>
          </a:p>
          <a:p>
            <a:pPr marL="0" indent="0">
              <a:spcBef>
                <a:spcPts val="1500"/>
              </a:spcBef>
              <a:buNone/>
            </a:pPr>
            <a:r>
              <a:rPr lang="en-US" sz="2400" b="1" dirty="0" smtClean="0">
                <a:solidFill>
                  <a:srgbClr val="007FA3"/>
                </a:solidFill>
                <a:latin typeface="Arial" panose="020B0604020202020204" pitchFamily="34" charset="0"/>
                <a:cs typeface="Arial" panose="020B0604020202020204" pitchFamily="34" charset="0"/>
              </a:rPr>
              <a:t>14.4</a:t>
            </a:r>
            <a:r>
              <a:rPr lang="en-US" sz="2400" dirty="0" smtClean="0">
                <a:solidFill>
                  <a:schemeClr val="tx1"/>
                </a:solidFill>
                <a:latin typeface="Arial" panose="020B0604020202020204" pitchFamily="34" charset="0"/>
                <a:cs typeface="Arial" panose="020B0604020202020204" pitchFamily="34" charset="0"/>
              </a:rPr>
              <a:t> Write </a:t>
            </a:r>
            <a:r>
              <a:rPr lang="en-US" sz="2400" dirty="0">
                <a:solidFill>
                  <a:schemeClr val="tx1"/>
                </a:solidFill>
                <a:latin typeface="Arial" panose="020B0604020202020204" pitchFamily="34" charset="0"/>
                <a:cs typeface="Arial" panose="020B0604020202020204" pitchFamily="34" charset="0"/>
              </a:rPr>
              <a:t>to and read from a sequential access text file</a:t>
            </a:r>
          </a:p>
          <a:p>
            <a:pPr marL="0" indent="0">
              <a:spcBef>
                <a:spcPts val="1500"/>
              </a:spcBef>
              <a:buNone/>
            </a:pPr>
            <a:r>
              <a:rPr lang="en-US" sz="2400" b="1" dirty="0" smtClean="0">
                <a:solidFill>
                  <a:srgbClr val="007FA3"/>
                </a:solidFill>
                <a:latin typeface="Arial" panose="020B0604020202020204" pitchFamily="34" charset="0"/>
                <a:cs typeface="Arial" panose="020B0604020202020204" pitchFamily="34" charset="0"/>
              </a:rPr>
              <a:t>14.5</a:t>
            </a:r>
            <a:r>
              <a:rPr lang="en-US" sz="2400" dirty="0" smtClean="0">
                <a:solidFill>
                  <a:schemeClr val="tx1"/>
                </a:solidFill>
                <a:latin typeface="Arial" panose="020B0604020202020204" pitchFamily="34" charset="0"/>
                <a:cs typeface="Arial" panose="020B0604020202020204" pitchFamily="34" charset="0"/>
              </a:rPr>
              <a:t> Search </a:t>
            </a:r>
            <a:r>
              <a:rPr lang="en-US" sz="2400" dirty="0">
                <a:solidFill>
                  <a:schemeClr val="tx1"/>
                </a:solidFill>
                <a:latin typeface="Arial" panose="020B0604020202020204" pitchFamily="34" charset="0"/>
                <a:cs typeface="Arial" panose="020B0604020202020204" pitchFamily="34" charset="0"/>
              </a:rPr>
              <a:t>a sequential access text file</a:t>
            </a:r>
          </a:p>
          <a:p>
            <a:pPr marL="0" indent="0">
              <a:spcBef>
                <a:spcPts val="1500"/>
              </a:spcBef>
              <a:buNone/>
            </a:pPr>
            <a:r>
              <a:rPr lang="en-US" sz="2400" b="1" dirty="0" smtClean="0">
                <a:solidFill>
                  <a:srgbClr val="007FA3"/>
                </a:solidFill>
                <a:latin typeface="Arial" panose="020B0604020202020204" pitchFamily="34" charset="0"/>
                <a:cs typeface="Arial" panose="020B0604020202020204" pitchFamily="34" charset="0"/>
              </a:rPr>
              <a:t>14.6</a:t>
            </a:r>
            <a:r>
              <a:rPr lang="en-US" sz="2400" dirty="0" smtClean="0">
                <a:solidFill>
                  <a:schemeClr val="tx1"/>
                </a:solidFill>
                <a:latin typeface="Arial" panose="020B0604020202020204" pitchFamily="34" charset="0"/>
                <a:cs typeface="Arial" panose="020B0604020202020204" pitchFamily="34" charset="0"/>
              </a:rPr>
              <a:t> Appreciate </a:t>
            </a:r>
            <a:r>
              <a:rPr lang="en-US" sz="2400" dirty="0">
                <a:solidFill>
                  <a:schemeClr val="tx1"/>
                </a:solidFill>
                <a:latin typeface="Arial" panose="020B0604020202020204" pitchFamily="34" charset="0"/>
                <a:cs typeface="Arial" panose="020B0604020202020204" pitchFamily="34" charset="0"/>
              </a:rPr>
              <a:t>serialization and deserialization</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87750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802"/>
            <a:ext cx="7874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Understanding Streams</a:t>
            </a:r>
            <a:r>
              <a:rPr lang="en-US" sz="3600" b="1" dirty="0" smtClean="0">
                <a:solidFill>
                  <a:srgbClr val="007FA3"/>
                </a:solidFill>
                <a:latin typeface="Arial" panose="020B0604020202020204" pitchFamily="34" charset="0"/>
                <a:cs typeface="Arial" panose="020B0604020202020204" pitchFamily="34" charset="0"/>
              </a:rPr>
              <a:t> </a:t>
            </a:r>
            <a:r>
              <a:rPr lang="en-US" sz="2000" dirty="0" smtClean="0">
                <a:solidFill>
                  <a:srgbClr val="007FA3"/>
                </a:solidFill>
                <a:latin typeface="Arial" panose="020B0604020202020204" pitchFamily="34" charset="0"/>
                <a:cs typeface="Arial" panose="020B0604020202020204" pitchFamily="34" charset="0"/>
              </a:rPr>
              <a:t>(2 of 5)</a:t>
            </a:r>
            <a:endParaRPr lang="en-US" sz="2000"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8818"/>
            <a:ext cx="8018583" cy="4524315"/>
          </a:xfrm>
        </p:spPr>
        <p:txBody>
          <a:bodyPr/>
          <a:lstStyle/>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When you produce screen output and accept keyboard input, you use the </a:t>
            </a:r>
            <a:r>
              <a:rPr lang="en-US" sz="2200" b="1" dirty="0">
                <a:solidFill>
                  <a:schemeClr val="tx1"/>
                </a:solidFill>
                <a:latin typeface="Arial" panose="020B0604020202020204" pitchFamily="34" charset="0"/>
                <a:cs typeface="Arial" panose="020B0604020202020204" pitchFamily="34" charset="0"/>
              </a:rPr>
              <a:t>Console</a:t>
            </a:r>
            <a:r>
              <a:rPr lang="en-US" sz="2200" dirty="0">
                <a:solidFill>
                  <a:schemeClr val="tx1"/>
                </a:solidFill>
                <a:latin typeface="Arial" panose="020B0604020202020204" pitchFamily="34" charset="0"/>
                <a:cs typeface="Arial" panose="020B0604020202020204" pitchFamily="34" charset="0"/>
              </a:rPr>
              <a:t> class, which provides access to several standard streams:</a:t>
            </a:r>
            <a:endParaRPr lang="en-US" sz="2200"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b="1" dirty="0" smtClean="0">
                <a:solidFill>
                  <a:schemeClr val="tx1"/>
                </a:solidFill>
                <a:latin typeface="Arial" panose="020B0604020202020204" pitchFamily="34" charset="0"/>
                <a:cs typeface="Arial" panose="020B0604020202020204" pitchFamily="34" charset="0"/>
              </a:rPr>
              <a:t>Console.In</a:t>
            </a:r>
          </a:p>
          <a:p>
            <a:pPr marL="1143000" lvl="2" indent="-228600">
              <a:lnSpc>
                <a:spcPct val="100000"/>
              </a:lnSpc>
              <a:spcBef>
                <a:spcPts val="600"/>
              </a:spcBef>
              <a:buClr>
                <a:srgbClr val="007FA3"/>
              </a:buClr>
              <a:buFont typeface="Wingdings" panose="05000000000000000000" pitchFamily="2" charset="2"/>
              <a:buChar char="§"/>
            </a:pPr>
            <a:r>
              <a:rPr lang="en-US" sz="2200" dirty="0">
                <a:solidFill>
                  <a:schemeClr val="tx1"/>
                </a:solidFill>
                <a:latin typeface="Arial" panose="020B0604020202020204" pitchFamily="34" charset="0"/>
                <a:cs typeface="Arial" panose="020B0604020202020204" pitchFamily="34" charset="0"/>
              </a:rPr>
              <a:t>Standard input stream object - Accepts data from the </a:t>
            </a:r>
            <a:r>
              <a:rPr lang="en-US" sz="2200" dirty="0" smtClean="0">
                <a:solidFill>
                  <a:schemeClr val="tx1"/>
                </a:solidFill>
                <a:latin typeface="Arial" panose="020B0604020202020204" pitchFamily="34" charset="0"/>
                <a:cs typeface="Arial" panose="020B0604020202020204" pitchFamily="34" charset="0"/>
              </a:rPr>
              <a:t>keyboard</a:t>
            </a:r>
            <a:endParaRPr lang="en-US" sz="2200" dirty="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b="1" dirty="0">
                <a:solidFill>
                  <a:schemeClr val="tx1"/>
                </a:solidFill>
                <a:latin typeface="Arial" panose="020B0604020202020204" pitchFamily="34" charset="0"/>
                <a:cs typeface="Arial" panose="020B0604020202020204" pitchFamily="34" charset="0"/>
              </a:rPr>
              <a:t>Console.Out</a:t>
            </a:r>
          </a:p>
          <a:p>
            <a:pPr marL="1143000" lvl="2" indent="-228600">
              <a:lnSpc>
                <a:spcPct val="100000"/>
              </a:lnSpc>
              <a:spcBef>
                <a:spcPts val="600"/>
              </a:spcBef>
              <a:buClr>
                <a:srgbClr val="007FA3"/>
              </a:buClr>
              <a:buFont typeface="Wingdings" panose="05000000000000000000" pitchFamily="2" charset="2"/>
              <a:buChar char="§"/>
            </a:pPr>
            <a:r>
              <a:rPr lang="en-US" sz="2200" dirty="0">
                <a:solidFill>
                  <a:schemeClr val="tx1"/>
                </a:solidFill>
                <a:latin typeface="Arial" panose="020B0604020202020204" pitchFamily="34" charset="0"/>
                <a:cs typeface="Arial" panose="020B0604020202020204" pitchFamily="34" charset="0"/>
              </a:rPr>
              <a:t>Standard output stream object - Allows a program to produce output on the </a:t>
            </a:r>
            <a:r>
              <a:rPr lang="en-US" sz="2200" dirty="0" smtClean="0">
                <a:solidFill>
                  <a:schemeClr val="tx1"/>
                </a:solidFill>
                <a:latin typeface="Arial" panose="020B0604020202020204" pitchFamily="34" charset="0"/>
                <a:cs typeface="Arial" panose="020B0604020202020204" pitchFamily="34" charset="0"/>
              </a:rPr>
              <a:t>screen</a:t>
            </a:r>
          </a:p>
          <a:p>
            <a:pPr marL="740664" lvl="1" indent="-283464">
              <a:lnSpc>
                <a:spcPct val="100000"/>
              </a:lnSpc>
              <a:buClr>
                <a:srgbClr val="007FA3"/>
              </a:buClr>
              <a:buFont typeface="Arial" panose="020B0604020202020204" pitchFamily="34" charset="0"/>
              <a:buChar char="–"/>
            </a:pPr>
            <a:r>
              <a:rPr lang="en-US" sz="2200" b="1" dirty="0">
                <a:solidFill>
                  <a:schemeClr val="tx1"/>
                </a:solidFill>
                <a:latin typeface="Arial" panose="020B0604020202020204" pitchFamily="34" charset="0"/>
                <a:cs typeface="Arial" panose="020B0604020202020204" pitchFamily="34" charset="0"/>
              </a:rPr>
              <a:t>Console.Error</a:t>
            </a:r>
          </a:p>
          <a:p>
            <a:pPr marL="1143000" lvl="2" indent="-228600">
              <a:lnSpc>
                <a:spcPct val="100000"/>
              </a:lnSpc>
              <a:spcBef>
                <a:spcPts val="600"/>
              </a:spcBef>
              <a:buClr>
                <a:srgbClr val="007FA3"/>
              </a:buClr>
              <a:buFont typeface="Wingdings" panose="05000000000000000000" pitchFamily="2" charset="2"/>
              <a:buChar char="§"/>
            </a:pPr>
            <a:r>
              <a:rPr lang="en-US" sz="2200" dirty="0">
                <a:solidFill>
                  <a:schemeClr val="tx1"/>
                </a:solidFill>
                <a:latin typeface="Arial" panose="020B0604020202020204" pitchFamily="34" charset="0"/>
                <a:cs typeface="Arial" panose="020B0604020202020204" pitchFamily="34" charset="0"/>
              </a:rPr>
              <a:t>Standard error stream object - Allows a program to write error messages to the screen</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478760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802"/>
            <a:ext cx="7874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Understanding Streams</a:t>
            </a:r>
            <a:r>
              <a:rPr lang="en-US" sz="3600" b="1" dirty="0" smtClean="0">
                <a:solidFill>
                  <a:srgbClr val="007FA3"/>
                </a:solidFill>
                <a:latin typeface="Arial" panose="020B0604020202020204" pitchFamily="34" charset="0"/>
                <a:cs typeface="Arial" panose="020B0604020202020204" pitchFamily="34" charset="0"/>
              </a:rPr>
              <a:t> </a:t>
            </a:r>
            <a:r>
              <a:rPr lang="en-US" sz="2000" dirty="0" smtClean="0">
                <a:solidFill>
                  <a:srgbClr val="007FA3"/>
                </a:solidFill>
                <a:latin typeface="Arial" panose="020B0604020202020204" pitchFamily="34" charset="0"/>
                <a:cs typeface="Arial" panose="020B0604020202020204" pitchFamily="34" charset="0"/>
              </a:rPr>
              <a:t>(3 of 5)</a:t>
            </a:r>
            <a:endParaRPr lang="en-US" sz="2000"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8818"/>
            <a:ext cx="7942383" cy="2793072"/>
          </a:xfrm>
        </p:spPr>
        <p:txBody>
          <a:bodyPr/>
          <a:lstStyle/>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Most streams flow in only one </a:t>
            </a:r>
            <a:r>
              <a:rPr lang="en-US" sz="2200" dirty="0" smtClean="0">
                <a:solidFill>
                  <a:schemeClr val="tx1"/>
                </a:solidFill>
                <a:latin typeface="Arial" panose="020B0604020202020204" pitchFamily="34" charset="0"/>
                <a:cs typeface="Arial" panose="020B0604020202020204" pitchFamily="34" charset="0"/>
              </a:rPr>
              <a:t>direction</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File processing classes include:</a:t>
            </a:r>
            <a:endParaRPr lang="en-US" sz="2200"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b="1" dirty="0">
                <a:solidFill>
                  <a:schemeClr val="tx1"/>
                </a:solidFill>
                <a:latin typeface="Arial" panose="020B0604020202020204" pitchFamily="34" charset="0"/>
                <a:cs typeface="Arial" panose="020B0604020202020204" pitchFamily="34" charset="0"/>
              </a:rPr>
              <a:t>StreamReader</a:t>
            </a:r>
            <a:r>
              <a:rPr lang="en-US" sz="2200" dirty="0">
                <a:solidFill>
                  <a:schemeClr val="tx1"/>
                </a:solidFill>
                <a:latin typeface="Arial" panose="020B0604020202020204" pitchFamily="34" charset="0"/>
                <a:cs typeface="Arial" panose="020B0604020202020204" pitchFamily="34" charset="0"/>
              </a:rPr>
              <a:t> for text input from a </a:t>
            </a:r>
            <a:r>
              <a:rPr lang="en-US" sz="2200" dirty="0" smtClean="0">
                <a:solidFill>
                  <a:schemeClr val="tx1"/>
                </a:solidFill>
                <a:latin typeface="Arial" panose="020B0604020202020204" pitchFamily="34" charset="0"/>
                <a:cs typeface="Arial" panose="020B0604020202020204" pitchFamily="34" charset="0"/>
              </a:rPr>
              <a:t>file</a:t>
            </a:r>
            <a:endParaRPr lang="en-US" sz="2200"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b="1" dirty="0">
                <a:solidFill>
                  <a:schemeClr val="tx1"/>
                </a:solidFill>
                <a:latin typeface="Arial" panose="020B0604020202020204" pitchFamily="34" charset="0"/>
                <a:cs typeface="Arial" panose="020B0604020202020204" pitchFamily="34" charset="0"/>
              </a:rPr>
              <a:t>StreamWriter</a:t>
            </a:r>
            <a:r>
              <a:rPr lang="en-US" sz="2200" dirty="0">
                <a:solidFill>
                  <a:schemeClr val="tx1"/>
                </a:solidFill>
                <a:latin typeface="Arial" panose="020B0604020202020204" pitchFamily="34" charset="0"/>
                <a:cs typeface="Arial" panose="020B0604020202020204" pitchFamily="34" charset="0"/>
              </a:rPr>
              <a:t> for text output to a </a:t>
            </a:r>
            <a:r>
              <a:rPr lang="en-US" sz="2200" dirty="0" smtClean="0">
                <a:solidFill>
                  <a:schemeClr val="tx1"/>
                </a:solidFill>
                <a:latin typeface="Arial" panose="020B0604020202020204" pitchFamily="34" charset="0"/>
                <a:cs typeface="Arial" panose="020B0604020202020204" pitchFamily="34" charset="0"/>
              </a:rPr>
              <a:t>file</a:t>
            </a:r>
          </a:p>
          <a:p>
            <a:pPr marL="740664" lvl="1" indent="-283464">
              <a:lnSpc>
                <a:spcPct val="100000"/>
              </a:lnSpc>
              <a:buClr>
                <a:srgbClr val="007FA3"/>
              </a:buClr>
              <a:buFont typeface="Arial" panose="020B0604020202020204" pitchFamily="34" charset="0"/>
              <a:buChar char="–"/>
            </a:pPr>
            <a:r>
              <a:rPr lang="en-US" sz="2200" b="1" dirty="0">
                <a:solidFill>
                  <a:schemeClr val="tx1"/>
                </a:solidFill>
                <a:latin typeface="Arial" panose="020B0604020202020204" pitchFamily="34" charset="0"/>
                <a:cs typeface="Arial" panose="020B0604020202020204" pitchFamily="34" charset="0"/>
              </a:rPr>
              <a:t>FileStream</a:t>
            </a:r>
            <a:r>
              <a:rPr lang="en-US" sz="2200" dirty="0">
                <a:solidFill>
                  <a:schemeClr val="tx1"/>
                </a:solidFill>
                <a:latin typeface="Arial" panose="020B0604020202020204" pitchFamily="34" charset="0"/>
                <a:cs typeface="Arial" panose="020B0604020202020204" pitchFamily="34" charset="0"/>
              </a:rPr>
              <a:t> is used alone for bytes and with either </a:t>
            </a:r>
            <a:r>
              <a:rPr lang="en-US" sz="2200" b="1" dirty="0">
                <a:solidFill>
                  <a:schemeClr val="tx1"/>
                </a:solidFill>
                <a:latin typeface="Arial" panose="020B0604020202020204" pitchFamily="34" charset="0"/>
                <a:cs typeface="Arial" panose="020B0604020202020204" pitchFamily="34" charset="0"/>
              </a:rPr>
              <a:t>StreamReader</a:t>
            </a:r>
            <a:r>
              <a:rPr lang="en-US" sz="2200" dirty="0">
                <a:solidFill>
                  <a:schemeClr val="tx1"/>
                </a:solidFill>
                <a:latin typeface="Arial" panose="020B0604020202020204" pitchFamily="34" charset="0"/>
                <a:cs typeface="Arial" panose="020B0604020202020204" pitchFamily="34" charset="0"/>
              </a:rPr>
              <a:t> and </a:t>
            </a:r>
            <a:r>
              <a:rPr lang="en-US" sz="2200" b="1" dirty="0">
                <a:solidFill>
                  <a:schemeClr val="tx1"/>
                </a:solidFill>
                <a:latin typeface="Arial" panose="020B0604020202020204" pitchFamily="34" charset="0"/>
                <a:cs typeface="Arial" panose="020B0604020202020204" pitchFamily="34" charset="0"/>
              </a:rPr>
              <a:t>StreamWriter</a:t>
            </a:r>
            <a:r>
              <a:rPr lang="en-US" sz="2200" dirty="0">
                <a:solidFill>
                  <a:schemeClr val="tx1"/>
                </a:solidFill>
                <a:latin typeface="Arial" panose="020B0604020202020204" pitchFamily="34" charset="0"/>
                <a:cs typeface="Arial" panose="020B0604020202020204" pitchFamily="34" charset="0"/>
              </a:rPr>
              <a:t> for text), for either input from and output to a </a:t>
            </a:r>
            <a:r>
              <a:rPr lang="en-US" sz="2200" dirty="0" smtClean="0">
                <a:solidFill>
                  <a:schemeClr val="tx1"/>
                </a:solidFill>
                <a:latin typeface="Arial" panose="020B0604020202020204" pitchFamily="34" charset="0"/>
                <a:cs typeface="Arial" panose="020B0604020202020204" pitchFamily="34" charset="0"/>
              </a:rPr>
              <a:t>file</a:t>
            </a:r>
            <a:endParaRPr lang="en-US" sz="2200" dirty="0">
              <a:solidFill>
                <a:schemeClr val="tx1"/>
              </a:solidFill>
              <a:latin typeface="Arial" panose="020B0604020202020204" pitchFamily="34" charset="0"/>
              <a:cs typeface="Arial" panose="020B0604020202020204" pitchFamily="34" charset="0"/>
            </a:endParaRP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974726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802"/>
            <a:ext cx="7874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Understanding Streams</a:t>
            </a:r>
            <a:r>
              <a:rPr lang="en-US" sz="3600" b="1" dirty="0" smtClean="0">
                <a:solidFill>
                  <a:srgbClr val="007FA3"/>
                </a:solidFill>
                <a:latin typeface="Arial" panose="020B0604020202020204" pitchFamily="34" charset="0"/>
                <a:cs typeface="Arial" panose="020B0604020202020204" pitchFamily="34" charset="0"/>
              </a:rPr>
              <a:t> </a:t>
            </a:r>
            <a:r>
              <a:rPr lang="en-US" sz="2000" dirty="0" smtClean="0">
                <a:solidFill>
                  <a:srgbClr val="007FA3"/>
                </a:solidFill>
                <a:latin typeface="Arial" panose="020B0604020202020204" pitchFamily="34" charset="0"/>
                <a:cs typeface="Arial" panose="020B0604020202020204" pitchFamily="34" charset="0"/>
              </a:rPr>
              <a:t>(4 of 5)</a:t>
            </a:r>
            <a:endParaRPr lang="en-US" sz="2000"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8818"/>
            <a:ext cx="8188446" cy="1015663"/>
          </a:xfrm>
        </p:spPr>
        <p:txBody>
          <a:bodyPr/>
          <a:lstStyle/>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Figure 14-7 shows an application in which a </a:t>
            </a:r>
            <a:r>
              <a:rPr lang="en-US" sz="2200" b="1" dirty="0">
                <a:solidFill>
                  <a:schemeClr val="tx1"/>
                </a:solidFill>
                <a:latin typeface="Arial" panose="020B0604020202020204" pitchFamily="34" charset="0"/>
                <a:cs typeface="Arial" panose="020B0604020202020204" pitchFamily="34" charset="0"/>
              </a:rPr>
              <a:t>FileStream</a:t>
            </a:r>
            <a:r>
              <a:rPr lang="en-US" sz="2200" dirty="0">
                <a:solidFill>
                  <a:schemeClr val="tx1"/>
                </a:solidFill>
                <a:latin typeface="Arial" panose="020B0604020202020204" pitchFamily="34" charset="0"/>
                <a:cs typeface="Arial" panose="020B0604020202020204" pitchFamily="34" charset="0"/>
              </a:rPr>
              <a:t> object named </a:t>
            </a:r>
            <a:r>
              <a:rPr lang="en-US" sz="2200" b="1" dirty="0" smtClean="0">
                <a:solidFill>
                  <a:schemeClr val="tx1"/>
                </a:solidFill>
                <a:latin typeface="Arial" panose="020B0604020202020204" pitchFamily="34" charset="0"/>
                <a:cs typeface="Arial" panose="020B0604020202020204" pitchFamily="34" charset="0"/>
              </a:rPr>
              <a:t>outFile</a:t>
            </a:r>
            <a:r>
              <a:rPr lang="en-US" sz="2200" dirty="0" smtClean="0">
                <a:solidFill>
                  <a:schemeClr val="tx1"/>
                </a:solidFill>
                <a:latin typeface="Arial" panose="020B0604020202020204" pitchFamily="34" charset="0"/>
                <a:cs typeface="Arial" panose="020B0604020202020204" pitchFamily="34" charset="0"/>
              </a:rPr>
              <a:t> </a:t>
            </a:r>
            <a:r>
              <a:rPr lang="en-US" sz="2200" dirty="0">
                <a:solidFill>
                  <a:schemeClr val="tx1"/>
                </a:solidFill>
                <a:latin typeface="Arial" panose="020B0604020202020204" pitchFamily="34" charset="0"/>
                <a:cs typeface="Arial" panose="020B0604020202020204" pitchFamily="34" charset="0"/>
              </a:rPr>
              <a:t>is created, then associated with a </a:t>
            </a:r>
            <a:r>
              <a:rPr lang="en-US" sz="2200" b="1" dirty="0">
                <a:solidFill>
                  <a:schemeClr val="tx1"/>
                </a:solidFill>
                <a:latin typeface="Arial" panose="020B0604020202020204" pitchFamily="34" charset="0"/>
                <a:cs typeface="Arial" panose="020B0604020202020204" pitchFamily="34" charset="0"/>
              </a:rPr>
              <a:t>StreamWriter</a:t>
            </a:r>
            <a:r>
              <a:rPr lang="en-US" sz="2200" dirty="0">
                <a:solidFill>
                  <a:schemeClr val="tx1"/>
                </a:solidFill>
                <a:latin typeface="Arial" panose="020B0604020202020204" pitchFamily="34" charset="0"/>
                <a:cs typeface="Arial" panose="020B0604020202020204" pitchFamily="34" charset="0"/>
              </a:rPr>
              <a:t> named </a:t>
            </a:r>
            <a:r>
              <a:rPr lang="en-US" sz="2200" b="1" dirty="0">
                <a:solidFill>
                  <a:schemeClr val="tx1"/>
                </a:solidFill>
                <a:latin typeface="Arial" panose="020B0604020202020204" pitchFamily="34" charset="0"/>
                <a:cs typeface="Arial" panose="020B0604020202020204" pitchFamily="34" charset="0"/>
              </a:rPr>
              <a:t>writer</a:t>
            </a:r>
            <a:r>
              <a:rPr lang="en-US" sz="2200" dirty="0">
                <a:solidFill>
                  <a:schemeClr val="tx1"/>
                </a:solidFill>
                <a:latin typeface="Arial" panose="020B0604020202020204" pitchFamily="34" charset="0"/>
                <a:cs typeface="Arial" panose="020B0604020202020204" pitchFamily="34" charset="0"/>
              </a:rPr>
              <a:t> in the first shaded </a:t>
            </a:r>
            <a:r>
              <a:rPr lang="en-US" sz="2200" dirty="0" smtClean="0">
                <a:solidFill>
                  <a:schemeClr val="tx1"/>
                </a:solidFill>
                <a:latin typeface="Arial" panose="020B0604020202020204" pitchFamily="34" charset="0"/>
                <a:cs typeface="Arial" panose="020B0604020202020204" pitchFamily="34" charset="0"/>
              </a:rPr>
              <a:t>line</a:t>
            </a:r>
          </a:p>
        </p:txBody>
      </p:sp>
      <p:pic>
        <p:nvPicPr>
          <p:cNvPr id="5" name="Picture 4" descr="Figure 14-7 The WriteSomeText program. Program code. In the code, the words in the variable names are merged, and the code contains the following keywords: using static, using, class, static void, new, string. The lines read as follows. Line 1: using static, system, period, console, semicolon. Line 2: using, system, period, i o, semicolon. Line 3: class, write some text. Line 4: left brace. Line 5, indented once: static void, main, open parenthesis, close parenthesis. Line 6, indented once: left brace. Line 7, indented twice: file stream out file = new. Line 8, indented 3 times: file stream, open parenthesis, open quotes, some text, period, t x t, close quotes, comma, file mode, period, create, comma. Line 9, indented 4 times: file access, period, write, close parenthesis, semicolon. Line 10, indented twice, highlighted: stream writer writer = new stream writer, open parenthesis, out file, close parenthesis, semicolon. Line 11, indented twice: write, open parenthesis, open quotes, enter some text &gt; &gt; close quotes, close parenthesis, semicolon. Line 12, indented twice: string text = read line, open parenthesis, close parenthesis, semicolon. Line 13, indented twice, highlighted: writer, period, write line, open parenthesis, text, close parenthesis, semicolon. Line 14, indented twice: forward slash, forward slash, error occurs if the next two statements are reversed. Line 15, indented twice: writer, period, close, open parenthesis, close parenthesis, semicolon. Line 16, indented twice: out file, period, close, open parenthesis, close parenthesis, semicolon. Line 17, indented once: right brace. Line 18: right brac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43272" y="2849279"/>
            <a:ext cx="5285935" cy="3200400"/>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0125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802"/>
            <a:ext cx="7874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Understanding Streams</a:t>
            </a:r>
            <a:r>
              <a:rPr lang="en-US" sz="3600" b="1" dirty="0" smtClean="0">
                <a:solidFill>
                  <a:srgbClr val="007FA3"/>
                </a:solidFill>
                <a:latin typeface="Arial" panose="020B0604020202020204" pitchFamily="34" charset="0"/>
                <a:cs typeface="Arial" panose="020B0604020202020204" pitchFamily="34" charset="0"/>
              </a:rPr>
              <a:t> </a:t>
            </a:r>
            <a:r>
              <a:rPr lang="en-US" sz="2000" dirty="0" smtClean="0">
                <a:solidFill>
                  <a:srgbClr val="007FA3"/>
                </a:solidFill>
                <a:latin typeface="Arial" panose="020B0604020202020204" pitchFamily="34" charset="0"/>
                <a:cs typeface="Arial" panose="020B0604020202020204" pitchFamily="34" charset="0"/>
              </a:rPr>
              <a:t>(5 of 5)</a:t>
            </a:r>
            <a:endParaRPr lang="en-US" sz="2000" dirty="0">
              <a:solidFill>
                <a:srgbClr val="007FA3"/>
              </a:solidFill>
              <a:latin typeface="Arial" panose="020B0604020202020204" pitchFamily="34" charset="0"/>
              <a:cs typeface="Arial" panose="020B0604020202020204" pitchFamily="34" charset="0"/>
            </a:endParaRPr>
          </a:p>
        </p:txBody>
      </p:sp>
      <p:pic>
        <p:nvPicPr>
          <p:cNvPr id="7" name="Picture 6" descr="Figure 14-8 Typical execution of the WriteSomeText program. The output of the program displays the following text. Line 1: enter some text &gt; &gt; there’s no place like hom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 y="1788871"/>
            <a:ext cx="7269100" cy="1089746"/>
          </a:xfrm>
          <a:prstGeom prst="rect">
            <a:avLst/>
          </a:prstGeom>
        </p:spPr>
      </p:pic>
      <p:pic>
        <p:nvPicPr>
          <p:cNvPr id="8" name="Picture 7" descr="Figure 14-9 File created by the WriteSomeText program. The output in the some text notepad is as follows. Line 1: There’s no place like home."/>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94495" y="3499825"/>
            <a:ext cx="5312805" cy="2223445"/>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755723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2760"/>
            <a:ext cx="7874000" cy="1046440"/>
          </a:xfrm>
        </p:spPr>
        <p:txBody>
          <a:bodyPr anchor="b"/>
          <a:lstStyle/>
          <a:p>
            <a:pPr>
              <a:lnSpc>
                <a:spcPct val="100000"/>
              </a:lnSpc>
            </a:pPr>
            <a:r>
              <a:rPr lang="en-US" sz="3400" b="1" dirty="0">
                <a:solidFill>
                  <a:srgbClr val="007FA3"/>
                </a:solidFill>
                <a:latin typeface="Arial" panose="020B0604020202020204" pitchFamily="34" charset="0"/>
                <a:cs typeface="Arial" panose="020B0604020202020204" pitchFamily="34" charset="0"/>
              </a:rPr>
              <a:t>Writing and Reading a Sequential Access </a:t>
            </a:r>
            <a:r>
              <a:rPr lang="en-US" sz="3400" b="1" dirty="0" smtClean="0">
                <a:solidFill>
                  <a:srgbClr val="007FA3"/>
                </a:solidFill>
                <a:latin typeface="Arial" panose="020B0604020202020204" pitchFamily="34" charset="0"/>
                <a:cs typeface="Arial" panose="020B0604020202020204" pitchFamily="34" charset="0"/>
              </a:rPr>
              <a:t>File</a:t>
            </a:r>
            <a:endParaRPr lang="en-US" sz="3400"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8818"/>
            <a:ext cx="8120183" cy="2077492"/>
          </a:xfrm>
        </p:spPr>
        <p:txBody>
          <a:bodyPr/>
          <a:lstStyle/>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C# uses files only as streams of </a:t>
            </a:r>
            <a:r>
              <a:rPr lang="en-US" sz="2200" dirty="0" smtClean="0">
                <a:solidFill>
                  <a:schemeClr val="tx1"/>
                </a:solidFill>
                <a:latin typeface="Arial" panose="020B0604020202020204" pitchFamily="34" charset="0"/>
                <a:cs typeface="Arial" panose="020B0604020202020204" pitchFamily="34" charset="0"/>
              </a:rPr>
              <a:t>bytes</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When you write a program to store a data file, you must dictate the form the file will </a:t>
            </a:r>
            <a:r>
              <a:rPr lang="en-US" sz="2200" dirty="0" smtClean="0">
                <a:solidFill>
                  <a:schemeClr val="tx1"/>
                </a:solidFill>
                <a:latin typeface="Arial" panose="020B0604020202020204" pitchFamily="34" charset="0"/>
                <a:cs typeface="Arial" panose="020B0604020202020204" pitchFamily="34" charset="0"/>
              </a:rPr>
              <a:t>take</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Whether you are writing data to a file or reading data from one, you create a </a:t>
            </a:r>
            <a:r>
              <a:rPr lang="en-US" sz="2200" b="1" dirty="0">
                <a:solidFill>
                  <a:schemeClr val="tx1"/>
                </a:solidFill>
                <a:latin typeface="Arial" panose="020B0604020202020204" pitchFamily="34" charset="0"/>
                <a:cs typeface="Arial" panose="020B0604020202020204" pitchFamily="34" charset="0"/>
              </a:rPr>
              <a:t>FileStream</a:t>
            </a:r>
            <a:r>
              <a:rPr lang="en-US" sz="2200" dirty="0">
                <a:solidFill>
                  <a:schemeClr val="tx1"/>
                </a:solidFill>
                <a:latin typeface="Arial" panose="020B0604020202020204" pitchFamily="34" charset="0"/>
                <a:cs typeface="Arial" panose="020B0604020202020204" pitchFamily="34" charset="0"/>
              </a:rPr>
              <a:t> object</a:t>
            </a:r>
            <a:endParaRPr lang="en-US" sz="2200" b="1" dirty="0" smtClean="0">
              <a:solidFill>
                <a:schemeClr val="tx1"/>
              </a:solidFill>
              <a:latin typeface="Arial" panose="020B0604020202020204" pitchFamily="34" charset="0"/>
              <a:cs typeface="Arial" panose="020B0604020202020204" pitchFamily="34" charset="0"/>
            </a:endParaRP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037990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2760"/>
            <a:ext cx="7874000" cy="1046440"/>
          </a:xfrm>
        </p:spPr>
        <p:txBody>
          <a:bodyPr anchor="b"/>
          <a:lstStyle/>
          <a:p>
            <a:pPr>
              <a:lnSpc>
                <a:spcPct val="100000"/>
              </a:lnSpc>
            </a:pPr>
            <a:r>
              <a:rPr lang="en-US" sz="3400" b="1" dirty="0">
                <a:solidFill>
                  <a:srgbClr val="007FA3"/>
                </a:solidFill>
                <a:latin typeface="Arial" panose="020B0604020202020204" pitchFamily="34" charset="0"/>
                <a:cs typeface="Arial" panose="020B0604020202020204" pitchFamily="34" charset="0"/>
              </a:rPr>
              <a:t>Writing Data to a Sequential Access Text File</a:t>
            </a:r>
            <a:r>
              <a:rPr lang="en-US" sz="3400" b="1" dirty="0" smtClean="0">
                <a:solidFill>
                  <a:srgbClr val="007FA3"/>
                </a:solidFill>
                <a:latin typeface="Arial" panose="020B0604020202020204" pitchFamily="34" charset="0"/>
                <a:cs typeface="Arial" panose="020B0604020202020204" pitchFamily="34" charset="0"/>
              </a:rPr>
              <a:t> </a:t>
            </a:r>
            <a:r>
              <a:rPr lang="en-US" sz="2000" dirty="0" smtClean="0">
                <a:solidFill>
                  <a:srgbClr val="007FA3"/>
                </a:solidFill>
                <a:latin typeface="Arial" panose="020B0604020202020204" pitchFamily="34" charset="0"/>
                <a:cs typeface="Arial" panose="020B0604020202020204" pitchFamily="34" charset="0"/>
              </a:rPr>
              <a:t>(</a:t>
            </a:r>
            <a:r>
              <a:rPr lang="en-US" sz="2000" dirty="0">
                <a:solidFill>
                  <a:srgbClr val="007FA3"/>
                </a:solidFill>
                <a:latin typeface="Arial" panose="020B0604020202020204" pitchFamily="34" charset="0"/>
                <a:cs typeface="Arial" panose="020B0604020202020204" pitchFamily="34" charset="0"/>
              </a:rPr>
              <a:t>1</a:t>
            </a:r>
            <a:r>
              <a:rPr lang="en-US" sz="2000" dirty="0" smtClean="0">
                <a:solidFill>
                  <a:srgbClr val="007FA3"/>
                </a:solidFill>
                <a:latin typeface="Arial" panose="020B0604020202020204" pitchFamily="34" charset="0"/>
                <a:cs typeface="Arial" panose="020B0604020202020204" pitchFamily="34" charset="0"/>
              </a:rPr>
              <a:t> of </a:t>
            </a:r>
            <a:r>
              <a:rPr lang="en-US" sz="2000" dirty="0">
                <a:solidFill>
                  <a:srgbClr val="007FA3"/>
                </a:solidFill>
                <a:latin typeface="Arial" panose="020B0604020202020204" pitchFamily="34" charset="0"/>
                <a:cs typeface="Arial" panose="020B0604020202020204" pitchFamily="34" charset="0"/>
              </a:rPr>
              <a:t>4</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8818"/>
            <a:ext cx="8323383" cy="4252382"/>
          </a:xfrm>
        </p:spPr>
        <p:txBody>
          <a:bodyPr/>
          <a:lstStyle/>
          <a:p>
            <a:pPr marL="256032" indent="-256032">
              <a:lnSpc>
                <a:spcPct val="100000"/>
              </a:lnSpc>
              <a:spcBef>
                <a:spcPts val="1500"/>
              </a:spcBef>
              <a:buClr>
                <a:srgbClr val="007FA3"/>
              </a:buClr>
            </a:pPr>
            <a:r>
              <a:rPr lang="en-US" sz="2200" b="1" dirty="0">
                <a:solidFill>
                  <a:schemeClr val="tx1"/>
                </a:solidFill>
                <a:latin typeface="Arial" panose="020B0604020202020204" pitchFamily="34" charset="0"/>
                <a:cs typeface="Arial" panose="020B0604020202020204" pitchFamily="34" charset="0"/>
              </a:rPr>
              <a:t>Token</a:t>
            </a:r>
            <a:endParaRPr lang="en-US" sz="2200" b="1"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A block of text within a string that represents an entity or field</a:t>
            </a:r>
            <a:endParaRPr lang="en-US" sz="2200" b="1" dirty="0" smtClean="0">
              <a:solidFill>
                <a:schemeClr val="tx1"/>
              </a:solidFill>
              <a:latin typeface="Arial" panose="020B0604020202020204" pitchFamily="34" charset="0"/>
              <a:cs typeface="Arial" panose="020B0604020202020204" pitchFamily="34" charset="0"/>
            </a:endParaRPr>
          </a:p>
          <a:p>
            <a:pPr marL="256032" indent="-256032">
              <a:lnSpc>
                <a:spcPct val="100000"/>
              </a:lnSpc>
              <a:spcBef>
                <a:spcPts val="1500"/>
              </a:spcBef>
              <a:buClr>
                <a:srgbClr val="007FA3"/>
              </a:buClr>
            </a:pPr>
            <a:r>
              <a:rPr lang="en-US" sz="2200" b="1" dirty="0">
                <a:solidFill>
                  <a:schemeClr val="tx1"/>
                </a:solidFill>
                <a:latin typeface="Arial" panose="020B0604020202020204" pitchFamily="34" charset="0"/>
                <a:cs typeface="Arial" panose="020B0604020202020204" pitchFamily="34" charset="0"/>
              </a:rPr>
              <a:t>Delimiter</a:t>
            </a:r>
          </a:p>
          <a:p>
            <a:pPr marL="740664" lvl="1" indent="-283464">
              <a:lnSpc>
                <a:spcPct val="100000"/>
              </a:lnSpc>
              <a:buClr>
                <a:srgbClr val="007FA3"/>
              </a:buClr>
              <a:buFont typeface="Arial" panose="020B0604020202020204" pitchFamily="34" charset="0"/>
              <a:buChar char="–"/>
            </a:pPr>
            <a:r>
              <a:rPr lang="en-US" sz="2200" dirty="0" smtClean="0">
                <a:solidFill>
                  <a:schemeClr val="tx1"/>
                </a:solidFill>
                <a:latin typeface="Arial" panose="020B0604020202020204" pitchFamily="34" charset="0"/>
                <a:cs typeface="Arial" panose="020B0604020202020204" pitchFamily="34" charset="0"/>
              </a:rPr>
              <a:t>A character used to specify the boundary between records and, potentially, fields in text files</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When you write data to a text file:</a:t>
            </a:r>
            <a:endParaRPr lang="en-US" sz="2200" b="1" dirty="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You can separate the fields with a </a:t>
            </a:r>
            <a:r>
              <a:rPr lang="en-US" sz="2200" dirty="0" smtClean="0">
                <a:solidFill>
                  <a:schemeClr val="tx1"/>
                </a:solidFill>
                <a:latin typeface="Arial" panose="020B0604020202020204" pitchFamily="34" charset="0"/>
                <a:cs typeface="Arial" panose="020B0604020202020204" pitchFamily="34" charset="0"/>
              </a:rPr>
              <a:t>delimiter</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Delimiters are needed when fields are not fixed in size and position—field size </a:t>
            </a:r>
            <a:r>
              <a:rPr lang="en-US" sz="2200" dirty="0" smtClean="0">
                <a:solidFill>
                  <a:schemeClr val="tx1"/>
                </a:solidFill>
                <a:latin typeface="Arial" panose="020B0604020202020204" pitchFamily="34" charset="0"/>
                <a:cs typeface="Arial" panose="020B0604020202020204" pitchFamily="34" charset="0"/>
              </a:rPr>
              <a:t>varies</a:t>
            </a:r>
          </a:p>
          <a:p>
            <a:pPr marL="740664" lvl="1" indent="-283464">
              <a:lnSpc>
                <a:spcPct val="100000"/>
              </a:lnSpc>
              <a:buClr>
                <a:srgbClr val="007FA3"/>
              </a:buClr>
              <a:buFont typeface="Arial" panose="020B0604020202020204" pitchFamily="34" charset="0"/>
              <a:buChar char="–"/>
            </a:pPr>
            <a:r>
              <a:rPr lang="en-US" sz="2200" b="1" dirty="0">
                <a:solidFill>
                  <a:schemeClr val="tx1"/>
                </a:solidFill>
                <a:latin typeface="Arial" panose="020B0604020202020204" pitchFamily="34" charset="0"/>
                <a:cs typeface="Arial" panose="020B0604020202020204" pitchFamily="34" charset="0"/>
              </a:rPr>
              <a:t>CSV files</a:t>
            </a:r>
            <a:r>
              <a:rPr lang="en-US" sz="2200" dirty="0">
                <a:solidFill>
                  <a:schemeClr val="tx1"/>
                </a:solidFill>
                <a:latin typeface="Arial" panose="020B0604020202020204" pitchFamily="34" charset="0"/>
                <a:cs typeface="Arial" panose="020B0604020202020204" pitchFamily="34" charset="0"/>
              </a:rPr>
              <a:t> (comma-separated value files) are delimited files</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655101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2760"/>
            <a:ext cx="7874000" cy="1046440"/>
          </a:xfrm>
        </p:spPr>
        <p:txBody>
          <a:bodyPr anchor="b"/>
          <a:lstStyle/>
          <a:p>
            <a:pPr>
              <a:lnSpc>
                <a:spcPct val="100000"/>
              </a:lnSpc>
            </a:pPr>
            <a:r>
              <a:rPr lang="en-US" sz="3400" b="1" dirty="0">
                <a:solidFill>
                  <a:srgbClr val="007FA3"/>
                </a:solidFill>
                <a:latin typeface="Arial" panose="020B0604020202020204" pitchFamily="34" charset="0"/>
                <a:cs typeface="Arial" panose="020B0604020202020204" pitchFamily="34" charset="0"/>
              </a:rPr>
              <a:t>Writing Data to a Sequential Access Text File</a:t>
            </a:r>
            <a:r>
              <a:rPr lang="en-US" sz="3400" b="1" dirty="0" smtClean="0">
                <a:solidFill>
                  <a:srgbClr val="007FA3"/>
                </a:solidFill>
                <a:latin typeface="Arial" panose="020B0604020202020204" pitchFamily="34" charset="0"/>
                <a:cs typeface="Arial" panose="020B0604020202020204" pitchFamily="34" charset="0"/>
              </a:rPr>
              <a:t> </a:t>
            </a:r>
            <a:r>
              <a:rPr lang="en-US" sz="2000" dirty="0" smtClean="0">
                <a:solidFill>
                  <a:srgbClr val="007FA3"/>
                </a:solidFill>
                <a:latin typeface="Arial" panose="020B0604020202020204" pitchFamily="34" charset="0"/>
                <a:cs typeface="Arial" panose="020B0604020202020204" pitchFamily="34" charset="0"/>
              </a:rPr>
              <a:t>(2 of </a:t>
            </a:r>
            <a:r>
              <a:rPr lang="en-US" sz="2000" dirty="0">
                <a:solidFill>
                  <a:srgbClr val="007FA3"/>
                </a:solidFill>
                <a:latin typeface="Arial" panose="020B0604020202020204" pitchFamily="34" charset="0"/>
                <a:cs typeface="Arial" panose="020B0604020202020204" pitchFamily="34" charset="0"/>
              </a:rPr>
              <a:t>4</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8818"/>
            <a:ext cx="7789983" cy="677108"/>
          </a:xfrm>
        </p:spPr>
        <p:txBody>
          <a:bodyPr/>
          <a:lstStyle/>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Figure 14-10 shows a typical Employee class that contains three fields and properties for </a:t>
            </a:r>
            <a:r>
              <a:rPr lang="en-US" sz="2200" dirty="0" smtClean="0">
                <a:solidFill>
                  <a:schemeClr val="tx1"/>
                </a:solidFill>
                <a:latin typeface="Arial" panose="020B0604020202020204" pitchFamily="34" charset="0"/>
                <a:cs typeface="Arial" panose="020B0604020202020204" pitchFamily="34" charset="0"/>
              </a:rPr>
              <a:t>each</a:t>
            </a:r>
          </a:p>
        </p:txBody>
      </p:sp>
      <p:pic>
        <p:nvPicPr>
          <p:cNvPr id="5" name="Picture 4" descr="Figure 14-10 An Employee class. Program code. In the code, the words in the variable names are merged, and the code contains the following keywords: class, public i n t, get, set, public string, public double. The lines read as follows. Line 1: class, employee. Line 2: left brace. Line 3, indented once: public i n t, e m p n u m, left brace, get, semicolon, set, semicolon, right brace. Line 4, indented once: public string, name, left brace, get, semicolon, set, semicolon, right brace. Line 5, indented once: public double, salary, left brace, get, semicolon, set, semicolon, right brace. Line 6: right brac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65387" y="2667000"/>
            <a:ext cx="5043242" cy="2260358"/>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257574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2760"/>
            <a:ext cx="7874000" cy="1046440"/>
          </a:xfrm>
        </p:spPr>
        <p:txBody>
          <a:bodyPr anchor="b"/>
          <a:lstStyle/>
          <a:p>
            <a:pPr>
              <a:lnSpc>
                <a:spcPct val="100000"/>
              </a:lnSpc>
            </a:pPr>
            <a:r>
              <a:rPr lang="en-US" sz="3400" b="1" dirty="0">
                <a:solidFill>
                  <a:srgbClr val="007FA3"/>
                </a:solidFill>
                <a:latin typeface="Arial" panose="020B0604020202020204" pitchFamily="34" charset="0"/>
                <a:cs typeface="Arial" panose="020B0604020202020204" pitchFamily="34" charset="0"/>
              </a:rPr>
              <a:t>Writing Data to a Sequential Access Text File</a:t>
            </a:r>
            <a:r>
              <a:rPr lang="en-US" sz="3400" b="1" dirty="0" smtClean="0">
                <a:solidFill>
                  <a:srgbClr val="007FA3"/>
                </a:solidFill>
                <a:latin typeface="Arial" panose="020B0604020202020204" pitchFamily="34" charset="0"/>
                <a:cs typeface="Arial" panose="020B0604020202020204" pitchFamily="34" charset="0"/>
              </a:rPr>
              <a:t> </a:t>
            </a:r>
            <a:r>
              <a:rPr lang="en-US" sz="2000" dirty="0" smtClean="0">
                <a:solidFill>
                  <a:srgbClr val="007FA3"/>
                </a:solidFill>
                <a:latin typeface="Arial" panose="020B0604020202020204" pitchFamily="34" charset="0"/>
                <a:cs typeface="Arial" panose="020B0604020202020204" pitchFamily="34" charset="0"/>
              </a:rPr>
              <a:t>(3 of </a:t>
            </a:r>
            <a:r>
              <a:rPr lang="en-US" sz="2000" dirty="0">
                <a:solidFill>
                  <a:srgbClr val="007FA3"/>
                </a:solidFill>
                <a:latin typeface="Arial" panose="020B0604020202020204" pitchFamily="34" charset="0"/>
                <a:cs typeface="Arial" panose="020B0604020202020204" pitchFamily="34" charset="0"/>
              </a:rPr>
              <a:t>4</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44344"/>
            <a:ext cx="4208583" cy="2834916"/>
          </a:xfrm>
        </p:spPr>
        <p:txBody>
          <a:bodyPr/>
          <a:lstStyle/>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Figure 14-11 contains a complete program that opens a file and continuously prompts the user for Employee </a:t>
            </a:r>
            <a:r>
              <a:rPr lang="en-US" sz="2200" dirty="0" smtClean="0">
                <a:solidFill>
                  <a:schemeClr val="tx1"/>
                </a:solidFill>
                <a:latin typeface="Arial" panose="020B0604020202020204" pitchFamily="34" charset="0"/>
                <a:cs typeface="Arial" panose="020B0604020202020204" pitchFamily="34" charset="0"/>
              </a:rPr>
              <a:t>data</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The first shaded statement is a </a:t>
            </a:r>
            <a:r>
              <a:rPr lang="en-US" sz="2200" b="1" dirty="0">
                <a:solidFill>
                  <a:schemeClr val="tx1"/>
                </a:solidFill>
                <a:latin typeface="Arial" panose="020B0604020202020204" pitchFamily="34" charset="0"/>
                <a:cs typeface="Arial" panose="020B0604020202020204" pitchFamily="34" charset="0"/>
              </a:rPr>
              <a:t>priming read</a:t>
            </a:r>
            <a:r>
              <a:rPr lang="en-US" sz="2200" dirty="0">
                <a:solidFill>
                  <a:schemeClr val="tx1"/>
                </a:solidFill>
                <a:latin typeface="Arial" panose="020B0604020202020204" pitchFamily="34" charset="0"/>
                <a:cs typeface="Arial" panose="020B0604020202020204" pitchFamily="34" charset="0"/>
              </a:rPr>
              <a:t> – an input statement that gets a first data item or </a:t>
            </a:r>
            <a:r>
              <a:rPr lang="en-US" sz="2200" dirty="0" smtClean="0">
                <a:solidFill>
                  <a:schemeClr val="tx1"/>
                </a:solidFill>
                <a:latin typeface="Arial" panose="020B0604020202020204" pitchFamily="34" charset="0"/>
                <a:cs typeface="Arial" panose="020B0604020202020204" pitchFamily="34" charset="0"/>
              </a:rPr>
              <a:t>record</a:t>
            </a:r>
          </a:p>
        </p:txBody>
      </p:sp>
      <p:pic>
        <p:nvPicPr>
          <p:cNvPr id="4" name="Picture 3" descr="Figure 14-11 The WriteSequentialFile program. Program code. In the code, the words in the variable names are merged, and the code contains the following keywords: using, using static, using, class, static void, c o n s t i n t, c o n s t string, new, while. The lines read as follows. Line 1: using, system, semicolon. Line 2: using static, system, period, console, semicolon. Line 3: using, system, period, i o, semicolon. Line 4: class, write sequential file. Line 5: left brace. Line 6, indented once: static void, main, open parenthesis, close parenthesis. Line 7, indented once: left brace. Line 8, indented twice: c o n s t i n t end = 999, semicolon. Line 9, indented twice: c o n s t string d e l i m = open quotes, comma, close quotes, semicolon. Line 10, indented twice: c o n s t string file name = open quotes, employee data, period, t x t, close quotes, semicolon. Line 11, indented twice: employee e m p = new employee, open parenthesis, close parenthesis, semicolon. Line 12, indented twice: file stream, out file = new file stream, open parenthesis, file name, comma. Line 13, indented 3 times: file mode, period, create, comma, file access, period, write, close parenthesis, semicolon. Line 14, indented twice: stream writer writer = new stream writer, open parenthesis, out file, close parenthesis, semicolon. Line 15, indented twice: write, open parenthesis, open quotes, enter employee number or, close quotes, + end +. Line 16, indented 3 times: open quotes, to quit &gt; &gt; close quotes, close parenthesis, semicolon. Line 17, indented twice, highlighted: e m p, period, e m p n u m = convert, period, to i n t 32, open parenthesis, read line, open parenthesis, close parenthesis, close parenthesis, semicolon. Line 18, indented twice: while, open parenthesis, e m p, period, e m p n u m, exclamation mark = end, close parenthesis. Line 19, indented twice: left brace. Line 20, indented 3 times: write, open parenthesis, open quotes, enter last name &gt; &gt; close quotes, close parenthesis, semicolon. Line 21, indented 3 times: e m p, period, name = read line, open parenthesis, close parenthesis, semicolon. Line 22, indented 3 times: write, open parenthesis, open quotes, enter salary &gt; &gt; close quotes, close parenthesis, semicolon. Line 23, indented 3 times: e m p, period, salary = convert, period, to double, open parenthesis, read line, open parenthesis, close parenthesis, close parenthesis, semicolon. Line 24, indented 3 times: writer, period, write line, open parenthesis, e m p, period, e m p n u m + d e l i m + e m p, period, name +. Line 25, indented 4 times: d e l i m + e m p, period, salary, close parenthesis, semicolon. Line 26, indented 3 times: write, open parenthesis, open quotes, enter next employee number or, close quotes, +. Line 27, indented 4 times: end +, open quotes, to quit &gt; &gt; close quotes, close parenthesis, semicolon. Line 28, indented 3 times, highlighted: e m p, period, e m p n u m = convert, period, to i n t 32, open parenthesis, read line, open parenthesis, close parenthesis, close parenthesis, semicolon. Line 29, indented twice: right brace. Line 30, indented twice: writer, period, close, open parenthesis, close parenthesis, semicolon. Line 31, indented twice: out file, period, close, open parenthesis, close parenthesis, semicolon. Line 32, indented once: right brace. Line 33: right brac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8620" y="1589168"/>
            <a:ext cx="3703580" cy="4106140"/>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25683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2760"/>
            <a:ext cx="7874000" cy="1046440"/>
          </a:xfrm>
        </p:spPr>
        <p:txBody>
          <a:bodyPr anchor="b"/>
          <a:lstStyle/>
          <a:p>
            <a:pPr>
              <a:lnSpc>
                <a:spcPct val="100000"/>
              </a:lnSpc>
            </a:pPr>
            <a:r>
              <a:rPr lang="en-US" sz="3400" b="1" dirty="0">
                <a:solidFill>
                  <a:srgbClr val="007FA3"/>
                </a:solidFill>
                <a:latin typeface="Arial" panose="020B0604020202020204" pitchFamily="34" charset="0"/>
                <a:cs typeface="Arial" panose="020B0604020202020204" pitchFamily="34" charset="0"/>
              </a:rPr>
              <a:t>Writing Data to a Sequential Access Text File</a:t>
            </a:r>
            <a:r>
              <a:rPr lang="en-US" sz="3400" b="1" dirty="0" smtClean="0">
                <a:solidFill>
                  <a:srgbClr val="007FA3"/>
                </a:solidFill>
                <a:latin typeface="Arial" panose="020B0604020202020204" pitchFamily="34" charset="0"/>
                <a:cs typeface="Arial" panose="020B0604020202020204" pitchFamily="34" charset="0"/>
              </a:rPr>
              <a:t> </a:t>
            </a:r>
            <a:r>
              <a:rPr lang="en-US" sz="2000" dirty="0" smtClean="0">
                <a:solidFill>
                  <a:srgbClr val="007FA3"/>
                </a:solidFill>
                <a:latin typeface="Arial" panose="020B0604020202020204" pitchFamily="34" charset="0"/>
                <a:cs typeface="Arial" panose="020B0604020202020204" pitchFamily="34" charset="0"/>
              </a:rPr>
              <a:t>(4 of </a:t>
            </a:r>
            <a:r>
              <a:rPr lang="en-US" sz="2000" dirty="0">
                <a:solidFill>
                  <a:srgbClr val="007FA3"/>
                </a:solidFill>
                <a:latin typeface="Arial" panose="020B0604020202020204" pitchFamily="34" charset="0"/>
                <a:cs typeface="Arial" panose="020B0604020202020204" pitchFamily="34" charset="0"/>
              </a:rPr>
              <a:t>4</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pic>
        <p:nvPicPr>
          <p:cNvPr id="7" name="Picture 6" descr="Figure 14-12 Typical execution of the WriteSequentialFile program. The output of the program displays the following text. Line 1: enter employee number or 999 to quit &gt; &gt; 217. Line 2: enter last name &gt; &gt; Santini. Line 3: enter salary &gt; &gt; 42000. Line 4: enter next employee number or 999 to quit &gt; &gt; 344. Line 5: enter last name &gt; &gt; Perez. Line 6: enter salary &gt; &gt; 51500. Line 7: enter next employee number or 999 to quit &gt; &gt; 510. Line 8: enter last name &gt; &gt; Schmidt. Line 9: enter salary &gt; &gt; 61000. Line 10: enter next employee number or 999 to quit &gt; &gt; 99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1482593"/>
            <a:ext cx="3751611" cy="2209800"/>
          </a:xfrm>
          <a:prstGeom prst="rect">
            <a:avLst/>
          </a:prstGeom>
        </p:spPr>
      </p:pic>
      <p:pic>
        <p:nvPicPr>
          <p:cNvPr id="8" name="Picture 7" descr="Figure 14-13 Contents of file created&#10;by the WriteSequentialFile program. The output in the employee data notepad is as follows. Line 1: 217, comma, Santini, comma, 42000. Line 2: 344, comma, Perez, comma, 51500. Line 3: 510, comma, Shmidt, comma, 6100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37150" y="3866803"/>
            <a:ext cx="2971800" cy="2177842"/>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180816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2760"/>
            <a:ext cx="7874000" cy="1046440"/>
          </a:xfrm>
        </p:spPr>
        <p:txBody>
          <a:bodyPr anchor="b"/>
          <a:lstStyle/>
          <a:p>
            <a:pPr>
              <a:lnSpc>
                <a:spcPct val="100000"/>
              </a:lnSpc>
            </a:pPr>
            <a:r>
              <a:rPr lang="en-US" sz="3400" b="1" dirty="0">
                <a:solidFill>
                  <a:srgbClr val="007FA3"/>
                </a:solidFill>
                <a:latin typeface="Arial" panose="020B0604020202020204" pitchFamily="34" charset="0"/>
                <a:cs typeface="Arial" panose="020B0604020202020204" pitchFamily="34" charset="0"/>
              </a:rPr>
              <a:t>Reading from a Sequential Access Text File</a:t>
            </a:r>
            <a:r>
              <a:rPr lang="en-US" sz="3400" b="1" dirty="0" smtClean="0">
                <a:solidFill>
                  <a:srgbClr val="007FA3"/>
                </a:solidFill>
                <a:latin typeface="Arial" panose="020B0604020202020204" pitchFamily="34" charset="0"/>
                <a:cs typeface="Arial" panose="020B0604020202020204" pitchFamily="34" charset="0"/>
              </a:rPr>
              <a:t> </a:t>
            </a:r>
            <a:r>
              <a:rPr lang="en-US" sz="2000" dirty="0" smtClean="0">
                <a:solidFill>
                  <a:srgbClr val="007FA3"/>
                </a:solidFill>
                <a:latin typeface="Arial" panose="020B0604020202020204" pitchFamily="34" charset="0"/>
                <a:cs typeface="Arial" panose="020B0604020202020204" pitchFamily="34" charset="0"/>
              </a:rPr>
              <a:t>(1 of </a:t>
            </a:r>
            <a:r>
              <a:rPr lang="en-US" sz="2000" dirty="0">
                <a:solidFill>
                  <a:srgbClr val="007FA3"/>
                </a:solidFill>
                <a:latin typeface="Arial" panose="020B0604020202020204" pitchFamily="34" charset="0"/>
                <a:cs typeface="Arial" panose="020B0604020202020204" pitchFamily="34" charset="0"/>
              </a:rPr>
              <a:t>3</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8818"/>
            <a:ext cx="8247183" cy="3127010"/>
          </a:xfrm>
        </p:spPr>
        <p:txBody>
          <a:bodyPr/>
          <a:lstStyle/>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Reading from a text file is similar to writing to a text file</a:t>
            </a:r>
            <a:endParaRPr lang="en-US" sz="2200" b="1" dirty="0" smtClean="0">
              <a:solidFill>
                <a:schemeClr val="tx1"/>
              </a:solidFill>
              <a:latin typeface="Arial" panose="020B0604020202020204" pitchFamily="34" charset="0"/>
              <a:cs typeface="Arial" panose="020B0604020202020204" pitchFamily="34" charset="0"/>
            </a:endParaRP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Classes used:</a:t>
            </a:r>
            <a:endParaRPr lang="en-US" sz="2200" b="1" dirty="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b="1" dirty="0" smtClean="0">
                <a:solidFill>
                  <a:schemeClr val="tx1"/>
                </a:solidFill>
                <a:latin typeface="Arial" panose="020B0604020202020204" pitchFamily="34" charset="0"/>
                <a:cs typeface="Arial" panose="020B0604020202020204" pitchFamily="34" charset="0"/>
              </a:rPr>
              <a:t>FileStream</a:t>
            </a:r>
          </a:p>
          <a:p>
            <a:pPr marL="740664" lvl="1" indent="-283464">
              <a:lnSpc>
                <a:spcPct val="100000"/>
              </a:lnSpc>
              <a:buClr>
                <a:srgbClr val="007FA3"/>
              </a:buClr>
              <a:buFont typeface="Arial" panose="020B0604020202020204" pitchFamily="34" charset="0"/>
              <a:buChar char="–"/>
            </a:pPr>
            <a:r>
              <a:rPr lang="en-US" sz="2200" b="1" dirty="0" smtClean="0">
                <a:solidFill>
                  <a:schemeClr val="tx1"/>
                </a:solidFill>
                <a:latin typeface="Arial" panose="020B0604020202020204" pitchFamily="34" charset="0"/>
                <a:cs typeface="Arial" panose="020B0604020202020204" pitchFamily="34" charset="0"/>
              </a:rPr>
              <a:t>StreamReader</a:t>
            </a:r>
          </a:p>
          <a:p>
            <a:pPr marL="744538" lvl="1" indent="0">
              <a:spcBef>
                <a:spcPts val="2400"/>
              </a:spcBef>
              <a:buNone/>
            </a:pPr>
            <a:r>
              <a:rPr lang="en-US" sz="2200" b="1" dirty="0" smtClean="0">
                <a:solidFill>
                  <a:schemeClr val="tx1"/>
                </a:solidFill>
                <a:latin typeface="Arial" panose="020B0604020202020204" pitchFamily="34" charset="0"/>
                <a:cs typeface="Arial" panose="020B0604020202020204" pitchFamily="34" charset="0"/>
              </a:rPr>
              <a:t>FileStream inFile</a:t>
            </a:r>
            <a:r>
              <a:rPr lang="en-US" sz="2200" b="1" dirty="0">
                <a:solidFill>
                  <a:schemeClr val="tx1"/>
                </a:solidFill>
                <a:latin typeface="Arial" panose="020B0604020202020204" pitchFamily="34" charset="0"/>
                <a:cs typeface="Arial" panose="020B0604020202020204" pitchFamily="34" charset="0"/>
              </a:rPr>
              <a:t> </a:t>
            </a:r>
            <a:r>
              <a:rPr lang="en-US" sz="2200" b="1" dirty="0" smtClean="0">
                <a:solidFill>
                  <a:schemeClr val="tx1"/>
                </a:solidFill>
                <a:latin typeface="Arial" panose="020B0604020202020204" pitchFamily="34" charset="0"/>
                <a:cs typeface="Arial" panose="020B0604020202020204" pitchFamily="34" charset="0"/>
              </a:rPr>
              <a:t>= new FileStream (</a:t>
            </a:r>
            <a:r>
              <a:rPr lang="en-US" sz="2200" b="1" dirty="0" smtClean="0">
                <a:solidFill>
                  <a:schemeClr val="tx1"/>
                </a:solidFill>
                <a:latin typeface="Arial" panose="020B0604020202020204" pitchFamily="34" charset="0"/>
                <a:cs typeface="Arial" panose="020B0604020202020204" pitchFamily="34" charset="0"/>
              </a:rPr>
              <a:t>FILENAME, FileMode.Open</a:t>
            </a:r>
            <a:r>
              <a:rPr lang="en-US" sz="2200" b="1" dirty="0">
                <a:solidFill>
                  <a:schemeClr val="tx1"/>
                </a:solidFill>
                <a:latin typeface="Arial" panose="020B0604020202020204" pitchFamily="34" charset="0"/>
                <a:cs typeface="Arial" panose="020B0604020202020204" pitchFamily="34" charset="0"/>
              </a:rPr>
              <a:t>, FileAccess.Read</a:t>
            </a:r>
            <a:r>
              <a:rPr lang="en-US" sz="2200" b="1" dirty="0" smtClean="0">
                <a:solidFill>
                  <a:schemeClr val="tx1"/>
                </a:solidFill>
                <a:latin typeface="Arial" panose="020B0604020202020204" pitchFamily="34" charset="0"/>
                <a:cs typeface="Arial" panose="020B0604020202020204" pitchFamily="34" charset="0"/>
              </a:rPr>
              <a:t>);</a:t>
            </a:r>
            <a:endParaRPr lang="en-US" sz="2200" b="1" dirty="0">
              <a:solidFill>
                <a:schemeClr val="tx1"/>
              </a:solidFill>
              <a:latin typeface="Arial" panose="020B0604020202020204" pitchFamily="34" charset="0"/>
              <a:cs typeface="Arial" panose="020B0604020202020204" pitchFamily="34" charset="0"/>
            </a:endParaRPr>
          </a:p>
          <a:p>
            <a:pPr lvl="1" indent="344488">
              <a:spcBef>
                <a:spcPts val="1200"/>
              </a:spcBef>
              <a:buNone/>
            </a:pPr>
            <a:r>
              <a:rPr lang="en-US" sz="2200" b="1" dirty="0">
                <a:solidFill>
                  <a:schemeClr val="tx1"/>
                </a:solidFill>
                <a:latin typeface="Arial" panose="020B0604020202020204" pitchFamily="34" charset="0"/>
                <a:cs typeface="Arial" panose="020B0604020202020204" pitchFamily="34" charset="0"/>
              </a:rPr>
              <a:t>StreamReader reader = new </a:t>
            </a:r>
            <a:r>
              <a:rPr lang="en-US" sz="2200" b="1" dirty="0" smtClean="0">
                <a:solidFill>
                  <a:schemeClr val="tx1"/>
                </a:solidFill>
                <a:latin typeface="Arial" panose="020B0604020202020204" pitchFamily="34" charset="0"/>
                <a:cs typeface="Arial" panose="020B0604020202020204" pitchFamily="34" charset="0"/>
              </a:rPr>
              <a:t>StreamReader (</a:t>
            </a:r>
            <a:r>
              <a:rPr lang="en-US" sz="2200" b="1" dirty="0">
                <a:solidFill>
                  <a:schemeClr val="tx1"/>
                </a:solidFill>
                <a:latin typeface="Arial" panose="020B0604020202020204" pitchFamily="34" charset="0"/>
                <a:cs typeface="Arial" panose="020B0604020202020204" pitchFamily="34" charset="0"/>
              </a:rPr>
              <a:t>inFile);</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27111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2760"/>
            <a:ext cx="7874000" cy="1046440"/>
          </a:xfrm>
        </p:spPr>
        <p:txBody>
          <a:bodyPr anchor="b"/>
          <a:lstStyle/>
          <a:p>
            <a:pPr>
              <a:lnSpc>
                <a:spcPct val="100000"/>
              </a:lnSpc>
            </a:pPr>
            <a:r>
              <a:rPr lang="en-US" sz="3400" b="1" dirty="0">
                <a:solidFill>
                  <a:srgbClr val="007FA3"/>
                </a:solidFill>
                <a:latin typeface="Arial" panose="020B0604020202020204" pitchFamily="34" charset="0"/>
                <a:cs typeface="Arial" panose="020B0604020202020204" pitchFamily="34" charset="0"/>
              </a:rPr>
              <a:t>Files and the File and Directory Classes </a:t>
            </a:r>
            <a:r>
              <a:rPr lang="en-US" sz="2000" dirty="0" smtClean="0">
                <a:solidFill>
                  <a:srgbClr val="007FA3"/>
                </a:solidFill>
                <a:latin typeface="Arial" panose="020B0604020202020204" pitchFamily="34" charset="0"/>
                <a:cs typeface="Arial" panose="020B0604020202020204" pitchFamily="34" charset="0"/>
              </a:rPr>
              <a:t>(1 of </a:t>
            </a:r>
            <a:r>
              <a:rPr lang="en-US" sz="2000" dirty="0">
                <a:solidFill>
                  <a:srgbClr val="007FA3"/>
                </a:solidFill>
                <a:latin typeface="Arial" panose="020B0604020202020204" pitchFamily="34" charset="0"/>
                <a:cs typeface="Arial" panose="020B0604020202020204" pitchFamily="34" charset="0"/>
              </a:rPr>
              <a:t>6</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8818"/>
            <a:ext cx="8018583" cy="3701013"/>
          </a:xfrm>
        </p:spPr>
        <p:txBody>
          <a:bodyPr/>
          <a:lstStyle/>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Temporary storage</a:t>
            </a:r>
            <a:endParaRPr lang="en-US" sz="2200" b="1"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Usually called computer memory or random access memory (RAM)</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Variables use temporary storage</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Volatile</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Permanent storage</a:t>
            </a:r>
            <a:endParaRPr lang="en-US" sz="2200" b="1"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Data is not lost when a computer loses power</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Nonvolatile</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The program is saved to a disk</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10705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2760"/>
            <a:ext cx="7874000" cy="1046440"/>
          </a:xfrm>
        </p:spPr>
        <p:txBody>
          <a:bodyPr anchor="b"/>
          <a:lstStyle/>
          <a:p>
            <a:pPr>
              <a:lnSpc>
                <a:spcPct val="100000"/>
              </a:lnSpc>
            </a:pPr>
            <a:r>
              <a:rPr lang="en-US" sz="3400" b="1" dirty="0">
                <a:solidFill>
                  <a:srgbClr val="007FA3"/>
                </a:solidFill>
                <a:latin typeface="Arial" panose="020B0604020202020204" pitchFamily="34" charset="0"/>
                <a:cs typeface="Arial" panose="020B0604020202020204" pitchFamily="34" charset="0"/>
              </a:rPr>
              <a:t>Reading from a Sequential Access Text File</a:t>
            </a:r>
            <a:r>
              <a:rPr lang="en-US" sz="3400" b="1" dirty="0" smtClean="0">
                <a:solidFill>
                  <a:srgbClr val="007FA3"/>
                </a:solidFill>
                <a:latin typeface="Arial" panose="020B0604020202020204" pitchFamily="34" charset="0"/>
                <a:cs typeface="Arial" panose="020B0604020202020204" pitchFamily="34" charset="0"/>
              </a:rPr>
              <a:t> </a:t>
            </a:r>
            <a:r>
              <a:rPr lang="en-US" sz="2000" dirty="0" smtClean="0">
                <a:solidFill>
                  <a:srgbClr val="007FA3"/>
                </a:solidFill>
                <a:latin typeface="Arial" panose="020B0604020202020204" pitchFamily="34" charset="0"/>
                <a:cs typeface="Arial" panose="020B0604020202020204" pitchFamily="34" charset="0"/>
              </a:rPr>
              <a:t>(2 of </a:t>
            </a:r>
            <a:r>
              <a:rPr lang="en-US" sz="2000" dirty="0">
                <a:solidFill>
                  <a:srgbClr val="007FA3"/>
                </a:solidFill>
                <a:latin typeface="Arial" panose="020B0604020202020204" pitchFamily="34" charset="0"/>
                <a:cs typeface="Arial" panose="020B0604020202020204" pitchFamily="34" charset="0"/>
              </a:rPr>
              <a:t>3</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pic>
        <p:nvPicPr>
          <p:cNvPr id="8" name="Picture 7" descr="Figure 14-14 The ReadSequentialFile program. Program code. In the code, the words in the variable names are merged, and the code contains the following keywords: using, using static, using, class, static void, c o n s t c h ay r, c o n s t string, new, string, while, null. The lines read as follows. Line 1: using, system, semicolon. Line 2: using static, system, period, console, semicolon. Line 3: using, system, period, i o, semicolon. Line 4: class, read sequential file. Line 5: left brace. Line 6, indented once: static void, main, open parenthesis, close parenthesis. Line 7, indented once: left brace. Line 8, indented twice: c o n s t c h ay r d e l i m = open single quote, comma, close single quote, semicolon. Line 9, indented twice: c o n s t string file name = open quotes, employee data, period, t x t, close quotes, semicolon. Line 10, indented twice: employee e m p = new employee, open parenthesis, close parenthesis, semicol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81650" y="1364691"/>
            <a:ext cx="3956856" cy="1545216"/>
          </a:xfrm>
          <a:prstGeom prst="rect">
            <a:avLst/>
          </a:prstGeom>
        </p:spPr>
      </p:pic>
      <p:pic>
        <p:nvPicPr>
          <p:cNvPr id="5" name="Picture 4" descr="Figure 14-14 The ReadSequentialFile program(continued). Line 11, indented twice: file stream in file = new file stream, open parenthesis, file name, comma. Line 12, indented 3 times: file mode, period, open, comma, file access, period, read, close parenthesis, semicolon. Line 13, indented twice: stream reader reader = new stream reader, open parenthesis, in file, close parenthesis, semicolon. Line 14, indented twice: string record in, semicolon. Line 15, indented twice: string, open bracket, close bracket, fields, semicolon. Line 16, indented twice: write line, open parenthesis, open quotes, back slash, n, left brace, 0, comma, negative 5, right brace, left brace, 1, comma, negative 12, right brace, left brace, 2, comma, 8, right brace, back slash, n, close quotes, comma. Line 17, indented 3 times: open quotes, n u m, close quotes, comma, open quotes, name, close quotes, comma, open quotes, salary, close quotes, close parenthesis, semicolon. Line 18, indented twice, highlighted: record in = reader, period, read line, open parenthesis, close parenthesis, semicolon. Line 19, indented twice: while, open parenthesis, record in, exclamation mark = null, close parenthesis. Line 20, indented twice: left brace. Line 21, indented 3 times: fields = record in, period, split, open parenthesis, d e l i m, close parenthesis, semicolon. Line 22, indented 3 times: e m p, period, e m p n u m = convert, period, to i n t 32, open parenthesis, fields, open bracket, 0, close bracket, close parenthesis, semicolon. Line 23, indented 3 times: e m p, period, name = fields, open bracket, 1, close bracket, semicolon. Line 24, indented 3 times: e m p, period, salary = convert, period, to double, open parenthesis, fields, open bracket, 2, close bracket, close parenthesis, semicolon. Line 25, indented 3 times: write line, open parenthesis, open quotes, left brace, 0 comma, negative 5, right brace, left brace, 1, comma, negative 12, right brace, left brace, 2, comma, 8, right brace, close quotes, comma. Line 26, indented 4 times: e m p, period, e m p n u m, comma, e m p, period, name, comma, e m p, period, salary, period, to string, open parenthesis, open quotes, c, close quotes, close parenthesis, close parenthesis, semicolon. Line 27, indented 3 times, highlighted: record in = reader, period, read line, open parenthesis, close parenthesis, semicolon. Line 28, indented twice: right brace. Line 29, indented twice: reader, period, close, open parenthesis, close parenthesis, semicolon. Line 30, indented twice: in file, period, close, open parenthesis, close parenthesis, semicolon. Line 31, indented once: right brace. Line 32: right brac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1649" y="3033436"/>
            <a:ext cx="4009930" cy="3187513"/>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8167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2760"/>
            <a:ext cx="7874000" cy="1046440"/>
          </a:xfrm>
        </p:spPr>
        <p:txBody>
          <a:bodyPr anchor="b"/>
          <a:lstStyle/>
          <a:p>
            <a:pPr>
              <a:lnSpc>
                <a:spcPct val="100000"/>
              </a:lnSpc>
            </a:pPr>
            <a:r>
              <a:rPr lang="en-US" sz="3400" b="1" dirty="0">
                <a:solidFill>
                  <a:srgbClr val="007FA3"/>
                </a:solidFill>
                <a:latin typeface="Arial" panose="020B0604020202020204" pitchFamily="34" charset="0"/>
                <a:cs typeface="Arial" panose="020B0604020202020204" pitchFamily="34" charset="0"/>
              </a:rPr>
              <a:t>Reading from a Sequential Access Text File</a:t>
            </a:r>
            <a:r>
              <a:rPr lang="en-US" sz="3400" b="1" dirty="0" smtClean="0">
                <a:solidFill>
                  <a:srgbClr val="007FA3"/>
                </a:solidFill>
                <a:latin typeface="Arial" panose="020B0604020202020204" pitchFamily="34" charset="0"/>
                <a:cs typeface="Arial" panose="020B0604020202020204" pitchFamily="34" charset="0"/>
              </a:rPr>
              <a:t> </a:t>
            </a:r>
            <a:r>
              <a:rPr lang="en-US" sz="2000" dirty="0" smtClean="0">
                <a:solidFill>
                  <a:srgbClr val="007FA3"/>
                </a:solidFill>
                <a:latin typeface="Arial" panose="020B0604020202020204" pitchFamily="34" charset="0"/>
                <a:cs typeface="Arial" panose="020B0604020202020204" pitchFamily="34" charset="0"/>
              </a:rPr>
              <a:t>(3 of </a:t>
            </a:r>
            <a:r>
              <a:rPr lang="en-US" sz="2000" dirty="0">
                <a:solidFill>
                  <a:srgbClr val="007FA3"/>
                </a:solidFill>
                <a:latin typeface="Arial" panose="020B0604020202020204" pitchFamily="34" charset="0"/>
                <a:cs typeface="Arial" panose="020B0604020202020204" pitchFamily="34" charset="0"/>
              </a:rPr>
              <a:t>3</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pic>
        <p:nvPicPr>
          <p:cNvPr id="7" name="Picture 6" descr="Figure 14-15 Output of the ReadSequentialFile program. The output of the program displays the following table. The table headings are as follows: n u m, name, salary. Row 1: 217, Santorini, $42,000.00. Row 2: 344, Perez, $51,500.00. Row 3: 510, Schmidt, $61,000.0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47669" y="2514600"/>
            <a:ext cx="4855062" cy="1997336"/>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519505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5026"/>
            <a:ext cx="8001000" cy="861774"/>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Searching a Sequential Text </a:t>
            </a:r>
            <a:r>
              <a:rPr lang="en-US" sz="3600" b="1" dirty="0" smtClean="0">
                <a:solidFill>
                  <a:srgbClr val="007FA3"/>
                </a:solidFill>
                <a:latin typeface="Arial" panose="020B0604020202020204" pitchFamily="34" charset="0"/>
                <a:cs typeface="Arial" panose="020B0604020202020204" pitchFamily="34" charset="0"/>
              </a:rPr>
              <a:t>File </a:t>
            </a:r>
            <a:r>
              <a:rPr lang="en-US" sz="2000" dirty="0" smtClean="0">
                <a:solidFill>
                  <a:srgbClr val="007FA3"/>
                </a:solidFill>
                <a:latin typeface="Arial" panose="020B0604020202020204" pitchFamily="34" charset="0"/>
                <a:cs typeface="Arial" panose="020B0604020202020204" pitchFamily="34" charset="0"/>
              </a:rPr>
              <a:t>(1 of 4)</a:t>
            </a:r>
            <a:endParaRPr lang="en-US" sz="2000" dirty="0">
              <a:solidFill>
                <a:srgbClr val="007FA3"/>
              </a:solidFill>
              <a:latin typeface="Arial" panose="020B0604020202020204" pitchFamily="34" charset="0"/>
              <a:cs typeface="Arial" panose="020B0604020202020204" pitchFamily="34" charset="0"/>
            </a:endParaRPr>
          </a:p>
        </p:txBody>
      </p:sp>
      <p:sp>
        <p:nvSpPr>
          <p:cNvPr id="3" name="Text Placeholder 2"/>
          <p:cNvSpPr>
            <a:spLocks noGrp="1"/>
          </p:cNvSpPr>
          <p:nvPr>
            <p:ph idx="1"/>
          </p:nvPr>
        </p:nvSpPr>
        <p:spPr>
          <a:xfrm>
            <a:off x="592017" y="1538818"/>
            <a:ext cx="7942383" cy="2154436"/>
          </a:xfrm>
        </p:spPr>
        <p:txBody>
          <a:bodyPr/>
          <a:lstStyle/>
          <a:p>
            <a:pPr marL="256032" indent="-256032">
              <a:lnSpc>
                <a:spcPct val="100000"/>
              </a:lnSpc>
              <a:spcBef>
                <a:spcPts val="1500"/>
              </a:spcBef>
              <a:buClr>
                <a:srgbClr val="007FA3"/>
              </a:buClr>
            </a:pPr>
            <a:r>
              <a:rPr lang="en-US" sz="2200" b="1" dirty="0">
                <a:solidFill>
                  <a:schemeClr val="tx1"/>
                </a:solidFill>
                <a:latin typeface="Arial" panose="020B0604020202020204" pitchFamily="34" charset="0"/>
                <a:cs typeface="Arial" panose="020B0604020202020204" pitchFamily="34" charset="0"/>
              </a:rPr>
              <a:t>File position </a:t>
            </a:r>
            <a:r>
              <a:rPr lang="en-US" sz="2200" b="1" dirty="0" smtClean="0">
                <a:solidFill>
                  <a:schemeClr val="tx1"/>
                </a:solidFill>
                <a:latin typeface="Arial" panose="020B0604020202020204" pitchFamily="34" charset="0"/>
                <a:cs typeface="Arial" panose="020B0604020202020204" pitchFamily="34" charset="0"/>
              </a:rPr>
              <a:t>pointer</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Holds the byte number of the next byte to be read</a:t>
            </a:r>
            <a:endParaRPr lang="en-US" sz="2200" dirty="0" smtClean="0">
              <a:solidFill>
                <a:schemeClr val="tx1"/>
              </a:solidFill>
              <a:latin typeface="Arial" panose="020B0604020202020204" pitchFamily="34" charset="0"/>
              <a:cs typeface="Arial" panose="020B0604020202020204" pitchFamily="34" charset="0"/>
            </a:endParaRPr>
          </a:p>
          <a:p>
            <a:pPr marL="256032" lvl="1"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Reposition the file pointer using the </a:t>
            </a:r>
            <a:r>
              <a:rPr lang="en-US" sz="2200" b="1" dirty="0">
                <a:solidFill>
                  <a:schemeClr val="tx1"/>
                </a:solidFill>
                <a:latin typeface="Arial" panose="020B0604020202020204" pitchFamily="34" charset="0"/>
                <a:cs typeface="Arial" panose="020B0604020202020204" pitchFamily="34" charset="0"/>
              </a:rPr>
              <a:t>Seek()</a:t>
            </a:r>
            <a:r>
              <a:rPr lang="en-US" sz="2200" dirty="0">
                <a:solidFill>
                  <a:schemeClr val="tx1"/>
                </a:solidFill>
                <a:latin typeface="Arial" panose="020B0604020202020204" pitchFamily="34" charset="0"/>
                <a:cs typeface="Arial" panose="020B0604020202020204" pitchFamily="34" charset="0"/>
              </a:rPr>
              <a:t> method and the </a:t>
            </a:r>
            <a:r>
              <a:rPr lang="en-US" sz="2200" b="1" dirty="0">
                <a:solidFill>
                  <a:schemeClr val="tx1"/>
                </a:solidFill>
                <a:latin typeface="Arial" panose="020B0604020202020204" pitchFamily="34" charset="0"/>
                <a:cs typeface="Arial" panose="020B0604020202020204" pitchFamily="34" charset="0"/>
              </a:rPr>
              <a:t>SeekOrigin</a:t>
            </a:r>
            <a:r>
              <a:rPr lang="en-US" sz="2200" dirty="0">
                <a:solidFill>
                  <a:schemeClr val="tx1"/>
                </a:solidFill>
                <a:latin typeface="Arial" panose="020B0604020202020204" pitchFamily="34" charset="0"/>
                <a:cs typeface="Arial" panose="020B0604020202020204" pitchFamily="34" charset="0"/>
              </a:rPr>
              <a:t> enumeration</a:t>
            </a:r>
            <a:r>
              <a:rPr lang="en-US" sz="2200" dirty="0" smtClean="0">
                <a:solidFill>
                  <a:schemeClr val="tx1"/>
                </a:solidFill>
                <a:latin typeface="Arial" panose="020B0604020202020204" pitchFamily="34" charset="0"/>
                <a:cs typeface="Arial" panose="020B0604020202020204" pitchFamily="34" charset="0"/>
              </a:rPr>
              <a:t>:</a:t>
            </a:r>
            <a:endParaRPr lang="en-US" sz="2200" dirty="0">
              <a:solidFill>
                <a:schemeClr val="tx1"/>
              </a:solidFill>
              <a:latin typeface="Arial" panose="020B0604020202020204" pitchFamily="34" charset="0"/>
              <a:cs typeface="Arial" panose="020B0604020202020204" pitchFamily="34" charset="0"/>
            </a:endParaRPr>
          </a:p>
          <a:p>
            <a:pPr marL="355600" lvl="1" indent="388938">
              <a:lnSpc>
                <a:spcPct val="100000"/>
              </a:lnSpc>
              <a:spcBef>
                <a:spcPts val="1500"/>
              </a:spcBef>
              <a:buClr>
                <a:srgbClr val="007FA3"/>
              </a:buClr>
              <a:buNone/>
            </a:pPr>
            <a:r>
              <a:rPr lang="en-US" sz="2200" b="1" dirty="0">
                <a:solidFill>
                  <a:schemeClr val="tx1"/>
                </a:solidFill>
                <a:latin typeface="Arial" panose="020B0604020202020204" pitchFamily="34" charset="0"/>
                <a:cs typeface="Arial" panose="020B0604020202020204" pitchFamily="34" charset="0"/>
              </a:rPr>
              <a:t>inFile.Seek(0, SeekOrigin.Begin);</a:t>
            </a:r>
            <a:endParaRPr lang="en-US" sz="2200" b="1" dirty="0" smtClean="0">
              <a:solidFill>
                <a:schemeClr val="tx1"/>
              </a:solidFill>
              <a:latin typeface="Arial" panose="020B0604020202020204" pitchFamily="34" charset="0"/>
              <a:cs typeface="Arial" panose="020B0604020202020204" pitchFamily="34" charset="0"/>
            </a:endParaRP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352821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802"/>
            <a:ext cx="8001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Searching a Sequential Text </a:t>
            </a:r>
            <a:r>
              <a:rPr lang="en-US" sz="3600" b="1" dirty="0" smtClean="0">
                <a:solidFill>
                  <a:srgbClr val="007FA3"/>
                </a:solidFill>
                <a:latin typeface="Arial" panose="020B0604020202020204" pitchFamily="34" charset="0"/>
                <a:cs typeface="Arial" panose="020B0604020202020204" pitchFamily="34" charset="0"/>
              </a:rPr>
              <a:t>File </a:t>
            </a:r>
            <a:r>
              <a:rPr lang="en-US" sz="2000" dirty="0" smtClean="0">
                <a:solidFill>
                  <a:srgbClr val="007FA3"/>
                </a:solidFill>
                <a:latin typeface="Arial" panose="020B0604020202020204" pitchFamily="34" charset="0"/>
                <a:cs typeface="Arial" panose="020B0604020202020204" pitchFamily="34" charset="0"/>
              </a:rPr>
              <a:t>(2 of 4)</a:t>
            </a:r>
            <a:endParaRPr lang="en-US" sz="2000" dirty="0">
              <a:solidFill>
                <a:srgbClr val="007FA3"/>
              </a:solidFill>
              <a:latin typeface="Arial" panose="020B0604020202020204" pitchFamily="34" charset="0"/>
              <a:cs typeface="Arial" panose="020B0604020202020204" pitchFamily="34" charset="0"/>
            </a:endParaRPr>
          </a:p>
        </p:txBody>
      </p:sp>
      <p:sp>
        <p:nvSpPr>
          <p:cNvPr id="3" name="Text Placeholder 2"/>
          <p:cNvSpPr>
            <a:spLocks noGrp="1"/>
          </p:cNvSpPr>
          <p:nvPr>
            <p:ph idx="1"/>
          </p:nvPr>
        </p:nvSpPr>
        <p:spPr>
          <a:xfrm>
            <a:off x="592017" y="1431615"/>
            <a:ext cx="8018583" cy="1015663"/>
          </a:xfrm>
        </p:spPr>
        <p:txBody>
          <a:bodyPr/>
          <a:lstStyle/>
          <a:p>
            <a:pPr marL="256032" indent="-256032">
              <a:lnSpc>
                <a:spcPct val="100000"/>
              </a:lnSpc>
              <a:buClr>
                <a:srgbClr val="007FA3"/>
              </a:buClr>
            </a:pPr>
            <a:r>
              <a:rPr lang="en-US" sz="2200" dirty="0">
                <a:solidFill>
                  <a:schemeClr val="tx1"/>
                </a:solidFill>
                <a:latin typeface="Arial" panose="020B0604020202020204" pitchFamily="34" charset="0"/>
                <a:cs typeface="Arial" panose="020B0604020202020204" pitchFamily="34" charset="0"/>
              </a:rPr>
              <a:t>Figure 14-18 contains a program that repeatedly searches a file to produce lists of employees who meet a minimum </a:t>
            </a:r>
            <a:r>
              <a:rPr lang="en-US" sz="2200" dirty="0" smtClean="0">
                <a:solidFill>
                  <a:schemeClr val="tx1"/>
                </a:solidFill>
                <a:latin typeface="Arial" panose="020B0604020202020204" pitchFamily="34" charset="0"/>
                <a:cs typeface="Arial" panose="020B0604020202020204" pitchFamily="34" charset="0"/>
              </a:rPr>
              <a:t>salary requirement</a:t>
            </a:r>
            <a:endParaRPr lang="en-US" sz="2200" b="1" dirty="0" smtClean="0">
              <a:solidFill>
                <a:schemeClr val="tx1"/>
              </a:solidFill>
              <a:latin typeface="Arial" panose="020B0604020202020204" pitchFamily="34" charset="0"/>
              <a:cs typeface="Arial" panose="020B0604020202020204" pitchFamily="34" charset="0"/>
            </a:endParaRPr>
          </a:p>
        </p:txBody>
      </p:sp>
      <p:pic>
        <p:nvPicPr>
          <p:cNvPr id="4" name="Picture 3" descr="Figure 14-18 The FindEmployees program. Program code. In the code, the words in the variable names are merged, and the code contains the following keywords: using, using static, class, static void, c o n s t i n t, c o n s t string, new, string, double, while. The lines read as follows. Line 1: using, system, semicolon. Line 2: using static, system, period, console, semicolon. Line 3: using, system, period, i o, semicolon. Line 4: class, find employees. The words, find employees, are highlighted. Line 5: left brace. Line 6, indented once: static void, main, open parenthesis, close parenthesis. Line 7, indented once: left brace. Line 8, indented twice: c o n s t c h ay r d e l i m = open single quote, comma, close single quote, semicolon. Line 9, indented twice, highlighted: c o n s t i n t end = 999, semicolon. Line 10, indented twice: c o n s t string, file name = open quotes, employee data, period, t x t, close quotes, semicolon. Line 11, indented twice: employee e m p = new employee, open parenthesis, close parenthesis, semicolon. Line 12, indented twice: file stream in file = new file stream, open parenthesis, file name, comma. Line 13, indented 3 times: file mode, period, open, comma, file access, period, read, close parenthesis, semicolon. Line 14, indented twice: stream reader reader = new stream reader, open parenthesis, in file, close parenthesis, semicolon. Line 15, indented twice: string record in, semicolon. Line 16, indented twice: string, open bracket, close bracket, fields, semicolon. Line 17, indented twice, highlighted: double, min salary, semicolon. Line 18, indented twice, highlighted: write, open parenthesis, open quotes, enter minimum salary to find or, close quotes, +. Line 19, indented 3 times, highlighted: end +, open quotes, to quit &gt; &gt; close quotes, close parenthesis, semicolon. Line 20, indented twice, highlighted: min salary = convert, period, to double, open parenthesis, read line, open parenthesis, close parenthesis, close parenthesis, semicolon. Line 21, indented twice, highlighted: while, open parenthesis, min salary, exclamation mark = end, close parenthesis. Line 22, indented twice, highlighted: left brace. Line 23, indented 3 times: write line, open parenthesis, open quotes, back slash, n, left brace, 0, comma, negative 5, right brace, left brace, 1, comma, negative 12, right brace, left brace, 2, comma, 8, right brace, back slash, n, close quotes, comma. Line 24, indented 4 times: open quotes, n u m, close quotes, comma, open quotes, name, close quotes, comma, open quotes, salary, close quotes, close parenthesis, semicolon. Line 25, indented 3 times, highlighted: in file, period, seek, open parenthesis, 0, comma, seek origin, period, begin, close parenthesis, semicolon. Line 26, indented 3 times: record in = reader, period, read line, open parenthesis, close parenthesis, semicolo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1011" y="2574720"/>
            <a:ext cx="4022872" cy="3622692"/>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18570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802"/>
            <a:ext cx="8001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Searching a Sequential Text </a:t>
            </a:r>
            <a:r>
              <a:rPr lang="en-US" sz="3600" b="1" dirty="0" smtClean="0">
                <a:solidFill>
                  <a:srgbClr val="007FA3"/>
                </a:solidFill>
                <a:latin typeface="Arial" panose="020B0604020202020204" pitchFamily="34" charset="0"/>
                <a:cs typeface="Arial" panose="020B0604020202020204" pitchFamily="34" charset="0"/>
              </a:rPr>
              <a:t>File </a:t>
            </a:r>
            <a:r>
              <a:rPr lang="en-US" sz="2000" dirty="0" smtClean="0">
                <a:solidFill>
                  <a:srgbClr val="007FA3"/>
                </a:solidFill>
                <a:latin typeface="Arial" panose="020B0604020202020204" pitchFamily="34" charset="0"/>
                <a:cs typeface="Arial" panose="020B0604020202020204" pitchFamily="34" charset="0"/>
              </a:rPr>
              <a:t>(3 of 4)</a:t>
            </a:r>
            <a:endParaRPr lang="en-US" sz="2000" dirty="0">
              <a:solidFill>
                <a:srgbClr val="007FA3"/>
              </a:solidFill>
              <a:latin typeface="Arial" panose="020B0604020202020204" pitchFamily="34" charset="0"/>
              <a:cs typeface="Arial" panose="020B0604020202020204" pitchFamily="34" charset="0"/>
            </a:endParaRPr>
          </a:p>
        </p:txBody>
      </p:sp>
      <p:pic>
        <p:nvPicPr>
          <p:cNvPr id="7" name="Picture 6" descr="Figure 14-18 The FindEmployees program(continued). Line 27, indented 3 times: while, open parenthesis, record in, exclamation mark = null, close parenthesis. Line 28, indented 3 times: left brace. Line 29, indented 4 times: fields = record in, period, split, open parenthesis, d e l i m, close parenthesis, semicolon. Line 30, indented 4 times: e m p, period, e m p n u m = convert, period, to i n t 32, open parenthesis, fields, open bracket, 0, close bracket, close parenthesis, semicolon. Line 31, indented 4 times: e m p, period, name = fields, open bracket, 1, close bracket, semicolon. Line 32, indented 4 times: e m p, period, salary = convert, period, to double, open parenthesis, fields, open bracket, 2, close bracket, close parenthesis, semicolon. Line 33, indented 4 times, highlighted: if, open parenthesis, e m p, period, salary &gt; = min salary, close parenthesis. Line 34, indented 5 times: write line, open parenthesis, open quotes, left brace, 0, comma, negative 5, right brace, left brace, 1, comma, negative 12, right brace, left brace, 2, comma, 8, right brace, close quotes, comma, e m p, period, e m p n u m, comma. Line 35, indented 6 times: e m p, period, name, comma, e m p, period, salary, period, to string, open parenthesis, open quotes, c, close quotes, close parenthesis, close parenthesis, semicolon. Line 36, indented 4 times: record in = reader, period, read line, open parenthesis, close parenthesis, semicolon. Line 37, indented 3 times: right brace. Line 38, indented 3 times, highlighted: write, open parenthesis, open quotes, back slash, n enter minimum salary to find or, close quotes, +. Line 39, indented 4 times, highlighted: end + open quotes, to quit &gt; &gt; close quotes, close parenthesis, semicolon. Line 40, indented 3 times, highlighted: min salary = convert, period, to double, open parenthesis, read line, open parenthesis, close parenthesis, close parenthesis, semicolon. Line 41, indented twice, highlighted: right brace. Line 42, indented twice: reader, period, close, open parenthesis, close parenthesis, semicolon, forward slash, forward slash, error occurs if. Line 43, indented twice: in file, period, close, open parenthesis, close parenthesis, semicolon, forward slash, forward slash, these two statements are reversed. Line 44, indented once: right brace. Line 45: right brac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33600" y="1905000"/>
            <a:ext cx="5165104" cy="3751730"/>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325407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802"/>
            <a:ext cx="8001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Searching a Sequential Text </a:t>
            </a:r>
            <a:r>
              <a:rPr lang="en-US" sz="3600" b="1" dirty="0" smtClean="0">
                <a:solidFill>
                  <a:srgbClr val="007FA3"/>
                </a:solidFill>
                <a:latin typeface="Arial" panose="020B0604020202020204" pitchFamily="34" charset="0"/>
                <a:cs typeface="Arial" panose="020B0604020202020204" pitchFamily="34" charset="0"/>
              </a:rPr>
              <a:t>File </a:t>
            </a:r>
            <a:r>
              <a:rPr lang="en-US" sz="2000" dirty="0" smtClean="0">
                <a:solidFill>
                  <a:srgbClr val="007FA3"/>
                </a:solidFill>
                <a:latin typeface="Arial" panose="020B0604020202020204" pitchFamily="34" charset="0"/>
                <a:cs typeface="Arial" panose="020B0604020202020204" pitchFamily="34" charset="0"/>
              </a:rPr>
              <a:t>(4 of 4)</a:t>
            </a:r>
            <a:endParaRPr lang="en-US" sz="2000" dirty="0">
              <a:solidFill>
                <a:srgbClr val="007FA3"/>
              </a:solidFill>
              <a:latin typeface="Arial" panose="020B0604020202020204" pitchFamily="34" charset="0"/>
              <a:cs typeface="Arial" panose="020B0604020202020204" pitchFamily="34" charset="0"/>
            </a:endParaRPr>
          </a:p>
        </p:txBody>
      </p:sp>
      <p:pic>
        <p:nvPicPr>
          <p:cNvPr id="7" name="Picture 6" descr="Figure 14-19 Typical execution of the FindEmployees program. The output reads as follows. Line 1: enter minimum salary to find or 999 to quit &gt; &gt; 50000. Line 2: blank. Line 3: n u m, name, salary. Line 4: blank. Line 5: 344, Perez, $51500.00. Line 6: 510, Schmidt, $61,000.00. Line 7: blank. Line 8: enter minimum salary to find or 999 to quit &gt; &gt; 55000. Line 9: blank. Line 10: n u m, name, salary. Line 11: blank. Line 12: 510, Schmidt, $61,000.00. Line 13: blank. Line 14: enter minimum salary to find or 999 to quit &gt; &gt; 0. Line 15: blank. Line 16: n u m, name, salary. Line 17: blank. Line 18: 217, Santini, $42,000.00. Line 19: 344, Perez, $51,000.00. Line 20: 510, Schmidt, $61,000.00. Line 21: blank. Line 22: enter minimum salary to find or 999 to quit &gt; &gt; 99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62784" y="1676400"/>
            <a:ext cx="4751832" cy="4215939"/>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502844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4"/>
            <a:ext cx="78740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Understanding Serialization and Deserialization</a:t>
            </a:r>
            <a:r>
              <a:rPr lang="en-US" sz="3400" b="1" dirty="0" smtClean="0">
                <a:solidFill>
                  <a:srgbClr val="007FA3"/>
                </a:solidFill>
                <a:latin typeface="Arial" panose="020B0604020202020204" pitchFamily="34" charset="0"/>
                <a:cs typeface="Arial" panose="020B0604020202020204" pitchFamily="34" charset="0"/>
              </a:rPr>
              <a:t> </a:t>
            </a:r>
            <a:r>
              <a:rPr lang="en-US" sz="2000" dirty="0" smtClean="0">
                <a:solidFill>
                  <a:srgbClr val="007FA3"/>
                </a:solidFill>
                <a:latin typeface="Arial" panose="020B0604020202020204" pitchFamily="34" charset="0"/>
                <a:cs typeface="Arial" panose="020B0604020202020204" pitchFamily="34" charset="0"/>
              </a:rPr>
              <a:t>(1 of 7)</a:t>
            </a:r>
            <a:endParaRPr lang="en-US" sz="2000"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8818"/>
            <a:ext cx="7866183" cy="4270400"/>
          </a:xfrm>
        </p:spPr>
        <p:txBody>
          <a:bodyPr/>
          <a:lstStyle/>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Disadvantages to writing to a text file:</a:t>
            </a:r>
            <a:endParaRPr lang="en-US" sz="2200" b="1" dirty="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Data in a text file is easily readable in a text editor such as Notepad, which means it is not secure</a:t>
            </a:r>
            <a:endParaRPr lang="en-US" sz="2200"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It is cumbersome to convert each field to text and combine the fields with </a:t>
            </a:r>
            <a:r>
              <a:rPr lang="en-US" sz="2200" dirty="0" smtClean="0">
                <a:solidFill>
                  <a:schemeClr val="tx1"/>
                </a:solidFill>
                <a:latin typeface="Arial" panose="020B0604020202020204" pitchFamily="34" charset="0"/>
                <a:cs typeface="Arial" panose="020B0604020202020204" pitchFamily="34" charset="0"/>
              </a:rPr>
              <a:t>delimiters</a:t>
            </a:r>
          </a:p>
          <a:p>
            <a:pPr marL="256032" lvl="1"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You can write objects to and read objects from </a:t>
            </a:r>
            <a:r>
              <a:rPr lang="en-US" sz="2200" dirty="0" smtClean="0">
                <a:solidFill>
                  <a:schemeClr val="tx1"/>
                </a:solidFill>
                <a:latin typeface="Arial" panose="020B0604020202020204" pitchFamily="34" charset="0"/>
                <a:cs typeface="Arial" panose="020B0604020202020204" pitchFamily="34" charset="0"/>
              </a:rPr>
              <a:t>files</a:t>
            </a:r>
          </a:p>
          <a:p>
            <a:pPr marL="256032" lvl="1" indent="-256032">
              <a:lnSpc>
                <a:spcPct val="100000"/>
              </a:lnSpc>
              <a:spcBef>
                <a:spcPts val="1500"/>
              </a:spcBef>
              <a:buClr>
                <a:srgbClr val="007FA3"/>
              </a:buClr>
            </a:pPr>
            <a:r>
              <a:rPr lang="en-US" sz="2200" b="1" dirty="0">
                <a:solidFill>
                  <a:schemeClr val="tx1"/>
                </a:solidFill>
                <a:latin typeface="Arial" panose="020B0604020202020204" pitchFamily="34" charset="0"/>
                <a:cs typeface="Arial" panose="020B0604020202020204" pitchFamily="34" charset="0"/>
              </a:rPr>
              <a:t>Serialization</a:t>
            </a:r>
            <a:endParaRPr lang="en-US" sz="2200"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dirty="0" smtClean="0">
                <a:solidFill>
                  <a:schemeClr val="tx1"/>
                </a:solidFill>
                <a:latin typeface="Arial" panose="020B0604020202020204" pitchFamily="34" charset="0"/>
                <a:cs typeface="Arial" panose="020B0604020202020204" pitchFamily="34" charset="0"/>
              </a:rPr>
              <a:t>The process of converting objects into streams of bytes</a:t>
            </a:r>
          </a:p>
          <a:p>
            <a:pPr marL="256032" lvl="1" indent="-256032">
              <a:lnSpc>
                <a:spcPct val="100000"/>
              </a:lnSpc>
              <a:spcBef>
                <a:spcPts val="1500"/>
              </a:spcBef>
              <a:buClr>
                <a:srgbClr val="007FA3"/>
              </a:buClr>
            </a:pPr>
            <a:r>
              <a:rPr lang="en-US" sz="2200" b="1" dirty="0">
                <a:solidFill>
                  <a:schemeClr val="tx1"/>
                </a:solidFill>
                <a:latin typeface="Arial" panose="020B0604020202020204" pitchFamily="34" charset="0"/>
                <a:cs typeface="Arial" panose="020B0604020202020204" pitchFamily="34" charset="0"/>
              </a:rPr>
              <a:t>Deserialization</a:t>
            </a:r>
            <a:endParaRPr lang="en-US" sz="2200" dirty="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Converts streams of bytes back into objects</a:t>
            </a:r>
            <a:endParaRPr lang="en-US" sz="2200" dirty="0" smtClean="0">
              <a:solidFill>
                <a:schemeClr val="tx1"/>
              </a:solidFill>
              <a:latin typeface="Arial" panose="020B0604020202020204" pitchFamily="34" charset="0"/>
              <a:cs typeface="Arial" panose="020B0604020202020204" pitchFamily="34" charset="0"/>
            </a:endParaRP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454410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4"/>
            <a:ext cx="78740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Understanding Serialization and Deserialization</a:t>
            </a:r>
            <a:r>
              <a:rPr lang="en-US" sz="3400" b="1" dirty="0" smtClean="0">
                <a:solidFill>
                  <a:srgbClr val="007FA3"/>
                </a:solidFill>
                <a:latin typeface="Arial" panose="020B0604020202020204" pitchFamily="34" charset="0"/>
                <a:cs typeface="Arial" panose="020B0604020202020204" pitchFamily="34" charset="0"/>
              </a:rPr>
              <a:t> </a:t>
            </a:r>
            <a:r>
              <a:rPr lang="en-US" sz="2000" dirty="0" smtClean="0">
                <a:solidFill>
                  <a:srgbClr val="007FA3"/>
                </a:solidFill>
                <a:latin typeface="Arial" panose="020B0604020202020204" pitchFamily="34" charset="0"/>
                <a:cs typeface="Arial" panose="020B0604020202020204" pitchFamily="34" charset="0"/>
              </a:rPr>
              <a:t>(2 of 7)</a:t>
            </a:r>
            <a:endParaRPr lang="en-US" sz="2000"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8818"/>
            <a:ext cx="7866183" cy="1092607"/>
          </a:xfrm>
        </p:spPr>
        <p:txBody>
          <a:bodyPr/>
          <a:lstStyle/>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To create a class that can be serialized, you must mark it with the </a:t>
            </a:r>
            <a:r>
              <a:rPr lang="en-US" sz="2200" b="1" dirty="0">
                <a:solidFill>
                  <a:schemeClr val="tx1"/>
                </a:solidFill>
                <a:latin typeface="Arial" panose="020B0604020202020204" pitchFamily="34" charset="0"/>
                <a:cs typeface="Arial" panose="020B0604020202020204" pitchFamily="34" charset="0"/>
              </a:rPr>
              <a:t>[Serializable]</a:t>
            </a:r>
            <a:r>
              <a:rPr lang="en-US" sz="2200" dirty="0">
                <a:solidFill>
                  <a:schemeClr val="tx1"/>
                </a:solidFill>
                <a:latin typeface="Arial" panose="020B0604020202020204" pitchFamily="34" charset="0"/>
                <a:cs typeface="Arial" panose="020B0604020202020204" pitchFamily="34" charset="0"/>
              </a:rPr>
              <a:t> attribute</a:t>
            </a:r>
            <a:endParaRPr lang="en-US" sz="2200" b="1" dirty="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As shown in the shaded statement in Figure </a:t>
            </a:r>
            <a:r>
              <a:rPr lang="en-US" sz="2200" dirty="0" smtClean="0">
                <a:solidFill>
                  <a:schemeClr val="tx1"/>
                </a:solidFill>
                <a:latin typeface="Arial" panose="020B0604020202020204" pitchFamily="34" charset="0"/>
                <a:cs typeface="Arial" panose="020B0604020202020204" pitchFamily="34" charset="0"/>
              </a:rPr>
              <a:t>14-21</a:t>
            </a:r>
          </a:p>
        </p:txBody>
      </p:sp>
      <p:pic>
        <p:nvPicPr>
          <p:cNvPr id="5" name="Picture 4" descr="Figure 14-21 The serializable Employee class. Program code. In the code, the words in the variable names are merged, and the code contains the following keywords: class, public i n t, get, set, public string, public double. The lines read as follows. Line 1, highlighted: open bracket, serializable, close bracket. Line 2: class, employee. Line 3: left brace. Line 4, indented once: public i n t, e m p n u m, left brace, get, semicolon, set, semicolon, right brace. Line 5, indented once: public string, name, left brace, get, semicolon, set, semicolon, right brace. Line 6, indented once: public double, salary, left brace, get, semicolon, set, semicolon, right brace. Line 7: right brac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8049" y="3145799"/>
            <a:ext cx="5494302" cy="2639480"/>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631841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4"/>
            <a:ext cx="78740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Understanding Serialization and Deserialization</a:t>
            </a:r>
            <a:r>
              <a:rPr lang="en-US" sz="3400" b="1" dirty="0" smtClean="0">
                <a:solidFill>
                  <a:srgbClr val="007FA3"/>
                </a:solidFill>
                <a:latin typeface="Arial" panose="020B0604020202020204" pitchFamily="34" charset="0"/>
                <a:cs typeface="Arial" panose="020B0604020202020204" pitchFamily="34" charset="0"/>
              </a:rPr>
              <a:t> </a:t>
            </a:r>
            <a:r>
              <a:rPr lang="en-US" sz="2000" dirty="0" smtClean="0">
                <a:solidFill>
                  <a:srgbClr val="007FA3"/>
                </a:solidFill>
                <a:latin typeface="Arial" panose="020B0604020202020204" pitchFamily="34" charset="0"/>
                <a:cs typeface="Arial" panose="020B0604020202020204" pitchFamily="34" charset="0"/>
              </a:rPr>
              <a:t>(3 of 7)</a:t>
            </a:r>
            <a:endParaRPr lang="en-US" sz="2000"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8818"/>
            <a:ext cx="7866183" cy="4116512"/>
          </a:xfrm>
        </p:spPr>
        <p:txBody>
          <a:bodyPr/>
          <a:lstStyle/>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In a class marked with the [Serializable] attribute, every instance variable must also be </a:t>
            </a:r>
            <a:r>
              <a:rPr lang="en-US" sz="2200" dirty="0" smtClean="0">
                <a:solidFill>
                  <a:schemeClr val="tx1"/>
                </a:solidFill>
                <a:latin typeface="Arial" panose="020B0604020202020204" pitchFamily="34" charset="0"/>
                <a:cs typeface="Arial" panose="020B0604020202020204" pitchFamily="34" charset="0"/>
              </a:rPr>
              <a:t>Serializable</a:t>
            </a:r>
          </a:p>
          <a:p>
            <a:pPr marL="256032" lvl="1"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By default, all C# simple data types are serializable, including strings</a:t>
            </a:r>
            <a:endParaRPr lang="en-US" sz="2200" dirty="0" smtClean="0">
              <a:solidFill>
                <a:schemeClr val="tx1"/>
              </a:solidFill>
              <a:latin typeface="Arial" panose="020B0604020202020204" pitchFamily="34" charset="0"/>
              <a:cs typeface="Arial" panose="020B0604020202020204" pitchFamily="34" charset="0"/>
            </a:endParaRPr>
          </a:p>
          <a:p>
            <a:pPr marL="256032" lvl="1"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If your class contains fields that are more complex data types, you must check the declaration of those classes to ensure they are serializable</a:t>
            </a:r>
            <a:endParaRPr lang="en-US" sz="2200" dirty="0" smtClean="0">
              <a:solidFill>
                <a:schemeClr val="tx1"/>
              </a:solidFill>
              <a:latin typeface="Arial" panose="020B0604020202020204" pitchFamily="34" charset="0"/>
              <a:cs typeface="Arial" panose="020B0604020202020204" pitchFamily="34" charset="0"/>
            </a:endParaRPr>
          </a:p>
          <a:p>
            <a:pPr marL="256032" lvl="1" indent="-256032">
              <a:lnSpc>
                <a:spcPct val="100000"/>
              </a:lnSpc>
              <a:spcBef>
                <a:spcPts val="1500"/>
              </a:spcBef>
              <a:buClr>
                <a:srgbClr val="007FA3"/>
              </a:buClr>
            </a:pPr>
            <a:r>
              <a:rPr lang="en-US" sz="2200" dirty="0" smtClean="0">
                <a:solidFill>
                  <a:schemeClr val="tx1"/>
                </a:solidFill>
                <a:latin typeface="Arial" panose="020B0604020202020204" pitchFamily="34" charset="0"/>
                <a:cs typeface="Arial" panose="020B0604020202020204" pitchFamily="34" charset="0"/>
              </a:rPr>
              <a:t>Namespaces </a:t>
            </a:r>
            <a:r>
              <a:rPr lang="en-US" sz="2200" dirty="0">
                <a:solidFill>
                  <a:schemeClr val="tx1"/>
                </a:solidFill>
                <a:latin typeface="Arial" panose="020B0604020202020204" pitchFamily="34" charset="0"/>
                <a:cs typeface="Arial" panose="020B0604020202020204" pitchFamily="34" charset="0"/>
              </a:rPr>
              <a:t>included in programs that employ serialization:</a:t>
            </a:r>
          </a:p>
          <a:p>
            <a:pPr marL="740664" lvl="1" indent="-283464">
              <a:lnSpc>
                <a:spcPct val="100000"/>
              </a:lnSpc>
              <a:buClr>
                <a:srgbClr val="007FA3"/>
              </a:buClr>
              <a:buFont typeface="Arial" panose="020B0604020202020204" pitchFamily="34" charset="0"/>
              <a:buChar char="–"/>
            </a:pPr>
            <a:r>
              <a:rPr lang="en-US" sz="2200" b="1" dirty="0">
                <a:solidFill>
                  <a:schemeClr val="tx1"/>
                </a:solidFill>
                <a:latin typeface="Arial" panose="020B0604020202020204" pitchFamily="34" charset="0"/>
                <a:cs typeface="Arial" panose="020B0604020202020204" pitchFamily="34" charset="0"/>
              </a:rPr>
              <a:t>System.Runtime.Serialization.Formatters.Binary</a:t>
            </a:r>
            <a:r>
              <a:rPr lang="en-US" sz="2200" b="1" dirty="0" smtClean="0">
                <a:solidFill>
                  <a:schemeClr val="tx1"/>
                </a:solidFill>
                <a:latin typeface="Arial" panose="020B0604020202020204" pitchFamily="34" charset="0"/>
                <a:cs typeface="Arial" panose="020B0604020202020204" pitchFamily="34" charset="0"/>
              </a:rPr>
              <a:t>;</a:t>
            </a:r>
          </a:p>
          <a:p>
            <a:pPr marL="740664" lvl="1" indent="-283464">
              <a:lnSpc>
                <a:spcPct val="100000"/>
              </a:lnSpc>
              <a:buClr>
                <a:srgbClr val="007FA3"/>
              </a:buClr>
              <a:buFont typeface="Arial" panose="020B0604020202020204" pitchFamily="34" charset="0"/>
              <a:buChar char="–"/>
            </a:pPr>
            <a:r>
              <a:rPr lang="en-US" sz="2200" b="1" dirty="0">
                <a:solidFill>
                  <a:schemeClr val="tx1"/>
                </a:solidFill>
                <a:latin typeface="Arial" panose="020B0604020202020204" pitchFamily="34" charset="0"/>
                <a:cs typeface="Arial" panose="020B0604020202020204" pitchFamily="34" charset="0"/>
              </a:rPr>
              <a:t>System.Runtime.Serialization;</a:t>
            </a:r>
            <a:endParaRPr lang="en-US" sz="2200" b="1" dirty="0" smtClean="0">
              <a:solidFill>
                <a:schemeClr val="tx1"/>
              </a:solidFill>
              <a:latin typeface="Arial" panose="020B0604020202020204" pitchFamily="34" charset="0"/>
              <a:cs typeface="Arial" panose="020B0604020202020204" pitchFamily="34" charset="0"/>
            </a:endParaRP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763564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4"/>
            <a:ext cx="78740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Understanding Serialization and Deserialization</a:t>
            </a:r>
            <a:r>
              <a:rPr lang="en-US" sz="3400" b="1" dirty="0" smtClean="0">
                <a:solidFill>
                  <a:srgbClr val="007FA3"/>
                </a:solidFill>
                <a:latin typeface="Arial" panose="020B0604020202020204" pitchFamily="34" charset="0"/>
                <a:cs typeface="Arial" panose="020B0604020202020204" pitchFamily="34" charset="0"/>
              </a:rPr>
              <a:t> </a:t>
            </a:r>
            <a:r>
              <a:rPr lang="en-US" sz="2000" dirty="0" smtClean="0">
                <a:solidFill>
                  <a:srgbClr val="007FA3"/>
                </a:solidFill>
                <a:latin typeface="Arial" panose="020B0604020202020204" pitchFamily="34" charset="0"/>
                <a:cs typeface="Arial" panose="020B0604020202020204" pitchFamily="34" charset="0"/>
              </a:rPr>
              <a:t>(4 of 7)</a:t>
            </a:r>
            <a:endParaRPr lang="en-US" sz="2000"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8818"/>
            <a:ext cx="8120183" cy="1015663"/>
          </a:xfrm>
        </p:spPr>
        <p:txBody>
          <a:bodyPr/>
          <a:lstStyle/>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Figure 14-22 shows a program that writes Employee class objects to a file and later reads them from the file into the </a:t>
            </a:r>
            <a:r>
              <a:rPr lang="en-US" sz="2200" dirty="0" smtClean="0">
                <a:solidFill>
                  <a:schemeClr val="tx1"/>
                </a:solidFill>
                <a:latin typeface="Arial" panose="020B0604020202020204" pitchFamily="34" charset="0"/>
                <a:cs typeface="Arial" panose="020B0604020202020204" pitchFamily="34" charset="0"/>
              </a:rPr>
              <a:t>program</a:t>
            </a:r>
            <a:endParaRPr lang="en-US" sz="2200" b="1" dirty="0">
              <a:solidFill>
                <a:schemeClr val="tx1"/>
              </a:solidFill>
              <a:latin typeface="Arial" panose="020B0604020202020204" pitchFamily="34" charset="0"/>
              <a:cs typeface="Arial" panose="020B0604020202020204" pitchFamily="34" charset="0"/>
            </a:endParaRPr>
          </a:p>
        </p:txBody>
      </p:sp>
      <p:pic>
        <p:nvPicPr>
          <p:cNvPr id="4" name="Picture 3" descr="Figure 14-22 The SerializableDemonstration program. Program code. In the code, the words in the variable names are merged, and the code contains the following keywords: using, using static, class, static void, c o n s t, i n t, c o n s t, string, new, while. The lines read as follows. Line 1: using, system, semicolon. Line 2: using static, system, period, console, semicolon. Line 3: using, system, period, i o, semicolon. Line 4: using system, period, run time, period, serialization, period, formatters, period, binary, semicolon. Line 5: using, system, period, run time, period, serialization, semicolon. Line 6: class, serializable demonstration. Line 7: left brace. Line 8, indented once: static void, main, open parenthesis, close parenthesis. Line 9, indented once: left brace. Line 10, indented twice: c o n s t, i n t, end = 999, semicolon. Line 11, indented twice: c o n s t, string, file name = open quotes, data, period, s e r, close quotes, semicolon. Line 12, indented twice: employee e m p = new employee, open parenthesis, close parenthesis, semicolon. Line 13, indented twice: file stream out file = new file stream, open parenthesis, file name, comma. Line 14, indented 3 times: file mode, period, create file access, period, write, close parenthesis, semicolon. Line 15, indented twice: binary formatter b formatter = new binary formatter, open parenthesis, close parenthesis, semicolon. Line 16, indented twice: write, open parenthesis, open quotes, enter employee number or, close quotes, + end +. Line 17, indented 3 times: open quotes, to quit &gt; &gt;, close quotes, close parenthesis, semicolon. Line 18, indented twice: e m p, period, e m p n u m = convert, period, to i n t 32, open parenthesis, read line, open parenthesis, close parenthesis, close parenthesis, semicolon. Line 19, indented twice: while, open parenthesis, e m p, period, e m p n u m, exclamation mark = end, close parenthesis. Line 20, indented twice: left brace. Line 21, indented 3 times: write, open parenthesis, open quotes, enter last name &gt; &gt; close quotes, close parenthesis, semicolon. Line 22, indented 3 times: e m p, period, name = read line, open parenthesis, close parenthesis, semicolon. Line 23, indented 3 times: write, open parenthesis, open quotes, enter salary &gt; &gt; close quotes, close parenthesis, semicolon. Line 24, indented 3 times: e m p, period, salary = convert, period, to double, open parenthesis, read line, open parenthesis, close parenthesis, close parenthesis, semicolon. Line 25, indented 3 times: b formatter, period, serialize, open parenthesis, out file, comma, e m p, close parenthesis, semicolon. Line 26, indented 3 times: write, open parenthesis, open quotes, enter employee number or, close quotes, + end +. Line 27, indented 4 times: open quotes, to quit &gt; &gt;, close quotes, close parenthesis, semicolon. Line 28, indented 3 times: e m p, period, e m p n u m = convert, period, to i n t 32, open parenthesis, read line, open parenthesis, close parenthesis, close parenthesis, semicolon. Line 29, indented twice: right brac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5379" y="2618580"/>
            <a:ext cx="3693458" cy="3590078"/>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25189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2760"/>
            <a:ext cx="7874000" cy="1046440"/>
          </a:xfrm>
        </p:spPr>
        <p:txBody>
          <a:bodyPr anchor="b"/>
          <a:lstStyle/>
          <a:p>
            <a:pPr>
              <a:lnSpc>
                <a:spcPct val="100000"/>
              </a:lnSpc>
            </a:pPr>
            <a:r>
              <a:rPr lang="en-US" sz="3400" b="1" dirty="0">
                <a:solidFill>
                  <a:srgbClr val="007FA3"/>
                </a:solidFill>
                <a:latin typeface="Arial" panose="020B0604020202020204" pitchFamily="34" charset="0"/>
                <a:cs typeface="Arial" panose="020B0604020202020204" pitchFamily="34" charset="0"/>
              </a:rPr>
              <a:t>Files and the File and Directory Classes </a:t>
            </a:r>
            <a:r>
              <a:rPr lang="en-US" sz="2000" dirty="0" smtClean="0">
                <a:solidFill>
                  <a:srgbClr val="007FA3"/>
                </a:solidFill>
                <a:latin typeface="Arial" panose="020B0604020202020204" pitchFamily="34" charset="0"/>
                <a:cs typeface="Arial" panose="020B0604020202020204" pitchFamily="34" charset="0"/>
              </a:rPr>
              <a:t>(2 of </a:t>
            </a:r>
            <a:r>
              <a:rPr lang="en-US" sz="2000" dirty="0">
                <a:solidFill>
                  <a:srgbClr val="007FA3"/>
                </a:solidFill>
                <a:latin typeface="Arial" panose="020B0604020202020204" pitchFamily="34" charset="0"/>
                <a:cs typeface="Arial" panose="020B0604020202020204" pitchFamily="34" charset="0"/>
              </a:rPr>
              <a:t>6</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8818"/>
            <a:ext cx="8323383" cy="4375557"/>
          </a:xfrm>
        </p:spPr>
        <p:txBody>
          <a:bodyPr/>
          <a:lstStyle/>
          <a:p>
            <a:pPr marL="255600" indent="-255600">
              <a:lnSpc>
                <a:spcPct val="100000"/>
              </a:lnSpc>
              <a:spcBef>
                <a:spcPts val="1500"/>
              </a:spcBef>
              <a:buClr>
                <a:srgbClr val="007FA3"/>
              </a:buClr>
            </a:pPr>
            <a:r>
              <a:rPr lang="en-US" sz="2100" b="1" dirty="0">
                <a:solidFill>
                  <a:schemeClr val="tx1"/>
                </a:solidFill>
                <a:latin typeface="Arial" panose="020B0604020202020204" pitchFamily="34" charset="0"/>
                <a:cs typeface="Arial" panose="020B0604020202020204" pitchFamily="34" charset="0"/>
              </a:rPr>
              <a:t>Computer file</a:t>
            </a:r>
          </a:p>
          <a:p>
            <a:pPr marL="740664" lvl="1" indent="-283464">
              <a:lnSpc>
                <a:spcPct val="100000"/>
              </a:lnSpc>
              <a:buClr>
                <a:srgbClr val="007FA3"/>
              </a:buClr>
              <a:buFont typeface="Arial" panose="020B0604020202020204" pitchFamily="34" charset="0"/>
              <a:buChar char="–"/>
            </a:pPr>
            <a:r>
              <a:rPr lang="en-US" sz="2100" dirty="0">
                <a:solidFill>
                  <a:schemeClr val="tx1"/>
                </a:solidFill>
                <a:latin typeface="Arial" panose="020B0604020202020204" pitchFamily="34" charset="0"/>
                <a:cs typeface="Arial" panose="020B0604020202020204" pitchFamily="34" charset="0"/>
              </a:rPr>
              <a:t>A collection of information stored on a nonvolatile device in a computer system</a:t>
            </a:r>
          </a:p>
          <a:p>
            <a:pPr marL="740664" lvl="1" indent="-283464">
              <a:lnSpc>
                <a:spcPct val="100000"/>
              </a:lnSpc>
              <a:buClr>
                <a:srgbClr val="007FA3"/>
              </a:buClr>
              <a:buFont typeface="Arial" panose="020B0604020202020204" pitchFamily="34" charset="0"/>
              <a:buChar char="–"/>
            </a:pPr>
            <a:r>
              <a:rPr lang="en-US" sz="2100" dirty="0">
                <a:solidFill>
                  <a:schemeClr val="tx1"/>
                </a:solidFill>
                <a:latin typeface="Arial" panose="020B0604020202020204" pitchFamily="34" charset="0"/>
                <a:cs typeface="Arial" panose="020B0604020202020204" pitchFamily="34" charset="0"/>
              </a:rPr>
              <a:t>Files exist on </a:t>
            </a:r>
            <a:r>
              <a:rPr lang="en-US" sz="2100" b="1" dirty="0">
                <a:solidFill>
                  <a:schemeClr val="tx1"/>
                </a:solidFill>
                <a:latin typeface="Arial" panose="020B0604020202020204" pitchFamily="34" charset="0"/>
                <a:cs typeface="Arial" panose="020B0604020202020204" pitchFamily="34" charset="0"/>
              </a:rPr>
              <a:t>permanent storage devices</a:t>
            </a:r>
          </a:p>
          <a:p>
            <a:pPr marL="255600" indent="-255600">
              <a:lnSpc>
                <a:spcPct val="100000"/>
              </a:lnSpc>
              <a:buClr>
                <a:srgbClr val="007FA3"/>
              </a:buClr>
            </a:pPr>
            <a:r>
              <a:rPr lang="en-US" sz="2100" b="1" dirty="0">
                <a:solidFill>
                  <a:schemeClr val="tx1"/>
                </a:solidFill>
                <a:latin typeface="Arial" panose="020B0604020202020204" pitchFamily="34" charset="0"/>
                <a:cs typeface="Arial" panose="020B0604020202020204" pitchFamily="34" charset="0"/>
              </a:rPr>
              <a:t>Text </a:t>
            </a:r>
            <a:r>
              <a:rPr lang="en-US" sz="2100" b="1" dirty="0" smtClean="0">
                <a:solidFill>
                  <a:schemeClr val="tx1"/>
                </a:solidFill>
                <a:latin typeface="Arial" panose="020B0604020202020204" pitchFamily="34" charset="0"/>
                <a:cs typeface="Arial" panose="020B0604020202020204" pitchFamily="34" charset="0"/>
              </a:rPr>
              <a:t>files</a:t>
            </a:r>
          </a:p>
          <a:p>
            <a:pPr marL="740664" lvl="1" indent="-283464">
              <a:lnSpc>
                <a:spcPct val="100000"/>
              </a:lnSpc>
              <a:buClr>
                <a:srgbClr val="007FA3"/>
              </a:buClr>
              <a:buFont typeface="Arial" panose="020B0604020202020204" pitchFamily="34" charset="0"/>
              <a:buChar char="–"/>
            </a:pPr>
            <a:r>
              <a:rPr lang="en-US" sz="2100" dirty="0">
                <a:solidFill>
                  <a:schemeClr val="tx1"/>
                </a:solidFill>
                <a:latin typeface="Arial" panose="020B0604020202020204" pitchFamily="34" charset="0"/>
                <a:cs typeface="Arial" panose="020B0604020202020204" pitchFamily="34" charset="0"/>
              </a:rPr>
              <a:t>Contain information in ASCII or Unicode characters</a:t>
            </a:r>
          </a:p>
          <a:p>
            <a:pPr marL="1143000" lvl="2" indent="-228600">
              <a:lnSpc>
                <a:spcPct val="100000"/>
              </a:lnSpc>
              <a:spcBef>
                <a:spcPts val="600"/>
              </a:spcBef>
              <a:buClr>
                <a:srgbClr val="007FA3"/>
              </a:buClr>
              <a:buFont typeface="Wingdings" panose="05000000000000000000" pitchFamily="2" charset="2"/>
              <a:buChar char="§"/>
            </a:pPr>
            <a:r>
              <a:rPr lang="en-US" sz="2100" dirty="0">
                <a:solidFill>
                  <a:schemeClr val="tx1"/>
                </a:solidFill>
                <a:latin typeface="Arial" panose="020B0604020202020204" pitchFamily="34" charset="0"/>
                <a:cs typeface="Arial" panose="020B0604020202020204" pitchFamily="34" charset="0"/>
              </a:rPr>
              <a:t>Can be </a:t>
            </a:r>
            <a:r>
              <a:rPr lang="en-US" sz="2100" b="1" dirty="0">
                <a:solidFill>
                  <a:schemeClr val="tx1"/>
                </a:solidFill>
                <a:latin typeface="Arial" panose="020B0604020202020204" pitchFamily="34" charset="0"/>
                <a:cs typeface="Arial" panose="020B0604020202020204" pitchFamily="34" charset="0"/>
              </a:rPr>
              <a:t>data files </a:t>
            </a:r>
            <a:r>
              <a:rPr lang="en-US" sz="2100" dirty="0">
                <a:solidFill>
                  <a:schemeClr val="tx1"/>
                </a:solidFill>
                <a:latin typeface="Arial" panose="020B0604020202020204" pitchFamily="34" charset="0"/>
                <a:cs typeface="Arial" panose="020B0604020202020204" pitchFamily="34" charset="0"/>
              </a:rPr>
              <a:t>or source code files (e.g., C# source code</a:t>
            </a:r>
            <a:r>
              <a:rPr lang="en-US" sz="2100" dirty="0" smtClean="0">
                <a:solidFill>
                  <a:schemeClr val="tx1"/>
                </a:solidFill>
                <a:latin typeface="Arial" panose="020B0604020202020204" pitchFamily="34" charset="0"/>
                <a:cs typeface="Arial" panose="020B0604020202020204" pitchFamily="34" charset="0"/>
              </a:rPr>
              <a:t>)</a:t>
            </a:r>
          </a:p>
          <a:p>
            <a:pPr marL="255600" indent="-255600">
              <a:lnSpc>
                <a:spcPct val="100000"/>
              </a:lnSpc>
              <a:buClr>
                <a:srgbClr val="007FA3"/>
              </a:buClr>
            </a:pPr>
            <a:r>
              <a:rPr lang="en-US" sz="2100" b="1" dirty="0">
                <a:solidFill>
                  <a:schemeClr val="tx1"/>
                </a:solidFill>
                <a:latin typeface="Arial" panose="020B0604020202020204" pitchFamily="34" charset="0"/>
                <a:cs typeface="Arial" panose="020B0604020202020204" pitchFamily="34" charset="0"/>
              </a:rPr>
              <a:t>Binary files - </a:t>
            </a:r>
            <a:r>
              <a:rPr lang="en-US" sz="2100" dirty="0">
                <a:solidFill>
                  <a:schemeClr val="tx1"/>
                </a:solidFill>
                <a:latin typeface="Arial" panose="020B0604020202020204" pitchFamily="34" charset="0"/>
                <a:cs typeface="Arial" panose="020B0604020202020204" pitchFamily="34" charset="0"/>
              </a:rPr>
              <a:t>Store </a:t>
            </a:r>
            <a:r>
              <a:rPr lang="en-US" sz="2100" dirty="0" smtClean="0">
                <a:solidFill>
                  <a:schemeClr val="tx1"/>
                </a:solidFill>
                <a:latin typeface="Arial" panose="020B0604020202020204" pitchFamily="34" charset="0"/>
                <a:cs typeface="Arial" panose="020B0604020202020204" pitchFamily="34" charset="0"/>
              </a:rPr>
              <a:t>software</a:t>
            </a:r>
            <a:r>
              <a:rPr lang="en-US" sz="2100" dirty="0">
                <a:solidFill>
                  <a:schemeClr val="tx1"/>
                </a:solidFill>
                <a:latin typeface="Arial" panose="020B0604020202020204" pitchFamily="34" charset="0"/>
                <a:cs typeface="Arial" panose="020B0604020202020204" pitchFamily="34" charset="0"/>
              </a:rPr>
              <a:t>, images, music, etc.</a:t>
            </a:r>
          </a:p>
          <a:p>
            <a:pPr marL="740664" lvl="1" indent="-283464">
              <a:lnSpc>
                <a:spcPct val="100000"/>
              </a:lnSpc>
              <a:buClr>
                <a:srgbClr val="007FA3"/>
              </a:buClr>
              <a:buFont typeface="Arial" panose="020B0604020202020204" pitchFamily="34" charset="0"/>
              <a:buChar char="–"/>
            </a:pPr>
            <a:r>
              <a:rPr lang="en-US" sz="2100" dirty="0" smtClean="0">
                <a:solidFill>
                  <a:schemeClr val="tx1"/>
                </a:solidFill>
                <a:latin typeface="Arial" panose="020B0604020202020204" pitchFamily="34" charset="0"/>
                <a:cs typeface="Arial" panose="020B0604020202020204" pitchFamily="34" charset="0"/>
              </a:rPr>
              <a:t>Characteristics </a:t>
            </a:r>
            <a:r>
              <a:rPr lang="en-US" sz="2100" dirty="0">
                <a:solidFill>
                  <a:schemeClr val="tx1"/>
                </a:solidFill>
                <a:latin typeface="Arial" panose="020B0604020202020204" pitchFamily="34" charset="0"/>
                <a:cs typeface="Arial" panose="020B0604020202020204" pitchFamily="34" charset="0"/>
              </a:rPr>
              <a:t>of a file</a:t>
            </a:r>
          </a:p>
          <a:p>
            <a:pPr marL="1143000" lvl="2" indent="-228600">
              <a:lnSpc>
                <a:spcPct val="100000"/>
              </a:lnSpc>
              <a:spcBef>
                <a:spcPts val="600"/>
              </a:spcBef>
              <a:buClr>
                <a:srgbClr val="007FA3"/>
              </a:buClr>
              <a:buFont typeface="Wingdings" panose="05000000000000000000" pitchFamily="2" charset="2"/>
              <a:buChar char="§"/>
            </a:pPr>
            <a:r>
              <a:rPr lang="en-US" sz="2100" dirty="0">
                <a:solidFill>
                  <a:schemeClr val="tx1"/>
                </a:solidFill>
                <a:latin typeface="Arial" panose="020B0604020202020204" pitchFamily="34" charset="0"/>
                <a:cs typeface="Arial" panose="020B0604020202020204" pitchFamily="34" charset="0"/>
              </a:rPr>
              <a:t>Occupies space on a section of a storage device</a:t>
            </a:r>
          </a:p>
          <a:p>
            <a:pPr marL="1143000" lvl="2" indent="-228600">
              <a:lnSpc>
                <a:spcPct val="100000"/>
              </a:lnSpc>
              <a:spcBef>
                <a:spcPts val="600"/>
              </a:spcBef>
              <a:buClr>
                <a:srgbClr val="007FA3"/>
              </a:buClr>
              <a:buFont typeface="Wingdings" panose="05000000000000000000" pitchFamily="2" charset="2"/>
              <a:buChar char="§"/>
            </a:pPr>
            <a:r>
              <a:rPr lang="en-US" sz="2100" dirty="0">
                <a:solidFill>
                  <a:schemeClr val="tx1"/>
                </a:solidFill>
                <a:latin typeface="Arial" panose="020B0604020202020204" pitchFamily="34" charset="0"/>
                <a:cs typeface="Arial" panose="020B0604020202020204" pitchFamily="34" charset="0"/>
              </a:rPr>
              <a:t>Has a name, a size, a type, and a specific time of </a:t>
            </a:r>
            <a:r>
              <a:rPr lang="en-US" sz="2100" dirty="0" smtClean="0">
                <a:solidFill>
                  <a:schemeClr val="tx1"/>
                </a:solidFill>
                <a:latin typeface="Arial" panose="020B0604020202020204" pitchFamily="34" charset="0"/>
                <a:cs typeface="Arial" panose="020B0604020202020204" pitchFamily="34" charset="0"/>
              </a:rPr>
              <a:t>creation</a:t>
            </a:r>
            <a:endParaRPr lang="en-US" sz="2100" dirty="0">
              <a:solidFill>
                <a:schemeClr val="tx1"/>
              </a:solidFill>
              <a:latin typeface="Arial" panose="020B0604020202020204" pitchFamily="34" charset="0"/>
              <a:cs typeface="Arial" panose="020B0604020202020204" pitchFamily="34" charset="0"/>
            </a:endParaRP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523763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4"/>
            <a:ext cx="78740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Understanding Serialization and Deserialization</a:t>
            </a:r>
            <a:r>
              <a:rPr lang="en-US" sz="3400" b="1" dirty="0" smtClean="0">
                <a:solidFill>
                  <a:srgbClr val="007FA3"/>
                </a:solidFill>
                <a:latin typeface="Arial" panose="020B0604020202020204" pitchFamily="34" charset="0"/>
                <a:cs typeface="Arial" panose="020B0604020202020204" pitchFamily="34" charset="0"/>
              </a:rPr>
              <a:t> </a:t>
            </a:r>
            <a:r>
              <a:rPr lang="en-US" sz="2000" dirty="0" smtClean="0">
                <a:solidFill>
                  <a:srgbClr val="007FA3"/>
                </a:solidFill>
                <a:latin typeface="Arial" panose="020B0604020202020204" pitchFamily="34" charset="0"/>
                <a:cs typeface="Arial" panose="020B0604020202020204" pitchFamily="34" charset="0"/>
              </a:rPr>
              <a:t>(5 of 7)</a:t>
            </a:r>
            <a:endParaRPr lang="en-US" sz="2000" dirty="0">
              <a:solidFill>
                <a:srgbClr val="007FA3"/>
              </a:solidFill>
              <a:latin typeface="Arial" panose="020B0604020202020204" pitchFamily="34" charset="0"/>
              <a:cs typeface="Arial" panose="020B0604020202020204" pitchFamily="34" charset="0"/>
            </a:endParaRPr>
          </a:p>
        </p:txBody>
      </p:sp>
      <p:pic>
        <p:nvPicPr>
          <p:cNvPr id="8" name="Picture 7" descr="Figure 14-22 The SerializableDemonstration program(continued). Line 30, indented twice: out file, period, close, open parenthesis, close parenthesis, semicolon. Line 31, indented twice: file stream in file = new file stream, open parenthesis, file name, comma. Line 32, indented 3 times: file mode, period, open, comma, file access, period, read, close parenthesis, semicolon. Line 33, indented twice: write line, open parenthesis, open quotes, back slash, n left brace, 0, comma, negative 5, right brace, left brace, 1, comma, negative 12, right brace, left brace, 2, comma, 8, right brace, back slash, n, close quotes, comma. Line 34, indented 3 times: open quotes, n u m, close quotes, open quotes, name, close quotes, open quotes, salary, close quotes, close parenthesis, semicolon. Line 35, indented twice: while, open parenthesis, in file, period, position &lt; in file, period, length, close parenthesis. Line 36, indented twice: left brace. Line 37, indented 3 times: e m p = open parenthesis, employee, close parenthesis, b formatter, period, deserialize, open parenthesis, in file, close parenthesis, semicolon. Line 38, indented 3 times: write line, open parenthesis, open quotes, left brace, 0, comma, negative 5, right brace, left brace, 1, negative comma, 12, right brace, left brace, 2, comma, 8, right brace, close quotes, comma. Line 39, indented 4 times: e m p, period, e m p n u m, comma, e m p, period, name, comma, e m p, period, salary, period, to string, open parenthesis, open quotes, C, close quotes, close parenthesis, close parenthesis, semicolon. Line 40, indented twice: right brace. Line 41, indented twice: in file, period, close, open parenthesis, close parenthesis, semicolon. Line 42, indented once: right brace. Line 43: right brac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77066" y="2061882"/>
            <a:ext cx="5836052" cy="3271604"/>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292015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4"/>
            <a:ext cx="78740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Understanding Serialization and Deserialization</a:t>
            </a:r>
            <a:r>
              <a:rPr lang="en-US" sz="3400" b="1" dirty="0" smtClean="0">
                <a:solidFill>
                  <a:srgbClr val="007FA3"/>
                </a:solidFill>
                <a:latin typeface="Arial" panose="020B0604020202020204" pitchFamily="34" charset="0"/>
                <a:cs typeface="Arial" panose="020B0604020202020204" pitchFamily="34" charset="0"/>
              </a:rPr>
              <a:t> </a:t>
            </a:r>
            <a:r>
              <a:rPr lang="en-US" sz="2000" dirty="0" smtClean="0">
                <a:solidFill>
                  <a:srgbClr val="007FA3"/>
                </a:solidFill>
                <a:latin typeface="Arial" panose="020B0604020202020204" pitchFamily="34" charset="0"/>
                <a:cs typeface="Arial" panose="020B0604020202020204" pitchFamily="34" charset="0"/>
              </a:rPr>
              <a:t>(6 of 7)</a:t>
            </a:r>
            <a:endParaRPr lang="en-US" sz="2000" dirty="0">
              <a:solidFill>
                <a:srgbClr val="007FA3"/>
              </a:solidFill>
              <a:latin typeface="Arial" panose="020B0604020202020204" pitchFamily="34" charset="0"/>
              <a:cs typeface="Arial" panose="020B0604020202020204" pitchFamily="34" charset="0"/>
            </a:endParaRPr>
          </a:p>
        </p:txBody>
      </p:sp>
      <p:pic>
        <p:nvPicPr>
          <p:cNvPr id="7" name="Picture 6" descr="Figure 14-23 Typical execution of the SerializableDemonstration program. The output reads as follows. Line 1: enter employee number or 999 to quit &gt; &gt; 189. Line 2: enter last name &gt; &gt; West. Line 3: enter salary &gt; &gt; 45500. Line 4: enter employee number or 999 to quit &gt; &gt; 272. Line 5: enter last name &gt; &gt; Palmer. Line 6: enter salary &gt; &gt; 51200. Line 7: enter employee number or 999 to quit &gt; &gt; 387. Line 8: enter last name &gt; &gt; Wong. Line 9: enter salary &gt; &gt; 55000. Line 10: enter employee number or 999 to quit &gt; &gt; 426. Line 11: enter last name &gt; &gt; Lopez. Line 12: enter salary &gt; &gt; 61250. Line 13: enter employee number or 999 to quit &gt; &gt; 999. Line 14: blank. Line 15: n u m, name, salary. Line 16: blank. Line 17: 189, West, $45,500.00. Line 18: 272, Palmer, $51,200.00. Line 19: 387, Wong, $55,000.00. Line 20: 426, Lopez, $61,250.0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97847" y="1828800"/>
            <a:ext cx="5154706" cy="3716572"/>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874041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4"/>
            <a:ext cx="78740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Understanding Serialization and Deserialization</a:t>
            </a:r>
            <a:r>
              <a:rPr lang="en-US" sz="3400" b="1" dirty="0" smtClean="0">
                <a:solidFill>
                  <a:srgbClr val="007FA3"/>
                </a:solidFill>
                <a:latin typeface="Arial" panose="020B0604020202020204" pitchFamily="34" charset="0"/>
                <a:cs typeface="Arial" panose="020B0604020202020204" pitchFamily="34" charset="0"/>
              </a:rPr>
              <a:t> </a:t>
            </a:r>
            <a:r>
              <a:rPr lang="en-US" sz="2000" dirty="0" smtClean="0">
                <a:solidFill>
                  <a:srgbClr val="007FA3"/>
                </a:solidFill>
                <a:latin typeface="Arial" panose="020B0604020202020204" pitchFamily="34" charset="0"/>
                <a:cs typeface="Arial" panose="020B0604020202020204" pitchFamily="34" charset="0"/>
              </a:rPr>
              <a:t>(7 of 7)</a:t>
            </a:r>
            <a:endParaRPr lang="en-US" sz="2000" dirty="0">
              <a:solidFill>
                <a:srgbClr val="007FA3"/>
              </a:solidFill>
              <a:latin typeface="Arial" panose="020B0604020202020204" pitchFamily="34" charset="0"/>
              <a:cs typeface="Arial" panose="020B0604020202020204" pitchFamily="34" charset="0"/>
            </a:endParaRPr>
          </a:p>
        </p:txBody>
      </p:sp>
      <p:pic>
        <p:nvPicPr>
          <p:cNvPr id="3" name="Picture 2" descr="Figure 14-24 Data file created using the SerializableDemonstration program. The output reads as follows. Line 1: box, space, y with diaeresis, y with diaeresis, y with diaeresis, y with diaeresis, box, space, upward arrow, space, p serializable demonstration, comma, version = 0 point 0 point 0 point 0, comma, culture = neutral, comma. Line 2: public key token = null, box, box, space box, employee, box. Line 3, indented twice: box, &lt; e m p n u m &gt; k underscore backing field, box, &lt; name &gt; k underscore backing field, box, &lt; salary &gt; k underscore backing field, box, space, box, box, space, 1 over 2, space box, box. Line 4: box, west, space, euro symbol, 7, diphthong ay e, at symbol, box, space, box, space, y with diaeresis, y with diaeresis, y with diaeresis, y with diaeresis, box, space, upward arrow, space, p serializable demonstration, comma, version = 0 point 0 point 0 point 0, comma, culture = neutral, comma. Line 5: public key token = null, box, box, space box, employee, box. Line 6, indented twice: box, &lt; e m p n u m &gt; k underscore backing field, box, &lt; name &gt; k underscore backing field, box, &lt; salary &gt; k underscore backing field, box, space, box, box, space, box, box, space box, box. Line 7: box, Palmer, space, e acute accent, at symbol, box, space, box, space, y with diaeresis, y with diaeresis, y with diaeresis, y with diaeresis, box, space, upward arrow, space, p serializable demonstration, comma, version = 0 point 0 point 0 point 0, comma, culture = neutral, comma. Line 8: public key token = null, box, box, space box, employee, box. Line 9, indented twice: box, &lt; e m p n u m &gt; k underscore backing field, box, &lt; name &gt; k underscore backing field, box, &lt; salary &gt; k underscore backing field, box, space, box, box, space, f, box, space box, box. Line 10: box, Wong, space, u circumflex, e circumflex, at symbol, box, space, box, space, y with diaeresis, y with diaeresis, y with diaeresis, y with diaeresis, box, space, upward arrow, space, p serializable demonstration, comma, version = 0 point 0 point 0 point 0, comma, culture = neutral, comma. Line 11: public key token = null, box, box, space box, employee, box. Line 12, indented twice: box, &lt; e m p n u m &gt; k underscore backing field, box, &lt; name &gt; k underscore backing field, box, &lt; salary &gt; k underscore backing field, box, space, box, box, space, ay underline superscript, box, space box, box. Line 13, indented once: box, Lopez, space, at symbol, e grace accent, i acute accent, at symbol, box."/>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905000"/>
            <a:ext cx="7493915" cy="3378054"/>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441474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64178"/>
            <a:ext cx="7620000" cy="523220"/>
          </a:xfrm>
        </p:spPr>
        <p:txBody>
          <a:bodyPr anchor="b"/>
          <a:lstStyle/>
          <a:p>
            <a:pPr>
              <a:lnSpc>
                <a:spcPct val="100000"/>
              </a:lnSpc>
            </a:pPr>
            <a:r>
              <a:rPr lang="en-US" sz="3400" b="1" dirty="0">
                <a:solidFill>
                  <a:srgbClr val="007FA3"/>
                </a:solidFill>
                <a:latin typeface="Arial" panose="020B0604020202020204" pitchFamily="34" charset="0"/>
                <a:cs typeface="Arial" panose="020B0604020202020204" pitchFamily="34" charset="0"/>
              </a:rPr>
              <a:t>Chapter Summary </a:t>
            </a:r>
            <a:r>
              <a:rPr lang="en-US" sz="2000" dirty="0" smtClean="0">
                <a:solidFill>
                  <a:srgbClr val="007FA3"/>
                </a:solidFill>
                <a:latin typeface="Arial" panose="020B0604020202020204" pitchFamily="34" charset="0"/>
                <a:cs typeface="Arial" panose="020B0604020202020204" pitchFamily="34" charset="0"/>
              </a:rPr>
              <a:t>(1 </a:t>
            </a:r>
            <a:r>
              <a:rPr lang="en-US" sz="2000" dirty="0">
                <a:solidFill>
                  <a:srgbClr val="007FA3"/>
                </a:solidFill>
                <a:latin typeface="Arial" panose="020B0604020202020204" pitchFamily="34" charset="0"/>
                <a:cs typeface="Arial" panose="020B0604020202020204" pitchFamily="34" charset="0"/>
              </a:rPr>
              <a:t>of 2)</a:t>
            </a:r>
          </a:p>
        </p:txBody>
      </p:sp>
      <p:sp>
        <p:nvSpPr>
          <p:cNvPr id="3" name="Content Placeholder 2"/>
          <p:cNvSpPr>
            <a:spLocks noGrp="1"/>
          </p:cNvSpPr>
          <p:nvPr>
            <p:ph idx="1"/>
          </p:nvPr>
        </p:nvSpPr>
        <p:spPr>
          <a:xfrm>
            <a:off x="592017" y="1538819"/>
            <a:ext cx="8170983" cy="4685898"/>
          </a:xfrm>
        </p:spPr>
        <p:txBody>
          <a:bodyPr/>
          <a:lstStyle/>
          <a:p>
            <a:pPr marL="255600" indent="-255600">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A computer file is a collection of information stored on a nonvolatile, permanent storage device in a computer system</a:t>
            </a:r>
          </a:p>
          <a:p>
            <a:pPr marL="255600" indent="-255600">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The File class contains methods that allow you to access information about files</a:t>
            </a:r>
          </a:p>
          <a:p>
            <a:pPr marL="255600" indent="-255600">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The Directory class provides you with information about directories or folders</a:t>
            </a:r>
          </a:p>
          <a:p>
            <a:pPr marL="255600" indent="-255600">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Data items are stored in a hierarchy of character, field, record, and file</a:t>
            </a:r>
          </a:p>
          <a:p>
            <a:pPr marL="255600" indent="-255600">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A data file is a sequential access file when each record is read in order from first to last</a:t>
            </a:r>
          </a:p>
          <a:p>
            <a:pPr marL="255600" indent="-255600">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Bytes flow into and out of applications through streams</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012999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64178"/>
            <a:ext cx="7620000" cy="523220"/>
          </a:xfrm>
        </p:spPr>
        <p:txBody>
          <a:bodyPr anchor="b"/>
          <a:lstStyle/>
          <a:p>
            <a:pPr>
              <a:lnSpc>
                <a:spcPct val="100000"/>
              </a:lnSpc>
            </a:pPr>
            <a:r>
              <a:rPr lang="en-US" sz="3400" b="1" dirty="0">
                <a:solidFill>
                  <a:srgbClr val="007FA3"/>
                </a:solidFill>
                <a:latin typeface="Arial" panose="020B0604020202020204" pitchFamily="34" charset="0"/>
                <a:cs typeface="Arial" panose="020B0604020202020204" pitchFamily="34" charset="0"/>
              </a:rPr>
              <a:t>Chapter Summary </a:t>
            </a:r>
            <a:r>
              <a:rPr lang="en-US" sz="2000" dirty="0" smtClean="0">
                <a:solidFill>
                  <a:srgbClr val="007FA3"/>
                </a:solidFill>
                <a:latin typeface="Arial" panose="020B0604020202020204" pitchFamily="34" charset="0"/>
                <a:cs typeface="Arial" panose="020B0604020202020204" pitchFamily="34" charset="0"/>
              </a:rPr>
              <a:t>(2 </a:t>
            </a:r>
            <a:r>
              <a:rPr lang="en-US" sz="2000" dirty="0">
                <a:solidFill>
                  <a:srgbClr val="007FA3"/>
                </a:solidFill>
                <a:latin typeface="Arial" panose="020B0604020202020204" pitchFamily="34" charset="0"/>
                <a:cs typeface="Arial" panose="020B0604020202020204" pitchFamily="34" charset="0"/>
              </a:rPr>
              <a:t>of 2)</a:t>
            </a:r>
          </a:p>
        </p:txBody>
      </p:sp>
      <p:sp>
        <p:nvSpPr>
          <p:cNvPr id="3" name="Content Placeholder 2"/>
          <p:cNvSpPr>
            <a:spLocks noGrp="1"/>
          </p:cNvSpPr>
          <p:nvPr>
            <p:ph idx="1"/>
          </p:nvPr>
        </p:nvSpPr>
        <p:spPr>
          <a:xfrm>
            <a:off x="592017" y="1538819"/>
            <a:ext cx="7866183" cy="3477875"/>
          </a:xfrm>
        </p:spPr>
        <p:txBody>
          <a:bodyPr/>
          <a:lstStyle/>
          <a:p>
            <a:pPr marL="255600" indent="-255600">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Data can be written to a </a:t>
            </a:r>
            <a:r>
              <a:rPr lang="en-US" sz="2200" b="1" dirty="0">
                <a:solidFill>
                  <a:schemeClr val="tx1"/>
                </a:solidFill>
                <a:latin typeface="Arial" panose="020B0604020202020204" pitchFamily="34" charset="0"/>
                <a:cs typeface="Arial" panose="020B0604020202020204" pitchFamily="34" charset="0"/>
              </a:rPr>
              <a:t>StreamWriter</a:t>
            </a:r>
            <a:r>
              <a:rPr lang="en-US" sz="2200" dirty="0">
                <a:solidFill>
                  <a:schemeClr val="tx1"/>
                </a:solidFill>
                <a:latin typeface="Arial" panose="020B0604020202020204" pitchFamily="34" charset="0"/>
                <a:cs typeface="Arial" panose="020B0604020202020204" pitchFamily="34" charset="0"/>
              </a:rPr>
              <a:t> object using the </a:t>
            </a:r>
            <a:r>
              <a:rPr lang="en-US" sz="2200" b="1" dirty="0">
                <a:solidFill>
                  <a:schemeClr val="tx1"/>
                </a:solidFill>
                <a:latin typeface="Arial" panose="020B0604020202020204" pitchFamily="34" charset="0"/>
                <a:cs typeface="Arial" panose="020B0604020202020204" pitchFamily="34" charset="0"/>
              </a:rPr>
              <a:t>WriteLine()</a:t>
            </a:r>
            <a:r>
              <a:rPr lang="en-US" sz="2200" dirty="0">
                <a:solidFill>
                  <a:schemeClr val="tx1"/>
                </a:solidFill>
                <a:latin typeface="Arial" panose="020B0604020202020204" pitchFamily="34" charset="0"/>
                <a:cs typeface="Arial" panose="020B0604020202020204" pitchFamily="34" charset="0"/>
              </a:rPr>
              <a:t> method</a:t>
            </a:r>
          </a:p>
          <a:p>
            <a:pPr marL="255600" indent="-255600">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Data can be read from a </a:t>
            </a:r>
            <a:r>
              <a:rPr lang="en-US" sz="2200" b="1" dirty="0">
                <a:solidFill>
                  <a:schemeClr val="tx1"/>
                </a:solidFill>
                <a:latin typeface="Arial" panose="020B0604020202020204" pitchFamily="34" charset="0"/>
                <a:cs typeface="Arial" panose="020B0604020202020204" pitchFamily="34" charset="0"/>
              </a:rPr>
              <a:t>StreamReader</a:t>
            </a:r>
            <a:r>
              <a:rPr lang="en-US" sz="2200" dirty="0">
                <a:solidFill>
                  <a:schemeClr val="tx1"/>
                </a:solidFill>
                <a:latin typeface="Arial" panose="020B0604020202020204" pitchFamily="34" charset="0"/>
                <a:cs typeface="Arial" panose="020B0604020202020204" pitchFamily="34" charset="0"/>
              </a:rPr>
              <a:t> object using the </a:t>
            </a:r>
            <a:r>
              <a:rPr lang="en-US" sz="2200" b="1" dirty="0">
                <a:solidFill>
                  <a:schemeClr val="tx1"/>
                </a:solidFill>
                <a:latin typeface="Arial" panose="020B0604020202020204" pitchFamily="34" charset="0"/>
                <a:cs typeface="Arial" panose="020B0604020202020204" pitchFamily="34" charset="0"/>
              </a:rPr>
              <a:t>ReadLine()</a:t>
            </a:r>
            <a:r>
              <a:rPr lang="en-US" sz="2200" dirty="0">
                <a:solidFill>
                  <a:schemeClr val="tx1"/>
                </a:solidFill>
                <a:latin typeface="Arial" panose="020B0604020202020204" pitchFamily="34" charset="0"/>
                <a:cs typeface="Arial" panose="020B0604020202020204" pitchFamily="34" charset="0"/>
              </a:rPr>
              <a:t> method</a:t>
            </a:r>
          </a:p>
          <a:p>
            <a:pPr marL="255600" indent="-255600">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When you read data from a sequential file, subsequent records are read in order</a:t>
            </a:r>
          </a:p>
          <a:p>
            <a:pPr marL="255600" indent="-255600">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Serialization converts objects into streams of bytes</a:t>
            </a:r>
          </a:p>
          <a:p>
            <a:pPr marL="255600" indent="-255600">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Deserialization converts streams of bytes back into objects</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0568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2760"/>
            <a:ext cx="7874000" cy="1046440"/>
          </a:xfrm>
        </p:spPr>
        <p:txBody>
          <a:bodyPr anchor="b"/>
          <a:lstStyle/>
          <a:p>
            <a:pPr>
              <a:lnSpc>
                <a:spcPct val="100000"/>
              </a:lnSpc>
            </a:pPr>
            <a:r>
              <a:rPr lang="en-US" sz="3400" b="1" dirty="0">
                <a:solidFill>
                  <a:srgbClr val="007FA3"/>
                </a:solidFill>
                <a:latin typeface="Arial" panose="020B0604020202020204" pitchFamily="34" charset="0"/>
                <a:cs typeface="Arial" panose="020B0604020202020204" pitchFamily="34" charset="0"/>
              </a:rPr>
              <a:t>Files and the File and Directory Classes </a:t>
            </a:r>
            <a:r>
              <a:rPr lang="en-US" sz="2000" dirty="0" smtClean="0">
                <a:solidFill>
                  <a:srgbClr val="007FA3"/>
                </a:solidFill>
                <a:latin typeface="Arial" panose="020B0604020202020204" pitchFamily="34" charset="0"/>
                <a:cs typeface="Arial" panose="020B0604020202020204" pitchFamily="34" charset="0"/>
              </a:rPr>
              <a:t>(3 of </a:t>
            </a:r>
            <a:r>
              <a:rPr lang="en-US" sz="2000" dirty="0">
                <a:solidFill>
                  <a:srgbClr val="007FA3"/>
                </a:solidFill>
                <a:latin typeface="Arial" panose="020B0604020202020204" pitchFamily="34" charset="0"/>
                <a:cs typeface="Arial" panose="020B0604020202020204" pitchFamily="34" charset="0"/>
              </a:rPr>
              <a:t>6</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8818"/>
            <a:ext cx="8018583" cy="3485570"/>
          </a:xfrm>
        </p:spPr>
        <p:txBody>
          <a:bodyPr/>
          <a:lstStyle/>
          <a:p>
            <a:pPr marL="256032" indent="-256032">
              <a:lnSpc>
                <a:spcPct val="100000"/>
              </a:lnSpc>
              <a:spcBef>
                <a:spcPts val="1500"/>
              </a:spcBef>
              <a:buClr>
                <a:srgbClr val="007FA3"/>
              </a:buClr>
            </a:pPr>
            <a:r>
              <a:rPr lang="en-US" sz="2200" b="1" dirty="0">
                <a:solidFill>
                  <a:schemeClr val="tx1"/>
                </a:solidFill>
                <a:latin typeface="Arial" panose="020B0604020202020204" pitchFamily="34" charset="0"/>
                <a:cs typeface="Arial" panose="020B0604020202020204" pitchFamily="34" charset="0"/>
              </a:rPr>
              <a:t>Byte</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File sizes are measured in bytes</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A byte is a small unit of storage</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In a simple text file, a byte holds only one character</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File sizes are usually expressed in:</a:t>
            </a:r>
            <a:endParaRPr lang="en-US" sz="2200" b="1"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b="1" dirty="0">
                <a:solidFill>
                  <a:schemeClr val="tx1"/>
                </a:solidFill>
                <a:latin typeface="Arial" panose="020B0604020202020204" pitchFamily="34" charset="0"/>
                <a:cs typeface="Arial" panose="020B0604020202020204" pitchFamily="34" charset="0"/>
              </a:rPr>
              <a:t>Kilobytes</a:t>
            </a:r>
            <a:r>
              <a:rPr lang="en-US" sz="2200" dirty="0">
                <a:solidFill>
                  <a:schemeClr val="tx1"/>
                </a:solidFill>
                <a:latin typeface="Arial" panose="020B0604020202020204" pitchFamily="34" charset="0"/>
                <a:cs typeface="Arial" panose="020B0604020202020204" pitchFamily="34" charset="0"/>
              </a:rPr>
              <a:t> = thousands of bytes</a:t>
            </a:r>
          </a:p>
          <a:p>
            <a:pPr marL="740664" lvl="1" indent="-283464">
              <a:lnSpc>
                <a:spcPct val="100000"/>
              </a:lnSpc>
              <a:buClr>
                <a:srgbClr val="007FA3"/>
              </a:buClr>
              <a:buFont typeface="Arial" panose="020B0604020202020204" pitchFamily="34" charset="0"/>
              <a:buChar char="–"/>
            </a:pPr>
            <a:r>
              <a:rPr lang="en-US" sz="2200" b="1" dirty="0">
                <a:solidFill>
                  <a:schemeClr val="tx1"/>
                </a:solidFill>
                <a:latin typeface="Arial" panose="020B0604020202020204" pitchFamily="34" charset="0"/>
                <a:cs typeface="Arial" panose="020B0604020202020204" pitchFamily="34" charset="0"/>
              </a:rPr>
              <a:t>Megabytes</a:t>
            </a:r>
            <a:r>
              <a:rPr lang="en-US" sz="2200" dirty="0">
                <a:solidFill>
                  <a:schemeClr val="tx1"/>
                </a:solidFill>
                <a:latin typeface="Arial" panose="020B0604020202020204" pitchFamily="34" charset="0"/>
                <a:cs typeface="Arial" panose="020B0604020202020204" pitchFamily="34" charset="0"/>
              </a:rPr>
              <a:t> = millions of bytes</a:t>
            </a:r>
          </a:p>
          <a:p>
            <a:pPr marL="740664" lvl="1" indent="-283464">
              <a:lnSpc>
                <a:spcPct val="100000"/>
              </a:lnSpc>
              <a:buClr>
                <a:srgbClr val="007FA3"/>
              </a:buClr>
              <a:buFont typeface="Arial" panose="020B0604020202020204" pitchFamily="34" charset="0"/>
              <a:buChar char="–"/>
            </a:pPr>
            <a:r>
              <a:rPr lang="en-US" sz="2200" b="1" dirty="0">
                <a:solidFill>
                  <a:schemeClr val="tx1"/>
                </a:solidFill>
                <a:latin typeface="Arial" panose="020B0604020202020204" pitchFamily="34" charset="0"/>
                <a:cs typeface="Arial" panose="020B0604020202020204" pitchFamily="34" charset="0"/>
              </a:rPr>
              <a:t>Gigabytes</a:t>
            </a:r>
            <a:r>
              <a:rPr lang="en-US" sz="2200" dirty="0">
                <a:solidFill>
                  <a:schemeClr val="tx1"/>
                </a:solidFill>
                <a:latin typeface="Arial" panose="020B0604020202020204" pitchFamily="34" charset="0"/>
                <a:cs typeface="Arial" panose="020B0604020202020204" pitchFamily="34" charset="0"/>
              </a:rPr>
              <a:t> = billions of bytes</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75156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2760"/>
            <a:ext cx="7874000" cy="1046440"/>
          </a:xfrm>
        </p:spPr>
        <p:txBody>
          <a:bodyPr anchor="b"/>
          <a:lstStyle/>
          <a:p>
            <a:pPr>
              <a:lnSpc>
                <a:spcPct val="100000"/>
              </a:lnSpc>
            </a:pPr>
            <a:r>
              <a:rPr lang="en-US" sz="3400" b="1" dirty="0">
                <a:solidFill>
                  <a:srgbClr val="007FA3"/>
                </a:solidFill>
                <a:latin typeface="Arial" panose="020B0604020202020204" pitchFamily="34" charset="0"/>
                <a:cs typeface="Arial" panose="020B0604020202020204" pitchFamily="34" charset="0"/>
              </a:rPr>
              <a:t>Files and the File and Directory Classes </a:t>
            </a:r>
            <a:r>
              <a:rPr lang="en-US" sz="2000" dirty="0" smtClean="0">
                <a:solidFill>
                  <a:srgbClr val="007FA3"/>
                </a:solidFill>
                <a:latin typeface="Arial" panose="020B0604020202020204" pitchFamily="34" charset="0"/>
                <a:cs typeface="Arial" panose="020B0604020202020204" pitchFamily="34" charset="0"/>
              </a:rPr>
              <a:t>(4 of </a:t>
            </a:r>
            <a:r>
              <a:rPr lang="en-US" sz="2000" dirty="0">
                <a:solidFill>
                  <a:srgbClr val="007FA3"/>
                </a:solidFill>
                <a:latin typeface="Arial" panose="020B0604020202020204" pitchFamily="34" charset="0"/>
                <a:cs typeface="Arial" panose="020B0604020202020204" pitchFamily="34" charset="0"/>
              </a:rPr>
              <a:t>6</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44122"/>
            <a:ext cx="8018583" cy="2646878"/>
          </a:xfrm>
        </p:spPr>
        <p:txBody>
          <a:bodyPr/>
          <a:lstStyle/>
          <a:p>
            <a:pPr marL="255600" indent="-255600">
              <a:lnSpc>
                <a:spcPct val="100000"/>
              </a:lnSpc>
              <a:spcBef>
                <a:spcPts val="1500"/>
              </a:spcBef>
              <a:buClr>
                <a:srgbClr val="007FA3"/>
              </a:buClr>
            </a:pPr>
            <a:r>
              <a:rPr lang="en-US" sz="2200" b="1" dirty="0">
                <a:solidFill>
                  <a:schemeClr val="tx1"/>
                </a:solidFill>
                <a:latin typeface="Arial" panose="020B0604020202020204" pitchFamily="34" charset="0"/>
                <a:cs typeface="Arial" panose="020B0604020202020204" pitchFamily="34" charset="0"/>
              </a:rPr>
              <a:t>Write to the file</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Store data in a file on a persistent storage device</a:t>
            </a:r>
          </a:p>
          <a:p>
            <a:pPr marL="255600" indent="-255600">
              <a:lnSpc>
                <a:spcPct val="100000"/>
              </a:lnSpc>
              <a:spcBef>
                <a:spcPts val="1500"/>
              </a:spcBef>
              <a:buClr>
                <a:srgbClr val="007FA3"/>
              </a:buClr>
            </a:pPr>
            <a:r>
              <a:rPr lang="en-US" sz="2200" b="1" dirty="0">
                <a:solidFill>
                  <a:schemeClr val="tx1"/>
                </a:solidFill>
                <a:latin typeface="Arial" panose="020B0604020202020204" pitchFamily="34" charset="0"/>
                <a:cs typeface="Arial" panose="020B0604020202020204" pitchFamily="34" charset="0"/>
              </a:rPr>
              <a:t>Read from the file</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Copy data from a file on a storage device into RAM</a:t>
            </a:r>
          </a:p>
          <a:p>
            <a:pPr marL="255600" indent="-255600">
              <a:lnSpc>
                <a:spcPct val="100000"/>
              </a:lnSpc>
              <a:spcBef>
                <a:spcPts val="1500"/>
              </a:spcBef>
              <a:buClr>
                <a:srgbClr val="007FA3"/>
              </a:buClr>
            </a:pPr>
            <a:r>
              <a:rPr lang="en-US" sz="2200" b="1" dirty="0" smtClean="0">
                <a:solidFill>
                  <a:schemeClr val="tx1"/>
                </a:solidFill>
                <a:latin typeface="Arial" panose="020B0604020202020204" pitchFamily="34" charset="0"/>
                <a:cs typeface="Arial" panose="020B0604020202020204" pitchFamily="34" charset="0"/>
              </a:rPr>
              <a:t> </a:t>
            </a:r>
            <a:r>
              <a:rPr lang="en-US" sz="2200" b="1" dirty="0">
                <a:solidFill>
                  <a:schemeClr val="tx1"/>
                </a:solidFill>
                <a:latin typeface="Arial" panose="020B0604020202020204" pitchFamily="34" charset="0"/>
                <a:cs typeface="Arial" panose="020B0604020202020204" pitchFamily="34" charset="0"/>
              </a:rPr>
              <a:t>Root Directory</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The main storage location on your </a:t>
            </a:r>
            <a:r>
              <a:rPr lang="en-US" sz="2200" dirty="0" smtClean="0">
                <a:solidFill>
                  <a:schemeClr val="tx1"/>
                </a:solidFill>
                <a:latin typeface="Arial" panose="020B0604020202020204" pitchFamily="34" charset="0"/>
                <a:cs typeface="Arial" panose="020B0604020202020204" pitchFamily="34" charset="0"/>
              </a:rPr>
              <a:t>computer</a:t>
            </a:r>
            <a:endParaRPr lang="en-US" sz="2200" dirty="0">
              <a:solidFill>
                <a:schemeClr val="tx1"/>
              </a:solidFill>
              <a:latin typeface="Arial" panose="020B0604020202020204" pitchFamily="34" charset="0"/>
              <a:cs typeface="Arial" panose="020B0604020202020204" pitchFamily="34" charset="0"/>
            </a:endParaRP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54465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2760"/>
            <a:ext cx="7874000" cy="1046440"/>
          </a:xfrm>
        </p:spPr>
        <p:txBody>
          <a:bodyPr anchor="b"/>
          <a:lstStyle/>
          <a:p>
            <a:pPr>
              <a:lnSpc>
                <a:spcPct val="100000"/>
              </a:lnSpc>
            </a:pPr>
            <a:r>
              <a:rPr lang="en-US" sz="3400" b="1" dirty="0">
                <a:solidFill>
                  <a:srgbClr val="007FA3"/>
                </a:solidFill>
                <a:latin typeface="Arial" panose="020B0604020202020204" pitchFamily="34" charset="0"/>
                <a:cs typeface="Arial" panose="020B0604020202020204" pitchFamily="34" charset="0"/>
              </a:rPr>
              <a:t>Files and the File and Directory Classes </a:t>
            </a:r>
            <a:r>
              <a:rPr lang="en-US" sz="2000" dirty="0" smtClean="0">
                <a:solidFill>
                  <a:srgbClr val="007FA3"/>
                </a:solidFill>
                <a:latin typeface="Arial" panose="020B0604020202020204" pitchFamily="34" charset="0"/>
                <a:cs typeface="Arial" panose="020B0604020202020204" pitchFamily="34" charset="0"/>
              </a:rPr>
              <a:t>(5 </a:t>
            </a:r>
            <a:r>
              <a:rPr lang="en-US" sz="2000" dirty="0" smtClean="0">
                <a:solidFill>
                  <a:srgbClr val="007FA3"/>
                </a:solidFill>
                <a:latin typeface="Arial" panose="020B0604020202020204" pitchFamily="34" charset="0"/>
                <a:cs typeface="Arial" panose="020B0604020202020204" pitchFamily="34" charset="0"/>
              </a:rPr>
              <a:t>of </a:t>
            </a:r>
            <a:r>
              <a:rPr lang="en-US" sz="2000" dirty="0">
                <a:solidFill>
                  <a:srgbClr val="007FA3"/>
                </a:solidFill>
                <a:latin typeface="Arial" panose="020B0604020202020204" pitchFamily="34" charset="0"/>
                <a:cs typeface="Arial" panose="020B0604020202020204" pitchFamily="34" charset="0"/>
              </a:rPr>
              <a:t>6</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41363"/>
            <a:ext cx="7866183" cy="2793072"/>
          </a:xfrm>
        </p:spPr>
        <p:txBody>
          <a:bodyPr/>
          <a:lstStyle/>
          <a:p>
            <a:pPr marL="255600" indent="-255600">
              <a:lnSpc>
                <a:spcPct val="100000"/>
              </a:lnSpc>
              <a:spcBef>
                <a:spcPts val="1500"/>
              </a:spcBef>
              <a:buClr>
                <a:srgbClr val="007FA3"/>
              </a:buClr>
            </a:pPr>
            <a:r>
              <a:rPr lang="en-US" sz="2200" b="1" dirty="0" smtClean="0">
                <a:solidFill>
                  <a:schemeClr val="tx1"/>
                </a:solidFill>
                <a:latin typeface="Arial" panose="020B0604020202020204" pitchFamily="34" charset="0"/>
                <a:cs typeface="Arial" panose="020B0604020202020204" pitchFamily="34" charset="0"/>
              </a:rPr>
              <a:t>Folder </a:t>
            </a:r>
            <a:r>
              <a:rPr lang="en-US" sz="2200" b="1" dirty="0">
                <a:solidFill>
                  <a:schemeClr val="tx1"/>
                </a:solidFill>
                <a:latin typeface="Arial" panose="020B0604020202020204" pitchFamily="34" charset="0"/>
                <a:cs typeface="Arial" panose="020B0604020202020204" pitchFamily="34" charset="0"/>
              </a:rPr>
              <a:t>or Directory</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A location inside the root directory designed to group items or files that are similar in nature</a:t>
            </a:r>
          </a:p>
          <a:p>
            <a:pPr marL="255600" indent="-255600">
              <a:lnSpc>
                <a:spcPct val="100000"/>
              </a:lnSpc>
              <a:spcBef>
                <a:spcPts val="1500"/>
              </a:spcBef>
              <a:buClr>
                <a:srgbClr val="007FA3"/>
              </a:buClr>
            </a:pPr>
            <a:r>
              <a:rPr lang="en-US" sz="2200" b="1" dirty="0">
                <a:solidFill>
                  <a:schemeClr val="tx1"/>
                </a:solidFill>
                <a:latin typeface="Arial" panose="020B0604020202020204" pitchFamily="34" charset="0"/>
                <a:cs typeface="Arial" panose="020B0604020202020204" pitchFamily="34" charset="0"/>
              </a:rPr>
              <a:t>Path</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A combination of the disk drive plus the complete hierarchy of directories in which a file resides</a:t>
            </a:r>
          </a:p>
          <a:p>
            <a:pPr marL="1143000" lvl="2" indent="-228600">
              <a:lnSpc>
                <a:spcPct val="100000"/>
              </a:lnSpc>
              <a:spcBef>
                <a:spcPts val="600"/>
              </a:spcBef>
              <a:buClr>
                <a:srgbClr val="007FA3"/>
              </a:buClr>
              <a:buFont typeface="Wingdings" panose="05000000000000000000" pitchFamily="2" charset="2"/>
              <a:buChar char="§"/>
            </a:pPr>
            <a:r>
              <a:rPr lang="en-US" sz="2200" dirty="0">
                <a:solidFill>
                  <a:schemeClr val="tx1"/>
                </a:solidFill>
                <a:latin typeface="Arial" panose="020B0604020202020204" pitchFamily="34" charset="0"/>
                <a:cs typeface="Arial" panose="020B0604020202020204" pitchFamily="34" charset="0"/>
              </a:rPr>
              <a:t>Example</a:t>
            </a:r>
            <a:r>
              <a:rPr lang="en-US" sz="2200" dirty="0" smtClean="0">
                <a:solidFill>
                  <a:schemeClr val="tx1"/>
                </a:solidFill>
                <a:latin typeface="Arial" panose="020B0604020202020204" pitchFamily="34" charset="0"/>
                <a:cs typeface="Arial" panose="020B0604020202020204" pitchFamily="34" charset="0"/>
              </a:rPr>
              <a:t>:</a:t>
            </a:r>
            <a:r>
              <a:rPr lang="en-US" sz="2200" b="1" dirty="0" smtClean="0">
                <a:solidFill>
                  <a:schemeClr val="tx1"/>
                </a:solidFill>
                <a:latin typeface="Arial" panose="020B0604020202020204" pitchFamily="34" charset="0"/>
                <a:cs typeface="Arial" panose="020B0604020202020204" pitchFamily="34" charset="0"/>
              </a:rPr>
              <a:t> </a:t>
            </a:r>
            <a:r>
              <a:rPr lang="en-US" sz="2200" b="1" dirty="0" smtClean="0">
                <a:solidFill>
                  <a:schemeClr val="tx1"/>
                </a:solidFill>
                <a:latin typeface="Arial" panose="020B0604020202020204" pitchFamily="34" charset="0"/>
                <a:cs typeface="Arial" panose="020B0604020202020204" pitchFamily="34" charset="0"/>
              </a:rPr>
              <a:t>C</a:t>
            </a:r>
            <a:r>
              <a:rPr lang="en-US" sz="2200" b="1" dirty="0">
                <a:solidFill>
                  <a:schemeClr val="tx1"/>
                </a:solidFill>
                <a:latin typeface="Arial" panose="020B0604020202020204" pitchFamily="34" charset="0"/>
                <a:cs typeface="Arial" panose="020B0604020202020204" pitchFamily="34" charset="0"/>
              </a:rPr>
              <a:t>:\C#\Chapter.14\Data.txt</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60988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2760"/>
            <a:ext cx="7874000" cy="1046440"/>
          </a:xfrm>
        </p:spPr>
        <p:txBody>
          <a:bodyPr anchor="b"/>
          <a:lstStyle/>
          <a:p>
            <a:pPr>
              <a:lnSpc>
                <a:spcPct val="100000"/>
              </a:lnSpc>
            </a:pPr>
            <a:r>
              <a:rPr lang="en-US" sz="3400" b="1" dirty="0">
                <a:solidFill>
                  <a:srgbClr val="007FA3"/>
                </a:solidFill>
                <a:latin typeface="Arial" panose="020B0604020202020204" pitchFamily="34" charset="0"/>
                <a:cs typeface="Arial" panose="020B0604020202020204" pitchFamily="34" charset="0"/>
              </a:rPr>
              <a:t>Files and the File and Directory Classes </a:t>
            </a:r>
            <a:r>
              <a:rPr lang="en-US" sz="2000" dirty="0" smtClean="0">
                <a:solidFill>
                  <a:srgbClr val="007FA3"/>
                </a:solidFill>
                <a:latin typeface="Arial" panose="020B0604020202020204" pitchFamily="34" charset="0"/>
                <a:cs typeface="Arial" panose="020B0604020202020204" pitchFamily="34" charset="0"/>
              </a:rPr>
              <a:t>(6 </a:t>
            </a:r>
            <a:r>
              <a:rPr lang="en-US" sz="2000" dirty="0" smtClean="0">
                <a:solidFill>
                  <a:srgbClr val="007FA3"/>
                </a:solidFill>
                <a:latin typeface="Arial" panose="020B0604020202020204" pitchFamily="34" charset="0"/>
                <a:cs typeface="Arial" panose="020B0604020202020204" pitchFamily="34" charset="0"/>
              </a:rPr>
              <a:t>of </a:t>
            </a:r>
            <a:r>
              <a:rPr lang="en-US" sz="2000" dirty="0">
                <a:solidFill>
                  <a:srgbClr val="007FA3"/>
                </a:solidFill>
                <a:latin typeface="Arial" panose="020B0604020202020204" pitchFamily="34" charset="0"/>
                <a:cs typeface="Arial" panose="020B0604020202020204" pitchFamily="34" charset="0"/>
              </a:rPr>
              <a:t>6</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8818"/>
            <a:ext cx="8018583" cy="1923604"/>
          </a:xfrm>
        </p:spPr>
        <p:txBody>
          <a:bodyPr/>
          <a:lstStyle/>
          <a:p>
            <a:pPr marL="255600" indent="-255600">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C# provides built-in classes named </a:t>
            </a:r>
            <a:r>
              <a:rPr lang="en-US" sz="2200" b="1" dirty="0">
                <a:solidFill>
                  <a:schemeClr val="tx1"/>
                </a:solidFill>
                <a:latin typeface="Arial" panose="020B0604020202020204" pitchFamily="34" charset="0"/>
                <a:cs typeface="Arial" panose="020B0604020202020204" pitchFamily="34" charset="0"/>
              </a:rPr>
              <a:t>File</a:t>
            </a:r>
            <a:r>
              <a:rPr lang="en-US" sz="2200" dirty="0">
                <a:solidFill>
                  <a:schemeClr val="tx1"/>
                </a:solidFill>
                <a:latin typeface="Arial" panose="020B0604020202020204" pitchFamily="34" charset="0"/>
                <a:cs typeface="Arial" panose="020B0604020202020204" pitchFamily="34" charset="0"/>
              </a:rPr>
              <a:t> and </a:t>
            </a:r>
            <a:r>
              <a:rPr lang="en-US" sz="2200" b="1" dirty="0">
                <a:solidFill>
                  <a:schemeClr val="tx1"/>
                </a:solidFill>
                <a:latin typeface="Arial" panose="020B0604020202020204" pitchFamily="34" charset="0"/>
                <a:cs typeface="Arial" panose="020B0604020202020204" pitchFamily="34" charset="0"/>
              </a:rPr>
              <a:t>Directory</a:t>
            </a:r>
          </a:p>
          <a:p>
            <a:pPr marL="740664" lvl="1" indent="-283464">
              <a:lnSpc>
                <a:spcPct val="100000"/>
              </a:lnSpc>
              <a:buClr>
                <a:srgbClr val="007FA3"/>
              </a:buClr>
              <a:buFont typeface="Arial" panose="020B0604020202020204" pitchFamily="34" charset="0"/>
              <a:buChar char="–"/>
            </a:pPr>
            <a:r>
              <a:rPr lang="en-US" sz="2200" dirty="0" smtClean="0">
                <a:solidFill>
                  <a:schemeClr val="tx1"/>
                </a:solidFill>
                <a:latin typeface="Arial" panose="020B0604020202020204" pitchFamily="34" charset="0"/>
                <a:cs typeface="Arial" panose="020B0604020202020204" pitchFamily="34" charset="0"/>
              </a:rPr>
              <a:t>Contain </a:t>
            </a:r>
            <a:r>
              <a:rPr lang="en-US" sz="2200" dirty="0">
                <a:solidFill>
                  <a:schemeClr val="tx1"/>
                </a:solidFill>
                <a:latin typeface="Arial" panose="020B0604020202020204" pitchFamily="34" charset="0"/>
                <a:cs typeface="Arial" panose="020B0604020202020204" pitchFamily="34" charset="0"/>
              </a:rPr>
              <a:t>methods to help you manipulate files and their directories</a:t>
            </a:r>
          </a:p>
          <a:p>
            <a:pPr marL="1143000" lvl="2" indent="-228600">
              <a:lnSpc>
                <a:spcPct val="100000"/>
              </a:lnSpc>
              <a:spcBef>
                <a:spcPts val="600"/>
              </a:spcBef>
              <a:buClr>
                <a:srgbClr val="007FA3"/>
              </a:buClr>
              <a:buFont typeface="Wingdings" panose="05000000000000000000" pitchFamily="2" charset="2"/>
              <a:buChar char="§"/>
            </a:pPr>
            <a:r>
              <a:rPr lang="en-US" sz="2200" dirty="0">
                <a:solidFill>
                  <a:schemeClr val="tx1"/>
                </a:solidFill>
                <a:latin typeface="Arial" panose="020B0604020202020204" pitchFamily="34" charset="0"/>
                <a:cs typeface="Arial" panose="020B0604020202020204" pitchFamily="34" charset="0"/>
              </a:rPr>
              <a:t>Access information about files</a:t>
            </a:r>
          </a:p>
          <a:p>
            <a:pPr marL="1143000" lvl="2" indent="-228600">
              <a:lnSpc>
                <a:spcPct val="100000"/>
              </a:lnSpc>
              <a:spcBef>
                <a:spcPts val="600"/>
              </a:spcBef>
              <a:buClr>
                <a:srgbClr val="007FA3"/>
              </a:buClr>
              <a:buFont typeface="Wingdings" panose="05000000000000000000" pitchFamily="2" charset="2"/>
              <a:buChar char="§"/>
            </a:pPr>
            <a:r>
              <a:rPr lang="en-US" sz="2200" dirty="0">
                <a:solidFill>
                  <a:schemeClr val="tx1"/>
                </a:solidFill>
                <a:latin typeface="Arial" panose="020B0604020202020204" pitchFamily="34" charset="0"/>
                <a:cs typeface="Arial" panose="020B0604020202020204" pitchFamily="34" charset="0"/>
              </a:rPr>
              <a:t>Create, delete, or move files</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72936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4"/>
            <a:ext cx="78740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Using the File and Directory Classes</a:t>
            </a:r>
            <a:r>
              <a:rPr lang="en-US" sz="3400" b="1" dirty="0" smtClean="0">
                <a:solidFill>
                  <a:srgbClr val="007FA3"/>
                </a:solidFill>
                <a:latin typeface="Arial" panose="020B0604020202020204" pitchFamily="34" charset="0"/>
                <a:cs typeface="Arial" panose="020B0604020202020204" pitchFamily="34" charset="0"/>
              </a:rPr>
              <a:t> </a:t>
            </a:r>
            <a:r>
              <a:rPr lang="en-US" sz="2000" dirty="0" smtClean="0">
                <a:solidFill>
                  <a:srgbClr val="007FA3"/>
                </a:solidFill>
                <a:latin typeface="Arial" panose="020B0604020202020204" pitchFamily="34" charset="0"/>
                <a:cs typeface="Arial" panose="020B0604020202020204" pitchFamily="34" charset="0"/>
              </a:rPr>
              <a:t>(1 of </a:t>
            </a:r>
            <a:r>
              <a:rPr lang="en-US" sz="2000" dirty="0">
                <a:solidFill>
                  <a:srgbClr val="007FA3"/>
                </a:solidFill>
                <a:latin typeface="Arial" panose="020B0604020202020204" pitchFamily="34" charset="0"/>
                <a:cs typeface="Arial" panose="020B0604020202020204" pitchFamily="34" charset="0"/>
              </a:rPr>
              <a:t>6</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2671"/>
            <a:ext cx="8018583" cy="2115964"/>
          </a:xfrm>
        </p:spPr>
        <p:txBody>
          <a:bodyPr/>
          <a:lstStyle/>
          <a:p>
            <a:pPr marL="255600" indent="-255600">
              <a:lnSpc>
                <a:spcPct val="100000"/>
              </a:lnSpc>
              <a:spcBef>
                <a:spcPts val="1500"/>
              </a:spcBef>
              <a:buClr>
                <a:srgbClr val="007FA3"/>
              </a:buClr>
            </a:pPr>
            <a:r>
              <a:rPr lang="en-US" sz="2200" b="1" dirty="0">
                <a:solidFill>
                  <a:schemeClr val="tx1"/>
                </a:solidFill>
                <a:latin typeface="Arial" panose="020B0604020202020204" pitchFamily="34" charset="0"/>
                <a:cs typeface="Arial" panose="020B0604020202020204" pitchFamily="34" charset="0"/>
              </a:rPr>
              <a:t>File class</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Contains methods to access information about files</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Contained in the </a:t>
            </a:r>
            <a:r>
              <a:rPr lang="en-US" sz="2200" b="1" dirty="0">
                <a:solidFill>
                  <a:schemeClr val="tx1"/>
                </a:solidFill>
                <a:latin typeface="Arial" panose="020B0604020202020204" pitchFamily="34" charset="0"/>
                <a:cs typeface="Arial" panose="020B0604020202020204" pitchFamily="34" charset="0"/>
              </a:rPr>
              <a:t>System.IO</a:t>
            </a:r>
            <a:r>
              <a:rPr lang="en-US" sz="2200" dirty="0">
                <a:solidFill>
                  <a:schemeClr val="tx1"/>
                </a:solidFill>
                <a:latin typeface="Arial" panose="020B0604020202020204" pitchFamily="34" charset="0"/>
                <a:cs typeface="Arial" panose="020B0604020202020204" pitchFamily="34" charset="0"/>
              </a:rPr>
              <a:t> namespace</a:t>
            </a:r>
          </a:p>
          <a:p>
            <a:pPr marL="255600" indent="-255600">
              <a:lnSpc>
                <a:spcPct val="100000"/>
              </a:lnSpc>
              <a:spcBef>
                <a:spcPts val="1500"/>
              </a:spcBef>
              <a:buClr>
                <a:srgbClr val="007FA3"/>
              </a:buClr>
            </a:pPr>
            <a:r>
              <a:rPr lang="en-US" sz="2200" b="1" dirty="0">
                <a:solidFill>
                  <a:schemeClr val="tx1"/>
                </a:solidFill>
                <a:latin typeface="Arial" panose="020B0604020202020204" pitchFamily="34" charset="0"/>
                <a:cs typeface="Arial" panose="020B0604020202020204" pitchFamily="34" charset="0"/>
              </a:rPr>
              <a:t>Directory class</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Provides information about directories or </a:t>
            </a:r>
            <a:r>
              <a:rPr lang="en-US" sz="2200" dirty="0" smtClean="0">
                <a:solidFill>
                  <a:schemeClr val="tx1"/>
                </a:solidFill>
                <a:latin typeface="Arial" panose="020B0604020202020204" pitchFamily="34" charset="0"/>
                <a:cs typeface="Arial" panose="020B0604020202020204" pitchFamily="34" charset="0"/>
              </a:rPr>
              <a:t>folders</a:t>
            </a:r>
            <a:endParaRPr lang="en-US" sz="2200" dirty="0">
              <a:solidFill>
                <a:schemeClr val="tx1"/>
              </a:solidFill>
              <a:latin typeface="Arial" panose="020B0604020202020204" pitchFamily="34" charset="0"/>
              <a:cs typeface="Arial" panose="020B0604020202020204" pitchFamily="34" charset="0"/>
            </a:endParaRP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33071197"/>
      </p:ext>
    </p:extLst>
  </p:cSld>
  <p:clrMapOvr>
    <a:masterClrMapping/>
  </p:clrMapOvr>
</p:sld>
</file>

<file path=ppt/theme/theme1.xml><?xml version="1.0" encoding="utf-8"?>
<a:theme xmlns:a="http://schemas.openxmlformats.org/drawingml/2006/main" name="Office Theme">
  <a:themeElements>
    <a:clrScheme name="Cengage">
      <a:dk1>
        <a:srgbClr val="000000"/>
      </a:dk1>
      <a:lt1>
        <a:srgbClr val="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19028</TotalTime>
  <Words>3762</Words>
  <Application>Microsoft Office PowerPoint</Application>
  <PresentationFormat>On-screen Show (4:3)</PresentationFormat>
  <Paragraphs>243</Paragraphs>
  <Slides>44</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Calibri</vt:lpstr>
      <vt:lpstr>Calibri Light</vt:lpstr>
      <vt:lpstr>Verdana</vt:lpstr>
      <vt:lpstr>Wingdings</vt:lpstr>
      <vt:lpstr>Office Theme</vt:lpstr>
      <vt:lpstr>Microsoft Visual C#: An Introduction to Object-Oriented Programming</vt:lpstr>
      <vt:lpstr>Objectives</vt:lpstr>
      <vt:lpstr>Files and the File and Directory Classes (1 of 6)</vt:lpstr>
      <vt:lpstr>Files and the File and Directory Classes (2 of 6)</vt:lpstr>
      <vt:lpstr>Files and the File and Directory Classes (3 of 6)</vt:lpstr>
      <vt:lpstr>Files and the File and Directory Classes (4 of 6)</vt:lpstr>
      <vt:lpstr>Files and the File and Directory Classes (5 of 6)</vt:lpstr>
      <vt:lpstr>Files and the File and Directory Classes (6 of 6)</vt:lpstr>
      <vt:lpstr>Using the File and Directory Classes (1 of 6)</vt:lpstr>
      <vt:lpstr>Using the File and Directory Classes (2 of 6)</vt:lpstr>
      <vt:lpstr>Using the File and Directory Classes (3 of 6)</vt:lpstr>
      <vt:lpstr>Using the File and Directory Classes (4 of 6)</vt:lpstr>
      <vt:lpstr>Using the File and Directory Classes (5 of 6)</vt:lpstr>
      <vt:lpstr>Using the File and Directory Classes (6 of 6)</vt:lpstr>
      <vt:lpstr>Understanding File Data Organization (1 of 4)</vt:lpstr>
      <vt:lpstr>Understanding File Data Organization (2 of 4)</vt:lpstr>
      <vt:lpstr>Understanding File Data Organization (3 of 4)</vt:lpstr>
      <vt:lpstr>Understanding File Data Organization (4 of 4)</vt:lpstr>
      <vt:lpstr>Understanding Streams (1 of 5)</vt:lpstr>
      <vt:lpstr>Understanding Streams (2 of 5)</vt:lpstr>
      <vt:lpstr>Understanding Streams (3 of 5)</vt:lpstr>
      <vt:lpstr>Understanding Streams (4 of 5)</vt:lpstr>
      <vt:lpstr>Understanding Streams (5 of 5)</vt:lpstr>
      <vt:lpstr>Writing and Reading a Sequential Access File</vt:lpstr>
      <vt:lpstr>Writing Data to a Sequential Access Text File (1 of 4)</vt:lpstr>
      <vt:lpstr>Writing Data to a Sequential Access Text File (2 of 4)</vt:lpstr>
      <vt:lpstr>Writing Data to a Sequential Access Text File (3 of 4)</vt:lpstr>
      <vt:lpstr>Writing Data to a Sequential Access Text File (4 of 4)</vt:lpstr>
      <vt:lpstr>Reading from a Sequential Access Text File (1 of 3)</vt:lpstr>
      <vt:lpstr>Reading from a Sequential Access Text File (2 of 3)</vt:lpstr>
      <vt:lpstr>Reading from a Sequential Access Text File (3 of 3)</vt:lpstr>
      <vt:lpstr>Searching a Sequential Text File (1 of 4)</vt:lpstr>
      <vt:lpstr>Searching a Sequential Text File (2 of 4)</vt:lpstr>
      <vt:lpstr>Searching a Sequential Text File (3 of 4)</vt:lpstr>
      <vt:lpstr>Searching a Sequential Text File (4 of 4)</vt:lpstr>
      <vt:lpstr>Understanding Serialization and Deserialization (1 of 7)</vt:lpstr>
      <vt:lpstr>Understanding Serialization and Deserialization (2 of 7)</vt:lpstr>
      <vt:lpstr>Understanding Serialization and Deserialization (3 of 7)</vt:lpstr>
      <vt:lpstr>Understanding Serialization and Deserialization (4 of 7)</vt:lpstr>
      <vt:lpstr>Understanding Serialization and Deserialization (5 of 7)</vt:lpstr>
      <vt:lpstr>Understanding Serialization and Deserialization (6 of 7)</vt:lpstr>
      <vt:lpstr>Understanding Serialization and Deserialization (7 of 7)</vt:lpstr>
      <vt:lpstr>Chapter Summary (1 of 2)</vt:lpstr>
      <vt:lpstr>Chapter Summary (2 of 2)</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Visual C#: An Introduction to Object-Oriented Programming, Seventh Edition</dc:title>
  <dc:subject>Computer Engineering</dc:subject>
  <dc:creator>Farrell</dc:creator>
  <cp:lastModifiedBy>P, Steepan</cp:lastModifiedBy>
  <cp:revision>906</cp:revision>
  <cp:lastPrinted>2010-11-12T17:54:40Z</cp:lastPrinted>
  <dcterms:created xsi:type="dcterms:W3CDTF">2007-02-15T20:50:52Z</dcterms:created>
  <dcterms:modified xsi:type="dcterms:W3CDTF">2017-06-29T13:14:13Z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732539425</vt:i4>
  </property>
  <property fmtid="{D5CDD505-2E9C-101B-9397-08002B2CF9AE}" pid="3" name="_NewReviewCycle">
    <vt:lpwstr/>
  </property>
  <property fmtid="{D5CDD505-2E9C-101B-9397-08002B2CF9AE}" pid="4" name="_EmailSubject">
    <vt:lpwstr>Cengage Branding/Accessibility </vt:lpwstr>
  </property>
  <property fmtid="{D5CDD505-2E9C-101B-9397-08002B2CF9AE}" pid="5" name="_AuthorEmail">
    <vt:lpwstr>maria.garguilo@cengage.com</vt:lpwstr>
  </property>
  <property fmtid="{D5CDD505-2E9C-101B-9397-08002B2CF9AE}" pid="6" name="_AuthorEmailDisplayName">
    <vt:lpwstr>Garguilo, Maria</vt:lpwstr>
  </property>
  <property fmtid="{D5CDD505-2E9C-101B-9397-08002B2CF9AE}" pid="7" name="_PreviousAdHocReviewCycleID">
    <vt:i4>1933890983</vt:i4>
  </property>
</Properties>
</file>