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2"/>
  </p:notesMasterIdLst>
  <p:handoutMasterIdLst>
    <p:handoutMasterId r:id="rId53"/>
  </p:handoutMasterIdLst>
  <p:sldIdLst>
    <p:sldId id="348" r:id="rId2"/>
    <p:sldId id="346" r:id="rId3"/>
    <p:sldId id="456" r:id="rId4"/>
    <p:sldId id="350" r:id="rId5"/>
    <p:sldId id="426" r:id="rId6"/>
    <p:sldId id="388" r:id="rId7"/>
    <p:sldId id="427" r:id="rId8"/>
    <p:sldId id="428" r:id="rId9"/>
    <p:sldId id="429" r:id="rId10"/>
    <p:sldId id="389" r:id="rId11"/>
    <p:sldId id="430" r:id="rId12"/>
    <p:sldId id="392" r:id="rId13"/>
    <p:sldId id="390" r:id="rId14"/>
    <p:sldId id="397" r:id="rId15"/>
    <p:sldId id="431" r:id="rId16"/>
    <p:sldId id="432" r:id="rId17"/>
    <p:sldId id="433" r:id="rId18"/>
    <p:sldId id="394" r:id="rId19"/>
    <p:sldId id="435" r:id="rId20"/>
    <p:sldId id="434" r:id="rId21"/>
    <p:sldId id="395" r:id="rId22"/>
    <p:sldId id="436" r:id="rId23"/>
    <p:sldId id="437" r:id="rId24"/>
    <p:sldId id="396" r:id="rId25"/>
    <p:sldId id="438" r:id="rId26"/>
    <p:sldId id="398" r:id="rId27"/>
    <p:sldId id="439" r:id="rId28"/>
    <p:sldId id="440" r:id="rId29"/>
    <p:sldId id="441" r:id="rId30"/>
    <p:sldId id="399" r:id="rId31"/>
    <p:sldId id="402" r:id="rId32"/>
    <p:sldId id="442" r:id="rId33"/>
    <p:sldId id="400" r:id="rId34"/>
    <p:sldId id="443" r:id="rId35"/>
    <p:sldId id="444" r:id="rId36"/>
    <p:sldId id="405" r:id="rId37"/>
    <p:sldId id="445" r:id="rId38"/>
    <p:sldId id="446" r:id="rId39"/>
    <p:sldId id="447" r:id="rId40"/>
    <p:sldId id="401" r:id="rId41"/>
    <p:sldId id="404" r:id="rId42"/>
    <p:sldId id="411" r:id="rId43"/>
    <p:sldId id="448" r:id="rId44"/>
    <p:sldId id="449" r:id="rId45"/>
    <p:sldId id="450" r:id="rId46"/>
    <p:sldId id="451" r:id="rId47"/>
    <p:sldId id="452" r:id="rId48"/>
    <p:sldId id="453" r:id="rId49"/>
    <p:sldId id="454" r:id="rId50"/>
    <p:sldId id="455" r:id="rId5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0" autoAdjust="0"/>
    <p:restoredTop sz="96279" autoAdjust="0"/>
  </p:normalViewPr>
  <p:slideViewPr>
    <p:cSldViewPr>
      <p:cViewPr varScale="1">
        <p:scale>
          <a:sx n="104" d="100"/>
          <a:sy n="104" d="100"/>
        </p:scale>
        <p:origin x="822" y="96"/>
      </p:cViewPr>
      <p:guideLst>
        <p:guide orient="horz" pos="2160"/>
        <p:guide pos="2880"/>
      </p:guideLst>
    </p:cSldViewPr>
  </p:slideViewPr>
  <p:outlineViewPr>
    <p:cViewPr>
      <p:scale>
        <a:sx n="33" d="100"/>
        <a:sy n="33" d="100"/>
      </p:scale>
      <p:origin x="0" y="-5068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6/29/2017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6/29/2017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13</a:t>
            </a:fld>
            <a:endParaRPr lang="en-US" dirty="0"/>
          </a:p>
        </p:txBody>
      </p:sp>
    </p:spTree>
    <p:extLst>
      <p:ext uri="{BB962C8B-B14F-4D97-AF65-F5344CB8AC3E}">
        <p14:creationId xmlns:p14="http://schemas.microsoft.com/office/powerpoint/2010/main" val="357437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14</a:t>
            </a:fld>
            <a:endParaRPr lang="en-US" dirty="0"/>
          </a:p>
        </p:txBody>
      </p:sp>
    </p:spTree>
    <p:extLst>
      <p:ext uri="{BB962C8B-B14F-4D97-AF65-F5344CB8AC3E}">
        <p14:creationId xmlns:p14="http://schemas.microsoft.com/office/powerpoint/2010/main" val="213647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15</a:t>
            </a:fld>
            <a:endParaRPr lang="en-US" dirty="0"/>
          </a:p>
        </p:txBody>
      </p:sp>
    </p:spTree>
    <p:extLst>
      <p:ext uri="{BB962C8B-B14F-4D97-AF65-F5344CB8AC3E}">
        <p14:creationId xmlns:p14="http://schemas.microsoft.com/office/powerpoint/2010/main" val="388963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200228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301196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31</a:t>
            </a:fld>
            <a:endParaRPr lang="en-US" dirty="0"/>
          </a:p>
        </p:txBody>
      </p:sp>
    </p:spTree>
    <p:extLst>
      <p:ext uri="{BB962C8B-B14F-4D97-AF65-F5344CB8AC3E}">
        <p14:creationId xmlns:p14="http://schemas.microsoft.com/office/powerpoint/2010/main" val="135087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32</a:t>
            </a:fld>
            <a:endParaRPr lang="en-US" dirty="0"/>
          </a:p>
        </p:txBody>
      </p:sp>
    </p:spTree>
    <p:extLst>
      <p:ext uri="{BB962C8B-B14F-4D97-AF65-F5344CB8AC3E}">
        <p14:creationId xmlns:p14="http://schemas.microsoft.com/office/powerpoint/2010/main" val="193766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4147863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37</a:t>
            </a:fld>
            <a:endParaRPr lang="en-US" dirty="0"/>
          </a:p>
        </p:txBody>
      </p:sp>
    </p:spTree>
    <p:extLst>
      <p:ext uri="{BB962C8B-B14F-4D97-AF65-F5344CB8AC3E}">
        <p14:creationId xmlns:p14="http://schemas.microsoft.com/office/powerpoint/2010/main" val="2833314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38</a:t>
            </a:fld>
            <a:endParaRPr lang="en-US" dirty="0"/>
          </a:p>
        </p:txBody>
      </p:sp>
    </p:spTree>
    <p:extLst>
      <p:ext uri="{BB962C8B-B14F-4D97-AF65-F5344CB8AC3E}">
        <p14:creationId xmlns:p14="http://schemas.microsoft.com/office/powerpoint/2010/main" val="299659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488973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2649004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346692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643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a:t>
            </a:fld>
            <a:endParaRPr lang="en-US" dirty="0"/>
          </a:p>
        </p:txBody>
      </p:sp>
    </p:spTree>
    <p:extLst>
      <p:ext uri="{BB962C8B-B14F-4D97-AF65-F5344CB8AC3E}">
        <p14:creationId xmlns:p14="http://schemas.microsoft.com/office/powerpoint/2010/main" val="2835376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312037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348822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9</a:t>
            </a:fld>
            <a:endParaRPr lang="en-US" dirty="0"/>
          </a:p>
        </p:txBody>
      </p:sp>
    </p:spTree>
    <p:extLst>
      <p:ext uri="{BB962C8B-B14F-4D97-AF65-F5344CB8AC3E}">
        <p14:creationId xmlns:p14="http://schemas.microsoft.com/office/powerpoint/2010/main" val="385112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10</a:t>
            </a:fld>
            <a:endParaRPr lang="en-US" dirty="0"/>
          </a:p>
        </p:txBody>
      </p:sp>
    </p:spTree>
    <p:extLst>
      <p:ext uri="{BB962C8B-B14F-4D97-AF65-F5344CB8AC3E}">
        <p14:creationId xmlns:p14="http://schemas.microsoft.com/office/powerpoint/2010/main" val="4257582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11</a:t>
            </a:fld>
            <a:endParaRPr lang="en-US" dirty="0"/>
          </a:p>
        </p:txBody>
      </p:sp>
    </p:spTree>
    <p:extLst>
      <p:ext uri="{BB962C8B-B14F-4D97-AF65-F5344CB8AC3E}">
        <p14:creationId xmlns:p14="http://schemas.microsoft.com/office/powerpoint/2010/main" val="6499138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7</a:t>
            </a:r>
            <a:endParaRPr lang="en-US" sz="3400" dirty="0"/>
          </a:p>
        </p:txBody>
      </p:sp>
      <p:sp>
        <p:nvSpPr>
          <p:cNvPr id="6" name="Text Placeholder 5"/>
          <p:cNvSpPr>
            <a:spLocks noGrp="1"/>
          </p:cNvSpPr>
          <p:nvPr>
            <p:ph type="body" sz="quarter" idx="13"/>
          </p:nvPr>
        </p:nvSpPr>
        <p:spPr>
          <a:xfrm>
            <a:off x="1981200" y="4038600"/>
            <a:ext cx="5257800" cy="497059"/>
          </a:xfrm>
        </p:spPr>
        <p:txBody>
          <a:bodyPr/>
          <a:lstStyle/>
          <a:p>
            <a:pPr marL="0" indent="0" algn="ctr">
              <a:buNone/>
            </a:pPr>
            <a:r>
              <a:rPr lang="en-US" sz="3400" dirty="0">
                <a:solidFill>
                  <a:schemeClr val="tx1"/>
                </a:solidFill>
                <a:latin typeface="Arial" panose="020B0604020202020204" pitchFamily="34" charset="0"/>
                <a:cs typeface="Arial" panose="020B0604020202020204" pitchFamily="34" charset="0"/>
              </a:rPr>
              <a:t>Using Methods</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An Introduction to Accessibility </a:t>
            </a:r>
            <a:r>
              <a:rPr lang="en-US" sz="2000" dirty="0">
                <a:solidFill>
                  <a:srgbClr val="007FA3"/>
                </a:solidFill>
                <a:latin typeface="Arial" panose="020B0604020202020204" pitchFamily="34" charset="0"/>
                <a:cs typeface="Arial" panose="020B0604020202020204" pitchFamily="34" charset="0"/>
              </a:rPr>
              <a:t>(1 of 2)</a:t>
            </a:r>
          </a:p>
        </p:txBody>
      </p:sp>
      <p:sp>
        <p:nvSpPr>
          <p:cNvPr id="3" name="Text Placeholder 2"/>
          <p:cNvSpPr>
            <a:spLocks noGrp="1"/>
          </p:cNvSpPr>
          <p:nvPr>
            <p:ph idx="1"/>
          </p:nvPr>
        </p:nvSpPr>
        <p:spPr>
          <a:xfrm>
            <a:off x="592016" y="1538818"/>
            <a:ext cx="8247183" cy="4262705"/>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Optional declared </a:t>
            </a:r>
            <a:r>
              <a:rPr lang="en-US" sz="2200" b="1" dirty="0">
                <a:solidFill>
                  <a:schemeClr val="tx1"/>
                </a:solidFill>
                <a:latin typeface="Arial" panose="020B0604020202020204" pitchFamily="34" charset="0"/>
                <a:cs typeface="Arial" panose="020B0604020202020204" pitchFamily="34" charset="0"/>
              </a:rPr>
              <a:t>accessibility</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Limits how other methods can use your method</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Possible access values:</a:t>
            </a:r>
          </a:p>
          <a:p>
            <a:pPr marL="741600" lvl="1" indent="-284400">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Public access </a:t>
            </a:r>
            <a:r>
              <a:rPr lang="en-US" sz="2200" dirty="0">
                <a:solidFill>
                  <a:schemeClr val="tx1"/>
                </a:solidFill>
                <a:latin typeface="Arial" panose="020B0604020202020204" pitchFamily="34" charset="0"/>
                <a:cs typeface="Arial" panose="020B0604020202020204" pitchFamily="34" charset="0"/>
              </a:rPr>
              <a:t>– established by including a </a:t>
            </a:r>
            <a:r>
              <a:rPr lang="en-US" sz="2200" b="1" dirty="0">
                <a:solidFill>
                  <a:schemeClr val="tx1"/>
                </a:solidFill>
                <a:latin typeface="Arial" panose="020B0604020202020204" pitchFamily="34" charset="0"/>
                <a:cs typeface="Arial" panose="020B0604020202020204" pitchFamily="34" charset="0"/>
              </a:rPr>
              <a:t>public</a:t>
            </a:r>
            <a:r>
              <a:rPr lang="en-US" sz="2200" dirty="0">
                <a:solidFill>
                  <a:schemeClr val="tx1"/>
                </a:solidFill>
                <a:latin typeface="Arial" panose="020B0604020202020204" pitchFamily="34" charset="0"/>
                <a:cs typeface="Arial" panose="020B0604020202020204" pitchFamily="34" charset="0"/>
              </a:rPr>
              <a:t> modifier in the member declaration (allows access to the method from other classes)</a:t>
            </a:r>
          </a:p>
          <a:p>
            <a:pPr marL="741600" lvl="1" indent="-284400">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Private Access </a:t>
            </a:r>
            <a:r>
              <a:rPr lang="en-US" sz="2200" dirty="0">
                <a:solidFill>
                  <a:schemeClr val="tx1"/>
                </a:solidFill>
                <a:latin typeface="Arial" panose="020B0604020202020204" pitchFamily="34" charset="0"/>
                <a:cs typeface="Arial" panose="020B0604020202020204" pitchFamily="34" charset="0"/>
              </a:rPr>
              <a:t>- is established by including a </a:t>
            </a:r>
            <a:r>
              <a:rPr lang="en-US" sz="2200" b="1" dirty="0">
                <a:solidFill>
                  <a:schemeClr val="tx1"/>
                </a:solidFill>
                <a:latin typeface="Arial" panose="020B0604020202020204" pitchFamily="34" charset="0"/>
                <a:cs typeface="Arial" panose="020B0604020202020204" pitchFamily="34" charset="0"/>
              </a:rPr>
              <a:t>private </a:t>
            </a:r>
            <a:r>
              <a:rPr lang="en-US" sz="2200" dirty="0">
                <a:solidFill>
                  <a:schemeClr val="tx1"/>
                </a:solidFill>
                <a:latin typeface="Arial" panose="020B0604020202020204" pitchFamily="34" charset="0"/>
                <a:cs typeface="Arial" panose="020B0604020202020204" pitchFamily="34" charset="0"/>
              </a:rPr>
              <a:t>modifier in the member declaration or by omitting any accessibility modifier</a:t>
            </a:r>
          </a:p>
          <a:p>
            <a:pPr marL="1144800" lvl="3"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This modifier limits method access to the class that contains the </a:t>
            </a:r>
            <a:r>
              <a:rPr lang="en-US" sz="2200" dirty="0" smtClean="0">
                <a:solidFill>
                  <a:schemeClr val="tx1"/>
                </a:solidFill>
                <a:latin typeface="Arial" panose="020B0604020202020204" pitchFamily="34" charset="0"/>
                <a:cs typeface="Arial" panose="020B0604020202020204" pitchFamily="34" charset="0"/>
              </a:rPr>
              <a:t>method</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79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An Introduction to Accessibility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Text Placeholder 2"/>
          <p:cNvSpPr>
            <a:spLocks noGrp="1"/>
          </p:cNvSpPr>
          <p:nvPr>
            <p:ph idx="1"/>
          </p:nvPr>
        </p:nvSpPr>
        <p:spPr>
          <a:xfrm>
            <a:off x="592016" y="1538818"/>
            <a:ext cx="8247183" cy="2039020"/>
          </a:xfrm>
        </p:spPr>
        <p:txBody>
          <a:bodyPr/>
          <a:lstStyle/>
          <a:p>
            <a:pPr marL="284400" indent="-2844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you do not provide an accessibility modifier for a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private by default</a:t>
            </a:r>
          </a:p>
          <a:p>
            <a:pPr marL="284400" indent="-2844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use a method’s complete name, including its class, you are using its </a:t>
            </a:r>
            <a:r>
              <a:rPr lang="en-US" sz="2200" b="1" dirty="0">
                <a:solidFill>
                  <a:schemeClr val="tx1"/>
                </a:solidFill>
                <a:latin typeface="Arial" panose="020B0604020202020204" pitchFamily="34" charset="0"/>
                <a:cs typeface="Arial" panose="020B0604020202020204" pitchFamily="34" charset="0"/>
              </a:rPr>
              <a:t>fully qualified </a:t>
            </a:r>
            <a:r>
              <a:rPr lang="en-US" sz="2200" dirty="0">
                <a:solidFill>
                  <a:schemeClr val="tx1"/>
                </a:solidFill>
                <a:latin typeface="Arial" panose="020B0604020202020204" pitchFamily="34" charset="0"/>
                <a:cs typeface="Arial" panose="020B0604020202020204" pitchFamily="34" charset="0"/>
              </a:rPr>
              <a:t>name</a:t>
            </a:r>
          </a:p>
          <a:p>
            <a:pPr marL="741600" lvl="2" indent="-284400">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E.g</a:t>
            </a:r>
            <a:r>
              <a:rPr lang="en-US" sz="2200"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System.Console.WriteLine</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56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An Introduction to the Optional static Modifier</a:t>
            </a:r>
            <a:endParaRPr lang="en-US" sz="2000" b="1" dirty="0">
              <a:solidFill>
                <a:srgbClr val="007FA3"/>
              </a:solidFill>
              <a:latin typeface="Arial" panose="020B0604020202020204" pitchFamily="34" charset="0"/>
              <a:cs typeface="Arial" panose="020B0604020202020204" pitchFamily="34" charset="0"/>
            </a:endParaRPr>
          </a:p>
        </p:txBody>
      </p:sp>
      <p:sp>
        <p:nvSpPr>
          <p:cNvPr id="5" name="Text Placeholder 2"/>
          <p:cNvSpPr>
            <a:spLocks noGrp="1"/>
          </p:cNvSpPr>
          <p:nvPr>
            <p:ph idx="1"/>
          </p:nvPr>
        </p:nvSpPr>
        <p:spPr>
          <a:xfrm>
            <a:off x="592016" y="1538818"/>
            <a:ext cx="8247183" cy="4308872"/>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declare a method to be </a:t>
            </a:r>
            <a:r>
              <a:rPr lang="en-US" sz="2200" b="1" dirty="0">
                <a:solidFill>
                  <a:schemeClr val="tx1"/>
                </a:solidFill>
                <a:latin typeface="Arial" panose="020B0604020202020204" pitchFamily="34" charset="0"/>
                <a:cs typeface="Arial" panose="020B0604020202020204" pitchFamily="34" charset="0"/>
              </a:rPr>
              <a:t>static </a:t>
            </a:r>
            <a:r>
              <a:rPr lang="en-US" sz="2200" dirty="0">
                <a:solidFill>
                  <a:schemeClr val="tx1"/>
                </a:solidFill>
                <a:latin typeface="Arial" panose="020B0604020202020204" pitchFamily="34" charset="0"/>
                <a:cs typeface="Arial" panose="020B0604020202020204" pitchFamily="34" charset="0"/>
              </a:rPr>
              <a:t>or </a:t>
            </a:r>
            <a:r>
              <a:rPr lang="en-US" sz="2200" b="1" dirty="0">
                <a:solidFill>
                  <a:schemeClr val="tx1"/>
                </a:solidFill>
                <a:latin typeface="Arial" panose="020B0604020202020204" pitchFamily="34" charset="0"/>
                <a:cs typeface="Arial" panose="020B0604020202020204" pitchFamily="34" charset="0"/>
              </a:rPr>
              <a:t>nonstatic</a:t>
            </a:r>
            <a:endParaRPr lang="en-US" sz="2200" dirty="0">
              <a:solidFill>
                <a:schemeClr val="tx1"/>
              </a:solidFill>
              <a:latin typeface="Arial" panose="020B0604020202020204" pitchFamily="34" charset="0"/>
              <a:cs typeface="Arial" panose="020B0604020202020204" pitchFamily="34" charset="0"/>
            </a:endParaRP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Methods are nonstatic by default</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static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be called without referring to an object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Instead, you refer to the class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Cannot call nonstatic methods</a:t>
            </a:r>
          </a:p>
          <a:p>
            <a:pPr marL="255600" indent="-255600">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nonstatic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default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be used only in conjunction with an object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Nonstatic methods can call static </a:t>
            </a:r>
            <a:r>
              <a:rPr lang="en-US" sz="2200" dirty="0" smtClean="0">
                <a:solidFill>
                  <a:schemeClr val="tx1"/>
                </a:solidFill>
                <a:latin typeface="Arial" panose="020B0604020202020204" pitchFamily="34" charset="0"/>
                <a:cs typeface="Arial" panose="020B0604020202020204" pitchFamily="34" charset="0"/>
              </a:rPr>
              <a:t>ones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28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An Introduction to Return Types</a:t>
            </a:r>
            <a:endParaRPr lang="en-US" sz="2000" b="1"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2262158"/>
          </a:xfrm>
        </p:spPr>
        <p:txBody>
          <a:bodyPr/>
          <a:lstStyle/>
          <a:p>
            <a:pPr marL="284400" indent="-2844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Every method has a </a:t>
            </a:r>
            <a:r>
              <a:rPr lang="en-US" sz="2200" b="1" dirty="0">
                <a:solidFill>
                  <a:schemeClr val="tx1"/>
                </a:solidFill>
                <a:latin typeface="Arial" panose="020B0604020202020204" pitchFamily="34" charset="0"/>
                <a:cs typeface="Arial" panose="020B0604020202020204" pitchFamily="34" charset="0"/>
              </a:rPr>
              <a:t>return type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Indicates what kind of value the method will return to any other method that calls it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a method does not return a value, its return type is </a:t>
            </a:r>
            <a:r>
              <a:rPr lang="en-US" sz="2200" b="1" dirty="0">
                <a:solidFill>
                  <a:schemeClr val="tx1"/>
                </a:solidFill>
                <a:latin typeface="Arial" panose="020B0604020202020204" pitchFamily="34" charset="0"/>
                <a:cs typeface="Arial" panose="020B0604020202020204" pitchFamily="34" charset="0"/>
              </a:rPr>
              <a:t>void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method’s return type is known more succinctly as a </a:t>
            </a:r>
            <a:r>
              <a:rPr lang="en-US" sz="2200" b="1" dirty="0">
                <a:solidFill>
                  <a:schemeClr val="tx1"/>
                </a:solidFill>
                <a:latin typeface="Arial" panose="020B0604020202020204" pitchFamily="34" charset="0"/>
                <a:cs typeface="Arial" panose="020B0604020202020204" pitchFamily="34" charset="0"/>
              </a:rPr>
              <a:t>method’s </a:t>
            </a:r>
            <a:r>
              <a:rPr lang="en-US" sz="2200" b="1" dirty="0" smtClean="0">
                <a:solidFill>
                  <a:schemeClr val="tx1"/>
                </a:solidFill>
                <a:latin typeface="Arial" panose="020B0604020202020204" pitchFamily="34" charset="0"/>
                <a:cs typeface="Arial" panose="020B0604020202020204" pitchFamily="34" charset="0"/>
              </a:rPr>
              <a:t>type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675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the Method Identifier</a:t>
            </a:r>
            <a:endParaRPr lang="en-US" sz="2000" b="1"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942383" cy="3508653"/>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method name must be a legal C# identifier</a:t>
            </a:r>
          </a:p>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Parameter to a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variable that holds data passed to a method when it is called</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parentheses that follow a method name in its header can hold one parameter or multiple parameters separated with commas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contents within the parentheses are known as the </a:t>
            </a:r>
            <a:r>
              <a:rPr lang="en-US" sz="2200" b="1" dirty="0">
                <a:solidFill>
                  <a:schemeClr val="tx1"/>
                </a:solidFill>
                <a:latin typeface="Arial" panose="020B0604020202020204" pitchFamily="34" charset="0"/>
                <a:cs typeface="Arial" panose="020B0604020202020204" pitchFamily="34" charset="0"/>
              </a:rPr>
              <a:t>parameter </a:t>
            </a:r>
            <a:r>
              <a:rPr lang="en-US" sz="2200" b="1" dirty="0" smtClean="0">
                <a:solidFill>
                  <a:schemeClr val="tx1"/>
                </a:solidFill>
                <a:latin typeface="Arial" panose="020B0604020202020204" pitchFamily="34" charset="0"/>
                <a:cs typeface="Arial" panose="020B0604020202020204" pitchFamily="34" charset="0"/>
              </a:rPr>
              <a:t>list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980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Placing a Method in a Class </a:t>
            </a:r>
            <a:r>
              <a:rPr lang="en-US" sz="2000" dirty="0">
                <a:solidFill>
                  <a:srgbClr val="007FA3"/>
                </a:solidFill>
                <a:latin typeface="Arial" panose="020B0604020202020204" pitchFamily="34" charset="0"/>
                <a:cs typeface="Arial" panose="020B0604020202020204" pitchFamily="34" charset="0"/>
              </a:rPr>
              <a:t>(1 of 3)</a:t>
            </a:r>
          </a:p>
        </p:txBody>
      </p:sp>
      <p:sp>
        <p:nvSpPr>
          <p:cNvPr id="3" name="Text Placeholder 2"/>
          <p:cNvSpPr>
            <a:spLocks noGrp="1"/>
          </p:cNvSpPr>
          <p:nvPr>
            <p:ph idx="1"/>
          </p:nvPr>
        </p:nvSpPr>
        <p:spPr>
          <a:xfrm>
            <a:off x="592017" y="1538818"/>
            <a:ext cx="7942383" cy="3356303"/>
          </a:xfrm>
        </p:spPr>
        <p:txBody>
          <a:bodyPr/>
          <a:lstStyle/>
          <a:p>
            <a:pPr marL="255600" indent="-255600">
              <a:buClr>
                <a:srgbClr val="007FA3"/>
              </a:buClr>
            </a:pPr>
            <a:r>
              <a:rPr lang="en-US" sz="2200" dirty="0">
                <a:solidFill>
                  <a:schemeClr val="tx1"/>
                </a:solidFill>
                <a:latin typeface="Arial" panose="020B0604020202020204" pitchFamily="34" charset="0"/>
                <a:cs typeface="Arial" panose="020B0604020202020204" pitchFamily="34" charset="0"/>
              </a:rPr>
              <a:t>By convention, programmers indent the statements in a method body</a:t>
            </a:r>
          </a:p>
          <a:p>
            <a:pPr marL="741600" lvl="1" indent="-284400">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Makes the method header and its braces stand out</a:t>
            </a:r>
          </a:p>
          <a:p>
            <a:pPr marL="255600" indent="-255600">
              <a:buClr>
                <a:srgbClr val="007FA3"/>
              </a:buClr>
            </a:pPr>
            <a:r>
              <a:rPr lang="en-US" sz="2200" dirty="0">
                <a:solidFill>
                  <a:schemeClr val="tx1"/>
                </a:solidFill>
                <a:latin typeface="Arial" panose="020B0604020202020204" pitchFamily="34" charset="0"/>
                <a:cs typeface="Arial" panose="020B0604020202020204" pitchFamily="34" charset="0"/>
              </a:rPr>
              <a:t>Methods cannot overlap</a:t>
            </a:r>
          </a:p>
          <a:p>
            <a:pPr marL="741600" lvl="1" indent="-284400">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Usually you want to place methods one after the other within a class</a:t>
            </a:r>
          </a:p>
          <a:p>
            <a:pPr marL="741600" lvl="1" indent="-284400">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order that methods appear in a class is not important</a:t>
            </a:r>
          </a:p>
          <a:p>
            <a:pPr marL="741600" lvl="1" indent="-284400">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only the order in which they are called that affects how they </a:t>
            </a:r>
            <a:r>
              <a:rPr lang="en-US" sz="2200" dirty="0" smtClean="0">
                <a:solidFill>
                  <a:schemeClr val="tx1"/>
                </a:solidFill>
                <a:latin typeface="Arial" panose="020B0604020202020204" pitchFamily="34" charset="0"/>
                <a:cs typeface="Arial" panose="020B0604020202020204" pitchFamily="34" charset="0"/>
              </a:rPr>
              <a:t>execute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99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964"/>
            <a:ext cx="7874000" cy="619080"/>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Placing a Method in a Class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sp>
        <p:nvSpPr>
          <p:cNvPr id="11" name="Content Placeholder 10"/>
          <p:cNvSpPr>
            <a:spLocks noGrp="1"/>
          </p:cNvSpPr>
          <p:nvPr>
            <p:ph idx="1"/>
          </p:nvPr>
        </p:nvSpPr>
        <p:spPr>
          <a:xfrm>
            <a:off x="592017" y="1538818"/>
            <a:ext cx="8188446" cy="1440394"/>
          </a:xfrm>
        </p:spPr>
        <p:txBody>
          <a:bodyPr/>
          <a:lstStyle/>
          <a:p>
            <a:pPr marL="255600" indent="-255600">
              <a:buClr>
                <a:srgbClr val="007FA3"/>
              </a:buClr>
            </a:pPr>
            <a:r>
              <a:rPr lang="en-US" sz="2200" dirty="0">
                <a:solidFill>
                  <a:schemeClr val="tx1"/>
                </a:solidFill>
                <a:latin typeface="Arial" panose="020B0604020202020204" pitchFamily="34" charset="0"/>
                <a:cs typeface="Arial" panose="020B0604020202020204" pitchFamily="34" charset="0"/>
              </a:rPr>
              <a:t>Local function</a:t>
            </a:r>
          </a:p>
          <a:p>
            <a:pPr marL="741600" lvl="1" indent="-284400">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When a method resides entirely within another method</a:t>
            </a:r>
          </a:p>
          <a:p>
            <a:pPr marL="741600" lvl="1" indent="-284400">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can be called only from its containing method and not from any other methods</a:t>
            </a:r>
            <a:endParaRPr lang="en-US" sz="2200" dirty="0"/>
          </a:p>
        </p:txBody>
      </p:sp>
      <p:pic>
        <p:nvPicPr>
          <p:cNvPr id="7" name="Picture 6" descr="Figure 7-3 The HelloClass program with Main() method calling the ShowWelcomeMessage() method. Program code. In the code, the words in the variable names are merged, and the code contains the following keywords: using static, class, static void, private static void. The lines read as follows. Line 1: using static, system, period, console, semicolon. Line 2: class, hello class. Line 3: left brace. Line 4, indented once: static void, main, left parenthesis, right parenthesis. Line 5, indented once: left brace. Line 6, indented twice, highlighted: show welcome message, left parenthesis, right parenthesis, semicolon. Line 7, indented twice: write line, left parenthesis, open quotes, hello, close quotes, right parenthesis, semicolon. Line 8, indented once: right brace. Line 9, indented once: private static void, show welcome message, left parenthesis, right parenthesis. Line 10, indented once: left brace. Line 11, indented twice: write line, left parenthesis, open quotes, welcome dot, close quotes, right parenthesis, semicolon. Line 12, indented twice: write line, left parenthesis, open quotes, have fun, exclamation mark, close quotes, right parenthesis, semicolon. Line 13, indented twice: write line, left parenthesis, open quotes, enjoy the program, exclamation mark, close quotes, right parenthesis, semicolon. Line 14, indented once: right brace. Line 15: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3149600"/>
            <a:ext cx="3906784" cy="302449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694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Placing a Method in a Class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4 Output of the HelloClass program. The output of the program displays the following text. Line 1: welcome, point. Line 2: have fun, exclamation mark. Line 3: enjoy the program, exclamation mark. Line 4: hell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362200"/>
            <a:ext cx="3854494" cy="252951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74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and Constants in a Method </a:t>
            </a:r>
            <a:r>
              <a:rPr lang="en-US" sz="2000" dirty="0">
                <a:solidFill>
                  <a:srgbClr val="007FA3"/>
                </a:solidFill>
                <a:latin typeface="Arial" panose="020B0604020202020204" pitchFamily="34" charset="0"/>
                <a:cs typeface="Arial" panose="020B0604020202020204" pitchFamily="34" charset="0"/>
              </a:rPr>
              <a:t>(1 of 3)</a:t>
            </a:r>
          </a:p>
        </p:txBody>
      </p:sp>
      <p:sp>
        <p:nvSpPr>
          <p:cNvPr id="4" name="Content Placeholder 3"/>
          <p:cNvSpPr>
            <a:spLocks noGrp="1"/>
          </p:cNvSpPr>
          <p:nvPr>
            <p:ph idx="1"/>
          </p:nvPr>
        </p:nvSpPr>
        <p:spPr>
          <a:xfrm>
            <a:off x="592017" y="1538818"/>
            <a:ext cx="7942383" cy="4570482"/>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Variables and constants can be declared in a </a:t>
            </a:r>
            <a:r>
              <a:rPr lang="en-US" sz="2200" dirty="0" smtClean="0">
                <a:solidFill>
                  <a:schemeClr val="tx1"/>
                </a:solidFill>
                <a:latin typeface="Arial" panose="020B0604020202020204" pitchFamily="34" charset="0"/>
                <a:cs typeface="Arial" panose="020B0604020202020204" pitchFamily="34" charset="0"/>
              </a:rPr>
              <a:t>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scope only from the point at which they are declared to the end of the method</a:t>
            </a:r>
          </a:p>
          <a:p>
            <a:pPr marL="255600" indent="-255600">
              <a:lnSpc>
                <a:spcPct val="100000"/>
              </a:lnSpc>
              <a:buClr>
                <a:srgbClr val="007FA3"/>
              </a:buClr>
            </a:pPr>
            <a:r>
              <a:rPr lang="en-US" sz="2200" b="1" dirty="0" smtClean="0">
                <a:solidFill>
                  <a:schemeClr val="tx1"/>
                </a:solidFill>
                <a:latin typeface="Arial" panose="020B0604020202020204" pitchFamily="34" charset="0"/>
                <a:cs typeface="Arial" panose="020B0604020202020204" pitchFamily="34" charset="0"/>
              </a:rPr>
              <a:t>Scope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area in which a variable is known</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Programmers say that the area in which an item can be used is the area in which it is </a:t>
            </a:r>
            <a:r>
              <a:rPr lang="en-US" sz="2200" b="1" dirty="0">
                <a:solidFill>
                  <a:schemeClr val="tx1"/>
                </a:solidFill>
                <a:latin typeface="Arial" panose="020B0604020202020204" pitchFamily="34" charset="0"/>
                <a:cs typeface="Arial" panose="020B0604020202020204" pitchFamily="34" charset="0"/>
              </a:rPr>
              <a:t>visible</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They are considered </a:t>
            </a:r>
            <a:r>
              <a:rPr lang="en-US" sz="2200" b="1" dirty="0">
                <a:solidFill>
                  <a:schemeClr val="tx1"/>
                </a:solidFill>
                <a:latin typeface="Arial" panose="020B0604020202020204" pitchFamily="34" charset="0"/>
                <a:cs typeface="Arial" panose="020B0604020202020204" pitchFamily="34" charset="0"/>
              </a:rPr>
              <a:t>local</a:t>
            </a:r>
            <a:r>
              <a:rPr lang="en-US" sz="2200" dirty="0">
                <a:solidFill>
                  <a:schemeClr val="tx1"/>
                </a:solidFill>
                <a:latin typeface="Arial" panose="020B0604020202020204" pitchFamily="34" charset="0"/>
                <a:cs typeface="Arial" panose="020B0604020202020204" pitchFamily="34" charset="0"/>
              </a:rPr>
              <a:t> to that 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Their scope is defined by the boundaries of the method</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They are not accessible outside of the method except when passed as parameters to other </a:t>
            </a:r>
            <a:r>
              <a:rPr lang="en-US" sz="2200" dirty="0" smtClean="0">
                <a:solidFill>
                  <a:schemeClr val="tx1"/>
                </a:solidFill>
                <a:latin typeface="Arial" panose="020B0604020202020204" pitchFamily="34" charset="0"/>
                <a:cs typeface="Arial" panose="020B0604020202020204" pitchFamily="34" charset="0"/>
              </a:rPr>
              <a:t>methods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441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and Constants in a Method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5 The LocalVariableDemo program. Program code. In the code, the words in the variable names are merged, and the code contains the following keywords: using static, class, static void, i n t, private static void. The lines read as follows. Line 1: using static, system, period, console, semicolon. Line 2: class, hello class. Line 3: left brace. Line 4, indented once: static void, main, left parenthesis, right parenthesis. Line 5, indented once: left brace. Line 6, indented twice: i n t, ay = 12, semicolon. Line 7, indented twice: write line, left parenthesis, open quotes, in main, left parenthesis, right parenthesis, ay is, left brace, 0, right brace, open quotes, comma, ay, right parenthesis, semicolon. Line 8, indented twice: method with its own ay, left parenthesis, right parenthesis, semicolon. Line 9, indented twice: write line, left parenthesis, open quotes, in main, left parenthesis, right parenthesis, ay is, left brace, 0, right brace, comma, ay, right parenthesis, semicolon. Line 10, indented once: right brace. Line 11, indented once: private static void, method with its own ay, left parenthesis, right parenthesis. Line 12, indented once: left brace. Line 13, indented twice: i n t, ay = 354, semicolon. Line 14, indented twice: write line, left parenthesis, open quotes, in method ay is, left brace, 0, right brace, close quotes, comma, ay, right parenthesis, semicolon. Line 15, indented once: right brace. Line 1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886537"/>
            <a:ext cx="4239491" cy="379060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3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2616101"/>
          </a:xfrm>
        </p:spPr>
        <p:txBody>
          <a:bodyPr/>
          <a:lstStyle/>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7.1</a:t>
            </a:r>
            <a:r>
              <a:rPr lang="en-US" sz="2400" dirty="0" smtClean="0">
                <a:solidFill>
                  <a:schemeClr val="tx1"/>
                </a:solidFill>
                <a:latin typeface="Arial" panose="020B0604020202020204" pitchFamily="34" charset="0"/>
                <a:cs typeface="Arial" panose="020B0604020202020204" pitchFamily="34" charset="0"/>
              </a:rPr>
              <a:t> Understand methods and implementation hiding</a:t>
            </a:r>
          </a:p>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7.2</a:t>
            </a:r>
            <a:r>
              <a:rPr lang="en-US" sz="2400" dirty="0" smtClean="0">
                <a:solidFill>
                  <a:schemeClr val="tx1"/>
                </a:solidFill>
                <a:latin typeface="Arial" panose="020B0604020202020204" pitchFamily="34" charset="0"/>
                <a:cs typeface="Arial" panose="020B0604020202020204" pitchFamily="34" charset="0"/>
              </a:rPr>
              <a:t> Write methods with no parameters and no return value</a:t>
            </a:r>
          </a:p>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7.3</a:t>
            </a:r>
            <a:r>
              <a:rPr lang="en-US" sz="2400" dirty="0" smtClean="0">
                <a:solidFill>
                  <a:schemeClr val="tx1"/>
                </a:solidFill>
                <a:latin typeface="Arial" panose="020B0604020202020204" pitchFamily="34" charset="0"/>
                <a:cs typeface="Arial" panose="020B0604020202020204" pitchFamily="34" charset="0"/>
              </a:rPr>
              <a:t> Write methods that require a single argument</a:t>
            </a:r>
          </a:p>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7.4</a:t>
            </a:r>
            <a:r>
              <a:rPr lang="en-US" sz="2400" dirty="0" smtClean="0">
                <a:solidFill>
                  <a:schemeClr val="tx1"/>
                </a:solidFill>
                <a:latin typeface="Arial" panose="020B0604020202020204" pitchFamily="34" charset="0"/>
                <a:cs typeface="Arial" panose="020B0604020202020204" pitchFamily="34" charset="0"/>
              </a:rPr>
              <a:t> Write methods that require multiple arguments</a:t>
            </a:r>
          </a:p>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7.5</a:t>
            </a:r>
            <a:r>
              <a:rPr lang="en-US" sz="2400" dirty="0" smtClean="0">
                <a:solidFill>
                  <a:schemeClr val="tx1"/>
                </a:solidFill>
                <a:latin typeface="Arial" panose="020B0604020202020204" pitchFamily="34" charset="0"/>
                <a:cs typeface="Arial" panose="020B0604020202020204" pitchFamily="34" charset="0"/>
              </a:rPr>
              <a:t> Write methods that return a value</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and Constants in a Method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6 Execution of the&#10;LocalVariableDemo program. The output of the program displays the following text. Line 1: in main, left parenthesis, right parenthesis, ay is 12. Line 2: in method ay is 354. Line 3: in main, left parenthesis, right parenthesis, ay is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2362200"/>
            <a:ext cx="3987606" cy="223466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89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Require a Single Argument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9"/>
            <a:ext cx="8120183" cy="4570482"/>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you write the declaration for a method that accepts a parameter, you need to include the following items within the method declaration parentheses: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type of the parameter</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local identifier (name) for the </a:t>
            </a:r>
            <a:r>
              <a:rPr lang="en-US" sz="2200" dirty="0" smtClean="0">
                <a:solidFill>
                  <a:schemeClr val="tx1"/>
                </a:solidFill>
                <a:latin typeface="Arial" panose="020B0604020202020204" pitchFamily="34" charset="0"/>
                <a:cs typeface="Arial" panose="020B0604020202020204" pitchFamily="34" charset="0"/>
              </a:rPr>
              <a:t>parameter</a:t>
            </a:r>
            <a:endParaRPr lang="en-US" sz="2200" dirty="0">
              <a:solidFill>
                <a:schemeClr val="tx1"/>
              </a:solidFill>
              <a:latin typeface="Arial" panose="020B0604020202020204" pitchFamily="34" charset="0"/>
              <a:cs typeface="Arial" panose="020B0604020202020204" pitchFamily="34" charset="0"/>
            </a:endParaRP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Local variable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Declared within a method</a:t>
            </a:r>
          </a:p>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Formal parameter</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parameter in a method header that accepts a value</a:t>
            </a:r>
          </a:p>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Actual parameters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Arguments within a method </a:t>
            </a:r>
            <a:r>
              <a:rPr lang="en-US" sz="2200" dirty="0" smtClean="0">
                <a:solidFill>
                  <a:schemeClr val="tx1"/>
                </a:solidFill>
                <a:latin typeface="Arial" panose="020B0604020202020204" pitchFamily="34" charset="0"/>
                <a:cs typeface="Arial" panose="020B0604020202020204" pitchFamily="34" charset="0"/>
              </a:rPr>
              <a:t>call</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42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Require a Single Argument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10 Complete program using the DisplaySalesTax() method two times. Program code. In the code, the words in the variable names are merged, and the code contains the following keywords: using static, class, static void, double, c o n s t double, private static void. The lines read as follows. Line 1: using static, system, period, console, semicolon. Line 2: class, use tax method. Line 3: left brace. Line 4, indented once: static void, main, left parenthesis, right parenthesis. Line 5, indented once: left brace. Line 6, indented twice: double, my purchase = 12.99, semicolon. Line 7, indented twice: display sales tax, left parenthesis, my purchase, right parenthesis, semicolon. Line 8, indented twice: display sales tax, left parenthesis, 35.67, right parenthesis, semicolon. Line 9, indented once: right brace. Line 10, indented once: private static void, display sales tax, left parenthesis, double, sale amount, right parenthesis. Line 11, indented once: left brace. Line 12, indented twice: double, tax, semicolon. Line 13, indented twice: c o n s t double, rate = 0.07, semicolon. Line 14, indented twice: tax = sale amount asterisk rate, semicolon. Line 15, indented twice: write line, left parenthesis, open quotes, the tax on, left brace, 0, right brace, is, left brace, 1, right brace, close quotes, comma. Line 16, indented 3 times: sale amount, period, to string, left parenthesis, open quotes, C, close quotes, right parenthesis, comma, tax, period, to string, left parenthesis, open quotes, C, close quotes, right parenthesis, right parenthesis, semicolon. Line 17, indented once: right brace. Line 18: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881057"/>
            <a:ext cx="5932110" cy="380156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08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Require a Single Argument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11 Output of the UseTaxMethod program. The output of the program displays the following text. Line 1: the tax on $12.99 is $0.91. Line 2: the tax on $35.67 is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667000"/>
            <a:ext cx="5671218" cy="158343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94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Require Multiple Arguments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8"/>
            <a:ext cx="8120183" cy="3693319"/>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Methods can take any number of parameters in any order</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you call the method, arguments must match (in number and type) the parameters listed in the method declaration, with the following exceptions: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type of an argument does not need to match the parameter list exactly if the argument can be promoted to the parameter type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number of arguments does not need to match the number in the parameter list when you use </a:t>
            </a:r>
            <a:r>
              <a:rPr lang="en-US" sz="2200" b="1" dirty="0">
                <a:solidFill>
                  <a:schemeClr val="tx1"/>
                </a:solidFill>
                <a:latin typeface="Arial" panose="020B0604020202020204" pitchFamily="34" charset="0"/>
                <a:cs typeface="Arial" panose="020B0604020202020204" pitchFamily="34" charset="0"/>
              </a:rPr>
              <a:t>default </a:t>
            </a:r>
            <a:r>
              <a:rPr lang="en-US" sz="2200" b="1" dirty="0" smtClean="0">
                <a:solidFill>
                  <a:schemeClr val="tx1"/>
                </a:solidFill>
                <a:latin typeface="Arial" panose="020B0604020202020204" pitchFamily="34" charset="0"/>
                <a:cs typeface="Arial" panose="020B0604020202020204" pitchFamily="34" charset="0"/>
              </a:rPr>
              <a:t>arguments</a:t>
            </a:r>
            <a:endParaRPr lang="en-US" sz="22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608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Require Multiple Arguments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pic>
        <p:nvPicPr>
          <p:cNvPr id="7" name="Picture 6" descr="Figure 7-12 The DisplaySalesTax() method that accepts two parameters. Program code. In the code, the words in the variable names are merged, and the code contains the following keywords: private static void, double. The lines read as follows. Line 1: private static void, display sales tax, left parenthesis, double, sale amount comma, double, tax rate, right parenthesis. Line 2: left brace. Line 3, indented once: double, tax, semicolon. Line 4, indented once: tax = sale Amount asterisk tax rate, semicolon. Line 5, indented once: write line, left parenthesis, open quotes, the tax on, left brace, 0, right brace, at, left brace, 1, right brace, is, left brace, 2, right brace, close quotes, comma. Line 6, indented twice: sale amount, period, to string, left parenthesis, open quotes, C, close quotes, right parenthesis, comma, tax rate, period, to string, left parenthesis, open quotes, p, close quotes, right parenthesis, comma. Line 7, indented twice: tax, period, to string, left parenthesis, open quotes, c, close quotes, right parenthesis, right parenthesis, semicolon. Line 8: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38400"/>
            <a:ext cx="7423676" cy="211785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500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Return a Value </a:t>
            </a:r>
            <a:r>
              <a:rPr lang="en-US" sz="2000" dirty="0">
                <a:solidFill>
                  <a:srgbClr val="007FA3"/>
                </a:solidFill>
                <a:latin typeface="Arial" panose="020B0604020202020204" pitchFamily="34" charset="0"/>
                <a:cs typeface="Arial" panose="020B0604020202020204" pitchFamily="34" charset="0"/>
              </a:rPr>
              <a:t>(1 of 4)</a:t>
            </a:r>
          </a:p>
        </p:txBody>
      </p:sp>
      <p:sp>
        <p:nvSpPr>
          <p:cNvPr id="3" name="Content Placeholder 2"/>
          <p:cNvSpPr>
            <a:spLocks noGrp="1"/>
          </p:cNvSpPr>
          <p:nvPr>
            <p:ph idx="1"/>
          </p:nvPr>
        </p:nvSpPr>
        <p:spPr>
          <a:xfrm>
            <a:off x="592017" y="1538819"/>
            <a:ext cx="8247183" cy="2646878"/>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 method can return, at most, one value to a method that calls it</a:t>
            </a:r>
          </a:p>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Method’s type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method’s return type</a:t>
            </a:r>
          </a:p>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return statement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Causes a value to be sent back to the calling method</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are not required to use a returned </a:t>
            </a:r>
            <a:r>
              <a:rPr lang="en-US" sz="2200" dirty="0" smtClean="0">
                <a:solidFill>
                  <a:schemeClr val="tx1"/>
                </a:solidFill>
                <a:latin typeface="Arial" panose="020B0604020202020204" pitchFamily="34" charset="0"/>
                <a:cs typeface="Arial" panose="020B0604020202020204" pitchFamily="34" charset="0"/>
              </a:rPr>
              <a:t>value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64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Return a Value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592017" y="1538819"/>
            <a:ext cx="7713783" cy="1015663"/>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Suppose you want to create a method to accept the hours an employee worked and the hourly pay rate, and to return a calculated gross pay</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p:txBody>
      </p:sp>
      <p:pic>
        <p:nvPicPr>
          <p:cNvPr id="5" name="Picture 4" descr="Figure 7-13 The CalcPay() method. Program code. In the code, the words in the variable names are merged, and the code contains the following keywords: private static double, double, return. The lines read as follows. Line 1: private static double, c ay l c pay, left parenthesis, double, hours, comma, double, rate, right parenthesis. Line 2: left brace. Line 3, indented once: double, gross, semicolon. Line 4, indented once: gross = hours asterisk rate, semicolon. Line 5, indented once: return, gross, semicolon. Line 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45" y="3030074"/>
            <a:ext cx="6996326" cy="197912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41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Return a Value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592017" y="1538819"/>
            <a:ext cx="8120183" cy="4493538"/>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 returned value can be: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Stored in a variable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Used directly</a:t>
            </a:r>
          </a:p>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Nested method calls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Method calls placed inside other method calls</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Writing a method that returns a Boolean value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When a method returns a value that is type </a:t>
            </a:r>
            <a:r>
              <a:rPr lang="en-US" sz="2200" b="1" dirty="0">
                <a:solidFill>
                  <a:schemeClr val="tx1"/>
                </a:solidFill>
                <a:latin typeface="Arial" panose="020B0604020202020204" pitchFamily="34" charset="0"/>
                <a:cs typeface="Arial" panose="020B0604020202020204" pitchFamily="34" charset="0"/>
              </a:rPr>
              <a:t>bool</a:t>
            </a:r>
            <a:r>
              <a:rPr lang="en-US" sz="2200" dirty="0">
                <a:solidFill>
                  <a:schemeClr val="tx1"/>
                </a:solidFill>
                <a:latin typeface="Arial" panose="020B0604020202020204" pitchFamily="34" charset="0"/>
                <a:cs typeface="Arial" panose="020B0604020202020204" pitchFamily="34" charset="0"/>
              </a:rPr>
              <a:t>, the method call can be used anywhere you can use a </a:t>
            </a:r>
            <a:r>
              <a:rPr lang="en-US" sz="2200" dirty="0" smtClean="0">
                <a:solidFill>
                  <a:schemeClr val="tx1"/>
                </a:solidFill>
                <a:latin typeface="Arial" panose="020B0604020202020204" pitchFamily="34" charset="0"/>
                <a:cs typeface="Arial" panose="020B0604020202020204" pitchFamily="34" charset="0"/>
              </a:rPr>
              <a:t>Boolean </a:t>
            </a:r>
            <a:r>
              <a:rPr lang="en-US" sz="2200" dirty="0">
                <a:solidFill>
                  <a:schemeClr val="tx1"/>
                </a:solidFill>
                <a:latin typeface="Arial" panose="020B0604020202020204" pitchFamily="34" charset="0"/>
                <a:cs typeface="Arial" panose="020B0604020202020204" pitchFamily="34" charset="0"/>
              </a:rPr>
              <a:t>expression</a:t>
            </a: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Branching statements (e.g., </a:t>
            </a:r>
            <a:r>
              <a:rPr lang="en-US" sz="2200" b="1" dirty="0">
                <a:solidFill>
                  <a:schemeClr val="tx1"/>
                </a:solidFill>
                <a:latin typeface="Arial" panose="020B0604020202020204" pitchFamily="34" charset="0"/>
                <a:cs typeface="Arial" panose="020B0604020202020204" pitchFamily="34" charset="0"/>
              </a:rPr>
              <a:t>if(…)</a:t>
            </a:r>
            <a:r>
              <a:rPr lang="en-US" sz="2200" dirty="0">
                <a:solidFill>
                  <a:schemeClr val="tx1"/>
                </a:solidFill>
                <a:latin typeface="Arial" panose="020B0604020202020204" pitchFamily="34" charset="0"/>
                <a:cs typeface="Arial" panose="020B0604020202020204" pitchFamily="34" charset="0"/>
              </a:rPr>
              <a:t>)</a:t>
            </a: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Loop control </a:t>
            </a:r>
            <a:r>
              <a:rPr lang="en-US" sz="2200" dirty="0" smtClean="0">
                <a:solidFill>
                  <a:schemeClr val="tx1"/>
                </a:solidFill>
                <a:latin typeface="Arial" panose="020B0604020202020204" pitchFamily="34" charset="0"/>
                <a:cs typeface="Arial" panose="020B0604020202020204" pitchFamily="34" charset="0"/>
              </a:rPr>
              <a:t>variables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310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Methods That Return a Value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4)</a:t>
            </a:r>
          </a:p>
        </p:txBody>
      </p:sp>
      <p:pic>
        <p:nvPicPr>
          <p:cNvPr id="7" name="Picture 6" descr="Figure 7-14 Program using the CalcPay() method. Program code. In the code, the words in the variable names are merged, and the code contains the following keywords: using static, class, static void, double, private static double, return. The lines read as follows. Line 1: using static, system, period, console, semicolon. Line 2: class, hello class. Line 3: left brace. Line 4, indented once: static void, main, left parenthesis, right parenthesis. Line 5, indented once: left brace. Line 6, indented twice: double, my hours = 37.5, semicolon. Line 7, indented twice: double, my rate = 12.75, semicolon. Line 8, indented twice: double, gross pay, semicolon. Line 9, indented twice, highlighted: gross pay = c ay l c pay, left parenthesis, my hours comma, my rate, right parenthesis, semicolon. Line 10, indented twice: write line, left parenthesis, open quotes, I worked, left brace, 0, right brace, hours at, left brace, 1, right brace, per hour, close quotes, comma. Line 11, indented 3 times: my hours, comma, my rate, right parenthesis, semicolon. Line 12, indented twice: write line, left parenthesis, open quotes, my gross pay is, left brace, 0, right brace, close quotes, comma, gross pay, period, to string, left parenthesis, open quotes, c, close quotes, right parenthesis, right parenthesis, semicolon. Line 13, indented once: right brace. Line 14, indented once: private static double, c ay l c pay, left parenthesis, double, hours, comma, double, rate, right parenthesis. Line 15, indented once: left brace. Line 16, indented twice: double, gross, semicolon. Line 17, indented twice: gross = hours asterisk rate, semicolon. Line 18, indented twice: return, gross, semicolon. Line 19, indented once: right brace. Line 20: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493884"/>
            <a:ext cx="5643156" cy="3316766"/>
          </a:xfrm>
          <a:prstGeom prst="rect">
            <a:avLst/>
          </a:prstGeom>
        </p:spPr>
      </p:pic>
      <p:pic>
        <p:nvPicPr>
          <p:cNvPr id="8" name="Picture 7" descr="Figure 7-15 Output of the UseCalcPay program. The output of the program displays the following text. Line 1: I worked 37.5 hours at 12.75 per hour. Line 2: my gross pay is $478.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938" y="5029200"/>
            <a:ext cx="4158026" cy="10405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870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1862048"/>
          </a:xfrm>
        </p:spPr>
        <p:txBody>
          <a:bodyPr/>
          <a:lstStyle/>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7.6</a:t>
            </a:r>
            <a:r>
              <a:rPr lang="en-US" sz="2400" dirty="0" smtClean="0">
                <a:solidFill>
                  <a:schemeClr val="tx1"/>
                </a:solidFill>
                <a:latin typeface="Arial" panose="020B0604020202020204" pitchFamily="34" charset="0"/>
                <a:cs typeface="Arial" panose="020B0604020202020204" pitchFamily="34" charset="0"/>
              </a:rPr>
              <a:t> Pass array values to a method</a:t>
            </a:r>
          </a:p>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7.7</a:t>
            </a:r>
            <a:r>
              <a:rPr lang="en-US" sz="2400" dirty="0" smtClean="0">
                <a:solidFill>
                  <a:schemeClr val="tx1"/>
                </a:solidFill>
                <a:latin typeface="Arial" panose="020B0604020202020204" pitchFamily="34" charset="0"/>
                <a:cs typeface="Arial" panose="020B0604020202020204" pitchFamily="34" charset="0"/>
              </a:rPr>
              <a:t> Understand some alternate ways to write a </a:t>
            </a:r>
            <a:r>
              <a:rPr lang="en-US" sz="2400" b="1" dirty="0" smtClean="0">
                <a:solidFill>
                  <a:schemeClr val="tx1"/>
                </a:solidFill>
                <a:latin typeface="Arial" panose="020B0604020202020204" pitchFamily="34" charset="0"/>
                <a:cs typeface="Arial" panose="020B0604020202020204" pitchFamily="34" charset="0"/>
              </a:rPr>
              <a:t>Main() </a:t>
            </a:r>
            <a:r>
              <a:rPr lang="en-US" sz="2400" dirty="0" smtClean="0">
                <a:solidFill>
                  <a:schemeClr val="tx1"/>
                </a:solidFill>
                <a:latin typeface="Arial" panose="020B0604020202020204" pitchFamily="34" charset="0"/>
                <a:cs typeface="Arial" panose="020B0604020202020204" pitchFamily="34" charset="0"/>
              </a:rPr>
              <a:t>method header</a:t>
            </a:r>
          </a:p>
          <a:p>
            <a:pPr marL="0" indent="0">
              <a:lnSpc>
                <a:spcPct val="100000"/>
              </a:lnSpc>
              <a:spcBef>
                <a:spcPts val="1500"/>
              </a:spcBef>
              <a:buNone/>
            </a:pPr>
            <a:r>
              <a:rPr lang="en-US" sz="2400" b="1" dirty="0" smtClean="0">
                <a:solidFill>
                  <a:srgbClr val="007FA3"/>
                </a:solidFill>
                <a:latin typeface="Arial" panose="020B0604020202020204" pitchFamily="34" charset="0"/>
                <a:cs typeface="Arial" panose="020B0604020202020204" pitchFamily="34" charset="0"/>
              </a:rPr>
              <a:t>7.8</a:t>
            </a:r>
            <a:r>
              <a:rPr lang="en-US" sz="2400" dirty="0" smtClean="0">
                <a:solidFill>
                  <a:schemeClr val="tx1"/>
                </a:solidFill>
                <a:latin typeface="Arial" panose="020B0604020202020204" pitchFamily="34" charset="0"/>
                <a:cs typeface="Arial" panose="020B0604020202020204" pitchFamily="34" charset="0"/>
              </a:rPr>
              <a:t> Appreciate issues using methods in GUI programs</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387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0104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a Method That Returns a Boolean Value</a:t>
            </a:r>
            <a:endParaRPr lang="en-US" sz="2000" b="1" dirty="0">
              <a:solidFill>
                <a:srgbClr val="007FA3"/>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92017" y="1538819"/>
            <a:ext cx="8323383" cy="3982629"/>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Methods can return a value that is type </a:t>
            </a:r>
            <a:r>
              <a:rPr lang="en-US" sz="2200" b="1" dirty="0">
                <a:solidFill>
                  <a:schemeClr val="tx1"/>
                </a:solidFill>
                <a:latin typeface="Arial" panose="020B0604020202020204" pitchFamily="34" charset="0"/>
                <a:cs typeface="Arial" panose="020B0604020202020204" pitchFamily="34" charset="0"/>
              </a:rPr>
              <a:t>bool</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Makes for more readable if statements</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E.g. </a:t>
            </a:r>
            <a:r>
              <a:rPr lang="en-US" sz="2200" dirty="0" smtClean="0">
                <a:solidFill>
                  <a:schemeClr val="tx1"/>
                </a:solidFill>
                <a:latin typeface="Arial" panose="020B0604020202020204" pitchFamily="34" charset="0"/>
                <a:cs typeface="Arial" panose="020B0604020202020204" pitchFamily="34" charset="0"/>
              </a:rPr>
              <a:t>A </a:t>
            </a:r>
            <a:r>
              <a:rPr lang="en-US" sz="2200" dirty="0">
                <a:solidFill>
                  <a:schemeClr val="tx1"/>
                </a:solidFill>
                <a:latin typeface="Arial" panose="020B0604020202020204" pitchFamily="34" charset="0"/>
                <a:cs typeface="Arial" panose="020B0604020202020204" pitchFamily="34" charset="0"/>
              </a:rPr>
              <a:t>method named isPreferredCustomer() that returns a Boolean value indicating whether a customer is a preferred customer who qualifies for a discount\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statement can be written as:</a:t>
            </a:r>
          </a:p>
          <a:p>
            <a:pPr marL="1314450" lvl="3" indent="0">
              <a:lnSpc>
                <a:spcPct val="100000"/>
              </a:lnSpc>
              <a:buNone/>
            </a:pPr>
            <a:r>
              <a:rPr lang="en-US" sz="2200" b="1" dirty="0" smtClean="0">
                <a:solidFill>
                  <a:schemeClr val="tx1"/>
                </a:solidFill>
                <a:latin typeface="Arial" panose="020B0604020202020204" pitchFamily="34" charset="0"/>
                <a:cs typeface="Arial" panose="020B0604020202020204" pitchFamily="34" charset="0"/>
              </a:rPr>
              <a:t>if (isPreferredCustomer</a:t>
            </a:r>
            <a:r>
              <a:rPr lang="en-US" sz="2200" b="1" dirty="0">
                <a:solidFill>
                  <a:schemeClr val="tx1"/>
                </a:solidFill>
                <a:latin typeface="Arial" panose="020B0604020202020204" pitchFamily="34" charset="0"/>
                <a:cs typeface="Arial" panose="020B0604020202020204" pitchFamily="34" charset="0"/>
              </a:rPr>
              <a:t>())</a:t>
            </a:r>
          </a:p>
          <a:p>
            <a:pPr marL="1314450" lvl="3" indent="0">
              <a:lnSpc>
                <a:spcPct val="100000"/>
              </a:lnSpc>
              <a:buNone/>
            </a:pPr>
            <a:r>
              <a:rPr lang="en-US" sz="2200" b="1" dirty="0" smtClean="0">
                <a:solidFill>
                  <a:schemeClr val="tx1"/>
                </a:solidFill>
                <a:latin typeface="Arial" panose="020B0604020202020204" pitchFamily="34" charset="0"/>
                <a:cs typeface="Arial" panose="020B0604020202020204" pitchFamily="34" charset="0"/>
              </a:rPr>
              <a:t>price </a:t>
            </a:r>
            <a:r>
              <a:rPr lang="en-US" sz="2200" b="1" dirty="0">
                <a:solidFill>
                  <a:schemeClr val="tx1"/>
                </a:solidFill>
                <a:latin typeface="Arial" panose="020B0604020202020204" pitchFamily="34" charset="0"/>
                <a:cs typeface="Arial" panose="020B0604020202020204" pitchFamily="34" charset="0"/>
              </a:rPr>
              <a:t>= price </a:t>
            </a: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DISCOUNT;</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using Boolean methods, you must be careful not to cause unintended side </a:t>
            </a:r>
            <a:r>
              <a:rPr lang="en-US" sz="2200" dirty="0" smtClean="0">
                <a:solidFill>
                  <a:schemeClr val="tx1"/>
                </a:solidFill>
                <a:latin typeface="Arial" panose="020B0604020202020204" pitchFamily="34" charset="0"/>
                <a:cs typeface="Arial" panose="020B0604020202020204" pitchFamily="34" charset="0"/>
              </a:rPr>
              <a:t>effects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91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Analyzing a Built-In Method</a:t>
            </a:r>
            <a:endParaRPr lang="en-US" sz="2000" b="1"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4385816"/>
          </a:xfrm>
        </p:spPr>
        <p:txBody>
          <a:bodyPr/>
          <a:lstStyle/>
          <a:p>
            <a:pPr marL="255600" indent="-255600">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Prewritten Methods </a:t>
            </a:r>
          </a:p>
          <a:p>
            <a:pPr marL="741600" lvl="1" indent="-284400">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E.g. </a:t>
            </a:r>
            <a:r>
              <a:rPr lang="en-US" sz="2000" b="1" dirty="0">
                <a:solidFill>
                  <a:schemeClr val="tx1"/>
                </a:solidFill>
                <a:latin typeface="Arial" panose="020B0604020202020204" pitchFamily="34" charset="0"/>
                <a:cs typeface="Arial" panose="020B0604020202020204" pitchFamily="34" charset="0"/>
              </a:rPr>
              <a:t>Pow()</a:t>
            </a:r>
            <a:r>
              <a:rPr lang="en-US" sz="2000" dirty="0">
                <a:solidFill>
                  <a:schemeClr val="tx1"/>
                </a:solidFill>
                <a:latin typeface="Arial" panose="020B0604020202020204" pitchFamily="34" charset="0"/>
                <a:cs typeface="Arial" panose="020B0604020202020204" pitchFamily="34" charset="0"/>
              </a:rPr>
              <a:t>- raises a number to a power</a:t>
            </a:r>
          </a:p>
          <a:p>
            <a:pPr lvl="1" indent="0">
              <a:lnSpc>
                <a:spcPct val="100000"/>
              </a:lnSpc>
              <a:buNone/>
            </a:pPr>
            <a:r>
              <a:rPr lang="en-US" sz="2000" b="1" dirty="0">
                <a:solidFill>
                  <a:schemeClr val="tx1"/>
                </a:solidFill>
                <a:latin typeface="Arial" panose="020B0604020202020204" pitchFamily="34" charset="0"/>
                <a:cs typeface="Arial" panose="020B0604020202020204" pitchFamily="34" charset="0"/>
              </a:rPr>
              <a:t>double result = Math.Pow(2.0, 3.0);</a:t>
            </a:r>
          </a:p>
          <a:p>
            <a:pPr marL="255600" indent="-255600">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From this statement, you know the following about the Pow() method:</a:t>
            </a:r>
          </a:p>
          <a:p>
            <a:pPr marL="741600" lvl="1" indent="-284400">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It is in the Math class because the class name and a dot precede the method call</a:t>
            </a:r>
          </a:p>
          <a:p>
            <a:pPr marL="741600" lvl="1" indent="-284400">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It is public because you can write a program that uses it</a:t>
            </a:r>
          </a:p>
          <a:p>
            <a:pPr marL="741600" lvl="1" indent="-284400">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It is static because it is used with its class name and a dot, without any object</a:t>
            </a:r>
          </a:p>
          <a:p>
            <a:pPr marL="741600" lvl="1" indent="-284400">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It accepts two double parameters</a:t>
            </a:r>
          </a:p>
          <a:p>
            <a:pPr marL="741600" lvl="1" indent="-284400">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It returns a double or a type that can be promoted automatically to a double (such as an int) because its answer is stored in a </a:t>
            </a:r>
            <a:r>
              <a:rPr lang="en-US" sz="2000" dirty="0" smtClean="0">
                <a:solidFill>
                  <a:schemeClr val="tx1"/>
                </a:solidFill>
                <a:latin typeface="Arial" panose="020B0604020202020204" pitchFamily="34" charset="0"/>
                <a:cs typeface="Arial" panose="020B0604020202020204" pitchFamily="34" charset="0"/>
              </a:rPr>
              <a:t>double</a:t>
            </a:r>
            <a:endParaRPr lang="en-US" sz="20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73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Array Values to a Method</a:t>
            </a:r>
          </a:p>
        </p:txBody>
      </p:sp>
      <p:sp>
        <p:nvSpPr>
          <p:cNvPr id="3" name="Text Placeholder 2"/>
          <p:cNvSpPr>
            <a:spLocks noGrp="1"/>
          </p:cNvSpPr>
          <p:nvPr>
            <p:ph idx="1"/>
          </p:nvPr>
        </p:nvSpPr>
        <p:spPr>
          <a:xfrm>
            <a:off x="592017" y="1538818"/>
            <a:ext cx="7942383" cy="677108"/>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Passing an array element to a method and passing an array to a method require different approaches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7223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3914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 Single Array Element to a Method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9"/>
            <a:ext cx="8323383" cy="1585049"/>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pass a single array element to a method in the same manner as you would pass a variable</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Variables are passed by value</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Local variables store a local copy of the </a:t>
            </a:r>
            <a:r>
              <a:rPr lang="en-US" sz="2200" dirty="0" smtClean="0">
                <a:solidFill>
                  <a:schemeClr val="tx1"/>
                </a:solidFill>
                <a:latin typeface="Arial" panose="020B0604020202020204" pitchFamily="34" charset="0"/>
                <a:cs typeface="Arial" panose="020B0604020202020204" pitchFamily="34" charset="0"/>
              </a:rPr>
              <a:t>value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995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3914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 Single Array Element to a Method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17 The PassArrayElement program. Program code. In the code, the words in the variable names are merged, and the code contains the following keywords: using static, class, static void, private static void, for, i n t. The lines read as follows. Line 1: using static, system, period, console, semicolon. Line 2: class, hello class. Line 3: left brace. Line 4, indented once: static void, main, left parenthesis, right parenthesis. Line 5, indented once: left brace. Line 6, indented twice: i n t, open bracket, close bracket, some, n u m s = left brace, 10, comma, 12, comma, 22, comma, 35, right brace, semicolon. Line 7, indented twice: i n t, x, semicolon. Line 8, indented twice: write, left parenthesis, open quotes, back slash, n at beginning of main, left parenthesis, right parenthesis, method, ellipsis, close quotes, right parenthesis, semicolon. Line 9, indented twice: for, left parenthesis, x = 0, semicolon, x &lt; some, n u m s, period, length, semicolon, + + x, right parenthesis. Line 10, indented 3 times: write, left parenthesis, open quotes, left brace, 0, comma, 6, right brace, close quotes, comma, some, n u m s, left bracket, x, right bracket, right parenthesis, semicolon. Line 11, indented twice: write line, left parenthesis, right parenthesis, semicolon. Line 12, indented twice: for, left parenthesis, x = 0, semicolon, x &lt; some, n u m s, period, length, semicolon, + + x, right parenthesis. Line 13, indented 3 times: method gets one i n t, left parenthesis, some, n u m s, open bracket, x, close bracket, right parenthesis, semicolon. Line 14, indented twice: write, left parenthesis, open quotes, at end of main, left parenthesis, right parenthesis, method, dotted line, close quotes, right parenthesis, semicolon. Line 15, indented twice: for, left parenthesis, x = 0, semicolon, x &lt; some, n u m s, period, length, semicolon, + + x, right parenthesis. Line 16, indented 3 times: write, left parenthesis, open quotes, left brace, 0, comma, 6, right brace, close quotes, comma, some, n u m s, open bracket, x, close bracket, right parenthesis, semicolon. Line 17, indented once: right brace. Line 18, indented once: private static void, method gets one i n t, left parenthesis, i n t one v ay l, right parenthesis. Line 19, indented once: left brace. Line 20, indented twice: write, left parenthesis, open quotes, in method gets one i n t, left parenthesis, right parenthesis, left brace, 0, right brace, close quotes comma, one v ay l, right parenthesis, semicolon. Line 21, indented twice: one v ay l = 999, semicolon. Line 22, indented twice: write line, left parenthesis, open quotes, after change, left brace, 0, right brace, close quotes, comma, one v ay l, right parenthesis, semicolon. Line 23, indented once: right brace. Line 24: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707687"/>
            <a:ext cx="4423722" cy="413445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735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315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 Single Array Element to a Method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7-18 Output of the PassArrayElement program. The output of the program displays the following text. Line 1: at the beginning of the main, left parenthesis, right parenthesis, method, ellipsis, 10, 12, 22, 35. Line 2: in method gets one i n t, left parenthesis, right parenthesis, 10; after change, 999. Line 3: in method gets one i n t, left parenthesis, right parenthesis, 12; after change, 999. Line 4: in method gets one i n t, left parenthesis, right parenthesis, 22; after change, 999. Line 5: in method gets one i n t, left parenthesis, right parenthesis, 35; after change, 999. Line 6: at the end of the main, left parenthesis, right parenthesis, method, dotted line, 10, 12, 22,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779" y="2438400"/>
            <a:ext cx="7062042" cy="221515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427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an Array to a Method </a:t>
            </a:r>
            <a:r>
              <a:rPr lang="en-US" sz="2000" dirty="0">
                <a:solidFill>
                  <a:srgbClr val="007FA3"/>
                </a:solidFill>
                <a:latin typeface="Arial" panose="020B0604020202020204" pitchFamily="34" charset="0"/>
                <a:cs typeface="Arial" panose="020B0604020202020204" pitchFamily="34" charset="0"/>
              </a:rPr>
              <a:t>(1 of 4)</a:t>
            </a:r>
          </a:p>
        </p:txBody>
      </p:sp>
      <p:sp>
        <p:nvSpPr>
          <p:cNvPr id="3" name="Text Placeholder 2"/>
          <p:cNvSpPr>
            <a:spLocks noGrp="1"/>
          </p:cNvSpPr>
          <p:nvPr>
            <p:ph idx="1"/>
          </p:nvPr>
        </p:nvSpPr>
        <p:spPr>
          <a:xfrm>
            <a:off x="592017" y="1538818"/>
            <a:ext cx="8018584" cy="2831544"/>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pass an entire array as a parameter</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 memory address is also known as a reference</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Arrays, like all objects but unlike built-in types, are </a:t>
            </a:r>
            <a:r>
              <a:rPr lang="en-US" sz="2200" b="1" dirty="0">
                <a:solidFill>
                  <a:schemeClr val="tx1"/>
                </a:solidFill>
                <a:latin typeface="Arial" panose="020B0604020202020204" pitchFamily="34" charset="0"/>
                <a:cs typeface="Arial" panose="020B0604020202020204" pitchFamily="34" charset="0"/>
              </a:rPr>
              <a:t>passed by reference</a:t>
            </a:r>
            <a:endParaRPr lang="en-US" sz="2200" dirty="0">
              <a:solidFill>
                <a:schemeClr val="tx1"/>
              </a:solidFill>
              <a:latin typeface="Arial" panose="020B0604020202020204" pitchFamily="34" charset="0"/>
              <a:cs typeface="Arial" panose="020B0604020202020204" pitchFamily="34" charset="0"/>
            </a:endParaRP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method receives the actual memory address of the array</a:t>
            </a: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Has access to the actual values in the array </a:t>
            </a:r>
            <a:r>
              <a:rPr lang="en-US" sz="2200" dirty="0" smtClean="0">
                <a:solidFill>
                  <a:schemeClr val="tx1"/>
                </a:solidFill>
                <a:latin typeface="Arial" panose="020B0604020202020204" pitchFamily="34" charset="0"/>
                <a:cs typeface="Arial" panose="020B0604020202020204" pitchFamily="34" charset="0"/>
              </a:rPr>
              <a:t>elements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95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an Array to a Method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4)</a:t>
            </a:r>
          </a:p>
        </p:txBody>
      </p:sp>
      <p:pic>
        <p:nvPicPr>
          <p:cNvPr id="7" name="Picture 6" descr="Figure 7-19 The PassEntireArray program. Program code. In the code, the words in the variable names are merged, and the code contains the following keywords: using static, class, static void, private static void, for, i n t. The lines read as follows. Line 1: using static, system, period, console, semicolon. Line 2: class, hello class. Line 3: left brace. Line 4, indented once: static void, main, left parenthesis, right parenthesis. Line 5, indented once: left brace. Line 6, indented twice: i n t, open bracket, close bracket, some, n u m s = left brace, 10, comma, 12, comma, 22, comma, 35, right brace, semicolon. Line 7, indented twice: i n t, x, semicolon. Line 8, indented twice: write, left parenthesis, open quotes, back slash, n at beginning of main, left parenthesis, right parenthesis, method, ellipsis, close quotes, right parenthesis, semicolon. Line 9, indented twice: for, left parenthesis, x = 0, semicolon, x &lt; some, n u m s, period, length, semicolon, + + x, right parenthesis. Line 10, indented 3 times: write, left parenthesis, open quotes, left brace, 0, comma, 6, right brace, close quotes, comma, some, n u m s, left bracket, x, right bracket, right parenthesis, semicolon. Line 11, indented twice: Write Line, left parenthesis, right parenthesis, semicolon. Line 12, indented twice, highlighted: method gets array, left parenthesis, some, n u m s, right parenthesis, semicolon. Line 13, indented twice: write, left parenthesis, open quotes, at end of main, left parenthesis, right parenthesis, method, dotted line, close quotes, right parenthesis, semicolon. Line 14, indented twice: for, left parenthesis, x = 0, semicolon, x &lt; some, n u m s, period, length, semicolon, + + x, right parenthesis. Line 15, indented 3 times: write, left parenthesis, open quotes, left brace, 0, comma, 6, right brace, close quotes, comma, some, n u m s, open bracket, x, close bracket, right parenthesis, semicolon. Line 16, indented once: right brace. Line 17, indented once: private static void, method gets array, left parenthesis, i n t, open bracket, close bracket, v ay l s, right parenthesis. Line 18, indented once: left brace. Line 19, indented twice: i n t, x, semicolon. Line 20, indented twice: write, left parenthesis, open quotes, in method gets array, left parenthesis, right parenthesis, close quotes, right parenthesis, semicolon. Line 21, indented twice: for, left parenthesis, x = 0, semicolon, x &lt; v ay l s, period, length, semicolon, + + x, right parenthesis. Line 22, indented 3 times: write, left parenthesis, open quotes, left brace, 0, right brace, close quotes, comma, v ay l s, left bracket, x, right bracket, right parenthesis, semicolon. Line 23, indented twice: write line, left parenthesis, right parenthesis, semicolon. Line 24, indented twice: for, left parenthesis, x = 0, semicolon, x &lt; v ay l s, period, length, semicolon, + + x, right parenthesis. Line 25, indented 3 times: v ay l s, left bracket, x, right bracket, = 888, semicolon. Line 26, indented twice: write, left parenthesis, open quotes, after change, close quotes, right parenthesis, semicolon. Line 27, indented twice: for, left parenthesis, x = 0, semicolon, x &lt; v ay l s, period, length, semicolon, + + x, right parenthesis. Line 28, indented 3 times: write, left parenthesis, open quotes, left brace, 0, right brace, close quotes, comma, v ay l s, open bracket, x, close bracket, right parenthesis, semicolon. Line 29, indented twice: write line, left parenthesis, right parenthesis, semicolon. Line 30, indented once: right brace. Line 31: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524000"/>
            <a:ext cx="3761232" cy="450799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62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an Array to a Method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4)</a:t>
            </a:r>
          </a:p>
        </p:txBody>
      </p:sp>
      <p:pic>
        <p:nvPicPr>
          <p:cNvPr id="7" name="Picture 6" descr="Figure 7-20 Output of the PassEntireArray program. The output of the program displays the following text. Line 1: at the beginning of the main, left parenthesis, right parenthesis, method, ellipsis, 10, 12, 22, 35. Line 2: in method gets array, left parenthesis, right parenthesis, 10, 12, 22, 35. Line 3: after change, 888, 888, 888, 888. Line 4: at the beginning of the main, left parenthesis, right parenthesis, method, dotted line, 888, 888, 888, 8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2590800"/>
            <a:ext cx="6943576" cy="173994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2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Passing an Array to a Method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4)</a:t>
            </a:r>
          </a:p>
        </p:txBody>
      </p:sp>
      <p:sp>
        <p:nvSpPr>
          <p:cNvPr id="4" name="Content Placeholder 3"/>
          <p:cNvSpPr>
            <a:spLocks noGrp="1"/>
          </p:cNvSpPr>
          <p:nvPr>
            <p:ph idx="1"/>
          </p:nvPr>
        </p:nvSpPr>
        <p:spPr>
          <a:xfrm>
            <a:off x="592017" y="1538818"/>
            <a:ext cx="8188446" cy="3508653"/>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pass a multidimensional array to a method by indicating the appropriate number of dimensions after the data type in the method header</a:t>
            </a:r>
          </a:p>
          <a:p>
            <a:pPr marL="741600" lvl="1" indent="-284400">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Example</a:t>
            </a:r>
          </a:p>
          <a:p>
            <a:pPr marL="1144800" lvl="1" indent="0">
              <a:lnSpc>
                <a:spcPct val="100000"/>
              </a:lnSpc>
              <a:buNone/>
            </a:pPr>
            <a:r>
              <a:rPr lang="en-US" sz="2200" b="1" dirty="0" smtClean="0">
                <a:solidFill>
                  <a:schemeClr val="tx1"/>
                </a:solidFill>
                <a:latin typeface="Arial" panose="020B0604020202020204" pitchFamily="34" charset="0"/>
                <a:cs typeface="Arial" panose="020B0604020202020204" pitchFamily="34" charset="0"/>
              </a:rPr>
              <a:t>private </a:t>
            </a:r>
            <a:r>
              <a:rPr lang="en-US" sz="2200" b="1" dirty="0">
                <a:solidFill>
                  <a:schemeClr val="tx1"/>
                </a:solidFill>
                <a:latin typeface="Arial" panose="020B0604020202020204" pitchFamily="34" charset="0"/>
                <a:cs typeface="Arial" panose="020B0604020202020204" pitchFamily="34" charset="0"/>
              </a:rPr>
              <a:t>static void displayScores(int[,] scoresArray)</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Jagged arrays insert the appropriate number of square brackets after the data type in the method header</a:t>
            </a:r>
          </a:p>
          <a:p>
            <a:pPr marL="741600" lvl="1" indent="-284400">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Example</a:t>
            </a:r>
          </a:p>
          <a:p>
            <a:pPr marL="1144800" lvl="1" indent="0">
              <a:lnSpc>
                <a:spcPct val="100000"/>
              </a:lnSpc>
              <a:buNone/>
            </a:pPr>
            <a:r>
              <a:rPr lang="en-US" sz="2200" b="1" dirty="0" smtClean="0">
                <a:solidFill>
                  <a:schemeClr val="tx1"/>
                </a:solidFill>
                <a:latin typeface="Arial" panose="020B0604020202020204" pitchFamily="34" charset="0"/>
                <a:cs typeface="Arial" panose="020B0604020202020204" pitchFamily="34" charset="0"/>
              </a:rPr>
              <a:t>private </a:t>
            </a:r>
            <a:r>
              <a:rPr lang="en-US" sz="2200" b="1" dirty="0">
                <a:solidFill>
                  <a:schemeClr val="tx1"/>
                </a:solidFill>
                <a:latin typeface="Arial" panose="020B0604020202020204" pitchFamily="34" charset="0"/>
                <a:cs typeface="Arial" panose="020B0604020202020204" pitchFamily="34" charset="0"/>
              </a:rPr>
              <a:t>static void displayIDs(int</a:t>
            </a:r>
            <a:r>
              <a:rPr lang="en-US" sz="2200" b="1" dirty="0" smtClean="0">
                <a:solidFill>
                  <a:schemeClr val="tx1"/>
                </a:solidFill>
                <a:latin typeface="Arial" panose="020B0604020202020204" pitchFamily="34" charset="0"/>
                <a:cs typeface="Arial" panose="020B0604020202020204" pitchFamily="34" charset="0"/>
              </a:rPr>
              <a:t>[ ][ ] </a:t>
            </a:r>
            <a:r>
              <a:rPr lang="en-US" sz="2200" b="1" dirty="0">
                <a:solidFill>
                  <a:schemeClr val="tx1"/>
                </a:solidFill>
                <a:latin typeface="Arial" panose="020B0604020202020204" pitchFamily="34" charset="0"/>
                <a:cs typeface="Arial" panose="020B0604020202020204" pitchFamily="34" charset="0"/>
              </a:rPr>
              <a:t>idArray</a:t>
            </a:r>
            <a:r>
              <a:rPr lang="en-US" sz="2200" b="1"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Methods and Implementation Hiding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8"/>
            <a:ext cx="8018583" cy="2416046"/>
          </a:xfrm>
        </p:spPr>
        <p:txBody>
          <a:bodyPr/>
          <a:lstStyle/>
          <a:p>
            <a:pPr marL="255600" indent="-255600">
              <a:lnSpc>
                <a:spcPct val="100000"/>
              </a:lnSpc>
              <a:buClr>
                <a:srgbClr val="007FA3"/>
              </a:buClr>
            </a:pPr>
            <a:r>
              <a:rPr lang="en-US" sz="2200" b="1" dirty="0" smtClean="0">
                <a:solidFill>
                  <a:schemeClr val="tx1"/>
                </a:solidFill>
                <a:latin typeface="Arial" panose="020B0604020202020204" pitchFamily="34" charset="0"/>
                <a:cs typeface="Arial" panose="020B0604020202020204" pitchFamily="34" charset="0"/>
              </a:rPr>
              <a:t>Method</a:t>
            </a:r>
          </a:p>
          <a:p>
            <a:pPr marL="741600" lvl="2" indent="-284400">
              <a:lnSpc>
                <a:spcPct val="100000"/>
              </a:lnSpc>
              <a:spcBef>
                <a:spcPts val="600"/>
              </a:spcBef>
              <a:buClr>
                <a:srgbClr val="007FA3"/>
              </a:buClr>
              <a:buFontTx/>
              <a:buChar char="–"/>
            </a:pPr>
            <a:r>
              <a:rPr lang="en-US" sz="2200" dirty="0" smtClean="0">
                <a:solidFill>
                  <a:schemeClr val="tx1"/>
                </a:solidFill>
                <a:latin typeface="Arial" panose="020B0604020202020204" pitchFamily="34" charset="0"/>
                <a:cs typeface="Arial" panose="020B0604020202020204" pitchFamily="34" charset="0"/>
              </a:rPr>
              <a:t>An </a:t>
            </a:r>
            <a:r>
              <a:rPr lang="en-US" sz="2200" dirty="0">
                <a:solidFill>
                  <a:schemeClr val="tx1"/>
                </a:solidFill>
                <a:latin typeface="Arial" panose="020B0604020202020204" pitchFamily="34" charset="0"/>
                <a:cs typeface="Arial" panose="020B0604020202020204" pitchFamily="34" charset="0"/>
              </a:rPr>
              <a:t>encapsulated series of statements that carry out a task</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Frequently, the methods you have written have </a:t>
            </a:r>
            <a:r>
              <a:rPr lang="en-US" sz="2200" b="1" dirty="0">
                <a:solidFill>
                  <a:schemeClr val="tx1"/>
                </a:solidFill>
                <a:latin typeface="Arial" panose="020B0604020202020204" pitchFamily="34" charset="0"/>
                <a:cs typeface="Arial" panose="020B0604020202020204" pitchFamily="34" charset="0"/>
              </a:rPr>
              <a:t>invoked</a:t>
            </a:r>
            <a:r>
              <a:rPr lang="en-US" sz="2200" dirty="0">
                <a:solidFill>
                  <a:schemeClr val="tx1"/>
                </a:solidFill>
                <a:latin typeface="Arial" panose="020B0604020202020204" pitchFamily="34" charset="0"/>
                <a:cs typeface="Arial" panose="020B0604020202020204" pitchFamily="34" charset="0"/>
              </a:rPr>
              <a:t>, or </a:t>
            </a:r>
            <a:r>
              <a:rPr lang="en-US" sz="2200" b="1" dirty="0">
                <a:solidFill>
                  <a:schemeClr val="tx1"/>
                </a:solidFill>
                <a:latin typeface="Arial" panose="020B0604020202020204" pitchFamily="34" charset="0"/>
                <a:cs typeface="Arial" panose="020B0604020202020204" pitchFamily="34" charset="0"/>
              </a:rPr>
              <a:t>called</a:t>
            </a:r>
            <a:r>
              <a:rPr lang="en-US" sz="2200" dirty="0">
                <a:solidFill>
                  <a:schemeClr val="tx1"/>
                </a:solidFill>
                <a:latin typeface="Arial" panose="020B0604020202020204" pitchFamily="34" charset="0"/>
                <a:cs typeface="Arial" panose="020B0604020202020204" pitchFamily="34" charset="0"/>
              </a:rPr>
              <a:t>, other methods</a:t>
            </a:r>
          </a:p>
          <a:p>
            <a:pPr marL="741600" lvl="2" indent="-284400">
              <a:lnSpc>
                <a:spcPct val="100000"/>
              </a:lnSpc>
              <a:spcBef>
                <a:spcPts val="600"/>
              </a:spcBef>
              <a:buClr>
                <a:srgbClr val="007FA3"/>
              </a:buClr>
              <a:buFontTx/>
              <a:buChar char="–"/>
            </a:pPr>
            <a:r>
              <a:rPr lang="en-US" sz="2200" dirty="0">
                <a:solidFill>
                  <a:schemeClr val="tx1"/>
                </a:solidFill>
                <a:latin typeface="Arial" panose="020B0604020202020204" pitchFamily="34" charset="0"/>
                <a:cs typeface="Arial" panose="020B0604020202020204" pitchFamily="34" charset="0"/>
              </a:rPr>
              <a:t>That is, your program used a method’s name and the method executed to perform a task for the </a:t>
            </a:r>
            <a:r>
              <a:rPr lang="en-US" sz="2200" dirty="0" smtClean="0">
                <a:solidFill>
                  <a:schemeClr val="tx1"/>
                </a:solidFill>
                <a:latin typeface="Arial" panose="020B0604020202020204" pitchFamily="34" charset="0"/>
                <a:cs typeface="Arial" panose="020B0604020202020204" pitchFamily="34" charset="0"/>
              </a:rPr>
              <a:t>class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Alternate Ways to Write a Main() Method Header</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20183" cy="2262158"/>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Throughout this book, you have written </a:t>
            </a: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methods with the following header:</a:t>
            </a:r>
          </a:p>
          <a:p>
            <a:pPr marL="741600" lvl="1" indent="0">
              <a:lnSpc>
                <a:spcPct val="100000"/>
              </a:lnSpc>
              <a:buNone/>
            </a:pPr>
            <a:r>
              <a:rPr lang="en-US" sz="2200" b="1" dirty="0" smtClean="0">
                <a:solidFill>
                  <a:schemeClr val="tx1"/>
                </a:solidFill>
                <a:latin typeface="Arial" panose="020B0604020202020204" pitchFamily="34" charset="0"/>
                <a:cs typeface="Arial" panose="020B0604020202020204" pitchFamily="34" charset="0"/>
              </a:rPr>
              <a:t>static </a:t>
            </a:r>
            <a:r>
              <a:rPr lang="en-US" sz="2200" b="1" dirty="0">
                <a:solidFill>
                  <a:schemeClr val="tx1"/>
                </a:solidFill>
                <a:latin typeface="Arial" panose="020B0604020202020204" pitchFamily="34" charset="0"/>
                <a:cs typeface="Arial" panose="020B0604020202020204" pitchFamily="34" charset="0"/>
              </a:rPr>
              <a:t>void Main()</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This section describes alternatives because you might see different </a:t>
            </a: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method headers in other books or in programs written by </a:t>
            </a:r>
            <a:r>
              <a:rPr lang="en-US" sz="2200" dirty="0" smtClean="0">
                <a:solidFill>
                  <a:schemeClr val="tx1"/>
                </a:solidFill>
                <a:latin typeface="Arial" panose="020B0604020202020204" pitchFamily="34" charset="0"/>
                <a:cs typeface="Arial" panose="020B0604020202020204" pitchFamily="34" charset="0"/>
              </a:rPr>
              <a:t>others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561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8077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a Main() Method with a Parameter List</a:t>
            </a:r>
          </a:p>
        </p:txBody>
      </p:sp>
      <p:pic>
        <p:nvPicPr>
          <p:cNvPr id="7" name="Picture 6" descr="Figure 7-21 A Main() method with a string[] args parameter. Program code. In the code, the words in the variable names are merged, and the code contains the following keywords: using static, class, static void, string, for, i n t. The lines read as follows. Line 1: using static, system, period, console, semicolon. Line 2: class, display ay r g s. Line 3: left brace. Line 4, indented once: static void, main, left parenthesis, string, open bracket, close bracket ay r g s, right parenthesis. Line 5, indented once: left brace. Line 6, indented twice: for, left parenthesis, i n t, x = 0, semicolon, x &lt; ay r g s, period, length, semicolon, + + x, right parenthesis. Line 7, indented 3 times: write line, left parenthesis, open quotes, argument, left brace, 0, right brace, is, left brace, 1, right brace, close quotes, comma, x, comma, ay r g s, open bracket, x, close bracket, right parenthesis, semicolon. Line 8, indented once: right brace. Line 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531" y="1600200"/>
            <a:ext cx="5552283" cy="2209800"/>
          </a:xfrm>
          <a:prstGeom prst="rect">
            <a:avLst/>
          </a:prstGeom>
        </p:spPr>
      </p:pic>
      <p:pic>
        <p:nvPicPr>
          <p:cNvPr id="8" name="Picture 7" descr="Figure 7-22 Executing the DisplayArgs program with arguments. The output of the program displays the following text. Line 1: c colon back slash, c sharp &gt; display ay r g s, alpha, beta, gamma, delta. Line 2: argument 0 is alpha. Line 3: argument 1 is beta. Line 4: argument 2 is gamma. Line 5: argument 3 is delta. Line 6: blank. Line 7: c colon back slash, c sharp &g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4114800"/>
            <a:ext cx="4360672" cy="18288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911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a Main() Method with an Integer Return Type</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2262158"/>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Some programmers prefer to write </a:t>
            </a: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method headers with a return type of </a:t>
            </a:r>
            <a:r>
              <a:rPr lang="en-US" sz="2200" b="1" dirty="0">
                <a:solidFill>
                  <a:schemeClr val="tx1"/>
                </a:solidFill>
                <a:latin typeface="Arial" panose="020B0604020202020204" pitchFamily="34" charset="0"/>
                <a:cs typeface="Arial" panose="020B0604020202020204" pitchFamily="34" charset="0"/>
              </a:rPr>
              <a:t>int</a:t>
            </a:r>
            <a:r>
              <a:rPr lang="en-US" sz="2200" dirty="0">
                <a:solidFill>
                  <a:schemeClr val="tx1"/>
                </a:solidFill>
                <a:latin typeface="Arial" panose="020B0604020202020204" pitchFamily="34" charset="0"/>
                <a:cs typeface="Arial" panose="020B0604020202020204" pitchFamily="34" charset="0"/>
              </a:rPr>
              <a:t> instead of </a:t>
            </a:r>
            <a:r>
              <a:rPr lang="en-US" sz="2200" b="1" dirty="0">
                <a:solidFill>
                  <a:schemeClr val="tx1"/>
                </a:solidFill>
                <a:latin typeface="Arial" panose="020B0604020202020204" pitchFamily="34" charset="0"/>
                <a:cs typeface="Arial" panose="020B0604020202020204" pitchFamily="34" charset="0"/>
              </a:rPr>
              <a:t>void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last statement in the </a:t>
            </a: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method must be a return statement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return code of </a:t>
            </a:r>
            <a:r>
              <a:rPr lang="en-US" sz="2200" b="1" dirty="0">
                <a:solidFill>
                  <a:schemeClr val="tx1"/>
                </a:solidFill>
                <a:latin typeface="Arial" panose="020B0604020202020204" pitchFamily="34" charset="0"/>
                <a:cs typeface="Arial" panose="020B0604020202020204" pitchFamily="34" charset="0"/>
              </a:rPr>
              <a:t>0</a:t>
            </a:r>
            <a:r>
              <a:rPr lang="en-US" sz="2200" dirty="0">
                <a:solidFill>
                  <a:schemeClr val="tx1"/>
                </a:solidFill>
                <a:latin typeface="Arial" panose="020B0604020202020204" pitchFamily="34" charset="0"/>
                <a:cs typeface="Arial" panose="020B0604020202020204" pitchFamily="34" charset="0"/>
              </a:rPr>
              <a:t> indicates a successful execution</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Any other value can be interpreted as an error </a:t>
            </a:r>
            <a:r>
              <a:rPr lang="en-US" sz="2200" dirty="0" smtClean="0">
                <a:solidFill>
                  <a:schemeClr val="tx1"/>
                </a:solidFill>
                <a:latin typeface="Arial" panose="020B0604020202020204" pitchFamily="34" charset="0"/>
                <a:cs typeface="Arial" panose="020B0604020202020204" pitchFamily="34" charset="0"/>
              </a:rPr>
              <a:t>code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869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Writing a Main() Method with public Access</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2000548"/>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Some programmers prefer to write </a:t>
            </a:r>
            <a:r>
              <a:rPr lang="en-US" sz="2200" b="1" dirty="0">
                <a:solidFill>
                  <a:schemeClr val="tx1"/>
                </a:solidFill>
                <a:latin typeface="Arial" panose="020B0604020202020204" pitchFamily="34" charset="0"/>
                <a:cs typeface="Arial" panose="020B0604020202020204" pitchFamily="34" charset="0"/>
              </a:rPr>
              <a:t>Main() </a:t>
            </a:r>
            <a:r>
              <a:rPr lang="en-US" sz="2200" dirty="0">
                <a:solidFill>
                  <a:schemeClr val="tx1"/>
                </a:solidFill>
                <a:latin typeface="Arial" panose="020B0604020202020204" pitchFamily="34" charset="0"/>
                <a:cs typeface="Arial" panose="020B0604020202020204" pitchFamily="34" charset="0"/>
              </a:rPr>
              <a:t>method headers with </a:t>
            </a:r>
            <a:r>
              <a:rPr lang="en-US" sz="2200" b="1" dirty="0">
                <a:solidFill>
                  <a:schemeClr val="tx1"/>
                </a:solidFill>
                <a:latin typeface="Arial" panose="020B0604020202020204" pitchFamily="34" charset="0"/>
                <a:cs typeface="Arial" panose="020B0604020202020204" pitchFamily="34" charset="0"/>
              </a:rPr>
              <a:t>public</a:t>
            </a:r>
            <a:r>
              <a:rPr lang="en-US" sz="2200" dirty="0">
                <a:solidFill>
                  <a:schemeClr val="tx1"/>
                </a:solidFill>
                <a:latin typeface="Arial" panose="020B0604020202020204" pitchFamily="34" charset="0"/>
                <a:cs typeface="Arial" panose="020B0604020202020204" pitchFamily="34" charset="0"/>
              </a:rPr>
              <a:t> access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default is </a:t>
            </a:r>
            <a:r>
              <a:rPr lang="en-US" sz="2200" b="1" dirty="0">
                <a:solidFill>
                  <a:schemeClr val="tx1"/>
                </a:solidFill>
                <a:latin typeface="Arial" panose="020B0604020202020204" pitchFamily="34" charset="0"/>
                <a:cs typeface="Arial" panose="020B0604020202020204" pitchFamily="34" charset="0"/>
              </a:rPr>
              <a:t>private</a:t>
            </a:r>
            <a:r>
              <a:rPr lang="en-US" sz="2200" dirty="0">
                <a:solidFill>
                  <a:schemeClr val="tx1"/>
                </a:solidFill>
                <a:latin typeface="Arial" panose="020B0604020202020204" pitchFamily="34" charset="0"/>
                <a:cs typeface="Arial" panose="020B0604020202020204" pitchFamily="34" charset="0"/>
              </a:rPr>
              <a:t> access</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public Main() </a:t>
            </a:r>
            <a:r>
              <a:rPr lang="en-US" sz="2200" dirty="0">
                <a:solidFill>
                  <a:schemeClr val="tx1"/>
                </a:solidFill>
                <a:latin typeface="Arial" panose="020B0604020202020204" pitchFamily="34" charset="0"/>
                <a:cs typeface="Arial" panose="020B0604020202020204" pitchFamily="34" charset="0"/>
              </a:rPr>
              <a:t>method can be called by another class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call must be made using the fully qualified </a:t>
            </a:r>
            <a:r>
              <a:rPr lang="en-US" sz="2200" dirty="0" smtClean="0">
                <a:solidFill>
                  <a:schemeClr val="tx1"/>
                </a:solidFill>
                <a:latin typeface="Arial" panose="020B0604020202020204" pitchFamily="34" charset="0"/>
                <a:cs typeface="Arial" panose="020B0604020202020204" pitchFamily="34" charset="0"/>
              </a:rPr>
              <a:t>name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945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Issues Using Methods in GUI Programs</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789983" cy="2600712"/>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Some special considerations are necessary when creating GUI applications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Understanding methods that are automatically generated in the visual environment</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Appreciating scope in a GUI program</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Creating methods to be nonstatic when associated with a </a:t>
            </a:r>
            <a:r>
              <a:rPr lang="en-US" sz="2200" dirty="0" smtClean="0">
                <a:solidFill>
                  <a:schemeClr val="tx1"/>
                </a:solidFill>
                <a:latin typeface="Arial" panose="020B0604020202020204" pitchFamily="34" charset="0"/>
                <a:cs typeface="Arial" panose="020B0604020202020204" pitchFamily="34" charset="0"/>
              </a:rPr>
              <a:t>Form</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4127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427"/>
            <a:ext cx="7874000" cy="861774"/>
          </a:xfrm>
        </p:spPr>
        <p:txBody>
          <a:bodyPr anchor="b"/>
          <a:lstStyle/>
          <a:p>
            <a:pPr>
              <a:lnSpc>
                <a:spcPct val="100000"/>
              </a:lnSpc>
            </a:pPr>
            <a:r>
              <a:rPr lang="en-US" sz="2800" b="1" dirty="0">
                <a:solidFill>
                  <a:srgbClr val="007FA3"/>
                </a:solidFill>
                <a:latin typeface="Arial" panose="020B0604020202020204" pitchFamily="34" charset="0"/>
                <a:cs typeface="Arial" panose="020B0604020202020204" pitchFamily="34" charset="0"/>
              </a:rPr>
              <a:t>Understanding Methods That Are Generated Automatically in the Visual Environment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8"/>
            <a:ext cx="8120183" cy="1092607"/>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you create GUI applications using the IDE, many methods are generated automatically</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To create the method, double-click on the </a:t>
            </a:r>
            <a:r>
              <a:rPr lang="en-US" sz="2200" dirty="0" smtClean="0">
                <a:solidFill>
                  <a:schemeClr val="tx1"/>
                </a:solidFill>
                <a:latin typeface="Arial" panose="020B0604020202020204" pitchFamily="34" charset="0"/>
                <a:cs typeface="Arial" panose="020B0604020202020204" pitchFamily="34" charset="0"/>
              </a:rPr>
              <a:t>object</a:t>
            </a:r>
            <a:endParaRPr lang="en-US" sz="2200" dirty="0">
              <a:solidFill>
                <a:schemeClr val="tx1"/>
              </a:solidFill>
              <a:latin typeface="Arial" panose="020B0604020202020204" pitchFamily="34" charset="0"/>
              <a:cs typeface="Arial" panose="020B0604020202020204" pitchFamily="34" charset="0"/>
            </a:endParaRPr>
          </a:p>
        </p:txBody>
      </p:sp>
      <p:pic>
        <p:nvPicPr>
          <p:cNvPr id="5" name="Picture 4" descr="Figure 7-23 The OkButton_Click() method in the ClickParameterInfo program. Program code. In the code, the words in the variable names are merged, and the code contains the following keywords: private void, object. Line 1: private void, O K button underscore click, left parenthesis, object, sender, comma, event ay r g s e, right parenthesis. Line 2: left brace. Line 3, indented once: label 1, period, text = open quotes, object sender is, colon, open quotes, + sender, period, to string, left parenthesis, right parenthesis, semicolon. Line 4, indented once: label 2, period, text = open quotes, event ay r g s e is, colon, close quotes, + e, period, to string, left parenthesis, right parenthesis, semicolon. Line 5: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807" y="3124200"/>
            <a:ext cx="7794601" cy="190547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695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427"/>
            <a:ext cx="7874000" cy="861774"/>
          </a:xfrm>
        </p:spPr>
        <p:txBody>
          <a:bodyPr anchor="b"/>
          <a:lstStyle/>
          <a:p>
            <a:pPr>
              <a:lnSpc>
                <a:spcPct val="100000"/>
              </a:lnSpc>
            </a:pPr>
            <a:r>
              <a:rPr lang="en-US" sz="2800" b="1" dirty="0">
                <a:solidFill>
                  <a:srgbClr val="007FA3"/>
                </a:solidFill>
                <a:latin typeface="Arial" panose="020B0604020202020204" pitchFamily="34" charset="0"/>
                <a:cs typeface="Arial" panose="020B0604020202020204" pitchFamily="34" charset="0"/>
              </a:rPr>
              <a:t>Understanding Methods That Are Generated Automatically in the Visual Environment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pic>
        <p:nvPicPr>
          <p:cNvPr id="7" name="Picture 6" descr="Figure 7-24 Output generated by the OkButton_Click() method in Figure 7-23. The screenshot of the click parameter info form has a button and two labels. The o k button is above the two labels. Label 1: object sender is, colon, system, period, windows, period, forms, period, button, comma, text, colon, o k. Label 2: event ay r g s e is, colon, system, period, windows, period, forms, period, mouse event ay r g 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286000"/>
            <a:ext cx="7032112" cy="266490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755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8153400" cy="609600"/>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Appreciating Scope in a GUI Program</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2677656"/>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you declare a variable or constant within a method, it is local to that method</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If a variable or constant is needed by multiple event-handling methods, the variables or constants in question must be defined outside the methods (but </a:t>
            </a:r>
            <a:r>
              <a:rPr lang="en-US" sz="2200" dirty="0" smtClean="0">
                <a:solidFill>
                  <a:schemeClr val="tx1"/>
                </a:solidFill>
                <a:latin typeface="Arial" panose="020B0604020202020204" pitchFamily="34" charset="0"/>
                <a:cs typeface="Arial" panose="020B0604020202020204" pitchFamily="34" charset="0"/>
              </a:rPr>
              <a:t>within </a:t>
            </a: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class)</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Automatically generated event-handling methods have predefined sets of </a:t>
            </a:r>
            <a:r>
              <a:rPr lang="en-US" sz="2200" dirty="0" smtClean="0">
                <a:solidFill>
                  <a:schemeClr val="tx1"/>
                </a:solidFill>
                <a:latin typeface="Arial" panose="020B0604020202020204" pitchFamily="34" charset="0"/>
                <a:cs typeface="Arial" panose="020B0604020202020204" pitchFamily="34" charset="0"/>
              </a:rPr>
              <a:t>parameters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676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Methods to be Nonstatic When Associated with a Form</a:t>
            </a:r>
          </a:p>
        </p:txBody>
      </p:sp>
      <p:sp>
        <p:nvSpPr>
          <p:cNvPr id="3" name="Content Placeholder 2"/>
          <p:cNvSpPr>
            <a:spLocks noGrp="1"/>
          </p:cNvSpPr>
          <p:nvPr>
            <p:ph idx="1"/>
          </p:nvPr>
        </p:nvSpPr>
        <p:spPr>
          <a:xfrm>
            <a:off x="592017" y="1538818"/>
            <a:ext cx="7942383" cy="1431161"/>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you create a GUI application and generate a method, the keyword </a:t>
            </a:r>
            <a:r>
              <a:rPr lang="en-US" sz="2200" b="1" dirty="0">
                <a:solidFill>
                  <a:schemeClr val="tx1"/>
                </a:solidFill>
                <a:latin typeface="Arial" panose="020B0604020202020204" pitchFamily="34" charset="0"/>
                <a:cs typeface="Arial" panose="020B0604020202020204" pitchFamily="34" charset="0"/>
              </a:rPr>
              <a:t>static</a:t>
            </a:r>
            <a:r>
              <a:rPr lang="en-US" sz="2200" dirty="0">
                <a:solidFill>
                  <a:schemeClr val="tx1"/>
                </a:solidFill>
                <a:latin typeface="Arial" panose="020B0604020202020204" pitchFamily="34" charset="0"/>
                <a:cs typeface="Arial" panose="020B0604020202020204" pitchFamily="34" charset="0"/>
              </a:rPr>
              <a:t> does not appear in the method header </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method is associated with an object from which the method-invoking events are </a:t>
            </a:r>
            <a:r>
              <a:rPr lang="en-US" sz="2200" dirty="0" smtClean="0">
                <a:solidFill>
                  <a:schemeClr val="tx1"/>
                </a:solidFill>
                <a:latin typeface="Arial" panose="020B0604020202020204" pitchFamily="34" charset="0"/>
                <a:cs typeface="Arial" panose="020B0604020202020204" pitchFamily="34" charset="0"/>
              </a:rPr>
              <a:t>sent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4496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(1 of 2)</a:t>
            </a:r>
          </a:p>
        </p:txBody>
      </p:sp>
      <p:sp>
        <p:nvSpPr>
          <p:cNvPr id="4" name="Content Placeholder 3"/>
          <p:cNvSpPr>
            <a:spLocks noGrp="1"/>
          </p:cNvSpPr>
          <p:nvPr>
            <p:ph idx="1"/>
          </p:nvPr>
        </p:nvSpPr>
        <p:spPr>
          <a:xfrm>
            <a:off x="592017" y="1538818"/>
            <a:ext cx="8188446" cy="2985433"/>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 method is a series of statements that perform a task</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Object-oriented programs hide their methods’ implementation</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write methods to make programs easier to understand, and so that you can easily reuse them</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Some methods require passed-in information called arguments or parameters</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pass multiple arguments to a </a:t>
            </a:r>
            <a:r>
              <a:rPr lang="en-US" sz="2200" dirty="0" smtClean="0">
                <a:solidFill>
                  <a:schemeClr val="tx1"/>
                </a:solidFill>
                <a:latin typeface="Arial" panose="020B0604020202020204" pitchFamily="34" charset="0"/>
                <a:cs typeface="Arial" panose="020B0604020202020204" pitchFamily="34" charset="0"/>
              </a:rPr>
              <a:t>method</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Methods and Implementation Hiding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8"/>
            <a:ext cx="8018583" cy="1169551"/>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In the HelloClass program in Figure 7-1:</a:t>
            </a:r>
          </a:p>
          <a:p>
            <a:pPr marL="741600" lvl="1" indent="-284400">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is a </a:t>
            </a:r>
            <a:r>
              <a:rPr lang="en-US" sz="2200" b="1" dirty="0">
                <a:solidFill>
                  <a:schemeClr val="tx1"/>
                </a:solidFill>
                <a:latin typeface="Arial" panose="020B0604020202020204" pitchFamily="34" charset="0"/>
                <a:cs typeface="Arial" panose="020B0604020202020204" pitchFamily="34" charset="0"/>
              </a:rPr>
              <a:t>calling method </a:t>
            </a:r>
            <a:r>
              <a:rPr lang="en-US" sz="2200" dirty="0">
                <a:solidFill>
                  <a:schemeClr val="tx1"/>
                </a:solidFill>
                <a:latin typeface="Arial" panose="020B0604020202020204" pitchFamily="34" charset="0"/>
                <a:cs typeface="Arial" panose="020B0604020202020204" pitchFamily="34" charset="0"/>
              </a:rPr>
              <a:t>– one that calls another</a:t>
            </a:r>
          </a:p>
          <a:p>
            <a:pPr marL="741600" lvl="1" indent="-284400">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WriteLine()</a:t>
            </a:r>
            <a:r>
              <a:rPr lang="en-US" sz="2200" dirty="0">
                <a:solidFill>
                  <a:schemeClr val="tx1"/>
                </a:solidFill>
                <a:latin typeface="Arial" panose="020B0604020202020204" pitchFamily="34" charset="0"/>
                <a:cs typeface="Arial" panose="020B0604020202020204" pitchFamily="34" charset="0"/>
              </a:rPr>
              <a:t> method is a </a:t>
            </a:r>
            <a:r>
              <a:rPr lang="en-US" sz="2200" b="1" dirty="0">
                <a:solidFill>
                  <a:schemeClr val="tx1"/>
                </a:solidFill>
                <a:latin typeface="Arial" panose="020B0604020202020204" pitchFamily="34" charset="0"/>
                <a:cs typeface="Arial" panose="020B0604020202020204" pitchFamily="34" charset="0"/>
              </a:rPr>
              <a:t>called </a:t>
            </a:r>
            <a:r>
              <a:rPr lang="en-US" sz="2200" b="1" dirty="0" smtClean="0">
                <a:solidFill>
                  <a:schemeClr val="tx1"/>
                </a:solidFill>
                <a:latin typeface="Arial" panose="020B0604020202020204" pitchFamily="34" charset="0"/>
                <a:cs typeface="Arial" panose="020B0604020202020204" pitchFamily="34" charset="0"/>
              </a:rPr>
              <a:t>method</a:t>
            </a:r>
            <a:endParaRPr lang="en-US" sz="2200" b="1" dirty="0">
              <a:solidFill>
                <a:schemeClr val="tx1"/>
              </a:solidFill>
              <a:latin typeface="Arial" panose="020B0604020202020204" pitchFamily="34" charset="0"/>
              <a:cs typeface="Arial" panose="020B0604020202020204" pitchFamily="34" charset="0"/>
            </a:endParaRPr>
          </a:p>
        </p:txBody>
      </p:sp>
      <p:pic>
        <p:nvPicPr>
          <p:cNvPr id="5" name="Picture 4" descr="Figure 7-1 The HelloClass program. Program code. In the code, the words in the variable names are merged, and the code contains the following keywords: using static, class, static void. The lines read as follows. Line 1: using static, system, period, console, semicolon. Line 2: class, hello class. Line 3: left brace. Line 4, indented once: static void, main, left parenthesis, right parenthesis. Line 5, indented once: left brace. Line 6, indented twice: write line, left parenthesis, open quotes, hello, close quotes, right parenthesis, semicolon. Line 7, indented once: right brace. Line 8: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027987"/>
            <a:ext cx="4364628" cy="2911680"/>
          </a:xfrm>
          <a:prstGeom prst="rect">
            <a:avLst/>
          </a:prstGeom>
        </p:spPr>
      </p:pic>
      <p:sp>
        <p:nvSpPr>
          <p:cNvPr id="6" name="Text Placeholder 5"/>
          <p:cNvSpPr>
            <a:spLocks noGrp="1"/>
          </p:cNvSpPr>
          <p:nvPr>
            <p:ph type="body" sz="quarter" idx="10"/>
          </p:nvPr>
        </p:nvSpPr>
        <p:spPr>
          <a:xfrm>
            <a:off x="1593850" y="6413212"/>
            <a:ext cx="6515100" cy="292388"/>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970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4" name="Content Placeholder 3"/>
          <p:cNvSpPr>
            <a:spLocks noGrp="1"/>
          </p:cNvSpPr>
          <p:nvPr>
            <p:ph idx="1"/>
          </p:nvPr>
        </p:nvSpPr>
        <p:spPr>
          <a:xfrm>
            <a:off x="592017" y="1538818"/>
            <a:ext cx="8188446" cy="2831544"/>
          </a:xfrm>
        </p:spPr>
        <p:txBody>
          <a:bodyPr/>
          <a:lstStyle/>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return type for a method can be any type used in the C# programming language</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pass an array as a parameter to a method</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might see different </a:t>
            </a:r>
            <a:r>
              <a:rPr lang="en-US" sz="2200" b="1" dirty="0">
                <a:solidFill>
                  <a:schemeClr val="tx1"/>
                </a:solidFill>
                <a:latin typeface="Arial" panose="020B0604020202020204" pitchFamily="34" charset="0"/>
                <a:cs typeface="Arial" panose="020B0604020202020204" pitchFamily="34" charset="0"/>
              </a:rPr>
              <a:t>Main()</a:t>
            </a:r>
            <a:r>
              <a:rPr lang="en-US" sz="2200" dirty="0">
                <a:solidFill>
                  <a:schemeClr val="tx1"/>
                </a:solidFill>
                <a:latin typeface="Arial" panose="020B0604020202020204" pitchFamily="34" charset="0"/>
                <a:cs typeface="Arial" panose="020B0604020202020204" pitchFamily="34" charset="0"/>
              </a:rPr>
              <a:t> method headers in other books or in programs written by others</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Special considerations exist for methods when you create GUI </a:t>
            </a:r>
            <a:r>
              <a:rPr lang="en-US" sz="2200" dirty="0" smtClean="0">
                <a:solidFill>
                  <a:schemeClr val="tx1"/>
                </a:solidFill>
                <a:latin typeface="Arial" panose="020B0604020202020204" pitchFamily="34" charset="0"/>
                <a:cs typeface="Arial" panose="020B0604020202020204" pitchFamily="34" charset="0"/>
              </a:rPr>
              <a:t>applications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8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199" y="111205"/>
            <a:ext cx="7942263"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Implementation Hiding</a:t>
            </a:r>
            <a:endParaRPr lang="en-US" sz="2400" b="1"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3585597"/>
          </a:xfrm>
        </p:spPr>
        <p:txBody>
          <a:bodyPr/>
          <a:lstStyle/>
          <a:p>
            <a:pPr marL="255600" indent="-2556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Implementation hiding</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important principle of object-oriented programming</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Keeps the details of a method’s operations hidden</a:t>
            </a:r>
          </a:p>
          <a:p>
            <a:pPr marL="255600" indent="-255600">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only concern is the way you interface,</a:t>
            </a:r>
            <a:r>
              <a:rPr lang="en-US" sz="2200" b="1"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or interact, with the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program does not need to know how the method works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method that uses another is a </a:t>
            </a:r>
            <a:r>
              <a:rPr lang="en-US" sz="2200" b="1" dirty="0">
                <a:solidFill>
                  <a:schemeClr val="tx1"/>
                </a:solidFill>
                <a:latin typeface="Arial" panose="020B0604020202020204" pitchFamily="34" charset="0"/>
                <a:cs typeface="Arial" panose="020B0604020202020204" pitchFamily="34" charset="0"/>
              </a:rPr>
              <a:t>client</a:t>
            </a:r>
            <a:r>
              <a:rPr lang="en-US" sz="2200" dirty="0">
                <a:solidFill>
                  <a:schemeClr val="tx1"/>
                </a:solidFill>
                <a:latin typeface="Arial" panose="020B0604020202020204" pitchFamily="34" charset="0"/>
                <a:cs typeface="Arial" panose="020B0604020202020204" pitchFamily="34" charset="0"/>
              </a:rPr>
              <a:t> of that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Methods exist in a </a:t>
            </a:r>
            <a:r>
              <a:rPr lang="en-US" sz="2200" b="1" dirty="0">
                <a:solidFill>
                  <a:schemeClr val="tx1"/>
                </a:solidFill>
                <a:latin typeface="Arial" panose="020B0604020202020204" pitchFamily="34" charset="0"/>
                <a:cs typeface="Arial" panose="020B0604020202020204" pitchFamily="34" charset="0"/>
              </a:rPr>
              <a:t>black box </a:t>
            </a:r>
            <a:r>
              <a:rPr lang="en-US" sz="2200" dirty="0">
                <a:solidFill>
                  <a:schemeClr val="tx1"/>
                </a:solidFill>
                <a:latin typeface="Arial" panose="020B0604020202020204" pitchFamily="34" charset="0"/>
                <a:cs typeface="Arial" panose="020B0604020202020204" pitchFamily="34" charset="0"/>
              </a:rPr>
              <a:t>– a virtual device you can use without knowing how it works </a:t>
            </a:r>
            <a:r>
              <a:rPr lang="en-US" sz="2200" dirty="0" smtClean="0">
                <a:solidFill>
                  <a:schemeClr val="tx1"/>
                </a:solidFill>
                <a:latin typeface="Arial" panose="020B0604020202020204" pitchFamily="34" charset="0"/>
                <a:cs typeface="Arial" panose="020B0604020202020204" pitchFamily="34" charset="0"/>
              </a:rPr>
              <a:t>internally</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84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72761"/>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Methods with No Parameters and No Return Value </a:t>
            </a:r>
            <a:r>
              <a:rPr lang="en-US" sz="2000" dirty="0">
                <a:solidFill>
                  <a:srgbClr val="007FA3"/>
                </a:solidFill>
                <a:latin typeface="Arial" panose="020B0604020202020204" pitchFamily="34" charset="0"/>
                <a:cs typeface="Arial" panose="020B0604020202020204" pitchFamily="34" charset="0"/>
              </a:rPr>
              <a:t>(1 of 3)</a:t>
            </a:r>
          </a:p>
        </p:txBody>
      </p:sp>
      <p:sp>
        <p:nvSpPr>
          <p:cNvPr id="3" name="Text Placeholder 2"/>
          <p:cNvSpPr>
            <a:spLocks noGrp="1"/>
          </p:cNvSpPr>
          <p:nvPr>
            <p:ph idx="1"/>
          </p:nvPr>
        </p:nvSpPr>
        <p:spPr>
          <a:xfrm>
            <a:off x="592017" y="1538818"/>
            <a:ext cx="8188446" cy="4745915"/>
          </a:xfrm>
        </p:spPr>
        <p:txBody>
          <a:bodyPr/>
          <a:lstStyle/>
          <a:p>
            <a:pPr marL="284400" indent="-284400">
              <a:lnSpc>
                <a:spcPct val="100000"/>
              </a:lnSpc>
              <a:spcBef>
                <a:spcPts val="600"/>
              </a:spcBef>
              <a:buClr>
                <a:srgbClr val="007FA3"/>
              </a:buClr>
            </a:pPr>
            <a:r>
              <a:rPr lang="en-US" sz="2200" dirty="0">
                <a:solidFill>
                  <a:schemeClr val="tx1"/>
                </a:solidFill>
                <a:latin typeface="Arial" panose="020B0604020202020204" pitchFamily="34" charset="0"/>
                <a:cs typeface="Arial" panose="020B0604020202020204" pitchFamily="34" charset="0"/>
              </a:rPr>
              <a:t>Major reasons to create a method:</a:t>
            </a:r>
          </a:p>
          <a:p>
            <a:pPr marL="741600" lvl="2" indent="-284400">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code will remain short and easy to follow</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method is easily </a:t>
            </a:r>
            <a:r>
              <a:rPr lang="en-US" sz="2200" dirty="0" smtClean="0">
                <a:solidFill>
                  <a:schemeClr val="tx1"/>
                </a:solidFill>
                <a:latin typeface="Arial" panose="020B0604020202020204" pitchFamily="34" charset="0"/>
                <a:cs typeface="Arial" panose="020B0604020202020204" pitchFamily="34" charset="0"/>
              </a:rPr>
              <a:t>reusable</a:t>
            </a:r>
            <a:endParaRPr lang="en-US" sz="2200" b="1" dirty="0">
              <a:solidFill>
                <a:schemeClr val="tx1"/>
              </a:solidFill>
              <a:latin typeface="Arial" panose="020B0604020202020204" pitchFamily="34" charset="0"/>
              <a:cs typeface="Arial" panose="020B0604020202020204" pitchFamily="34" charset="0"/>
            </a:endParaRPr>
          </a:p>
          <a:p>
            <a:pPr marL="284400" indent="-284400">
              <a:lnSpc>
                <a:spcPct val="100000"/>
              </a:lnSpc>
              <a:spcBef>
                <a:spcPts val="600"/>
              </a:spcBef>
              <a:buClr>
                <a:srgbClr val="007FA3"/>
              </a:buClr>
            </a:pPr>
            <a:r>
              <a:rPr lang="en-US" sz="2200" b="1" dirty="0">
                <a:solidFill>
                  <a:schemeClr val="tx1"/>
                </a:solidFill>
                <a:latin typeface="Arial" panose="020B0604020202020204" pitchFamily="34" charset="0"/>
                <a:cs typeface="Arial" panose="020B0604020202020204" pitchFamily="34" charset="0"/>
              </a:rPr>
              <a:t>Code bloat</a:t>
            </a:r>
            <a:endParaRPr lang="en-US" sz="2200" dirty="0">
              <a:solidFill>
                <a:schemeClr val="tx1"/>
              </a:solidFill>
              <a:latin typeface="Arial" panose="020B0604020202020204" pitchFamily="34" charset="0"/>
              <a:cs typeface="Arial" panose="020B0604020202020204" pitchFamily="34" charset="0"/>
            </a:endParaRP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Unnecessarily long or repetitive </a:t>
            </a:r>
            <a:r>
              <a:rPr lang="en-US" sz="2200" dirty="0" smtClean="0">
                <a:solidFill>
                  <a:schemeClr val="tx1"/>
                </a:solidFill>
                <a:latin typeface="Arial" panose="020B0604020202020204" pitchFamily="34" charset="0"/>
                <a:cs typeface="Arial" panose="020B0604020202020204" pitchFamily="34" charset="0"/>
              </a:rPr>
              <a:t>statements</a:t>
            </a:r>
            <a:endParaRPr lang="en-US" sz="2200" dirty="0">
              <a:solidFill>
                <a:schemeClr val="tx1"/>
              </a:solidFill>
              <a:latin typeface="Arial" panose="020B0604020202020204" pitchFamily="34" charset="0"/>
              <a:cs typeface="Arial" panose="020B0604020202020204" pitchFamily="34" charset="0"/>
            </a:endParaRPr>
          </a:p>
          <a:p>
            <a:pPr marL="284400" indent="-284400">
              <a:lnSpc>
                <a:spcPct val="100000"/>
              </a:lnSpc>
              <a:spcBef>
                <a:spcPts val="600"/>
              </a:spcBef>
              <a:buClr>
                <a:srgbClr val="007FA3"/>
              </a:buClr>
            </a:pPr>
            <a:r>
              <a:rPr lang="en-US" sz="2200" dirty="0">
                <a:solidFill>
                  <a:schemeClr val="tx1"/>
                </a:solidFill>
                <a:latin typeface="Arial" panose="020B0604020202020204" pitchFamily="34" charset="0"/>
                <a:cs typeface="Arial" panose="020B0604020202020204" pitchFamily="34" charset="0"/>
              </a:rPr>
              <a:t>A method must include:</a:t>
            </a:r>
          </a:p>
          <a:p>
            <a:pPr marL="741600" lvl="1" indent="-284400">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Method declaration, </a:t>
            </a:r>
            <a:r>
              <a:rPr lang="en-US" sz="2200" dirty="0">
                <a:solidFill>
                  <a:schemeClr val="tx1"/>
                </a:solidFill>
                <a:latin typeface="Arial" panose="020B0604020202020204" pitchFamily="34" charset="0"/>
                <a:cs typeface="Arial" panose="020B0604020202020204" pitchFamily="34" charset="0"/>
              </a:rPr>
              <a:t>which is also called a </a:t>
            </a:r>
            <a:r>
              <a:rPr lang="en-US" sz="2200" b="1" dirty="0">
                <a:solidFill>
                  <a:schemeClr val="tx1"/>
                </a:solidFill>
                <a:latin typeface="Arial" panose="020B0604020202020204" pitchFamily="34" charset="0"/>
                <a:cs typeface="Arial" panose="020B0604020202020204" pitchFamily="34" charset="0"/>
              </a:rPr>
              <a:t>method header </a:t>
            </a:r>
            <a:r>
              <a:rPr lang="en-US" sz="2200" dirty="0">
                <a:solidFill>
                  <a:schemeClr val="tx1"/>
                </a:solidFill>
                <a:latin typeface="Arial" panose="020B0604020202020204" pitchFamily="34" charset="0"/>
                <a:cs typeface="Arial" panose="020B0604020202020204" pitchFamily="34" charset="0"/>
              </a:rPr>
              <a:t>or </a:t>
            </a:r>
            <a:r>
              <a:rPr lang="en-US" sz="2200" b="1" dirty="0">
                <a:solidFill>
                  <a:schemeClr val="tx1"/>
                </a:solidFill>
                <a:latin typeface="Arial" panose="020B0604020202020204" pitchFamily="34" charset="0"/>
                <a:cs typeface="Arial" panose="020B0604020202020204" pitchFamily="34" charset="0"/>
              </a:rPr>
              <a:t>method definition</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Opening curly </a:t>
            </a:r>
            <a:r>
              <a:rPr lang="en-US" sz="2200" dirty="0" smtClean="0">
                <a:solidFill>
                  <a:schemeClr val="tx1"/>
                </a:solidFill>
                <a:latin typeface="Arial" panose="020B0604020202020204" pitchFamily="34" charset="0"/>
                <a:cs typeface="Arial" panose="020B0604020202020204" pitchFamily="34" charset="0"/>
              </a:rPr>
              <a:t>brace {</a:t>
            </a:r>
            <a:endParaRPr lang="en-US" sz="2200" dirty="0">
              <a:solidFill>
                <a:schemeClr val="tx1"/>
              </a:solidFill>
              <a:latin typeface="Arial" panose="020B0604020202020204" pitchFamily="34" charset="0"/>
              <a:cs typeface="Arial" panose="020B0604020202020204" pitchFamily="34" charset="0"/>
            </a:endParaRPr>
          </a:p>
          <a:p>
            <a:pPr marL="741600" lvl="1" indent="-284400">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Method body, </a:t>
            </a:r>
            <a:r>
              <a:rPr lang="en-US" sz="2200" dirty="0">
                <a:solidFill>
                  <a:schemeClr val="tx1"/>
                </a:solidFill>
                <a:latin typeface="Arial" panose="020B0604020202020204" pitchFamily="34" charset="0"/>
                <a:cs typeface="Arial" panose="020B0604020202020204" pitchFamily="34" charset="0"/>
              </a:rPr>
              <a:t>which is a block of statements that carry out the method’s work</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Closing curly </a:t>
            </a:r>
            <a:r>
              <a:rPr lang="en-US" sz="2200" dirty="0" smtClean="0">
                <a:solidFill>
                  <a:schemeClr val="tx1"/>
                </a:solidFill>
                <a:latin typeface="Arial" panose="020B0604020202020204" pitchFamily="34" charset="0"/>
                <a:cs typeface="Arial" panose="020B0604020202020204" pitchFamily="34" charset="0"/>
              </a:rPr>
              <a:t>brace }</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4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72761"/>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Methods with No Parameters and No Return Value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sp>
        <p:nvSpPr>
          <p:cNvPr id="3" name="Text Placeholder 2"/>
          <p:cNvSpPr>
            <a:spLocks noGrp="1"/>
          </p:cNvSpPr>
          <p:nvPr>
            <p:ph idx="1"/>
          </p:nvPr>
        </p:nvSpPr>
        <p:spPr>
          <a:xfrm>
            <a:off x="592017" y="1538818"/>
            <a:ext cx="8188446" cy="3585597"/>
          </a:xfrm>
        </p:spPr>
        <p:txBody>
          <a:bodyPr/>
          <a:lstStyle/>
          <a:p>
            <a:pPr marL="284400" indent="-284400">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Method declaration</a:t>
            </a:r>
            <a:r>
              <a:rPr lang="en-US" sz="2200" dirty="0">
                <a:solidFill>
                  <a:schemeClr val="tx1"/>
                </a:solidFill>
                <a:latin typeface="Arial" panose="020B0604020202020204" pitchFamily="34" charset="0"/>
                <a:cs typeface="Arial" panose="020B0604020202020204" pitchFamily="34" charset="0"/>
              </a:rPr>
              <a:t> - defines the rules for using the method and contains: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Optional declared accessibility</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Optional </a:t>
            </a:r>
            <a:r>
              <a:rPr lang="en-US" sz="2200" b="1" dirty="0">
                <a:solidFill>
                  <a:schemeClr val="tx1"/>
                </a:solidFill>
                <a:latin typeface="Arial" panose="020B0604020202020204" pitchFamily="34" charset="0"/>
                <a:cs typeface="Arial" panose="020B0604020202020204" pitchFamily="34" charset="0"/>
              </a:rPr>
              <a:t>static</a:t>
            </a:r>
            <a:r>
              <a:rPr lang="en-US" sz="2200" dirty="0">
                <a:solidFill>
                  <a:schemeClr val="tx1"/>
                </a:solidFill>
                <a:latin typeface="Arial" panose="020B0604020202020204" pitchFamily="34" charset="0"/>
                <a:cs typeface="Arial" panose="020B0604020202020204" pitchFamily="34" charset="0"/>
              </a:rPr>
              <a:t> modifier</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Return type for the method</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Method name, or identifier</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Opening parenthesis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Optional list of method parameters</a:t>
            </a:r>
          </a:p>
          <a:p>
            <a:pPr marL="741600" lvl="1" indent="-284400">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Closing </a:t>
            </a:r>
            <a:r>
              <a:rPr lang="en-US" sz="2200" dirty="0" smtClean="0">
                <a:solidFill>
                  <a:schemeClr val="tx1"/>
                </a:solidFill>
                <a:latin typeface="Arial" panose="020B0604020202020204" pitchFamily="34" charset="0"/>
                <a:cs typeface="Arial" panose="020B0604020202020204" pitchFamily="34" charset="0"/>
              </a:rPr>
              <a:t>parenthesis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01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172761"/>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Writing Methods with No Parameters and No Return Value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5" name="Picture 4" descr="Figure 7-2 The ShowWelcomeMessage() method. Program code. In the code, the words in the variable names are merged, and the code contains the keyword private static void. The lines read as follows. Line 1: private static void, show welcome message, left parenthesis, right parenthesis. Notes regarding the elements on line 1. Private: the method header is usually written on a single line, and if the access modifier is omitted, it is private. Static: there is an optional static modifier. Void: this is the method return type. Show welcome message: this is the method name. Left parenthesis, right parenthesis: optionally, method parameters could appear between these parentheses. Line 2: left brace. Line 3, indented once: write line, left parenthesis, open quotes, welcome, dot, close quotes, right parenthesis, semicolon. Line 4, indented once: write line, left parenthesis, open quotes, have fun, exclamation mark, close quotes, right parenthesis, semicolon. Line 5, indented once: write line, left parenthesis, open quotes, enjoy the program, exclamation mark, close quotes, right parenthesis, semicolon. Line 6: right brace. Note: the method body is between curly bra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057400"/>
            <a:ext cx="6574842" cy="319188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5971824"/>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18899</TotalTime>
  <Words>4556</Words>
  <Application>Microsoft Office PowerPoint</Application>
  <PresentationFormat>On-screen Show (4:3)</PresentationFormat>
  <Paragraphs>302</Paragraphs>
  <Slides>50</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Verdana</vt:lpstr>
      <vt:lpstr>Wingdings</vt:lpstr>
      <vt:lpstr>Office Theme</vt:lpstr>
      <vt:lpstr>Microsoft Visual C#: An Introduction to Object-Oriented Programming</vt:lpstr>
      <vt:lpstr>Objectives (1 of 2)</vt:lpstr>
      <vt:lpstr>Objectives (2 of 2)</vt:lpstr>
      <vt:lpstr>Understanding Methods and Implementation Hiding (1 of 2)</vt:lpstr>
      <vt:lpstr>Understanding Methods and Implementation Hiding (2 of 2)</vt:lpstr>
      <vt:lpstr>Understanding Implementation Hiding</vt:lpstr>
      <vt:lpstr>Writing Methods with No Parameters and No Return Value (1 of 3)</vt:lpstr>
      <vt:lpstr>Writing Methods with No Parameters and No Return Value (2 of 3)</vt:lpstr>
      <vt:lpstr>Writing Methods with No Parameters and No Return Value (3 of 3)</vt:lpstr>
      <vt:lpstr>An Introduction to Accessibility (1 of 2)</vt:lpstr>
      <vt:lpstr>An Introduction to Accessibility (2 of 2)</vt:lpstr>
      <vt:lpstr>An Introduction to the Optional static Modifier</vt:lpstr>
      <vt:lpstr>An Introduction to Return Types</vt:lpstr>
      <vt:lpstr>Understanding the Method Identifier</vt:lpstr>
      <vt:lpstr>Placing a Method in a Class (1 of 3)</vt:lpstr>
      <vt:lpstr>Placing a Method in a Class (2 of 3)</vt:lpstr>
      <vt:lpstr>Placing a Method in a Class (3 of 3)</vt:lpstr>
      <vt:lpstr>Declaring Variables and Constants in a Method (1 of 3)</vt:lpstr>
      <vt:lpstr>Declaring Variables and Constants in a Method (2 of 3)</vt:lpstr>
      <vt:lpstr>Declaring Variables and Constants in a Method (3 of 3)</vt:lpstr>
      <vt:lpstr>Writing Methods That Require a Single Argument (1 of 3)</vt:lpstr>
      <vt:lpstr>Writing Methods That Require a Single Argument (2 of 3)</vt:lpstr>
      <vt:lpstr>Writing Methods That Require a Single Argument (3 of 3)</vt:lpstr>
      <vt:lpstr>Writing Methods That Require Multiple Arguments (1 of 2)</vt:lpstr>
      <vt:lpstr>Writing Methods That Require Multiple Arguments (2 of 2)</vt:lpstr>
      <vt:lpstr>Writing Methods That Return a Value (1 of 4)</vt:lpstr>
      <vt:lpstr>Writing Methods That Return a Value (2 of 4)</vt:lpstr>
      <vt:lpstr>Writing Methods That Return a Value (3 of 4)</vt:lpstr>
      <vt:lpstr>Writing Methods That Return a Value (4 of 4)</vt:lpstr>
      <vt:lpstr>Writing a Method That Returns a Boolean Value</vt:lpstr>
      <vt:lpstr>Analyzing a Built-In Method</vt:lpstr>
      <vt:lpstr>Passing Array Values to a Method</vt:lpstr>
      <vt:lpstr>Passing a Single Array Element to a Method (1 of 3)</vt:lpstr>
      <vt:lpstr>Passing a Single Array Element to a Method (2 of 3)</vt:lpstr>
      <vt:lpstr>Passing a Single Array Element to a Method (3 of 3)</vt:lpstr>
      <vt:lpstr>Passing an Array to a Method (1 of 4)</vt:lpstr>
      <vt:lpstr>Passing an Array to a Method (2 of 4)</vt:lpstr>
      <vt:lpstr>Passing an Array to a Method (3 of 4)</vt:lpstr>
      <vt:lpstr>Passing an Array to a Method (4 of 4)</vt:lpstr>
      <vt:lpstr>Alternate Ways to Write a Main() Method Header</vt:lpstr>
      <vt:lpstr>Writing a Main() Method with a Parameter List</vt:lpstr>
      <vt:lpstr>Writing a Main() Method with an Integer Return Type</vt:lpstr>
      <vt:lpstr>Writing a Main() Method with public Access</vt:lpstr>
      <vt:lpstr>Issues Using Methods in GUI Programs</vt:lpstr>
      <vt:lpstr>Understanding Methods That Are Generated Automatically in the Visual Environment (1 of 2)</vt:lpstr>
      <vt:lpstr>Understanding Methods That Are Generated Automatically in the Visual Environment (2 of 2)</vt:lpstr>
      <vt:lpstr>Appreciating Scope in a GUI Program</vt:lpstr>
      <vt:lpstr>Creating Methods to be Nonstatic When Associated with a Form</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853</cp:revision>
  <cp:lastPrinted>2010-11-12T17:54:40Z</cp:lastPrinted>
  <dcterms:created xsi:type="dcterms:W3CDTF">2007-02-15T20:50:52Z</dcterms:created>
  <dcterms:modified xsi:type="dcterms:W3CDTF">2017-06-29T10:32:59Z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