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7"/>
  </p:notesMasterIdLst>
  <p:handoutMasterIdLst>
    <p:handoutMasterId r:id="rId48"/>
  </p:handoutMasterIdLst>
  <p:sldIdLst>
    <p:sldId id="348" r:id="rId2"/>
    <p:sldId id="346" r:id="rId3"/>
    <p:sldId id="309" r:id="rId4"/>
    <p:sldId id="387" r:id="rId5"/>
    <p:sldId id="388" r:id="rId6"/>
    <p:sldId id="350" r:id="rId7"/>
    <p:sldId id="389" r:id="rId8"/>
    <p:sldId id="351" r:id="rId9"/>
    <p:sldId id="390" r:id="rId10"/>
    <p:sldId id="391" r:id="rId11"/>
    <p:sldId id="392" r:id="rId12"/>
    <p:sldId id="398" r:id="rId13"/>
    <p:sldId id="357" r:id="rId14"/>
    <p:sldId id="393" r:id="rId15"/>
    <p:sldId id="394" r:id="rId16"/>
    <p:sldId id="395" r:id="rId17"/>
    <p:sldId id="397" r:id="rId18"/>
    <p:sldId id="399" r:id="rId19"/>
    <p:sldId id="400" r:id="rId20"/>
    <p:sldId id="401" r:id="rId21"/>
    <p:sldId id="363" r:id="rId22"/>
    <p:sldId id="402" r:id="rId23"/>
    <p:sldId id="403" r:id="rId24"/>
    <p:sldId id="380"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2" r:id="rId43"/>
    <p:sldId id="385" r:id="rId44"/>
    <p:sldId id="386" r:id="rId45"/>
    <p:sldId id="423" r:id="rId46"/>
  </p:sldIdLst>
  <p:sldSz cx="9144000" cy="6858000" type="screen4x3"/>
  <p:notesSz cx="9372600" cy="70866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72" autoAdjust="0"/>
    <p:restoredTop sz="96279" autoAdjust="0"/>
  </p:normalViewPr>
  <p:slideViewPr>
    <p:cSldViewPr>
      <p:cViewPr varScale="1">
        <p:scale>
          <a:sx n="104" d="100"/>
          <a:sy n="104" d="100"/>
        </p:scale>
        <p:origin x="240" y="96"/>
      </p:cViewPr>
      <p:guideLst>
        <p:guide orient="horz" pos="2160"/>
        <p:guide pos="2880"/>
      </p:guideLst>
    </p:cSldViewPr>
  </p:slideViewPr>
  <p:outlineViewPr>
    <p:cViewPr>
      <p:scale>
        <a:sx n="33" d="100"/>
        <a:sy n="33" d="100"/>
      </p:scale>
      <p:origin x="0" y="-470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6/28/2017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6/28/2017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6</a:t>
            </a:r>
            <a:endParaRPr lang="en-US" sz="3400" dirty="0"/>
          </a:p>
        </p:txBody>
      </p:sp>
      <p:sp>
        <p:nvSpPr>
          <p:cNvPr id="6" name="Text Placeholder 5"/>
          <p:cNvSpPr>
            <a:spLocks noGrp="1"/>
          </p:cNvSpPr>
          <p:nvPr>
            <p:ph type="body" sz="quarter" idx="13"/>
          </p:nvPr>
        </p:nvSpPr>
        <p:spPr>
          <a:xfrm>
            <a:off x="1981200" y="4038600"/>
            <a:ext cx="5257800" cy="52322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Using Arrays</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0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t>
            </a:r>
            <a:r>
              <a:rPr lang="en-US" sz="3600" b="1" dirty="0" smtClean="0">
                <a:solidFill>
                  <a:srgbClr val="007FA3"/>
                </a:solidFill>
                <a:latin typeface="Arial" panose="020B0604020202020204" pitchFamily="34" charset="0"/>
                <a:cs typeface="Arial" panose="020B0604020202020204" pitchFamily="34" charset="0"/>
              </a:rPr>
              <a:t>foreach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3147015"/>
          </a:xfrm>
        </p:spPr>
        <p:txBody>
          <a:bodyPr/>
          <a:lstStyle/>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foreach statement</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Cycles through every array element without using a subscript</a:t>
            </a:r>
            <a:endParaRPr lang="en-US" sz="20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Uses a temporary </a:t>
            </a:r>
            <a:r>
              <a:rPr lang="en-US" sz="2000" b="1" dirty="0">
                <a:solidFill>
                  <a:schemeClr val="tx1"/>
                </a:solidFill>
                <a:latin typeface="Arial" panose="020B0604020202020204" pitchFamily="34" charset="0"/>
                <a:cs typeface="Arial" panose="020B0604020202020204" pitchFamily="34" charset="0"/>
              </a:rPr>
              <a:t>iteration variable </a:t>
            </a:r>
            <a:r>
              <a:rPr lang="en-US" sz="2000" dirty="0">
                <a:solidFill>
                  <a:schemeClr val="tx1"/>
                </a:solidFill>
                <a:latin typeface="Arial" panose="020B0604020202020204" pitchFamily="34" charset="0"/>
                <a:cs typeface="Arial" panose="020B0604020202020204" pitchFamily="34" charset="0"/>
              </a:rPr>
              <a:t>that automatically holds each array value in turn</a:t>
            </a:r>
          </a:p>
          <a:p>
            <a:pPr marL="256032" lvl="1" indent="-256032">
              <a:lnSpc>
                <a:spcPct val="100000"/>
              </a:lnSpc>
              <a:spcBef>
                <a:spcPts val="1500"/>
              </a:spcBef>
              <a:buClr>
                <a:srgbClr val="007FA3"/>
              </a:buClr>
            </a:pPr>
            <a:r>
              <a:rPr lang="en-US" sz="2000" dirty="0" smtClean="0">
                <a:solidFill>
                  <a:schemeClr val="tx1"/>
                </a:solidFill>
                <a:latin typeface="Arial" panose="020B0604020202020204" pitchFamily="34" charset="0"/>
                <a:cs typeface="Arial" panose="020B0604020202020204" pitchFamily="34" charset="0"/>
              </a:rPr>
              <a:t>Examples</a:t>
            </a:r>
            <a:endParaRPr lang="en-US" sz="2000" b="1" dirty="0" smtClean="0">
              <a:solidFill>
                <a:schemeClr val="tx1"/>
              </a:solidFill>
              <a:latin typeface="Arial" panose="020B0604020202020204" pitchFamily="34" charset="0"/>
              <a:cs typeface="Arial" panose="020B0604020202020204" pitchFamily="34" charset="0"/>
            </a:endParaRPr>
          </a:p>
          <a:p>
            <a:pPr marL="400050" indent="338138">
              <a:buNone/>
            </a:pPr>
            <a:r>
              <a:rPr lang="en-US" b="1" dirty="0">
                <a:solidFill>
                  <a:schemeClr val="tx1"/>
                </a:solidFill>
                <a:latin typeface="Arial" panose="020B0604020202020204" pitchFamily="34" charset="0"/>
                <a:cs typeface="Arial" panose="020B0604020202020204" pitchFamily="34" charset="0"/>
              </a:rPr>
              <a:t>double</a:t>
            </a:r>
            <a:r>
              <a:rPr lang="en-US" b="1" dirty="0" smtClean="0">
                <a:solidFill>
                  <a:schemeClr val="tx1"/>
                </a:solidFill>
                <a:latin typeface="Arial" panose="020B0604020202020204" pitchFamily="34" charset="0"/>
                <a:cs typeface="Arial" panose="020B0604020202020204" pitchFamily="34" charset="0"/>
              </a:rPr>
              <a:t>[ ] </a:t>
            </a:r>
            <a:r>
              <a:rPr lang="en-US" b="1" dirty="0">
                <a:solidFill>
                  <a:schemeClr val="tx1"/>
                </a:solidFill>
                <a:latin typeface="Arial" panose="020B0604020202020204" pitchFamily="34" charset="0"/>
                <a:cs typeface="Arial" panose="020B0604020202020204" pitchFamily="34" charset="0"/>
              </a:rPr>
              <a:t>payRate = {6.00, 7.35, 8.12, 12.45, 22.22};</a:t>
            </a:r>
          </a:p>
          <a:p>
            <a:pPr marL="400050" indent="338138">
              <a:buNone/>
            </a:pPr>
            <a:r>
              <a:rPr lang="en-US" b="1" dirty="0" smtClean="0">
                <a:solidFill>
                  <a:schemeClr val="tx1"/>
                </a:solidFill>
                <a:latin typeface="Arial" panose="020B0604020202020204" pitchFamily="34" charset="0"/>
                <a:cs typeface="Arial" panose="020B0604020202020204" pitchFamily="34" charset="0"/>
              </a:rPr>
              <a:t>foreach (double </a:t>
            </a:r>
            <a:r>
              <a:rPr lang="en-US" b="1" dirty="0">
                <a:solidFill>
                  <a:schemeClr val="tx1"/>
                </a:solidFill>
                <a:latin typeface="Arial" panose="020B0604020202020204" pitchFamily="34" charset="0"/>
                <a:cs typeface="Arial" panose="020B0604020202020204" pitchFamily="34" charset="0"/>
              </a:rPr>
              <a:t>money in payRate)</a:t>
            </a:r>
          </a:p>
          <a:p>
            <a:pPr lvl="1" indent="338138">
              <a:buNone/>
            </a:pPr>
            <a:r>
              <a:rPr lang="en-US" sz="2000" b="1" dirty="0" smtClean="0">
                <a:solidFill>
                  <a:schemeClr val="tx1"/>
                </a:solidFill>
                <a:latin typeface="Arial" panose="020B0604020202020204" pitchFamily="34" charset="0"/>
                <a:cs typeface="Arial" panose="020B0604020202020204" pitchFamily="34" charset="0"/>
              </a:rPr>
              <a:t>WriteLine</a:t>
            </a:r>
            <a:r>
              <a:rPr lang="en-US" sz="2000" b="1" dirty="0">
                <a:solidFill>
                  <a:schemeClr val="tx1"/>
                </a:solidFill>
                <a:latin typeface="Arial" panose="020B0604020202020204" pitchFamily="34" charset="0"/>
                <a:cs typeface="Arial" panose="020B0604020202020204" pitchFamily="34" charset="0"/>
              </a:rPr>
              <a:t>("{0}", money.ToString("C"));</a:t>
            </a:r>
            <a:endParaRPr lang="en-US" sz="20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633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0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t>
            </a:r>
            <a:r>
              <a:rPr lang="en-US" sz="3600" b="1" dirty="0" smtClean="0">
                <a:solidFill>
                  <a:srgbClr val="007FA3"/>
                </a:solidFill>
                <a:latin typeface="Arial" panose="020B0604020202020204" pitchFamily="34" charset="0"/>
                <a:cs typeface="Arial" panose="020B0604020202020204" pitchFamily="34" charset="0"/>
              </a:rPr>
              <a:t>foreach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184665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foreach statement is used only under certain circumstances: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 when you want to access every array element</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Since the iteration variable is </a:t>
            </a:r>
            <a:r>
              <a:rPr lang="en-US" sz="2200" b="1" dirty="0">
                <a:solidFill>
                  <a:schemeClr val="tx1"/>
                </a:solidFill>
                <a:latin typeface="Arial" panose="020B0604020202020204" pitchFamily="34" charset="0"/>
                <a:cs typeface="Arial" panose="020B0604020202020204" pitchFamily="34" charset="0"/>
              </a:rPr>
              <a:t>read-only</a:t>
            </a:r>
            <a:r>
              <a:rPr lang="en-US" sz="2200" dirty="0">
                <a:solidFill>
                  <a:schemeClr val="tx1"/>
                </a:solidFill>
                <a:latin typeface="Arial" panose="020B0604020202020204" pitchFamily="34" charset="0"/>
                <a:cs typeface="Arial" panose="020B0604020202020204" pitchFamily="34" charset="0"/>
              </a:rPr>
              <a:t>, you can access it but you cannot assign a value to </a:t>
            </a:r>
            <a:r>
              <a:rPr lang="en-US" sz="2200" dirty="0" smtClean="0">
                <a:solidFill>
                  <a:schemeClr val="tx1"/>
                </a:solidFill>
                <a:latin typeface="Arial" panose="020B0604020202020204" pitchFamily="34" charset="0"/>
                <a:cs typeface="Arial" panose="020B0604020202020204" pitchFamily="34" charset="0"/>
              </a:rPr>
              <a:t>it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93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an Array Using a Loop</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45451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Instead of creating a long series of if statements to search an array</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There are a couple other </a:t>
            </a:r>
            <a:r>
              <a:rPr lang="en-US" sz="2200" dirty="0" smtClean="0">
                <a:solidFill>
                  <a:schemeClr val="tx1"/>
                </a:solidFill>
                <a:latin typeface="Arial" panose="020B0604020202020204" pitchFamily="34" charset="0"/>
                <a:cs typeface="Arial" panose="020B0604020202020204" pitchFamily="34" charset="0"/>
              </a:rPr>
              <a:t>options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Searching options</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Using a </a:t>
            </a:r>
            <a:r>
              <a:rPr lang="en-US" sz="2200" b="1" dirty="0">
                <a:solidFill>
                  <a:schemeClr val="tx1"/>
                </a:solidFill>
                <a:latin typeface="Arial" panose="020B0604020202020204" pitchFamily="34" charset="0"/>
                <a:cs typeface="Arial" panose="020B0604020202020204" pitchFamily="34" charset="0"/>
              </a:rPr>
              <a:t>for</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loop</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Using a </a:t>
            </a:r>
            <a:r>
              <a:rPr lang="en-US" sz="2200" b="1" dirty="0">
                <a:solidFill>
                  <a:schemeClr val="tx1"/>
                </a:solidFill>
                <a:latin typeface="Arial" panose="020B0604020202020204" pitchFamily="34" charset="0"/>
                <a:cs typeface="Arial" panose="020B0604020202020204" pitchFamily="34" charset="0"/>
              </a:rPr>
              <a:t>while</a:t>
            </a:r>
            <a:r>
              <a:rPr lang="en-US" sz="2200" dirty="0">
                <a:solidFill>
                  <a:schemeClr val="tx1"/>
                </a:solidFill>
                <a:latin typeface="Arial" panose="020B0604020202020204" pitchFamily="34" charset="0"/>
                <a:cs typeface="Arial" panose="020B0604020202020204" pitchFamily="34" charset="0"/>
              </a:rPr>
              <a:t> loop</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5756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3914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for Loop to Search an Array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4171911"/>
          </a:xfrm>
        </p:spPr>
        <p:txBody>
          <a:bodyPr/>
          <a:lstStyle/>
          <a:p>
            <a:pPr marL="256032" indent="-256032">
              <a:lnSpc>
                <a:spcPct val="100000"/>
              </a:lnSpc>
              <a:spcBef>
                <a:spcPts val="1500"/>
              </a:spcBef>
              <a:buClr>
                <a:srgbClr val="007FA3"/>
              </a:buClr>
            </a:pPr>
            <a:r>
              <a:rPr lang="en-US" sz="2400" dirty="0">
                <a:solidFill>
                  <a:schemeClr val="tx1"/>
                </a:solidFill>
                <a:latin typeface="Arial" panose="020B0604020202020204" pitchFamily="34" charset="0"/>
                <a:cs typeface="Arial" panose="020B0604020202020204" pitchFamily="34" charset="0"/>
              </a:rPr>
              <a:t>Example of using a for loop to search an array:</a:t>
            </a:r>
          </a:p>
          <a:p>
            <a:pPr marL="0" indent="630238">
              <a:lnSpc>
                <a:spcPct val="100000"/>
              </a:lnSpc>
              <a:spcBef>
                <a:spcPts val="1500"/>
              </a:spcBef>
              <a:buClr>
                <a:srgbClr val="007FA3"/>
              </a:buClr>
              <a:buNone/>
            </a:pPr>
            <a:r>
              <a:rPr lang="en-US" sz="2400" b="1" dirty="0" smtClean="0">
                <a:solidFill>
                  <a:schemeClr val="tx1"/>
                </a:solidFill>
                <a:latin typeface="Arial" panose="020B0604020202020204" pitchFamily="34" charset="0"/>
                <a:cs typeface="Arial" panose="020B0604020202020204" pitchFamily="34" charset="0"/>
              </a:rPr>
              <a:t>for (</a:t>
            </a:r>
            <a:r>
              <a:rPr lang="en-US" sz="2400" b="1" dirty="0">
                <a:solidFill>
                  <a:schemeClr val="tx1"/>
                </a:solidFill>
                <a:latin typeface="Arial" panose="020B0604020202020204" pitchFamily="34" charset="0"/>
                <a:cs typeface="Arial" panose="020B0604020202020204" pitchFamily="34" charset="0"/>
              </a:rPr>
              <a:t>int x = 0; x &lt; validValues.Length; ++x)</a:t>
            </a:r>
          </a:p>
          <a:p>
            <a:pPr marL="0" indent="1074738">
              <a:buNone/>
            </a:pPr>
            <a:r>
              <a:rPr lang="en-US" sz="2400" b="1" dirty="0" smtClean="0">
                <a:solidFill>
                  <a:schemeClr val="tx1"/>
                </a:solidFill>
                <a:latin typeface="Arial" panose="020B0604020202020204" pitchFamily="34" charset="0"/>
                <a:cs typeface="Arial" panose="020B0604020202020204" pitchFamily="34" charset="0"/>
              </a:rPr>
              <a:t>if (itemOrdered </a:t>
            </a:r>
            <a:r>
              <a:rPr lang="en-US" sz="2400" b="1" dirty="0">
                <a:solidFill>
                  <a:schemeClr val="tx1"/>
                </a:solidFill>
                <a:latin typeface="Arial" panose="020B0604020202020204" pitchFamily="34" charset="0"/>
                <a:cs typeface="Arial" panose="020B0604020202020204" pitchFamily="34" charset="0"/>
              </a:rPr>
              <a:t>== validValues[x])</a:t>
            </a:r>
          </a:p>
          <a:p>
            <a:pPr marL="0" indent="1793875">
              <a:buNone/>
            </a:pPr>
            <a:r>
              <a:rPr lang="en-US" sz="2400" b="1" dirty="0" smtClean="0">
                <a:solidFill>
                  <a:schemeClr val="tx1"/>
                </a:solidFill>
                <a:latin typeface="Arial" panose="020B0604020202020204" pitchFamily="34" charset="0"/>
                <a:cs typeface="Arial" panose="020B0604020202020204" pitchFamily="34" charset="0"/>
              </a:rPr>
              <a:t>isValidItem </a:t>
            </a:r>
            <a:r>
              <a:rPr lang="en-US" sz="2400" b="1" dirty="0">
                <a:solidFill>
                  <a:schemeClr val="tx1"/>
                </a:solidFill>
                <a:latin typeface="Arial" panose="020B0604020202020204" pitchFamily="34" charset="0"/>
                <a:cs typeface="Arial" panose="020B0604020202020204" pitchFamily="34" charset="0"/>
              </a:rPr>
              <a:t>= true;</a:t>
            </a:r>
          </a:p>
          <a:p>
            <a:pPr marL="256032" indent="-256032">
              <a:lnSpc>
                <a:spcPct val="100000"/>
              </a:lnSpc>
              <a:spcBef>
                <a:spcPts val="1500"/>
              </a:spcBef>
              <a:buClr>
                <a:srgbClr val="007FA3"/>
              </a:buClr>
            </a:pPr>
            <a:r>
              <a:rPr lang="en-US" sz="2400" dirty="0">
                <a:solidFill>
                  <a:schemeClr val="tx1"/>
                </a:solidFill>
                <a:latin typeface="Arial" panose="020B0604020202020204" pitchFamily="34" charset="0"/>
                <a:cs typeface="Arial" panose="020B0604020202020204" pitchFamily="34" charset="0"/>
              </a:rPr>
              <a:t>Called a </a:t>
            </a:r>
            <a:r>
              <a:rPr lang="en-US" sz="2400" b="1" dirty="0">
                <a:solidFill>
                  <a:schemeClr val="tx1"/>
                </a:solidFill>
                <a:latin typeface="Arial" panose="020B0604020202020204" pitchFamily="34" charset="0"/>
                <a:cs typeface="Arial" panose="020B0604020202020204" pitchFamily="34" charset="0"/>
              </a:rPr>
              <a:t>Sequential Search </a:t>
            </a:r>
            <a:r>
              <a:rPr lang="en-US" sz="2400" dirty="0">
                <a:solidFill>
                  <a:schemeClr val="tx1"/>
                </a:solidFill>
                <a:latin typeface="Arial" panose="020B0604020202020204" pitchFamily="34" charset="0"/>
                <a:cs typeface="Arial" panose="020B0604020202020204" pitchFamily="34" charset="0"/>
              </a:rPr>
              <a:t>because each array element is examined in sequence</a:t>
            </a:r>
          </a:p>
          <a:p>
            <a:pPr marL="256032" indent="-256032">
              <a:lnSpc>
                <a:spcPct val="100000"/>
              </a:lnSpc>
              <a:spcBef>
                <a:spcPts val="1500"/>
              </a:spcBef>
              <a:buClr>
                <a:srgbClr val="007FA3"/>
              </a:buClr>
            </a:pPr>
            <a:r>
              <a:rPr lang="en-US" sz="2400" b="1" dirty="0">
                <a:solidFill>
                  <a:schemeClr val="tx1"/>
                </a:solidFill>
                <a:latin typeface="Arial" panose="020B0604020202020204" pitchFamily="34" charset="0"/>
                <a:cs typeface="Arial" panose="020B0604020202020204" pitchFamily="34" charset="0"/>
              </a:rPr>
              <a:t>Parallel arrays </a:t>
            </a:r>
            <a:r>
              <a:rPr lang="en-US" sz="2400" dirty="0">
                <a:solidFill>
                  <a:schemeClr val="tx1"/>
                </a:solidFill>
                <a:latin typeface="Arial" panose="020B0604020202020204" pitchFamily="34" charset="0"/>
                <a:cs typeface="Arial" panose="020B0604020202020204" pitchFamily="34" charset="0"/>
              </a:rPr>
              <a:t>(a second array to hold corresponding data) allow you to use the same subscript to access additional </a:t>
            </a:r>
            <a:r>
              <a:rPr lang="en-US" sz="2400" dirty="0" smtClean="0">
                <a:solidFill>
                  <a:schemeClr val="tx1"/>
                </a:solidFill>
                <a:latin typeface="Arial" panose="020B0604020202020204" pitchFamily="34" charset="0"/>
                <a:cs typeface="Arial" panose="020B0604020202020204" pitchFamily="34" charset="0"/>
              </a:rPr>
              <a:t>information</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309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3914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for Loop to Search an Array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6-3 The FindPriceWithForLoop program. Program code. In the code, the words in the variable names are merged, and the code contains the following keywords: using, using static, class, static void, i n t, double, bool, for, if, else. The lines read as follows. Line 1: using, system, semicolon. Line 2: using static, system, period, console, semicolon. Line 3: class, find price with for loop. Line 4: left brace. Line 5, indented once: static void, main, left parenthesis, right parenthesis. Line 6, indented once: left brace. Line 7, indented twice: i n t, left bracket, right bracket, valid values = left brace, 101, comma, 108, comma, 201, comma, 213, comma, 266, comma. Line 8, indented 3 times: 304, comma, 311, comma, 409, comma, 411, comma, 412, right brace, semicolon. Line 9, indented twice: double, left bracket, right bracket, prices = left brace, 0.89, comma, 1.23, comma, 3.50, comma, 0.69, comma, 5.79, comma. Line 10, indented 3 times: 3.19, comma, 0.99, comma, 0.89, comma, 1.26, comma, 8.00, right brace, semicolon. Line 11, indented twice: i n t, item ordered, semicolon. Line 12, indented twice: double, item price = 0 semicolon. Line 13, indented twice: bool, is valid item = false, semicolon. Line 14, indented twice: write, left parenthesis, open quotes, please enter an item, close quotes, right parenthesis, semicolon. Line 15, indented twice: item ordered = convert, period, to i n t, 32, left parenthesis, read line, left parenthesis, right parenthesis, right parenthesis, semicolon. Line 16, indented twice, highlighted: for, left parenthesis i n t x = 0, semicolon, x &lt; valid values, period, length, semicolon, + + x, right parenthesis. Line 17, indented twice, highlighted: left brace. Line 18, indented 3 times, highlighted: if, left parenthesis, item ordered = = valid values, left bracket, x, right bracket, right parenthesis. Line 19, indented 3 times, highlighted: left brace. Line 20, indented four times, highlighted: is valid item = true, semicolon. Line 21, indented four times, highlighted: item price = prices, left bracket, x, right bracket, semicolon. Line 22, indented 3 times, highlighted: right brace. Line 23, indented twice, highlighted: right brace. Line 24, indented twice: if, left parenthesis, is valid item, right parenthesis. Line 25, indented 3 times: write line, left parenthesis, open quotes, price is, left brace, 0, right brace, close quotes, comma, item price, right parenthesis, semicolon. Line 26, indented twice: else. Line 27, indented 3 times: write line, left parenthesis, open quotes, sorry, dash, item not found, close quotes, right parenthesis, semicolon. Line 28, indented once: right brace. Line 2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524000"/>
            <a:ext cx="4741100" cy="463448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1813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3914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for Loop to Search an Array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4 Two typical executions of the FindPriceWithForLoop program. Two outputs. Output 1: The program displays the following text. Line 1: Please enter item, 266. Line 2: Price is 5.79. Output 2: The output of the program displays the following text. Line 1: Please enter item, 267. Line 2: Sorry, item is not f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200400"/>
            <a:ext cx="6364391" cy="109575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9132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Improving a Loop’s Efficiency</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6-5 Loop with forced early exit. Program code. In the code, the words in the variable names are merged, and the code contains the following keywords: i n t, for, if, true. The lines read as follows. Line 1: for, left parenthesis, i n t x = 0, semicolon, x &lt; valid values, period, length, semicolon, + + x, right parenthesis. Line 2: left brace. Line 3, indented once: if, left parenthesis, item ordered = = valid values, left bracket, x, right bracket, right parenthesis. Line 4, indented once: left brace. Line 5, indented twice: is valid item = true, semicolon. Line 6, indented twice: item price = prices, left bracket, x, right bracket, semicolon. Line 7, indented twice: x = valid values, period, length, semicolon. Line 8, indented 3 times: forward slash, forward slash, change x to force break out of loop. Line 9, indented 3 times: forward slash, forward slash, when you find a match. Line 10, indented once: right brace. Line 11: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057400"/>
            <a:ext cx="6068835" cy="313029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231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Improving a Loop’s Efficiency</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94783" cy="4462760"/>
          </a:xfrm>
        </p:spPr>
        <p:txBody>
          <a:bodyPr/>
          <a:lstStyle/>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In the code segment in Figure 6-5, instead of the statement that sets </a:t>
            </a:r>
            <a:r>
              <a:rPr lang="en-US" b="1" dirty="0">
                <a:solidFill>
                  <a:schemeClr val="tx1"/>
                </a:solidFill>
                <a:latin typeface="Arial" panose="020B0604020202020204" pitchFamily="34" charset="0"/>
                <a:cs typeface="Arial" panose="020B0604020202020204" pitchFamily="34" charset="0"/>
              </a:rPr>
              <a:t>x</a:t>
            </a:r>
            <a:r>
              <a:rPr lang="en-US" dirty="0">
                <a:solidFill>
                  <a:schemeClr val="tx1"/>
                </a:solidFill>
                <a:latin typeface="Arial" panose="020B0604020202020204" pitchFamily="34" charset="0"/>
                <a:cs typeface="Arial" panose="020B0604020202020204" pitchFamily="34" charset="0"/>
              </a:rPr>
              <a:t> to </a:t>
            </a:r>
            <a:r>
              <a:rPr lang="en-US" b="1" dirty="0">
                <a:solidFill>
                  <a:schemeClr val="tx1"/>
                </a:solidFill>
                <a:latin typeface="Arial" panose="020B0604020202020204" pitchFamily="34" charset="0"/>
                <a:cs typeface="Arial" panose="020B0604020202020204" pitchFamily="34" charset="0"/>
              </a:rPr>
              <a:t>validValues.Length</a:t>
            </a:r>
            <a:r>
              <a:rPr lang="en-US" dirty="0">
                <a:solidFill>
                  <a:schemeClr val="tx1"/>
                </a:solidFill>
                <a:latin typeface="Arial" panose="020B0604020202020204" pitchFamily="34" charset="0"/>
                <a:cs typeface="Arial" panose="020B0604020202020204" pitchFamily="34" charset="0"/>
              </a:rPr>
              <a:t> when a match is found</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You could remove that statement and change the comparison in the middle section of the for statement to a compound statement:</a:t>
            </a:r>
            <a:endParaRPr lang="en-US" sz="2000" dirty="0" smtClean="0">
              <a:solidFill>
                <a:schemeClr val="tx1"/>
              </a:solidFill>
              <a:latin typeface="Arial" panose="020B0604020202020204" pitchFamily="34" charset="0"/>
              <a:cs typeface="Arial" panose="020B0604020202020204" pitchFamily="34" charset="0"/>
            </a:endParaRPr>
          </a:p>
          <a:p>
            <a:pPr marL="457200" lvl="1" indent="0">
              <a:lnSpc>
                <a:spcPct val="100000"/>
              </a:lnSpc>
              <a:buClr>
                <a:srgbClr val="007FA3"/>
              </a:buClr>
              <a:buNone/>
            </a:pPr>
            <a:r>
              <a:rPr lang="en-US" sz="2000" b="1" dirty="0" smtClean="0">
                <a:solidFill>
                  <a:schemeClr val="tx1"/>
                </a:solidFill>
                <a:latin typeface="Arial" panose="020B0604020202020204" pitchFamily="34" charset="0"/>
                <a:cs typeface="Arial" panose="020B0604020202020204" pitchFamily="34" charset="0"/>
              </a:rPr>
              <a:t>for (</a:t>
            </a:r>
            <a:r>
              <a:rPr lang="en-US" sz="2000" b="1" dirty="0">
                <a:solidFill>
                  <a:schemeClr val="tx1"/>
                </a:solidFill>
                <a:latin typeface="Arial" panose="020B0604020202020204" pitchFamily="34" charset="0"/>
                <a:cs typeface="Arial" panose="020B0604020202020204" pitchFamily="34" charset="0"/>
              </a:rPr>
              <a:t>int x = 0; x &lt; validValues.Length &amp;&amp; !isValidItem; ++x</a:t>
            </a:r>
            <a:r>
              <a:rPr lang="en-US" sz="2000" b="1" dirty="0" smtClean="0">
                <a:solidFill>
                  <a:schemeClr val="tx1"/>
                </a:solidFill>
                <a:latin typeface="Arial" panose="020B0604020202020204" pitchFamily="34" charset="0"/>
                <a:cs typeface="Arial" panose="020B0604020202020204" pitchFamily="34" charset="0"/>
              </a:rPr>
              <a:t>)</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If you decide to leave a loop as soon as a match is found</a:t>
            </a:r>
            <a:endParaRPr lang="en-US"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most efficient strategy is to place the most common items first so they are matched </a:t>
            </a:r>
            <a:r>
              <a:rPr lang="en-US" sz="2000" dirty="0" smtClean="0">
                <a:solidFill>
                  <a:schemeClr val="tx1"/>
                </a:solidFill>
                <a:latin typeface="Arial" panose="020B0604020202020204" pitchFamily="34" charset="0"/>
                <a:cs typeface="Arial" panose="020B0604020202020204" pitchFamily="34" charset="0"/>
              </a:rPr>
              <a:t>sooner</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Some programmers disapprove of exiting a </a:t>
            </a:r>
            <a:r>
              <a:rPr lang="en-US" b="1" dirty="0">
                <a:solidFill>
                  <a:schemeClr val="tx1"/>
                </a:solidFill>
                <a:latin typeface="Arial" panose="020B0604020202020204" pitchFamily="34" charset="0"/>
                <a:cs typeface="Arial" panose="020B0604020202020204" pitchFamily="34" charset="0"/>
              </a:rPr>
              <a:t>for</a:t>
            </a:r>
            <a:r>
              <a:rPr lang="en-US" dirty="0">
                <a:solidFill>
                  <a:schemeClr val="tx1"/>
                </a:solidFill>
                <a:latin typeface="Arial" panose="020B0604020202020204" pitchFamily="34" charset="0"/>
                <a:cs typeface="Arial" panose="020B0604020202020204" pitchFamily="34" charset="0"/>
              </a:rPr>
              <a:t> loop early</a:t>
            </a:r>
            <a:endParaRPr lang="en-US"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Programs are easier to debug and maintain if each program segment has only one entry and one exit </a:t>
            </a:r>
            <a:r>
              <a:rPr lang="en-US" sz="2000" dirty="0" smtClean="0">
                <a:solidFill>
                  <a:schemeClr val="tx1"/>
                </a:solidFill>
                <a:latin typeface="Arial" panose="020B0604020202020204" pitchFamily="34" charset="0"/>
                <a:cs typeface="Arial" panose="020B0604020202020204" pitchFamily="34" charset="0"/>
              </a:rPr>
              <a:t>point</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Select an approach that uses a </a:t>
            </a:r>
            <a:r>
              <a:rPr lang="en-US" sz="2000" b="1" dirty="0">
                <a:solidFill>
                  <a:schemeClr val="tx1"/>
                </a:solidFill>
                <a:latin typeface="Arial" panose="020B0604020202020204" pitchFamily="34" charset="0"/>
                <a:cs typeface="Arial" panose="020B0604020202020204" pitchFamily="34" charset="0"/>
              </a:rPr>
              <a:t>while</a:t>
            </a:r>
            <a:r>
              <a:rPr lang="en-US" sz="2000" dirty="0">
                <a:solidFill>
                  <a:schemeClr val="tx1"/>
                </a:solidFill>
                <a:latin typeface="Arial" panose="020B0604020202020204" pitchFamily="34" charset="0"/>
                <a:cs typeface="Arial" panose="020B0604020202020204" pitchFamily="34" charset="0"/>
              </a:rPr>
              <a:t> statement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07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7620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while Loop to Search an Array</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8"/>
            <a:ext cx="7713783" cy="2185214"/>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Use a while loop to search for a match</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Set a subscript to 0 and, while the item being searched for is not equal to a value in the array, increase the subscript and keep looking</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search only while the subscript remains lower than the number of elements in the </a:t>
            </a:r>
            <a:r>
              <a:rPr lang="en-US" sz="2200" dirty="0" smtClean="0">
                <a:solidFill>
                  <a:schemeClr val="tx1"/>
                </a:solidFill>
                <a:latin typeface="Arial" panose="020B0604020202020204" pitchFamily="34" charset="0"/>
                <a:cs typeface="Arial" panose="020B0604020202020204" pitchFamily="34" charset="0"/>
              </a:rPr>
              <a:t>array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858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7620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while Loop to Search an Array</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6-6 The FindPriceWithWhileLoop program that searches with a while loop. Program code. In the code, the words in the variable names are merged, and the code contains the following keywords: using, using static, class, static void, i n t, string, bool, while, if, else. The lines read as follows. Line 1: using, system, semicolon. Line 2: using static, system, period, console, semicolon. Line 3: class, find price with while loop. Line 4: left brace. Line 5, indented once: static void, main, left parenthesis, right parenthesis. Line 6, indented once: left brace. Line 7, indented twice: i n t, x, semicolon. Line 8, indented twice: string, input string, semicolon. Line 9, indented twice: i n t, item ordered semicolon. Line 10, indented twice: double, item price = 0, semicolon. Line 11, indented twice: bool, is valid item = false, semicolon. Line 12, indented twice: i n t, left bracket, right bracket, valid values = left brace, 101, comma, 108, comma, 201, comma, 213, comma, 266, comma. Line 13, indented 3 times: 304, comma, 311, comma, 409, comma, 411, comma, 412, right brace, semicolon. Line 14, indented twice: double, left bracket, right bracket, prices = left brace, 0.89, comma, 1.23, comma, 3.50, comma, 0.69, comma, 5.79, comma. Line 15, indented 3 times: 3.19, comma, 0.99, comma, 0.89, comma, 1.26, comma, 8.00, right brace, semicolon. Line 16, indented twice: write, left parenthesis, open quotes, enter item number, close quotes, right parenthesis, semicolon. Line 17, indented twice: input string = read line, left parenthesis, right parenthesis, semicolon. Line 18, indented twice: item ordered = convert, period, to i n t 32, left parenthesis, input string, right parenthesis, semicolon. Line 19, indented twice: x = 0, semicolon. Line 20, indented twice, highlighted: while, left parenthesis, x &lt; valid values, period, length ampersand ampersand, item Ordered, exclamation mark = valid values, left bracket, x, right bracket, right parenthesis. Line 21, indented 3 times, highlighted: + + x, semicolon. Line 22, indented twice: if, left parenthesis, x, exclamation mark = valid values, period, length, right parenthesis. Line 23, indented twice: left brace. Line 24, indented 3 times: is valid item = true, semicolon. Line 25, indented 3 times: item price = prices, left bracket, x, right bracket, semicolon. Line 26, indented twice: right brace. Line 27, indented twice: if, left parenthesis, is valid item, right parenthesis. Line 28, indented 3 times: write line, left parenthesis, open quotes, item, left brace, 0, right brace, sells for, left brace, 1, right brace, close quotes, comma. Line 29, indented four times: item ordered, comma, item price, period, to string, left parenthesis, open quotes, C, close quotes, right parenthesis, right parenthesis, semicolon. Line 30, indented twice: else. Line 31, indented 3 times: write line, left parenthesis, open quotes, no such item as, left brace, 0, right brace, close quotes, comma, item ordered, right parenthesis, semicolon. Line 32, indented once: right brace. Line 33: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2129" y="1493082"/>
            <a:ext cx="5067550" cy="467911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891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874000" cy="685800"/>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6" y="1538818"/>
            <a:ext cx="8323383" cy="3417859"/>
          </a:xfrm>
        </p:spPr>
        <p:txBody>
          <a:bodyPr/>
          <a:lstStyle/>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6.1</a:t>
            </a:r>
            <a:r>
              <a:rPr lang="en-US" sz="2400" dirty="0" smtClean="0">
                <a:solidFill>
                  <a:schemeClr val="tx1"/>
                </a:solidFill>
                <a:latin typeface="Arial" panose="020B0604020202020204" pitchFamily="34" charset="0"/>
                <a:cs typeface="Arial" panose="020B0604020202020204" pitchFamily="34" charset="0"/>
              </a:rPr>
              <a:t> Declare </a:t>
            </a:r>
            <a:r>
              <a:rPr lang="en-US" sz="2400" dirty="0">
                <a:solidFill>
                  <a:schemeClr val="tx1"/>
                </a:solidFill>
                <a:latin typeface="Arial" panose="020B0604020202020204" pitchFamily="34" charset="0"/>
                <a:cs typeface="Arial" panose="020B0604020202020204" pitchFamily="34" charset="0"/>
              </a:rPr>
              <a:t>an array and assign values to array elements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6.2 </a:t>
            </a:r>
            <a:r>
              <a:rPr lang="en-US" sz="2400" dirty="0" smtClean="0">
                <a:solidFill>
                  <a:schemeClr val="tx1"/>
                </a:solidFill>
                <a:latin typeface="Arial" panose="020B0604020202020204" pitchFamily="34" charset="0"/>
                <a:cs typeface="Arial" panose="020B0604020202020204" pitchFamily="34" charset="0"/>
              </a:rPr>
              <a:t>Access </a:t>
            </a:r>
            <a:r>
              <a:rPr lang="en-US" sz="2400" dirty="0">
                <a:solidFill>
                  <a:schemeClr val="tx1"/>
                </a:solidFill>
                <a:latin typeface="Arial" panose="020B0604020202020204" pitchFamily="34" charset="0"/>
                <a:cs typeface="Arial" panose="020B0604020202020204" pitchFamily="34" charset="0"/>
              </a:rPr>
              <a:t>array elements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6.3 </a:t>
            </a:r>
            <a:r>
              <a:rPr lang="en-US" sz="2400" dirty="0" smtClean="0">
                <a:solidFill>
                  <a:schemeClr val="tx1"/>
                </a:solidFill>
                <a:latin typeface="Arial" panose="020B0604020202020204" pitchFamily="34" charset="0"/>
                <a:cs typeface="Arial" panose="020B0604020202020204" pitchFamily="34" charset="0"/>
              </a:rPr>
              <a:t>Search </a:t>
            </a:r>
            <a:r>
              <a:rPr lang="en-US" sz="2400" dirty="0">
                <a:solidFill>
                  <a:schemeClr val="tx1"/>
                </a:solidFill>
                <a:latin typeface="Arial" panose="020B0604020202020204" pitchFamily="34" charset="0"/>
                <a:cs typeface="Arial" panose="020B0604020202020204" pitchFamily="34" charset="0"/>
              </a:rPr>
              <a:t>an array using a loop</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6.4 </a:t>
            </a:r>
            <a:r>
              <a:rPr lang="en-US" sz="2400" dirty="0" smtClean="0">
                <a:solidFill>
                  <a:schemeClr val="tx1"/>
                </a:solidFill>
                <a:latin typeface="Arial" panose="020B0604020202020204" pitchFamily="34" charset="0"/>
                <a:cs typeface="Arial" panose="020B0604020202020204" pitchFamily="34" charset="0"/>
              </a:rPr>
              <a:t>Use </a:t>
            </a:r>
            <a:r>
              <a:rPr lang="en-US" sz="2400" dirty="0">
                <a:solidFill>
                  <a:schemeClr val="tx1"/>
                </a:solidFill>
                <a:latin typeface="Arial" panose="020B0604020202020204" pitchFamily="34" charset="0"/>
                <a:cs typeface="Arial" panose="020B0604020202020204" pitchFamily="34" charset="0"/>
              </a:rPr>
              <a:t>the </a:t>
            </a:r>
            <a:r>
              <a:rPr lang="en-US" sz="2400" b="1" dirty="0">
                <a:solidFill>
                  <a:schemeClr val="tx1"/>
                </a:solidFill>
                <a:latin typeface="Arial" panose="020B0604020202020204" pitchFamily="34" charset="0"/>
                <a:cs typeface="Arial" panose="020B0604020202020204" pitchFamily="34" charset="0"/>
              </a:rPr>
              <a:t>BinarySearch(), Sort(),</a:t>
            </a:r>
            <a:r>
              <a:rPr lang="en-US" sz="2400" dirty="0">
                <a:solidFill>
                  <a:schemeClr val="tx1"/>
                </a:solidFill>
                <a:latin typeface="Arial" panose="020B0604020202020204" pitchFamily="34" charset="0"/>
                <a:cs typeface="Arial" panose="020B0604020202020204" pitchFamily="34" charset="0"/>
              </a:rPr>
              <a:t> and </a:t>
            </a:r>
            <a:r>
              <a:rPr lang="en-US" sz="2400" b="1" dirty="0">
                <a:solidFill>
                  <a:schemeClr val="tx1"/>
                </a:solidFill>
                <a:latin typeface="Arial" panose="020B0604020202020204" pitchFamily="34" charset="0"/>
                <a:cs typeface="Arial" panose="020B0604020202020204" pitchFamily="34" charset="0"/>
              </a:rPr>
              <a:t>Reverse()</a:t>
            </a:r>
            <a:r>
              <a:rPr lang="en-US" sz="2400" dirty="0">
                <a:solidFill>
                  <a:schemeClr val="tx1"/>
                </a:solidFill>
                <a:latin typeface="Arial" panose="020B0604020202020204" pitchFamily="34" charset="0"/>
                <a:cs typeface="Arial" panose="020B0604020202020204" pitchFamily="34" charset="0"/>
              </a:rPr>
              <a:t> methods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6.5 </a:t>
            </a:r>
            <a:r>
              <a:rPr lang="en-US" sz="2400" dirty="0" smtClean="0">
                <a:solidFill>
                  <a:schemeClr val="tx1"/>
                </a:solidFill>
                <a:latin typeface="Arial" panose="020B0604020202020204" pitchFamily="34" charset="0"/>
                <a:cs typeface="Arial" panose="020B0604020202020204" pitchFamily="34" charset="0"/>
              </a:rPr>
              <a:t>Use </a:t>
            </a:r>
            <a:r>
              <a:rPr lang="en-US" sz="2400" dirty="0">
                <a:solidFill>
                  <a:schemeClr val="tx1"/>
                </a:solidFill>
                <a:latin typeface="Arial" panose="020B0604020202020204" pitchFamily="34" charset="0"/>
                <a:cs typeface="Arial" panose="020B0604020202020204" pitchFamily="34" charset="0"/>
              </a:rPr>
              <a:t>multidimensional arrays </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6.6 </a:t>
            </a:r>
            <a:r>
              <a:rPr lang="en-US" sz="2400" dirty="0" smtClean="0">
                <a:solidFill>
                  <a:schemeClr val="tx1"/>
                </a:solidFill>
                <a:latin typeface="Arial" panose="020B0604020202020204" pitchFamily="34" charset="0"/>
                <a:cs typeface="Arial" panose="020B0604020202020204" pitchFamily="34" charset="0"/>
              </a:rPr>
              <a:t>Appreciate </a:t>
            </a:r>
            <a:r>
              <a:rPr lang="en-US" sz="2400" dirty="0">
                <a:solidFill>
                  <a:schemeClr val="tx1"/>
                </a:solidFill>
                <a:latin typeface="Arial" panose="020B0604020202020204" pitchFamily="34" charset="0"/>
                <a:cs typeface="Arial" panose="020B0604020202020204" pitchFamily="34" charset="0"/>
              </a:rPr>
              <a:t>array issues in GUI programs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7620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while Loop to Search an Array</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5" name="Picture 4" descr="Figure 6-7 Two executions of the FindPriceWithWhileLoop application. Two outputs. Output 1: The program displays the following text. Line 1: Enter item number, 409. Line 2: Item 409 sells for $0.09. Output 2: The program displays the following text. Line 1: Enter item number, 410. Line 2: No such item as 4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895600"/>
            <a:ext cx="6614346" cy="119938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470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7620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an Array for a Range Match</a:t>
            </a:r>
            <a:r>
              <a:rPr lang="en-US" sz="34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1092607"/>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Range match</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Determines the pair of limiting values between which a value falls</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5" name="Picture 4" descr="Figure 6-8 Discount table for a mail-order company. The discount table has two columns: total quantity ordered and discount. The entries are as follows. Row 1: total quantity ordered, 1 to 12; discount, none. Row 2: total quantity ordered, 13 to 49; discount, 10%. Row 3: total quantity ordered, 50 to 99; discount, 14%. Row 4: total quantity ordered, 100 to 199; discount, 18%. Row 5: total quantity ordered, 200 or more; discount,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272" y="2819400"/>
            <a:ext cx="5503044" cy="309981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018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5"/>
            <a:ext cx="7620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Searching an Array for a Range Match</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9 Searching an array of range limits. Program code. In the code, the words in the variable names are merged, and the code contains the following keywords: i n t, double, while. The lines read as follows. Line 1: forward slash, forward slash, assume num of items is a declared integer for which a user. Line 2: forward slash, forward slash, has input a value. Line 3: i n t, left bracket, right bracket, discount range low limits = left brace, 1, comma, 13, comma, 50, comma, 100, comma, 200, right brace, semicolon. Line 4: double, left bracket, right bracket, discounts = left brace, 0, comma, 0.10, comma, 0.14, comma, 0.18, comma, 0.20, right brace, semicolon. Line 5: double, customer discount, semicolon. Line 6: i n t, sub = discount range low limits, period, length minus 1, semicolon. Line 7: while, left parenthesis, sub &gt; = 0, ampersand ampersand, num of items &lt; discount range low limits, left bracket, sub, right bracket, right parenthesis. Line 8, indented once: minus minus sub, semicolon. Line 9: customer discount = discounts, left bracket, sub, right bracket,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514600"/>
            <a:ext cx="6896318" cy="242379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436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BinarySearch(), Sort(), and Reverse() Methods</a:t>
            </a:r>
            <a:endParaRPr lang="en-US" sz="34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637583" cy="4039567"/>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System.Array</a:t>
            </a:r>
            <a:r>
              <a:rPr lang="en-US" sz="2200" dirty="0">
                <a:solidFill>
                  <a:schemeClr val="tx1"/>
                </a:solidFill>
                <a:latin typeface="Arial" panose="020B0604020202020204" pitchFamily="34" charset="0"/>
                <a:cs typeface="Arial" panose="020B0604020202020204" pitchFamily="34" charset="0"/>
              </a:rPr>
              <a:t> class contains a variety of useful, built-in methods that can search, sort, and manipulate array elements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This section shows you how to use the methods: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Array.BinarySearch()</a:t>
            </a:r>
            <a:r>
              <a:rPr lang="en-US" sz="2200" dirty="0">
                <a:solidFill>
                  <a:schemeClr val="tx1"/>
                </a:solidFill>
                <a:latin typeface="Arial" panose="020B0604020202020204" pitchFamily="34" charset="0"/>
                <a:cs typeface="Arial" panose="020B0604020202020204" pitchFamily="34" charset="0"/>
              </a:rPr>
              <a:t> – to find an element in an array</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Array.Sort()</a:t>
            </a:r>
            <a:r>
              <a:rPr lang="en-US" sz="2200" dirty="0">
                <a:solidFill>
                  <a:schemeClr val="tx1"/>
                </a:solidFill>
                <a:latin typeface="Arial" panose="020B0604020202020204" pitchFamily="34" charset="0"/>
                <a:cs typeface="Arial" panose="020B0604020202020204" pitchFamily="34" charset="0"/>
              </a:rPr>
              <a:t> – to sort an array’s elements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Array.Reverse()</a:t>
            </a:r>
            <a:r>
              <a:rPr lang="en-US" sz="2200" dirty="0">
                <a:solidFill>
                  <a:schemeClr val="tx1"/>
                </a:solidFill>
                <a:latin typeface="Arial" panose="020B0604020202020204" pitchFamily="34" charset="0"/>
                <a:cs typeface="Arial" panose="020B0604020202020204" pitchFamily="34" charset="0"/>
              </a:rPr>
              <a:t> – to reverse the order of elements</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include the statement using static System.Array();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use each of these methods without using the Array class name and the dot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726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BinarySearch()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3731791"/>
          </a:xfrm>
        </p:spPr>
        <p:txBody>
          <a:bodyPr/>
          <a:lstStyle/>
          <a:p>
            <a:pPr marL="256032" lvl="1" indent="-256032">
              <a:lnSpc>
                <a:spcPct val="100000"/>
              </a:lnSpc>
              <a:spcBef>
                <a:spcPts val="1500"/>
              </a:spcBef>
              <a:buClr>
                <a:srgbClr val="007FA3"/>
              </a:buClr>
            </a:pPr>
            <a:r>
              <a:rPr lang="en-US" sz="2000" b="1" dirty="0">
                <a:solidFill>
                  <a:schemeClr val="tx1"/>
                </a:solidFill>
                <a:latin typeface="Arial" panose="020B0604020202020204" pitchFamily="34" charset="0"/>
                <a:cs typeface="Arial" panose="020B0604020202020204" pitchFamily="34" charset="0"/>
              </a:rPr>
              <a:t>BinarySearch() method</a:t>
            </a:r>
            <a:r>
              <a:rPr lang="en-US" sz="2000" dirty="0">
                <a:solidFill>
                  <a:schemeClr val="tx1"/>
                </a:solidFill>
                <a:latin typeface="Arial" panose="020B0604020202020204" pitchFamily="34" charset="0"/>
                <a:cs typeface="Arial" panose="020B0604020202020204" pitchFamily="34" charset="0"/>
              </a:rPr>
              <a:t> </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sorted list of objects is split in half repeatedly as the search gets closer and closer to a match</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Similar to the “guess a Number between 1 and 100” </a:t>
            </a:r>
            <a:r>
              <a:rPr lang="en-US" sz="2000" dirty="0" smtClean="0">
                <a:solidFill>
                  <a:schemeClr val="tx1"/>
                </a:solidFill>
                <a:latin typeface="Arial" panose="020B0604020202020204" pitchFamily="34" charset="0"/>
                <a:cs typeface="Arial" panose="020B0604020202020204" pitchFamily="34" charset="0"/>
              </a:rPr>
              <a:t>game</a:t>
            </a:r>
          </a:p>
          <a:p>
            <a:pPr marL="740664" lvl="1" indent="-283464">
              <a:lnSpc>
                <a:spcPct val="100000"/>
              </a:lnSpc>
              <a:buClr>
                <a:srgbClr val="007FA3"/>
              </a:buClr>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Start </a:t>
            </a:r>
            <a:r>
              <a:rPr lang="en-US" sz="2000" dirty="0">
                <a:solidFill>
                  <a:schemeClr val="tx1"/>
                </a:solidFill>
                <a:latin typeface="Arial" panose="020B0604020202020204" pitchFamily="34" charset="0"/>
                <a:cs typeface="Arial" panose="020B0604020202020204" pitchFamily="34" charset="0"/>
              </a:rPr>
              <a:t>with Is it less than 50? Less than 25? Less than 12? Etc.</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When not to use </a:t>
            </a:r>
            <a:r>
              <a:rPr lang="en-US" b="1" dirty="0">
                <a:solidFill>
                  <a:schemeClr val="tx1"/>
                </a:solidFill>
                <a:latin typeface="Arial" panose="020B0604020202020204" pitchFamily="34" charset="0"/>
                <a:cs typeface="Arial" panose="020B0604020202020204" pitchFamily="34" charset="0"/>
              </a:rPr>
              <a:t>BinarySearch()</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If your array items are not arranged in ascending order </a:t>
            </a:r>
            <a:endParaRPr lang="en-US" sz="20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If your array holds duplicate values and you want to find all of </a:t>
            </a:r>
            <a:r>
              <a:rPr lang="en-US" sz="2000" dirty="0" smtClean="0">
                <a:solidFill>
                  <a:schemeClr val="tx1"/>
                </a:solidFill>
                <a:latin typeface="Arial" panose="020B0604020202020204" pitchFamily="34" charset="0"/>
                <a:cs typeface="Arial" panose="020B0604020202020204" pitchFamily="34" charset="0"/>
              </a:rPr>
              <a:t>them</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If you want to find a range match rather than an exact match</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56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BinarySearch()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0 The BinarySearchDemo program. Program code. In the code, the words in the variable names are merged, and the code contains the following keywords: using, using static, class, static void, i n t, string, if, else. The lines read as follows. Line 1: using, system, semicolon. Line 2: using static, system, period, console, semicolon. Line 3: class, binary search demo. Line 4: left brace. Line 5, indented once: static void, main, left parenthesis, right parenthesis. Line 6, indented once: left brace. Line 7, indented twice: i n t, left bracket, right bracket, i d numbers = left brace, 122, comma, 167, comma, 204, comma, 219, comma, 345, right brace, semicolon. Line 8, indented twice: i n t, x, semicolon. Line 9, indented twice: string, entry string, semicolon. Line 10, indented twice: i n t, entry i d, semicolon. Line 11, indented twice: write, left parenthesis, open quotes, enter an employee i d, close quotes, right parenthesis, semicolon. Line 12, indented twice: entry string = read line, left parenthesis, right parenthesis, semicolon. Line 13, indented twice: entry i d = convert, period, to i n t 32, left parenthesis, entry string, right parenthesis, semicolon. Line 14, indented twice: x = array, period, binary search, left parenthesis, i d numbers comma, entry i d, right parenthesis, semicolon. Line 15, indented twice: if, left parenthesis x &lt; 0, right parenthesis. Line 16, indented 3 times: write line, left parenthesis, open quotes, i d, left brace, 0, right brace, not found, close quotes, comma, entry i d, right parenthesis, semicolon. Line 17, indented twice: else. Line 18, indented 3 times: write line, left parenthesis, open quotes, i d, left brace, 0, right brace, found at position, left brace, 1, right brace, close quotes, comma. Line 19, indented four times: entry i d, comma, x, right parenthesis, semicolon. Line 20, indented once: right brace. Line 21: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676400"/>
            <a:ext cx="4766324" cy="379628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436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BinarySearch()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6-10 The BinarySearchDemo program. Two outputs. Output 1: The program displays the following text. Line 1: Enter an employee I D, 219. Line 2: I D 219 found at position 3. Output 2: The program displays the following text. Line 1: Enter an employee I D, 220. Line 2: I D 220 not f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3048000"/>
            <a:ext cx="6490056" cy="96164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4165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Sort()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677656"/>
          </a:xfrm>
        </p:spPr>
        <p:txBody>
          <a:bodyPr/>
          <a:lstStyle/>
          <a:p>
            <a:pPr marL="256032" lvl="1" indent="-256032">
              <a:lnSpc>
                <a:spcPct val="100000"/>
              </a:lnSpc>
              <a:spcBef>
                <a:spcPts val="1500"/>
              </a:spcBef>
              <a:buClr>
                <a:srgbClr val="007FA3"/>
              </a:buClr>
            </a:pPr>
            <a:r>
              <a:rPr lang="en-US" sz="2200" dirty="0" smtClean="0">
                <a:solidFill>
                  <a:schemeClr val="tx1"/>
                </a:solidFill>
                <a:latin typeface="Arial" panose="020B0604020202020204" pitchFamily="34" charset="0"/>
                <a:cs typeface="Arial" panose="020B0604020202020204" pitchFamily="34" charset="0"/>
              </a:rPr>
              <a:t>Sort() method</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Arranges array items in ascending order</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Works numerically for number types and alphabetically for characters and strings</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Use it by passing the array name to </a:t>
            </a:r>
            <a:r>
              <a:rPr lang="en-US" sz="2200" b="1" dirty="0" smtClean="0">
                <a:solidFill>
                  <a:schemeClr val="tx1"/>
                </a:solidFill>
                <a:latin typeface="Arial" panose="020B0604020202020204" pitchFamily="34" charset="0"/>
                <a:cs typeface="Arial" panose="020B0604020202020204" pitchFamily="34" charset="0"/>
              </a:rPr>
              <a:t>Array.Sort()</a:t>
            </a:r>
          </a:p>
          <a:p>
            <a:pPr marL="740664" lvl="1" indent="-283464">
              <a:lnSpc>
                <a:spcPct val="100000"/>
              </a:lnSpc>
              <a:buClr>
                <a:srgbClr val="007FA3"/>
              </a:buClr>
              <a:buFont typeface="Arial" panose="020B0604020202020204" pitchFamily="34" charset="0"/>
              <a:buChar char="–"/>
            </a:pPr>
            <a:r>
              <a:rPr lang="en-US" sz="2200" dirty="0" smtClean="0">
                <a:solidFill>
                  <a:schemeClr val="tx1"/>
                </a:solidFill>
                <a:latin typeface="Arial" panose="020B0604020202020204" pitchFamily="34" charset="0"/>
                <a:cs typeface="Arial" panose="020B0604020202020204" pitchFamily="34" charset="0"/>
              </a:rPr>
              <a:t>Often used before using the </a:t>
            </a:r>
            <a:r>
              <a:rPr lang="en-US" sz="2200" b="1" dirty="0" smtClean="0">
                <a:solidFill>
                  <a:schemeClr val="tx1"/>
                </a:solidFill>
                <a:latin typeface="Arial" panose="020B0604020202020204" pitchFamily="34" charset="0"/>
                <a:cs typeface="Arial" panose="020B0604020202020204" pitchFamily="34" charset="0"/>
              </a:rPr>
              <a:t>BinarySearch() </a:t>
            </a:r>
            <a:r>
              <a:rPr lang="en-US" sz="2200" dirty="0" smtClean="0">
                <a:solidFill>
                  <a:schemeClr val="tx1"/>
                </a:solidFill>
                <a:latin typeface="Arial" panose="020B0604020202020204" pitchFamily="34" charset="0"/>
                <a:cs typeface="Arial" panose="020B0604020202020204" pitchFamily="34" charset="0"/>
              </a:rPr>
              <a:t>method which requires a sorted array</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369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Sort()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2 The SortArray program. Program code. In the code, the words in the variable names are merged, and the code contains the following keywords: using, using static, class, static void, string, i n t, for. Line 1: using, system, semicolon. Line 2: using static, system, period, console, semicolon. Line 3: class, sort array. Line 4: left brace. Line 5, indented once: static void, main, left parenthesis, right parenthesis. Line 6, indented once: left brace. Line 7, indented twice: string, left bracket, right bracket, names = left brace, open quotes, olive, close quotes, comma, open quotes, Patty, close quotes, comma. Line 8, indented 3 times: open quotes, Richard, close quotes, comma, open quotes, Ned, close quotes, comma, open quotes, Mindy, close quotes, right brace, semicolon. Line 9, indented twice: i n t, x, semicolon. Line 10, indented twice: array, period, sort, left parenthesis, names, right parenthesis, semicolon. Line 10, indented twice: for, left parenthesis, x = 0, semicolon, x &lt; names, period, length, semicolon, + + x, right parenthesis. Line 11, indented 3 times: write line, left parenthesis, names, left bracket, x, right bracket, right parenthesis, semicolon. Line 12, indented once: right brace. Line 13: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159103"/>
            <a:ext cx="4197843" cy="309981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516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Sort()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3 Execution of the&#10;SortArray program. The output of the program displays the following text. Line 1: Mindy. Line 2: Ned. Line 3: Olive. Line 4: Patty. Line 5: Richar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209800"/>
            <a:ext cx="3332632" cy="278587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9605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Declaring an Array and Assigning Values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494428"/>
            <a:ext cx="7942383" cy="4782848"/>
          </a:xfrm>
        </p:spPr>
        <p:txBody>
          <a:bodyPr/>
          <a:lstStyle/>
          <a:p>
            <a:pPr marL="256032" indent="-256032">
              <a:lnSpc>
                <a:spcPct val="100000"/>
              </a:lnSpc>
              <a:spcBef>
                <a:spcPts val="1500"/>
              </a:spcBef>
              <a:buClr>
                <a:srgbClr val="007FA3"/>
              </a:buClr>
            </a:pPr>
            <a:r>
              <a:rPr lang="en-US" sz="1800" b="1" dirty="0">
                <a:solidFill>
                  <a:schemeClr val="tx1"/>
                </a:solidFill>
                <a:latin typeface="Arial" panose="020B0604020202020204" pitchFamily="34" charset="0"/>
                <a:cs typeface="Arial" panose="020B0604020202020204" pitchFamily="34" charset="0"/>
              </a:rPr>
              <a:t>Array</a:t>
            </a:r>
            <a:endParaRPr lang="en-US" sz="18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 list of data items that all have the same data type and the same name</a:t>
            </a:r>
            <a:endParaRPr lang="en-US"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1800" dirty="0">
                <a:solidFill>
                  <a:schemeClr val="tx1"/>
                </a:solidFill>
                <a:latin typeface="Arial" panose="020B0604020202020204" pitchFamily="34" charset="0"/>
                <a:cs typeface="Arial" panose="020B0604020202020204" pitchFamily="34" charset="0"/>
              </a:rPr>
              <a:t>Each object in an array is an </a:t>
            </a:r>
            <a:r>
              <a:rPr lang="en-US" sz="1800" b="1" dirty="0">
                <a:solidFill>
                  <a:schemeClr val="tx1"/>
                </a:solidFill>
                <a:latin typeface="Arial" panose="020B0604020202020204" pitchFamily="34" charset="0"/>
                <a:cs typeface="Arial" panose="020B0604020202020204" pitchFamily="34" charset="0"/>
              </a:rPr>
              <a:t>array element</a:t>
            </a:r>
            <a:endParaRPr lang="en-US" sz="1800" dirty="0">
              <a:solidFill>
                <a:schemeClr val="tx1"/>
              </a:solidFill>
              <a:latin typeface="Arial" panose="020B0604020202020204" pitchFamily="34" charset="0"/>
              <a:cs typeface="Arial" panose="020B0604020202020204" pitchFamily="34" charset="0"/>
            </a:endParaRPr>
          </a:p>
          <a:p>
            <a:pPr marL="740664" indent="-283464">
              <a:lnSpc>
                <a:spcPct val="100000"/>
              </a:lnSpc>
              <a:spcBef>
                <a:spcPts val="600"/>
              </a:spcBef>
              <a:buClr>
                <a:srgbClr val="007FA3"/>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You can distinguish each element from the others in an array with a </a:t>
            </a:r>
            <a:r>
              <a:rPr lang="en-US" sz="1800" b="1" dirty="0">
                <a:solidFill>
                  <a:schemeClr val="tx1"/>
                </a:solidFill>
                <a:latin typeface="Arial" panose="020B0604020202020204" pitchFamily="34" charset="0"/>
                <a:cs typeface="Arial" panose="020B0604020202020204" pitchFamily="34" charset="0"/>
              </a:rPr>
              <a:t>subscript</a:t>
            </a:r>
            <a:endParaRPr lang="en-US" sz="1800" dirty="0" smtClean="0">
              <a:solidFill>
                <a:schemeClr val="tx1"/>
              </a:solidFill>
              <a:latin typeface="Arial" panose="020B0604020202020204" pitchFamily="34" charset="0"/>
              <a:cs typeface="Arial" panose="020B0604020202020204" pitchFamily="34" charset="0"/>
            </a:endParaRPr>
          </a:p>
          <a:p>
            <a:pPr marL="1144800" lvl="2" indent="-230400">
              <a:lnSpc>
                <a:spcPct val="100000"/>
              </a:lnSpc>
              <a:spcBef>
                <a:spcPts val="600"/>
              </a:spcBef>
              <a:buClr>
                <a:srgbClr val="007FA3"/>
              </a:buClr>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A subscript is also called an </a:t>
            </a:r>
            <a:r>
              <a:rPr lang="en-US" sz="1800" dirty="0" smtClean="0">
                <a:solidFill>
                  <a:schemeClr val="tx1"/>
                </a:solidFill>
                <a:latin typeface="Arial" panose="020B0604020202020204" pitchFamily="34" charset="0"/>
                <a:cs typeface="Arial" panose="020B0604020202020204" pitchFamily="34" charset="0"/>
              </a:rPr>
              <a:t>index</a:t>
            </a:r>
          </a:p>
          <a:p>
            <a:pPr marL="256032" indent="-256032">
              <a:lnSpc>
                <a:spcPct val="100000"/>
              </a:lnSpc>
              <a:spcBef>
                <a:spcPts val="1500"/>
              </a:spcBef>
              <a:buClr>
                <a:srgbClr val="007FA3"/>
              </a:buClr>
            </a:pPr>
            <a:r>
              <a:rPr lang="en-US" sz="1800" dirty="0">
                <a:solidFill>
                  <a:schemeClr val="tx1"/>
                </a:solidFill>
                <a:latin typeface="Arial" panose="020B0604020202020204" pitchFamily="34" charset="0"/>
                <a:cs typeface="Arial" panose="020B0604020202020204" pitchFamily="34" charset="0"/>
              </a:rPr>
              <a:t>Declaring and creating an </a:t>
            </a:r>
            <a:r>
              <a:rPr lang="en-US" sz="1800" dirty="0" smtClean="0">
                <a:solidFill>
                  <a:schemeClr val="tx1"/>
                </a:solidFill>
                <a:latin typeface="Arial" panose="020B0604020202020204" pitchFamily="34" charset="0"/>
                <a:cs typeface="Arial" panose="020B0604020202020204" pitchFamily="34" charset="0"/>
              </a:rPr>
              <a:t>array</a:t>
            </a:r>
            <a:endParaRPr lang="en-US" sz="1800" dirty="0">
              <a:solidFill>
                <a:schemeClr val="tx1"/>
              </a:solidFill>
              <a:latin typeface="Arial" panose="020B0604020202020204" pitchFamily="34" charset="0"/>
              <a:cs typeface="Arial" panose="020B0604020202020204" pitchFamily="34" charset="0"/>
            </a:endParaRPr>
          </a:p>
          <a:p>
            <a:pPr marL="896938" lvl="1" indent="-668338">
              <a:buNone/>
              <a:tabLst>
                <a:tab pos="630238" algn="l"/>
              </a:tabLst>
            </a:pPr>
            <a:r>
              <a:rPr lang="en-US" b="1" dirty="0">
                <a:solidFill>
                  <a:schemeClr val="tx1"/>
                </a:solidFill>
                <a:latin typeface="Arial" panose="020B0604020202020204" pitchFamily="34" charset="0"/>
                <a:cs typeface="Arial" panose="020B0604020202020204" pitchFamily="34" charset="0"/>
              </a:rPr>
              <a:t>double[] sales;</a:t>
            </a:r>
          </a:p>
          <a:p>
            <a:pPr lvl="1">
              <a:buNone/>
            </a:pPr>
            <a:r>
              <a:rPr lang="en-US" b="1" dirty="0" smtClean="0">
                <a:solidFill>
                  <a:schemeClr val="tx1"/>
                </a:solidFill>
                <a:latin typeface="Arial" panose="020B0604020202020204" pitchFamily="34" charset="0"/>
                <a:cs typeface="Arial" panose="020B0604020202020204" pitchFamily="34" charset="0"/>
              </a:rPr>
              <a:t>sales </a:t>
            </a:r>
            <a:r>
              <a:rPr lang="en-US" b="1" dirty="0">
                <a:solidFill>
                  <a:schemeClr val="tx1"/>
                </a:solidFill>
                <a:latin typeface="Arial" panose="020B0604020202020204" pitchFamily="34" charset="0"/>
                <a:cs typeface="Arial" panose="020B0604020202020204" pitchFamily="34" charset="0"/>
              </a:rPr>
              <a:t>= new double[20</a:t>
            </a:r>
            <a:r>
              <a:rPr lang="en-US" b="1" dirty="0" smtClean="0">
                <a:solidFill>
                  <a:schemeClr val="tx1"/>
                </a:solidFill>
                <a:latin typeface="Arial" panose="020B0604020202020204" pitchFamily="34" charset="0"/>
                <a:cs typeface="Arial" panose="020B0604020202020204" pitchFamily="34" charset="0"/>
              </a:rPr>
              <a:t>];</a:t>
            </a:r>
            <a:endParaRPr lang="en-US" b="1"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1800" b="1" dirty="0">
                <a:solidFill>
                  <a:schemeClr val="tx1"/>
                </a:solidFill>
                <a:latin typeface="Arial" panose="020B0604020202020204" pitchFamily="34" charset="0"/>
                <a:cs typeface="Arial" panose="020B0604020202020204" pitchFamily="34" charset="0"/>
              </a:rPr>
              <a:t>new operator</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Used to create objects</a:t>
            </a:r>
          </a:p>
          <a:p>
            <a:pPr marL="256032" indent="-256032">
              <a:lnSpc>
                <a:spcPct val="100000"/>
              </a:lnSpc>
              <a:spcBef>
                <a:spcPts val="1500"/>
              </a:spcBef>
              <a:buClr>
                <a:srgbClr val="007FA3"/>
              </a:buClr>
            </a:pPr>
            <a:r>
              <a:rPr lang="en-US" sz="1800" dirty="0">
                <a:solidFill>
                  <a:schemeClr val="tx1"/>
                </a:solidFill>
                <a:latin typeface="Arial" panose="020B0604020202020204" pitchFamily="34" charset="0"/>
                <a:cs typeface="Arial" panose="020B0604020202020204" pitchFamily="34" charset="0"/>
              </a:rPr>
              <a:t>You can change the size of an array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312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Reverse()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600712"/>
          </a:xfrm>
        </p:spPr>
        <p:txBody>
          <a:bodyPr/>
          <a:lstStyle/>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Reverse() method</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Reverse() method does not sort array elements; it only rearranges their values to the opposite order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element that starts in position 0 is relocated to position Length – 1 and an element that starts in position 1 is relocated to position Length – 2</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 it by passing the array name to the </a:t>
            </a:r>
            <a:r>
              <a:rPr lang="en-US" sz="2200" dirty="0" smtClean="0">
                <a:solidFill>
                  <a:schemeClr val="tx1"/>
                </a:solidFill>
                <a:latin typeface="Arial" panose="020B0604020202020204" pitchFamily="34" charset="0"/>
                <a:cs typeface="Arial" panose="020B0604020202020204" pitchFamily="34" charset="0"/>
              </a:rPr>
              <a:t>method</a:t>
            </a:r>
            <a:endParaRPr lang="en-US" sz="2200" b="1"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813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Reverse()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4 The ReverseArray program. Program code. In the code, the words in the variable names are merged, and the code contains the following keywords: using, using static, class, static void, string, i n t, for. Line 1: using, system, semicolon. Line 2: using static, system, period, console, semicolon. Line 3: class, reverse array. Line 4: left brace. Line 5, indented once: static void, main, left parenthesis, right parenthesis. Line 6, indented once: left brace. Line 7, indented twice: string, left bracket, right bracket, names = left brace, open quotes, Zach, close quotes, comma, open quotes, Rose, close quotes, comma. Line 8, indented 3 times: open quotes, Wendy, close quotes, comma, open quotes, Marcia, close quotes, right brace, semicolon. Line 9, indented twice: i n t, x, semicolon. Line 10, indented twice: array, period, reverse, left parenthesis, names, right parenthesis, semicolon. Line 11, indented twice: for, left parenthesis, x = 0, semicolon, x &lt; names, period, length, semicolon, + + x, right parenthesis. Line 12, indented 3 times: write line, left parenthesis, names, left bracket, x, right bracket, right parenthesis, semicolon. Line 13, indented once: right brace. Line 14: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828800"/>
            <a:ext cx="4608576" cy="347772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2759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5438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Reverse() Method</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5 Execution of the&#10;ReverseArray program 02100_. The output of the program displays the following text. Line 1: Marcia. Line 2: Wendy. Line 3: Rose. Line 4: Zac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362200"/>
            <a:ext cx="3044976" cy="225399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688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4424288"/>
          </a:xfrm>
        </p:spPr>
        <p:txBody>
          <a:bodyPr/>
          <a:lstStyle/>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One-dimensional </a:t>
            </a:r>
            <a:r>
              <a:rPr lang="en-US" sz="2200" dirty="0">
                <a:solidFill>
                  <a:schemeClr val="tx1"/>
                </a:solidFill>
                <a:latin typeface="Arial" panose="020B0604020202020204" pitchFamily="34" charset="0"/>
                <a:cs typeface="Arial" panose="020B0604020202020204" pitchFamily="34" charset="0"/>
              </a:rPr>
              <a:t>or </a:t>
            </a:r>
            <a:r>
              <a:rPr lang="en-US" sz="2200" b="1" dirty="0">
                <a:solidFill>
                  <a:schemeClr val="tx1"/>
                </a:solidFill>
                <a:latin typeface="Arial" panose="020B0604020202020204" pitchFamily="34" charset="0"/>
                <a:cs typeface="Arial" panose="020B0604020202020204" pitchFamily="34" charset="0"/>
              </a:rPr>
              <a:t>single-dimensional array</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Picture it as a column of values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Elements can be accessed using a single </a:t>
            </a:r>
            <a:r>
              <a:rPr lang="en-US" sz="2200" dirty="0" smtClean="0">
                <a:solidFill>
                  <a:schemeClr val="tx1"/>
                </a:solidFill>
                <a:latin typeface="Arial" panose="020B0604020202020204" pitchFamily="34" charset="0"/>
                <a:cs typeface="Arial" panose="020B0604020202020204" pitchFamily="34" charset="0"/>
              </a:rPr>
              <a:t>subscript</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Multidimensional array</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Requires multiple subscripts to access the array </a:t>
            </a:r>
            <a:r>
              <a:rPr lang="en-US" sz="2200" dirty="0" smtClean="0">
                <a:solidFill>
                  <a:schemeClr val="tx1"/>
                </a:solidFill>
                <a:latin typeface="Arial" panose="020B0604020202020204" pitchFamily="34" charset="0"/>
                <a:cs typeface="Arial" panose="020B0604020202020204" pitchFamily="34" charset="0"/>
              </a:rPr>
              <a:t>elements</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Two-dimensional array</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Has two or more columns of values for each row</a:t>
            </a:r>
            <a:endParaRPr lang="en-US" sz="2200"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R</a:t>
            </a:r>
            <a:r>
              <a:rPr lang="en-US" sz="2200" b="1" dirty="0">
                <a:solidFill>
                  <a:schemeClr val="tx1"/>
                </a:solidFill>
                <a:latin typeface="Arial" panose="020B0604020202020204" pitchFamily="34" charset="0"/>
                <a:cs typeface="Arial" panose="020B0604020202020204" pitchFamily="34" charset="0"/>
              </a:rPr>
              <a:t>ectangular</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array</a:t>
            </a:r>
            <a:r>
              <a:rPr lang="en-US" sz="2200" dirty="0">
                <a:solidFill>
                  <a:schemeClr val="tx1"/>
                </a:solidFill>
                <a:latin typeface="Arial" panose="020B0604020202020204" pitchFamily="34" charset="0"/>
                <a:cs typeface="Arial" panose="020B0604020202020204" pitchFamily="34" charset="0"/>
              </a:rPr>
              <a:t> (also called </a:t>
            </a:r>
            <a:r>
              <a:rPr lang="en-US" sz="2200" dirty="0" smtClean="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matrix</a:t>
            </a:r>
            <a:r>
              <a:rPr lang="en-US" sz="2200" dirty="0">
                <a:solidFill>
                  <a:schemeClr val="tx1"/>
                </a:solidFill>
                <a:latin typeface="Arial" panose="020B0604020202020204" pitchFamily="34" charset="0"/>
                <a:cs typeface="Arial" panose="020B0604020202020204" pitchFamily="34" charset="0"/>
              </a:rPr>
              <a:t>, or a </a:t>
            </a:r>
            <a:r>
              <a:rPr lang="en-US" sz="2200" b="1" dirty="0">
                <a:solidFill>
                  <a:schemeClr val="tx1"/>
                </a:solidFill>
                <a:latin typeface="Arial" panose="020B0604020202020204" pitchFamily="34" charset="0"/>
                <a:cs typeface="Arial" panose="020B0604020202020204" pitchFamily="34" charset="0"/>
              </a:rPr>
              <a:t>table</a:t>
            </a:r>
            <a:r>
              <a:rPr lang="en-US" sz="2200" dirty="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Each row has the same number of </a:t>
            </a:r>
            <a:r>
              <a:rPr lang="en-US" sz="2200" dirty="0" smtClean="0">
                <a:solidFill>
                  <a:schemeClr val="tx1"/>
                </a:solidFill>
                <a:latin typeface="Arial" panose="020B0604020202020204" pitchFamily="34" charset="0"/>
                <a:cs typeface="Arial" panose="020B0604020202020204" pitchFamily="34" charset="0"/>
              </a:rPr>
              <a:t>columns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Similar to a spreadsheet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95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7 View of a rectangular, two-dimensional array in memory. View of a rectangular, 2-dimensional array in memory. The array has four columns and three rows. The data is as follows. Row 1, column 1: sales, left bracket, 0, comma, 0, right bracket. Row 1, column 2: sales, left bracket, 0, comma, 1, right bracket. Row 1, column 3: sales, left bracket, 0, comma, 2, right bracket. Row 1, column 4: sales, left bracket, 0, comma, 3, right bracket. Row 2, column 1: sales, left bracket, 1, comma, 0, right bracket. Row 2, column 2: sales, left bracket, 1, comma, 1, right bracket. Row 2, column 3: sales, left bracket, 1, comma, 2, right bracket. Row 2, column 4: sales, left bracket, 1, comma, 3, right bracket. Row 3, column 1: sales, left bracket, 2, comma, 0, right bracket. Row 3, column 2: sales, left bracket, 2, comma, 1, right bracket. Row 3, column 3: sales, left bracket, 2, comma, 2, right bracket. Row 3, column 4: sales, left bracket, 2, comma, 3, right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971800"/>
            <a:ext cx="6184555" cy="126492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127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3996479"/>
          </a:xfrm>
        </p:spPr>
        <p:txBody>
          <a:bodyPr/>
          <a:lstStyle/>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Initializing the array:</a:t>
            </a:r>
          </a:p>
          <a:p>
            <a:pPr marL="896938" indent="-666750">
              <a:buNone/>
            </a:pPr>
            <a:r>
              <a:rPr lang="en-US" sz="2200" b="1" dirty="0">
                <a:solidFill>
                  <a:schemeClr val="tx1"/>
                </a:solidFill>
                <a:latin typeface="Arial" panose="020B0604020202020204" pitchFamily="34" charset="0"/>
                <a:cs typeface="Arial" panose="020B0604020202020204" pitchFamily="34" charset="0"/>
              </a:rPr>
              <a:t>double[ , ] </a:t>
            </a:r>
            <a:r>
              <a:rPr lang="en-US" sz="2200" b="1" dirty="0" smtClean="0">
                <a:solidFill>
                  <a:schemeClr val="tx1"/>
                </a:solidFill>
                <a:latin typeface="Arial" panose="020B0604020202020204" pitchFamily="34" charset="0"/>
                <a:cs typeface="Arial" panose="020B0604020202020204" pitchFamily="34" charset="0"/>
              </a:rPr>
              <a:t>sales = {{</a:t>
            </a:r>
            <a:r>
              <a:rPr lang="en-US" sz="2200" b="1" dirty="0">
                <a:solidFill>
                  <a:schemeClr val="tx1"/>
                </a:solidFill>
                <a:latin typeface="Arial" panose="020B0604020202020204" pitchFamily="34" charset="0"/>
                <a:cs typeface="Arial" panose="020B0604020202020204" pitchFamily="34" charset="0"/>
              </a:rPr>
              <a:t>14.00, 15.00, 16.00, 17.00},</a:t>
            </a:r>
          </a:p>
          <a:p>
            <a:pPr marL="0" indent="2632075">
              <a:buNone/>
            </a:pPr>
            <a:r>
              <a:rPr lang="en-US" sz="2200" b="1" dirty="0" smtClean="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21.99, 34.55, 67.88, 31.99},</a:t>
            </a:r>
          </a:p>
          <a:p>
            <a:pPr marL="0" indent="2632075">
              <a:buNone/>
            </a:pPr>
            <a:r>
              <a:rPr lang="en-US" sz="2200" b="1" dirty="0" smtClean="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12.03, 55.55, 32.89, 1.17}};</a:t>
            </a:r>
            <a:endParaRPr lang="en-US" sz="2200" b="1"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sales array contains three rows and four </a:t>
            </a:r>
            <a:r>
              <a:rPr lang="en-US" sz="2200" dirty="0" smtClean="0">
                <a:solidFill>
                  <a:schemeClr val="tx1"/>
                </a:solidFill>
                <a:latin typeface="Arial" panose="020B0604020202020204" pitchFamily="34" charset="0"/>
                <a:cs typeface="Arial" panose="020B0604020202020204" pitchFamily="34" charset="0"/>
              </a:rPr>
              <a:t>columns</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refer to an element in a two-dimensional array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first value within the brackets following the array name always refers to the </a:t>
            </a:r>
            <a:r>
              <a:rPr lang="en-US" sz="2200" dirty="0" smtClean="0">
                <a:solidFill>
                  <a:schemeClr val="tx1"/>
                </a:solidFill>
                <a:latin typeface="Arial" panose="020B0604020202020204" pitchFamily="34" charset="0"/>
                <a:cs typeface="Arial" panose="020B0604020202020204" pitchFamily="34" charset="0"/>
              </a:rPr>
              <a:t>row</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second value, after the comma, refers to the column</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97544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031325"/>
          </a:xfrm>
        </p:spPr>
        <p:txBody>
          <a:bodyPr/>
          <a:lstStyle/>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following code is shown in Figure 6-18</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int[ , ] rents = { {400, 450, 510},</a:t>
            </a:r>
          </a:p>
          <a:p>
            <a:pPr marL="457200" lvl="1" indent="2232025">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{500, 560, 630</a:t>
            </a:r>
            <a:r>
              <a:rPr lang="en-US" sz="2200" b="1" dirty="0" smtClean="0">
                <a:solidFill>
                  <a:schemeClr val="tx1"/>
                </a:solidFill>
                <a:latin typeface="Arial" panose="020B0604020202020204" pitchFamily="34" charset="0"/>
                <a:cs typeface="Arial" panose="020B0604020202020204" pitchFamily="34" charset="0"/>
              </a:rPr>
              <a:t>},</a:t>
            </a:r>
          </a:p>
          <a:p>
            <a:pPr marL="457200" lvl="1" indent="2232025">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{625, 676, 740</a:t>
            </a:r>
            <a:r>
              <a:rPr lang="en-US" sz="2200" b="1" dirty="0" smtClean="0">
                <a:solidFill>
                  <a:schemeClr val="tx1"/>
                </a:solidFill>
                <a:latin typeface="Arial" panose="020B0604020202020204" pitchFamily="34" charset="0"/>
                <a:cs typeface="Arial" panose="020B0604020202020204" pitchFamily="34" charset="0"/>
              </a:rPr>
              <a:t>},</a:t>
            </a:r>
          </a:p>
          <a:p>
            <a:pPr marL="457200" lvl="1" indent="2232025">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{1000, 1250, 1600} </a:t>
            </a:r>
            <a:r>
              <a:rPr lang="en-US" sz="2200" b="1"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p:txBody>
      </p:sp>
      <p:pic>
        <p:nvPicPr>
          <p:cNvPr id="5" name="Picture 4" descr="Figure 6-18 Rents charged (in dollars). The table lists the monthly rental cost, in dollars, for different sizes of apartments, based on the floor on which they are located. The table consists of 4 columns titled floor, zero bedrooms, one bedroom, and two bedrooms. The 4 rows are labeled with floor numbers from 0 to 3. The data is as follows. Floor 0: zero bedrooms, 400; one bedroom, 450; two bedrooms, 510. Floor 1: zero bedrooms, 500; one bedroom, 560; two bedrooms, 630. Floor 2: zero bedrooms, 625; one bedroom, 676; two bedrooms, 740. Floor 3: zero bedrooms, 1000; one bedroom, 1250; two bedrooms, 16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803493"/>
            <a:ext cx="4903011" cy="198770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5660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6-19 The RentFinder program. Program code. In the code, the words in the variable names are merged, and the code contains the following keywords: using, using static, class, static void, i n t, string. Line 1: using, system, semicolon. Line 2: using static, system, period, console, semicolon. Line 3: class, rent finder. Line 4: left brace. Line 5, indented once: static void, main, left parenthesis, right parenthesis. Line 6, indented once: left brace. Line 7, indented twice: i n t, left bracket, comma, right bracket, rents = left brace, left brace, 400, comma, 450, comma, 510, right brace, comma. Line 8, indented 6 times: left brace, 500, comma, 560, comma, 630, right brace, comma. Line 9, indented 6 times: left brace, 625, comma, 676, comma, 740, right brace, comma. Line 10, indented 6 times: left brace, 1000, comma, 1250, comma, 1600, right brace, right brace, semicolon. Line 11, indented twice: i n t, floor, semicolon. Line 12, indented twice: i n t, bedrooms, semicolon. Line 13, indented twice: string, input string, semicolon. Line 14, indented twice: write, left parenthesis, open quotes, enter the floor on which you want to live, close quotes, right parenthesis, semicolon. Line 15, indented twice: input string = read line, left parenthesis, right parenthesis, semicolon. Line 16, indented twice: floor = convert, period, to i n t 32, left parenthesis, input string, right parenthesis, semicolon. Line 17, indented twice: write, left parenthesis, open quotes, enter the number of bedrooms you need, close quotes, right parenthesis, semicolon. Line 18, indented twice: input string = read line, left parenthesis, right parenthesis, semicolon. Line 19, indented twice: bedrooms = convert, period, to i n t 32, left parenthesis, input string, right parenthesis, semicolon. Line 20, indented twice: write line, left parenthesis, open quotes, the rent is, left brace, 0, right brace, close quotes, comma, rents, left bracket, floor, comma, bedrooms, right bracket, right parenthesis, semicolon. Line 21, indented once: right brace. Line 22: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850" y="1676400"/>
            <a:ext cx="5621306" cy="424434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261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(6 </a:t>
            </a:r>
            <a:r>
              <a:rPr lang="en-US" sz="2000" dirty="0">
                <a:solidFill>
                  <a:srgbClr val="007FA3"/>
                </a:solidFill>
                <a:latin typeface="Arial" panose="020B0604020202020204" pitchFamily="34" charset="0"/>
                <a:cs typeface="Arial" panose="020B0604020202020204" pitchFamily="34" charset="0"/>
              </a:rPr>
              <a:t>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6-20 Typical execution of the RentFinder program. The output of the program displays the following text. Line 1: Enter the floor on which you want to live, 2. Line 2: Enter the number of bedrooms you need, 1. Line 3: the rent is 6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743200"/>
            <a:ext cx="6212679" cy="173278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8422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Multidimensional Arrays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(7 </a:t>
            </a:r>
            <a:r>
              <a:rPr lang="en-US" sz="2000" dirty="0">
                <a:solidFill>
                  <a:srgbClr val="007FA3"/>
                </a:solidFill>
                <a:latin typeface="Arial" panose="020B0604020202020204" pitchFamily="34" charset="0"/>
                <a:cs typeface="Arial" panose="020B0604020202020204" pitchFamily="34" charset="0"/>
              </a:rPr>
              <a:t>of 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423405"/>
            <a:ext cx="8094783" cy="2831544"/>
          </a:xfrm>
        </p:spPr>
        <p:txBody>
          <a:bodyPr/>
          <a:lstStyle/>
          <a:p>
            <a:pPr marL="256032" lvl="1"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Figure 6-21 shows a three-dimensional array </a:t>
            </a:r>
            <a:r>
              <a:rPr lang="en-US" dirty="0" smtClean="0">
                <a:solidFill>
                  <a:schemeClr val="tx1"/>
                </a:solidFill>
                <a:latin typeface="Arial" panose="020B0604020202020204" pitchFamily="34" charset="0"/>
                <a:cs typeface="Arial" panose="020B0604020202020204" pitchFamily="34" charset="0"/>
              </a:rPr>
              <a:t>definition</a:t>
            </a:r>
          </a:p>
          <a:p>
            <a:pPr marL="256032" lvl="1"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A set of curly braces surrounds all the data; the inner curly braces represent the following:</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Four inner sets of braces surround the data for each building – each row of values represents a building (0 through 3</a:t>
            </a:r>
            <a:r>
              <a:rPr lang="en-US"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Within each row, the three sets of inner braces represent each </a:t>
            </a:r>
            <a:r>
              <a:rPr lang="en-US" dirty="0" smtClean="0">
                <a:solidFill>
                  <a:schemeClr val="tx1"/>
                </a:solidFill>
                <a:latin typeface="Arial" panose="020B0604020202020204" pitchFamily="34" charset="0"/>
                <a:cs typeface="Arial" panose="020B0604020202020204" pitchFamily="34" charset="0"/>
              </a:rPr>
              <a:t>floor</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Within each floor, the two braced values represent the </a:t>
            </a:r>
            <a:r>
              <a:rPr lang="en-US" dirty="0" smtClean="0">
                <a:solidFill>
                  <a:schemeClr val="tx1"/>
                </a:solidFill>
                <a:latin typeface="Arial" panose="020B0604020202020204" pitchFamily="34" charset="0"/>
                <a:cs typeface="Arial" panose="020B0604020202020204" pitchFamily="34" charset="0"/>
              </a:rPr>
              <a:t>bedrooms</a:t>
            </a:r>
          </a:p>
          <a:p>
            <a:pPr marL="256032" lvl="1"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The value of </a:t>
            </a:r>
            <a:r>
              <a:rPr lang="en-US" b="1" dirty="0">
                <a:solidFill>
                  <a:schemeClr val="tx1"/>
                </a:solidFill>
                <a:latin typeface="Arial" panose="020B0604020202020204" pitchFamily="34" charset="0"/>
                <a:cs typeface="Arial" panose="020B0604020202020204" pitchFamily="34" charset="0"/>
              </a:rPr>
              <a:t>rents[3,1,0]</a:t>
            </a:r>
            <a:r>
              <a:rPr lang="en-US" dirty="0">
                <a:solidFill>
                  <a:schemeClr val="tx1"/>
                </a:solidFill>
                <a:latin typeface="Arial" panose="020B0604020202020204" pitchFamily="34" charset="0"/>
                <a:cs typeface="Arial" panose="020B0604020202020204" pitchFamily="34" charset="0"/>
              </a:rPr>
              <a:t> is $1050 in Figure 6-21</a:t>
            </a:r>
          </a:p>
        </p:txBody>
      </p:sp>
      <p:pic>
        <p:nvPicPr>
          <p:cNvPr id="5" name="Picture 4" descr="Figure 6-18 Rents charged (in dollars). Program code. In the code, the words in the variable names are merged. The lines read as follows. Line 1: i n t, left bracket, comma, comma, right bracket, rents = left brace, left brace, left brace, 400, comma, 500, right brace, comma, left brace, 450, comma, 550, right brace, comma, left brace, 500, comma, 550, right brace, right brace, comma. Line 2, indented 6 times: left brace, left brace, 510, comma, 610, right brace, comma, left brace, 710, comma, 810, right brace, comma, left brace, 910, comma, 1010, right brace, right brace, comma. Line 3, indented 6 time: left brace, left brace, 525, comma, 625, right brace, comma, left brace, 725, comma, 825, right brace, comma, left brace, 925, comma, 1025, right brace, right brace, comma. Line 4, indented six times: left brace, left brace, 850, comma, 950, right brace, comma, left brace, 1050, comma, 1150, right brace, comma, left brace, 1250, comma, 1350, right brace, right brace, right brace,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4299010"/>
            <a:ext cx="4903011" cy="198770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53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Declaring an Array and Assigning Values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494428"/>
            <a:ext cx="7942383" cy="421346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Array element</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Each object in an array</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Subscript </a:t>
            </a:r>
            <a:r>
              <a:rPr lang="en-US" sz="2200" dirty="0">
                <a:solidFill>
                  <a:schemeClr val="tx1"/>
                </a:solidFill>
                <a:latin typeface="Arial" panose="020B0604020202020204" pitchFamily="34" charset="0"/>
                <a:cs typeface="Arial" panose="020B0604020202020204" pitchFamily="34" charset="0"/>
              </a:rPr>
              <a:t>(or </a:t>
            </a:r>
            <a:r>
              <a:rPr lang="en-US" sz="2200" b="1" dirty="0">
                <a:solidFill>
                  <a:schemeClr val="tx1"/>
                </a:solidFill>
                <a:latin typeface="Arial" panose="020B0604020202020204" pitchFamily="34" charset="0"/>
                <a:cs typeface="Arial" panose="020B0604020202020204" pitchFamily="34" charset="0"/>
              </a:rPr>
              <a:t>index</a:t>
            </a:r>
            <a:r>
              <a:rPr lang="en-US" sz="2200" dirty="0">
                <a:solidFill>
                  <a:schemeClr val="tx1"/>
                </a:solidFill>
                <a:latin typeface="Arial" panose="020B0604020202020204" pitchFamily="34" charset="0"/>
                <a:cs typeface="Arial" panose="020B0604020202020204" pitchFamily="34" charset="0"/>
              </a:rPr>
              <a:t>)</a:t>
            </a:r>
          </a:p>
          <a:p>
            <a:pPr marL="740664"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integer contained within square brackets that indicates the position of one of an array’s </a:t>
            </a:r>
            <a:r>
              <a:rPr lang="en-US" sz="2200" dirty="0" smtClean="0">
                <a:solidFill>
                  <a:schemeClr val="tx1"/>
                </a:solidFill>
                <a:latin typeface="Arial" panose="020B0604020202020204" pitchFamily="34" charset="0"/>
                <a:cs typeface="Arial" panose="020B0604020202020204" pitchFamily="34" charset="0"/>
              </a:rPr>
              <a:t>elements</a:t>
            </a:r>
            <a:endParaRPr lang="en-US" sz="2200" dirty="0">
              <a:solidFill>
                <a:schemeClr val="tx1"/>
              </a:solidFill>
              <a:latin typeface="Arial" panose="020B0604020202020204" pitchFamily="34" charset="0"/>
              <a:cs typeface="Arial" panose="020B0604020202020204" pitchFamily="34" charset="0"/>
            </a:endParaRPr>
          </a:p>
          <a:p>
            <a:pPr marL="740664"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array’s elements are numbered beginning with </a:t>
            </a:r>
            <a:r>
              <a:rPr lang="en-US" sz="2200" dirty="0" smtClean="0">
                <a:solidFill>
                  <a:schemeClr val="tx1"/>
                </a:solidFill>
                <a:latin typeface="Arial" panose="020B0604020202020204" pitchFamily="34" charset="0"/>
                <a:cs typeface="Arial" panose="020B0604020202020204" pitchFamily="34" charset="0"/>
              </a:rPr>
              <a:t>0</a:t>
            </a:r>
            <a:endParaRPr lang="en-US" sz="2200" b="1"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“Off by one”</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Remember to start counting at zero</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Item 1 in an array is Element [0]</a:t>
            </a: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Item 2 in an array is Element [1]</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4048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Jagged Arrays</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423405"/>
            <a:ext cx="8094783" cy="1508105"/>
          </a:xfrm>
        </p:spPr>
        <p:txBody>
          <a:bodyPr/>
          <a:lstStyle/>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Jagged </a:t>
            </a:r>
            <a:r>
              <a:rPr lang="en-US" sz="2200" b="1" dirty="0" smtClean="0">
                <a:solidFill>
                  <a:schemeClr val="tx1"/>
                </a:solidFill>
                <a:latin typeface="Arial" panose="020B0604020202020204" pitchFamily="34" charset="0"/>
                <a:cs typeface="Arial" panose="020B0604020202020204" pitchFamily="34" charset="0"/>
              </a:rPr>
              <a:t>array</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one-dimensional array in which each element is another one-dimensional array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Each row can be a different </a:t>
            </a:r>
            <a:r>
              <a:rPr lang="en-US" sz="2200" dirty="0" smtClean="0">
                <a:solidFill>
                  <a:schemeClr val="tx1"/>
                </a:solidFill>
                <a:latin typeface="Arial" panose="020B0604020202020204" pitchFamily="34" charset="0"/>
                <a:cs typeface="Arial" panose="020B0604020202020204" pitchFamily="34" charset="0"/>
              </a:rPr>
              <a:t>length</a:t>
            </a:r>
          </a:p>
        </p:txBody>
      </p:sp>
      <p:pic>
        <p:nvPicPr>
          <p:cNvPr id="7" name="Picture 6" descr="Figure 6-22 A jagged array. Program code. In the code, the words in the variable names are merged, and the code contains the following keywords: double, new double. The lines read as follows. Line 1: double, left bracket, right bracket, left bracket right bracket, tickets = left brace. Line 2, indented once: new double, left bracket, right bracket, left brace, 5.50, comma, 6.75, comma, 7.95, comma, 9.00, comma, 12.00, comma. Line 3, indented twice: 13.00, comma, 14.50, comma, 17.00, comma, 19.00, comma, 20.25, right brace, comma. Line 4, indented once: new double, left bracket, right bracket, left brace, 5.00, comma, 6.00, right brace, comma. Line 5, indented once: new double, left bracket, right bracket, left brace, 7.50, comma, 9.00, comma, 9.95, comma, 12.00, comma, 13.00, comma, 14.00, right brace, comma. Line 6, indented once: new double, left bracket, right bracket, left brace, 3.50, comma, 6.45, comma, 9.95, comma, 10.00, comma, 12.75, right brace, comma. Line 7, indented once: new double, left bracket, right bracket, left brace, 15.00, comma, 16.00, right brace, right brace,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267438"/>
            <a:ext cx="6731848" cy="212350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846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Array Issues in GUI </a:t>
            </a:r>
            <a:r>
              <a:rPr lang="en-US" sz="3600" b="1" dirty="0" smtClean="0">
                <a:solidFill>
                  <a:srgbClr val="007FA3"/>
                </a:solidFill>
                <a:latin typeface="Arial" panose="020B0604020202020204" pitchFamily="34" charset="0"/>
                <a:cs typeface="Arial" panose="020B0604020202020204" pitchFamily="34" charset="0"/>
              </a:rPr>
              <a:t>Programs</a:t>
            </a:r>
            <a:r>
              <a:rPr lang="en-US" sz="3600" dirty="0" smtClean="0"/>
              <a:t>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41928"/>
            <a:ext cx="8094783" cy="677108"/>
          </a:xfrm>
        </p:spPr>
        <p:txBody>
          <a:bodyPr/>
          <a:lstStyle/>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array values change based on user input, the array must be stored outside any method that reacts to the user’s </a:t>
            </a:r>
            <a:r>
              <a:rPr lang="en-US" sz="2200" dirty="0" smtClean="0">
                <a:solidFill>
                  <a:schemeClr val="tx1"/>
                </a:solidFill>
                <a:latin typeface="Arial" panose="020B0604020202020204" pitchFamily="34" charset="0"/>
                <a:cs typeface="Arial" panose="020B0604020202020204" pitchFamily="34" charset="0"/>
              </a:rPr>
              <a:t>event</a:t>
            </a:r>
          </a:p>
        </p:txBody>
      </p:sp>
      <p:pic>
        <p:nvPicPr>
          <p:cNvPr id="7" name="Picture 6" descr="Figure 6-23 The Form for the CountContributions program as the user enters a value and after the user clicks Done. Screenshots of contributions before and after the user clicks the button. Before. Line 1: enter department, 2. Line 2: enter contribution, 25. Line 3: ok button. Line 4: done button. After. Line 1: enter department, blank box. Line 2: enter contribution, blank box. Line 3: ok button. Line 4: done button. The table on the side has two columns, titled department and total and 4 rows. The data in the table is as follows. Row 1: department, 1; total, $100.00. Row 2: department, 2; total, $305.00. Row 3: department, 3; total, $715.00. Row 4: department, 4; total, $545.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569869"/>
            <a:ext cx="5850584" cy="312292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7239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Array Issues in GUI </a:t>
            </a:r>
            <a:r>
              <a:rPr lang="en-US" sz="3600" b="1" dirty="0" smtClean="0">
                <a:solidFill>
                  <a:srgbClr val="007FA3"/>
                </a:solidFill>
                <a:latin typeface="Arial" panose="020B0604020202020204" pitchFamily="34" charset="0"/>
                <a:cs typeface="Arial" panose="020B0604020202020204" pitchFamily="34" charset="0"/>
              </a:rPr>
              <a:t>Programs</a:t>
            </a:r>
            <a:r>
              <a:rPr lang="en-US" sz="3600" dirty="0" smtClean="0"/>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pic>
        <p:nvPicPr>
          <p:cNvPr id="8" name="Picture 7" descr="Figure 6-24 Code that declares array and two methods needed for the CountContributions application. Program code. In the code, the words in the variable names are merged, and the code contains the following keywords: double, private void, i n t, for, object. The lines read as follows. Line 1: double, left bracket, right bracket, total = left brace, 0, comma, 0, comma, 0, comma, 0, right brace, semicolon. Line 2: private void, O K button underscore click, left parenthesis, object sender, comma, event ay r g s e, right parenthesis. Line 3: left brace. Line 4, indented once: i n t, d e p t, semicolon. Line 5, indented once: double, contribution, semicolon. Line 6, indented once: d e p t = convert, period, to i n t 32, left parenthesis, d e p t textbox, period, text, right parenthesis, semicolon. Line 7, indented once: contribution = convert, period, to double, left parenthesis, contribution textbox, period, text, right parenthesis, semicolon. Line 8, indented once: dash, dash, d e p t, semicolon. Line 9, indented once: total, left bracket, d e p t, right bracket, + = contribution, semicolon. Line 10, indented once: d e p t textbox, period, text = open quotes, close quotes, semicolon. Line 11, indented once: contribution textbox, period, text = open quotes, close quotes, semicolon. Line 12: right brace. Line 13: private void, done button underscore click, left parenthesis, object sender, comma, event ay r g s e, right parenthesis. Line 14: left brace. Line 15, indented once, output label, period, text = open quotes, d e p t total, close quotes, semicolon. Line 16, indented once: for, left parenthesis, i n t, x = 0, semicolon, x &lt; total, period, length, semicolon, + + x, right parenthesis. Line 17, indented twice: output label, period, text + =. Line 18, indented 3 times: string, period, format, left parenthesis, open quotes, back slash, n, left brace, 0, right brace, left brace, 1, comma, 10, right brace, close quotes, comma, x + 1, comma, total, left bracket, x, right bracket, dot, to string, left parenthesis, open quotes, C, close quotes, right parenthesis, right parenthesis, semicolon. Line 1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752600"/>
            <a:ext cx="6188997" cy="366674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69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70983" cy="430887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 array is a list of data </a:t>
            </a:r>
            <a:r>
              <a:rPr lang="en-US" sz="2200" dirty="0" smtClean="0">
                <a:solidFill>
                  <a:schemeClr val="tx1"/>
                </a:solidFill>
                <a:latin typeface="Arial" panose="020B0604020202020204" pitchFamily="34" charset="0"/>
                <a:cs typeface="Arial" panose="020B0604020202020204" pitchFamily="34" charset="0"/>
              </a:rPr>
              <a:t>items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 data items have the same type and the same name</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Items are distinguished using a subscript or an </a:t>
            </a:r>
            <a:r>
              <a:rPr lang="en-US" sz="2200" dirty="0" smtClean="0">
                <a:solidFill>
                  <a:schemeClr val="tx1"/>
                </a:solidFill>
                <a:latin typeface="Arial" panose="020B0604020202020204" pitchFamily="34" charset="0"/>
                <a:cs typeface="Arial" panose="020B0604020202020204" pitchFamily="34" charset="0"/>
              </a:rPr>
              <a:t>index</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C#, arrays are objects of a class named </a:t>
            </a:r>
            <a:r>
              <a:rPr lang="en-US" sz="2200" b="1" dirty="0">
                <a:solidFill>
                  <a:schemeClr val="tx1"/>
                </a:solidFill>
                <a:latin typeface="Arial" panose="020B0604020202020204" pitchFamily="34" charset="0"/>
                <a:cs typeface="Arial" panose="020B0604020202020204" pitchFamily="34" charset="0"/>
              </a:rPr>
              <a:t>System.Array</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Arrays are most powerful when variable subscripts are used to process array </a:t>
            </a:r>
            <a:r>
              <a:rPr lang="en-US" sz="2200" dirty="0" smtClean="0">
                <a:solidFill>
                  <a:schemeClr val="tx1"/>
                </a:solidFill>
                <a:latin typeface="Arial" panose="020B0604020202020204" pitchFamily="34" charset="0"/>
                <a:cs typeface="Arial" panose="020B0604020202020204" pitchFamily="34" charset="0"/>
              </a:rPr>
              <a:t>elements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subscript you use remains in the range of 0 through </a:t>
            </a:r>
            <a:r>
              <a:rPr lang="en-US" sz="2200" b="1" dirty="0">
                <a:solidFill>
                  <a:schemeClr val="tx1"/>
                </a:solidFill>
                <a:latin typeface="Arial" panose="020B0604020202020204" pitchFamily="34" charset="0"/>
                <a:cs typeface="Arial" panose="020B0604020202020204" pitchFamily="34" charset="0"/>
              </a:rPr>
              <a:t>Length </a:t>
            </a:r>
            <a:r>
              <a:rPr lang="en-US" sz="2200" b="1" dirty="0" smtClean="0">
                <a:solidFill>
                  <a:schemeClr val="tx1"/>
                </a:solidFill>
                <a:latin typeface="Arial" panose="020B0604020202020204" pitchFamily="34" charset="0"/>
                <a:cs typeface="Arial" panose="020B0604020202020204" pitchFamily="34" charset="0"/>
              </a:rPr>
              <a:t>−1</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foreach</a:t>
            </a:r>
            <a:r>
              <a:rPr lang="en-US" sz="2200" dirty="0">
                <a:solidFill>
                  <a:schemeClr val="tx1"/>
                </a:solidFill>
                <a:latin typeface="Arial" panose="020B0604020202020204" pitchFamily="34" charset="0"/>
                <a:cs typeface="Arial" panose="020B0604020202020204" pitchFamily="34" charset="0"/>
              </a:rPr>
              <a:t> statement cycles through every array element without using </a:t>
            </a:r>
            <a:r>
              <a:rPr lang="en-US" sz="2200" dirty="0" smtClean="0">
                <a:solidFill>
                  <a:schemeClr val="tx1"/>
                </a:solidFill>
                <a:latin typeface="Arial" panose="020B0604020202020204" pitchFamily="34" charset="0"/>
                <a:cs typeface="Arial" panose="020B0604020202020204" pitchFamily="34" charset="0"/>
              </a:rPr>
              <a:t>subscripts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205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247183" cy="3139321"/>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compare a variable to a list of values in an array</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create parallel arrays to more easily perform a range match</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BinarySearch()</a:t>
            </a:r>
            <a:r>
              <a:rPr lang="en-US" sz="2200" dirty="0">
                <a:solidFill>
                  <a:schemeClr val="tx1"/>
                </a:solidFill>
                <a:latin typeface="Arial" panose="020B0604020202020204" pitchFamily="34" charset="0"/>
                <a:cs typeface="Arial" panose="020B0604020202020204" pitchFamily="34" charset="0"/>
              </a:rPr>
              <a:t> method finds a requested value in a sorted array</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Sort() </a:t>
            </a:r>
            <a:r>
              <a:rPr lang="en-US" sz="2200" dirty="0">
                <a:solidFill>
                  <a:schemeClr val="tx1"/>
                </a:solidFill>
                <a:latin typeface="Arial" panose="020B0604020202020204" pitchFamily="34" charset="0"/>
                <a:cs typeface="Arial" panose="020B0604020202020204" pitchFamily="34" charset="0"/>
              </a:rPr>
              <a:t>method arranges array items in ascending order</a:t>
            </a:r>
          </a:p>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Reverse()</a:t>
            </a:r>
            <a:r>
              <a:rPr lang="en-US" sz="2200" dirty="0">
                <a:solidFill>
                  <a:schemeClr val="tx1"/>
                </a:solidFill>
                <a:latin typeface="Arial" panose="020B0604020202020204" pitchFamily="34" charset="0"/>
                <a:cs typeface="Arial" panose="020B0604020202020204" pitchFamily="34" charset="0"/>
              </a:rPr>
              <a:t> method reverses the order of items in an array</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247183" cy="358559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Multidimensional arrays require multiple subscripts to access the array elements</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Types of multidimensional arrays</a:t>
            </a:r>
            <a:r>
              <a:rPr lang="en-US" sz="22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Two-dimensional arrays (rectangular arrays)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Jagged arrays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major unusual consideration when using an array in a GUI program is that if the array values change based on user input, the array must be stored outside any method that reacts to the user’s event</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852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Declaring an Array and Assigning Values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494428"/>
            <a:ext cx="5046783" cy="170046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Assigning a value to an array element</a:t>
            </a:r>
            <a:endParaRPr lang="en-US" sz="2200" b="1" dirty="0" smtClean="0">
              <a:solidFill>
                <a:schemeClr val="tx1"/>
              </a:solidFill>
              <a:latin typeface="Arial" panose="020B0604020202020204" pitchFamily="34" charset="0"/>
              <a:cs typeface="Arial" panose="020B0604020202020204" pitchFamily="34" charset="0"/>
            </a:endParaRPr>
          </a:p>
          <a:p>
            <a:pPr marL="457200" lvl="1" indent="0">
              <a:lnSpc>
                <a:spcPct val="100000"/>
              </a:lnSpc>
              <a:buClr>
                <a:srgbClr val="007FA3"/>
              </a:buClr>
              <a:buNone/>
            </a:pPr>
            <a:r>
              <a:rPr lang="en-US" sz="2200" b="1" dirty="0">
                <a:solidFill>
                  <a:schemeClr val="tx1"/>
                </a:solidFill>
                <a:latin typeface="Arial" panose="020B0604020202020204" pitchFamily="34" charset="0"/>
                <a:cs typeface="Arial" panose="020B0604020202020204" pitchFamily="34" charset="0"/>
              </a:rPr>
              <a:t>sales[0] = 2100.00;</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Printing an element </a:t>
            </a:r>
            <a:r>
              <a:rPr lang="en-US" sz="2200" dirty="0" smtClean="0">
                <a:solidFill>
                  <a:schemeClr val="tx1"/>
                </a:solidFill>
                <a:latin typeface="Arial" panose="020B0604020202020204" pitchFamily="34" charset="0"/>
                <a:cs typeface="Arial" panose="020B0604020202020204" pitchFamily="34" charset="0"/>
              </a:rPr>
              <a:t>value</a:t>
            </a:r>
          </a:p>
          <a:p>
            <a:pPr marL="457200" indent="0">
              <a:lnSpc>
                <a:spcPct val="100000"/>
              </a:lnSpc>
              <a:spcBef>
                <a:spcPts val="6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WriteLine(sales[19]);</a:t>
            </a:r>
          </a:p>
        </p:txBody>
      </p:sp>
      <p:pic>
        <p:nvPicPr>
          <p:cNvPr id="5" name="Picture 4" descr="Figure 6-1 An array of 20 sales&#10;items in memory. The memory address of some sale items is as follows: sales 0, 20000; sales 1, 20008; sales 2, 20016; sales 18, 20144; sales 19, 201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1560747"/>
            <a:ext cx="2743200" cy="426873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64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Initializing an Array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3642782"/>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In C#, arrays are objects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Arrays are instances of a class named </a:t>
            </a:r>
            <a:r>
              <a:rPr lang="en-US" sz="2200" b="1" dirty="0">
                <a:solidFill>
                  <a:schemeClr val="tx1"/>
                </a:solidFill>
                <a:latin typeface="Arial" panose="020B0604020202020204" pitchFamily="34" charset="0"/>
                <a:cs typeface="Arial" panose="020B0604020202020204" pitchFamily="34" charset="0"/>
              </a:rPr>
              <a:t>System.Array</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Initializing objects</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Numeric fields are set to  0</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Character fields are set to ‘\u0000’ or </a:t>
            </a:r>
            <a:r>
              <a:rPr lang="en-US" sz="2200" b="1" dirty="0">
                <a:solidFill>
                  <a:schemeClr val="tx1"/>
                </a:solidFill>
                <a:latin typeface="Arial" panose="020B0604020202020204" pitchFamily="34" charset="0"/>
                <a:cs typeface="Arial" panose="020B0604020202020204" pitchFamily="34" charset="0"/>
              </a:rPr>
              <a:t>null</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bool</a:t>
            </a:r>
            <a:r>
              <a:rPr lang="en-US" sz="2200" dirty="0">
                <a:solidFill>
                  <a:schemeClr val="tx1"/>
                </a:solidFill>
                <a:latin typeface="Arial" panose="020B0604020202020204" pitchFamily="34" charset="0"/>
                <a:cs typeface="Arial" panose="020B0604020202020204" pitchFamily="34" charset="0"/>
              </a:rPr>
              <a:t> fields are set to </a:t>
            </a:r>
            <a:r>
              <a:rPr lang="en-US" sz="2200" b="1" dirty="0">
                <a:solidFill>
                  <a:schemeClr val="tx1"/>
                </a:solidFill>
                <a:latin typeface="Arial" panose="020B0604020202020204" pitchFamily="34" charset="0"/>
                <a:cs typeface="Arial" panose="020B0604020202020204" pitchFamily="34" charset="0"/>
              </a:rPr>
              <a:t>false</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Initializer list</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list of values provided for an </a:t>
            </a:r>
            <a:r>
              <a:rPr lang="en-US" sz="2200" dirty="0" smtClean="0">
                <a:solidFill>
                  <a:schemeClr val="tx1"/>
                </a:solidFill>
                <a:latin typeface="Arial" panose="020B0604020202020204" pitchFamily="34" charset="0"/>
                <a:cs typeface="Arial" panose="020B0604020202020204" pitchFamily="34" charset="0"/>
              </a:rPr>
              <a:t>array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Initializing an Array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428886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a:t>
            </a:r>
            <a:r>
              <a:rPr lang="en-US" sz="2200" b="1" dirty="0">
                <a:solidFill>
                  <a:schemeClr val="tx1"/>
                </a:solidFill>
                <a:latin typeface="Arial" panose="020B0604020202020204" pitchFamily="34" charset="0"/>
                <a:cs typeface="Arial" panose="020B0604020202020204" pitchFamily="34" charset="0"/>
              </a:rPr>
              <a:t> Initializer list </a:t>
            </a:r>
            <a:r>
              <a:rPr lang="en-US" sz="2200" dirty="0">
                <a:solidFill>
                  <a:schemeClr val="tx1"/>
                </a:solidFill>
                <a:latin typeface="Arial" panose="020B0604020202020204" pitchFamily="34" charset="0"/>
                <a:cs typeface="Arial" panose="020B0604020202020204" pitchFamily="34" charset="0"/>
              </a:rPr>
              <a:t>is the list of values provided for an array</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Examples (each does the same thing)</a:t>
            </a:r>
            <a:endParaRPr lang="en-US" sz="2200" b="1" dirty="0" smtClean="0">
              <a:solidFill>
                <a:schemeClr val="tx1"/>
              </a:solidFill>
              <a:latin typeface="Arial" panose="020B0604020202020204" pitchFamily="34" charset="0"/>
              <a:cs typeface="Arial" panose="020B0604020202020204" pitchFamily="34" charset="0"/>
            </a:endParaRPr>
          </a:p>
          <a:p>
            <a:pPr marL="3544888" lvl="1" indent="-3087688">
              <a:buNone/>
              <a:defRPr/>
            </a:pPr>
            <a:r>
              <a:rPr lang="en-US" sz="2200" b="1" dirty="0">
                <a:solidFill>
                  <a:schemeClr val="tx1"/>
                </a:solidFill>
                <a:latin typeface="Arial" panose="020B0604020202020204" pitchFamily="34" charset="0"/>
                <a:cs typeface="Arial" panose="020B0604020202020204" pitchFamily="34" charset="0"/>
              </a:rPr>
              <a:t>int</a:t>
            </a:r>
            <a:r>
              <a:rPr lang="en-US" sz="2200" b="1" dirty="0" smtClean="0">
                <a:solidFill>
                  <a:schemeClr val="tx1"/>
                </a:solidFill>
                <a:latin typeface="Arial" panose="020B0604020202020204" pitchFamily="34" charset="0"/>
                <a:cs typeface="Arial" panose="020B0604020202020204" pitchFamily="34" charset="0"/>
              </a:rPr>
              <a:t>[ ] </a:t>
            </a:r>
            <a:r>
              <a:rPr lang="en-US" sz="2200" b="1" dirty="0">
                <a:solidFill>
                  <a:schemeClr val="tx1"/>
                </a:solidFill>
                <a:latin typeface="Arial" panose="020B0604020202020204" pitchFamily="34" charset="0"/>
                <a:cs typeface="Arial" panose="020B0604020202020204" pitchFamily="34" charset="0"/>
              </a:rPr>
              <a:t>myScores = new int[5] </a:t>
            </a:r>
            <a:r>
              <a:rPr lang="en-US" sz="2200" b="1" dirty="0" smtClean="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100, 76, 88, 100, 90};</a:t>
            </a:r>
          </a:p>
          <a:p>
            <a:pPr marL="3602038" lvl="1" indent="-3144838">
              <a:buNone/>
              <a:defRPr/>
            </a:pPr>
            <a:r>
              <a:rPr lang="en-US" sz="2200" b="1" dirty="0">
                <a:solidFill>
                  <a:schemeClr val="tx1"/>
                </a:solidFill>
                <a:latin typeface="Arial" panose="020B0604020202020204" pitchFamily="34" charset="0"/>
                <a:cs typeface="Arial" panose="020B0604020202020204" pitchFamily="34" charset="0"/>
              </a:rPr>
              <a:t>int</a:t>
            </a:r>
            <a:r>
              <a:rPr lang="en-US" sz="2200" b="1" dirty="0" smtClean="0">
                <a:solidFill>
                  <a:schemeClr val="tx1"/>
                </a:solidFill>
                <a:latin typeface="Arial" panose="020B0604020202020204" pitchFamily="34" charset="0"/>
                <a:cs typeface="Arial" panose="020B0604020202020204" pitchFamily="34" charset="0"/>
              </a:rPr>
              <a:t>[ ] </a:t>
            </a:r>
            <a:r>
              <a:rPr lang="en-US" sz="2200" b="1" dirty="0">
                <a:solidFill>
                  <a:schemeClr val="tx1"/>
                </a:solidFill>
                <a:latin typeface="Arial" panose="020B0604020202020204" pitchFamily="34" charset="0"/>
                <a:cs typeface="Arial" panose="020B0604020202020204" pitchFamily="34" charset="0"/>
              </a:rPr>
              <a:t>myScores = new int</a:t>
            </a:r>
            <a:r>
              <a:rPr lang="en-US" sz="2200" b="1" dirty="0" smtClean="0">
                <a:solidFill>
                  <a:schemeClr val="tx1"/>
                </a:solidFill>
                <a:latin typeface="Arial" panose="020B0604020202020204" pitchFamily="34" charset="0"/>
                <a:cs typeface="Arial" panose="020B0604020202020204" pitchFamily="34" charset="0"/>
              </a:rPr>
              <a:t>[ ]  {</a:t>
            </a:r>
            <a:r>
              <a:rPr lang="en-US" sz="2200" b="1" dirty="0">
                <a:solidFill>
                  <a:schemeClr val="tx1"/>
                </a:solidFill>
                <a:latin typeface="Arial" panose="020B0604020202020204" pitchFamily="34" charset="0"/>
                <a:cs typeface="Arial" panose="020B0604020202020204" pitchFamily="34" charset="0"/>
              </a:rPr>
              <a:t>100, 76, 88, 100, 90};</a:t>
            </a:r>
          </a:p>
          <a:p>
            <a:pPr marL="444500" lvl="1" indent="0">
              <a:buNone/>
              <a:defRPr/>
            </a:pPr>
            <a:r>
              <a:rPr lang="en-US" sz="2200" b="1" dirty="0" smtClean="0">
                <a:solidFill>
                  <a:schemeClr val="tx1"/>
                </a:solidFill>
                <a:latin typeface="Arial" panose="020B0604020202020204" pitchFamily="34" charset="0"/>
                <a:cs typeface="Arial" panose="020B0604020202020204" pitchFamily="34" charset="0"/>
              </a:rPr>
              <a:t>int[ ] </a:t>
            </a:r>
            <a:r>
              <a:rPr lang="en-US" sz="2200" b="1" dirty="0">
                <a:solidFill>
                  <a:schemeClr val="tx1"/>
                </a:solidFill>
                <a:latin typeface="Arial" panose="020B0604020202020204" pitchFamily="34" charset="0"/>
                <a:cs typeface="Arial" panose="020B0604020202020204" pitchFamily="34" charset="0"/>
              </a:rPr>
              <a:t>myScores = </a:t>
            </a:r>
            <a:r>
              <a:rPr lang="en-US" sz="2200" b="1" dirty="0" smtClean="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100, 76, 88, 100, 90</a:t>
            </a:r>
            <a:r>
              <a:rPr lang="en-US" sz="2200" b="1" dirty="0" smtClean="0">
                <a:solidFill>
                  <a:schemeClr val="tx1"/>
                </a:solidFill>
                <a:latin typeface="Arial" panose="020B0604020202020204" pitchFamily="34" charset="0"/>
                <a:cs typeface="Arial" panose="020B0604020202020204" pitchFamily="34" charset="0"/>
              </a:rPr>
              <a:t>};</a:t>
            </a:r>
          </a:p>
          <a:p>
            <a:pPr marL="256032" lvl="1" indent="-256032">
              <a:lnSpc>
                <a:spcPct val="100000"/>
              </a:lnSpc>
              <a:spcBef>
                <a:spcPts val="1500"/>
              </a:spcBef>
              <a:buClr>
                <a:srgbClr val="007FA3"/>
              </a:buClr>
              <a:defRPr/>
            </a:pPr>
            <a:r>
              <a:rPr lang="en-US" sz="2200" dirty="0">
                <a:solidFill>
                  <a:schemeClr val="tx1"/>
                </a:solidFill>
                <a:latin typeface="Arial" panose="020B0604020202020204" pitchFamily="34" charset="0"/>
                <a:cs typeface="Arial" panose="020B0604020202020204" pitchFamily="34" charset="0"/>
              </a:rPr>
              <a:t>If you declare a size, then you must list a value for each element (example 1)</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you initialize an array with values, you are not required to give the array a size  (example 2)</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you initialize an array, you do not need to use the keyword </a:t>
            </a:r>
            <a:r>
              <a:rPr lang="en-US" sz="2200" b="1" dirty="0">
                <a:solidFill>
                  <a:schemeClr val="tx1"/>
                </a:solidFill>
                <a:latin typeface="Arial" panose="020B0604020202020204" pitchFamily="34" charset="0"/>
                <a:cs typeface="Arial" panose="020B0604020202020204" pitchFamily="34" charset="0"/>
              </a:rPr>
              <a:t>new</a:t>
            </a:r>
            <a:r>
              <a:rPr lang="en-US" sz="2200" dirty="0">
                <a:solidFill>
                  <a:schemeClr val="tx1"/>
                </a:solidFill>
                <a:latin typeface="Arial" panose="020B0604020202020204" pitchFamily="34" charset="0"/>
                <a:cs typeface="Arial" panose="020B0604020202020204" pitchFamily="34" charset="0"/>
              </a:rPr>
              <a:t> (example </a:t>
            </a:r>
            <a:r>
              <a:rPr lang="en-US" sz="2200" dirty="0" smtClean="0">
                <a:solidFill>
                  <a:schemeClr val="tx1"/>
                </a:solidFill>
                <a:latin typeface="Arial" panose="020B0604020202020204" pitchFamily="34" charset="0"/>
                <a:cs typeface="Arial" panose="020B0604020202020204" pitchFamily="34" charset="0"/>
              </a:rPr>
              <a:t>3)</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336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Accessing Array </a:t>
            </a:r>
            <a:r>
              <a:rPr lang="en-US" sz="3600" b="1" dirty="0" smtClean="0">
                <a:solidFill>
                  <a:srgbClr val="007FA3"/>
                </a:solidFill>
                <a:latin typeface="Arial" panose="020B0604020202020204" pitchFamily="34" charset="0"/>
                <a:cs typeface="Arial" panose="020B0604020202020204" pitchFamily="34" charset="0"/>
              </a:rPr>
              <a:t>Elements</a:t>
            </a:r>
            <a:endParaRPr lang="en-US" sz="2000" b="1" dirty="0">
              <a:solidFill>
                <a:srgbClr val="007FA3"/>
              </a:solidFill>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92017" y="1538819"/>
            <a:ext cx="8188446" cy="162352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power of arrays becomes apparent when you use subscripts that are variables rather than constant values</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Remember that variables can change values</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Using a loop to perform arithmetic on each element</a:t>
            </a:r>
            <a:endParaRPr lang="en-US" sz="2200" dirty="0"/>
          </a:p>
        </p:txBody>
      </p:sp>
      <p:sp>
        <p:nvSpPr>
          <p:cNvPr id="8" name="Content Placeholder 7"/>
          <p:cNvSpPr>
            <a:spLocks noGrp="1"/>
          </p:cNvSpPr>
          <p:nvPr>
            <p:ph sz="quarter" idx="11"/>
          </p:nvPr>
        </p:nvSpPr>
        <p:spPr>
          <a:xfrm>
            <a:off x="838201" y="3505200"/>
            <a:ext cx="2819400" cy="2523768"/>
          </a:xfrm>
        </p:spPr>
        <p:txBody>
          <a:bodyPr/>
          <a:lstStyle/>
          <a:p>
            <a:pPr marL="0" indent="0">
              <a:buNone/>
            </a:pPr>
            <a:r>
              <a:rPr lang="en-US" b="1" dirty="0">
                <a:solidFill>
                  <a:schemeClr val="tx1"/>
                </a:solidFill>
                <a:latin typeface="Arial" panose="020B0604020202020204" pitchFamily="34" charset="0"/>
                <a:cs typeface="Arial" panose="020B0604020202020204" pitchFamily="34" charset="0"/>
              </a:rPr>
              <a:t>int sub = 0</a:t>
            </a:r>
            <a:r>
              <a:rPr lang="en-US" b="1" dirty="0" smtClean="0">
                <a:solidFill>
                  <a:schemeClr val="tx1"/>
                </a:solidFill>
                <a:latin typeface="Arial" panose="020B0604020202020204" pitchFamily="34" charset="0"/>
                <a:cs typeface="Arial" panose="020B0604020202020204" pitchFamily="34" charset="0"/>
              </a:rPr>
              <a:t>;</a:t>
            </a:r>
          </a:p>
          <a:p>
            <a:pPr marL="0" indent="0">
              <a:buNone/>
            </a:pPr>
            <a:r>
              <a:rPr lang="en-US" b="1" dirty="0" smtClean="0">
                <a:solidFill>
                  <a:schemeClr val="tx1"/>
                </a:solidFill>
                <a:latin typeface="Arial" panose="020B0604020202020204" pitchFamily="34" charset="0"/>
                <a:cs typeface="Arial" panose="020B0604020202020204" pitchFamily="34" charset="0"/>
              </a:rPr>
              <a:t>while (</a:t>
            </a:r>
            <a:r>
              <a:rPr lang="en-US" b="1" dirty="0">
                <a:solidFill>
                  <a:schemeClr val="tx1"/>
                </a:solidFill>
                <a:latin typeface="Arial" panose="020B0604020202020204" pitchFamily="34" charset="0"/>
                <a:cs typeface="Arial" panose="020B0604020202020204" pitchFamily="34" charset="0"/>
              </a:rPr>
              <a:t>sub &lt; 5</a:t>
            </a:r>
            <a:r>
              <a:rPr lang="en-US" b="1" dirty="0" smtClean="0">
                <a:solidFill>
                  <a:schemeClr val="tx1"/>
                </a:solidFill>
                <a:latin typeface="Arial" panose="020B0604020202020204" pitchFamily="34" charset="0"/>
                <a:cs typeface="Arial" panose="020B0604020202020204" pitchFamily="34" charset="0"/>
              </a:rPr>
              <a:t>)</a:t>
            </a:r>
          </a:p>
          <a:p>
            <a:pPr marL="0" indent="0">
              <a:buNone/>
            </a:pPr>
            <a:r>
              <a:rPr lang="en-US" b="1" dirty="0" smtClean="0">
                <a:solidFill>
                  <a:schemeClr val="tx1"/>
                </a:solidFill>
                <a:latin typeface="Arial" panose="020B0604020202020204" pitchFamily="34" charset="0"/>
                <a:cs typeface="Arial" panose="020B0604020202020204" pitchFamily="34" charset="0"/>
              </a:rPr>
              <a:t>{    </a:t>
            </a:r>
          </a:p>
          <a:p>
            <a:pPr marL="0" indent="285750">
              <a:buNone/>
            </a:pPr>
            <a:r>
              <a:rPr lang="en-US" b="1" dirty="0" smtClean="0">
                <a:solidFill>
                  <a:schemeClr val="tx1"/>
                </a:solidFill>
                <a:latin typeface="Arial" panose="020B0604020202020204" pitchFamily="34" charset="0"/>
                <a:cs typeface="Arial" panose="020B0604020202020204" pitchFamily="34" charset="0"/>
              </a:rPr>
              <a:t>myScores[sub</a:t>
            </a:r>
            <a:r>
              <a:rPr lang="en-US" b="1" dirty="0">
                <a:solidFill>
                  <a:schemeClr val="tx1"/>
                </a:solidFill>
                <a:latin typeface="Arial" panose="020B0604020202020204" pitchFamily="34" charset="0"/>
                <a:cs typeface="Arial" panose="020B0604020202020204" pitchFamily="34" charset="0"/>
              </a:rPr>
              <a:t>] += 3;</a:t>
            </a:r>
          </a:p>
          <a:p>
            <a:pPr marL="0" indent="285750">
              <a:buNone/>
            </a:pPr>
            <a:r>
              <a:rPr lang="en-US" b="1" dirty="0" smtClean="0">
                <a:solidFill>
                  <a:schemeClr val="tx1"/>
                </a:solidFill>
                <a:latin typeface="Arial" panose="020B0604020202020204" pitchFamily="34" charset="0"/>
                <a:cs typeface="Arial" panose="020B0604020202020204" pitchFamily="34" charset="0"/>
              </a:rPr>
              <a:t>++</a:t>
            </a:r>
            <a:r>
              <a:rPr lang="en-US" b="1" dirty="0">
                <a:solidFill>
                  <a:schemeClr val="tx1"/>
                </a:solidFill>
                <a:latin typeface="Arial" panose="020B0604020202020204" pitchFamily="34" charset="0"/>
                <a:cs typeface="Arial" panose="020B0604020202020204" pitchFamily="34" charset="0"/>
              </a:rPr>
              <a:t>sub;</a:t>
            </a:r>
          </a:p>
          <a:p>
            <a:pPr marL="0" indent="0">
              <a:buNone/>
            </a:pPr>
            <a:r>
              <a:rPr lang="en-US" b="1" dirty="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a:t>
            </a:r>
            <a:endParaRPr lang="en-US" dirty="0"/>
          </a:p>
        </p:txBody>
      </p:sp>
      <p:sp>
        <p:nvSpPr>
          <p:cNvPr id="10" name="Content Placeholder 9"/>
          <p:cNvSpPr>
            <a:spLocks noGrp="1"/>
          </p:cNvSpPr>
          <p:nvPr>
            <p:ph sz="quarter" idx="12"/>
          </p:nvPr>
        </p:nvSpPr>
        <p:spPr>
          <a:xfrm>
            <a:off x="4038600" y="3505201"/>
            <a:ext cx="457199" cy="457200"/>
          </a:xfrm>
        </p:spPr>
        <p:txBody>
          <a:bodyPr/>
          <a:lstStyle/>
          <a:p>
            <a:pPr marL="0" indent="0">
              <a:buNone/>
            </a:pPr>
            <a:r>
              <a:rPr lang="en-US" b="1" dirty="0">
                <a:solidFill>
                  <a:schemeClr val="tx1"/>
                </a:solidFill>
                <a:latin typeface="Arial" panose="020B0604020202020204" pitchFamily="34" charset="0"/>
                <a:cs typeface="Arial" panose="020B0604020202020204" pitchFamily="34" charset="0"/>
              </a:rPr>
              <a:t>o</a:t>
            </a:r>
            <a:r>
              <a:rPr lang="en-US" b="1" dirty="0" smtClean="0">
                <a:solidFill>
                  <a:schemeClr val="tx1"/>
                </a:solidFill>
                <a:latin typeface="Arial" panose="020B0604020202020204" pitchFamily="34" charset="0"/>
                <a:cs typeface="Arial" panose="020B0604020202020204" pitchFamily="34" charset="0"/>
              </a:rPr>
              <a:t>r:</a:t>
            </a:r>
            <a:endParaRPr lang="en-US" b="1" dirty="0">
              <a:solidFill>
                <a:schemeClr val="tx1"/>
              </a:solidFill>
              <a:latin typeface="Arial" panose="020B0604020202020204" pitchFamily="34" charset="0"/>
              <a:cs typeface="Arial" panose="020B0604020202020204" pitchFamily="34" charset="0"/>
            </a:endParaRPr>
          </a:p>
        </p:txBody>
      </p:sp>
      <p:sp>
        <p:nvSpPr>
          <p:cNvPr id="12" name="Content Placeholder 11"/>
          <p:cNvSpPr>
            <a:spLocks noGrp="1"/>
          </p:cNvSpPr>
          <p:nvPr>
            <p:ph sz="quarter" idx="14"/>
          </p:nvPr>
        </p:nvSpPr>
        <p:spPr>
          <a:xfrm>
            <a:off x="4800600" y="3505200"/>
            <a:ext cx="3979863" cy="990600"/>
          </a:xfrm>
        </p:spPr>
        <p:txBody>
          <a:bodyPr/>
          <a:lstStyle/>
          <a:p>
            <a:pPr marL="0" indent="0">
              <a:buNone/>
            </a:pPr>
            <a:r>
              <a:rPr lang="en-US" b="1" dirty="0" smtClean="0">
                <a:solidFill>
                  <a:schemeClr val="tx1"/>
                </a:solidFill>
                <a:latin typeface="Arial" panose="020B0604020202020204" pitchFamily="34" charset="0"/>
                <a:cs typeface="Arial" panose="020B0604020202020204" pitchFamily="34" charset="0"/>
              </a:rPr>
              <a:t>For (</a:t>
            </a:r>
            <a:r>
              <a:rPr lang="en-US" b="1" dirty="0">
                <a:solidFill>
                  <a:schemeClr val="tx1"/>
                </a:solidFill>
                <a:latin typeface="Arial" panose="020B0604020202020204" pitchFamily="34" charset="0"/>
                <a:cs typeface="Arial" panose="020B0604020202020204" pitchFamily="34" charset="0"/>
              </a:rPr>
              <a:t>int sub = 0; sub &lt; 5; ++sub</a:t>
            </a:r>
            <a:r>
              <a:rPr lang="en-US" b="1" dirty="0" smtClean="0">
                <a:solidFill>
                  <a:schemeClr val="tx1"/>
                </a:solidFill>
                <a:latin typeface="Arial" panose="020B0604020202020204" pitchFamily="34" charset="0"/>
                <a:cs typeface="Arial" panose="020B0604020202020204" pitchFamily="34" charset="0"/>
              </a:rPr>
              <a:t>)</a:t>
            </a:r>
          </a:p>
          <a:p>
            <a:pPr marL="0" indent="0">
              <a:buNone/>
            </a:pPr>
            <a:r>
              <a:rPr lang="en-US" b="1" dirty="0">
                <a:solidFill>
                  <a:schemeClr val="tx1"/>
                </a:solidFill>
                <a:latin typeface="Arial" panose="020B0604020202020204" pitchFamily="34" charset="0"/>
                <a:cs typeface="Arial" panose="020B0604020202020204" pitchFamily="34" charset="0"/>
              </a:rPr>
              <a:t>myScores[sub] += 3</a:t>
            </a:r>
            <a:r>
              <a:rPr lang="en-US" b="1" dirty="0" smtClean="0">
                <a:solidFill>
                  <a:schemeClr val="tx1"/>
                </a:solidFill>
                <a:latin typeface="Arial" panose="020B0604020202020204" pitchFamily="34" charset="0"/>
                <a:cs typeface="Arial" panose="020B0604020202020204" pitchFamily="34" charset="0"/>
              </a:rPr>
              <a:t>;</a:t>
            </a:r>
            <a:endParaRPr lang="en-US" dirty="0"/>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710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0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Length Property</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4424288"/>
          </a:xfrm>
        </p:spPr>
        <p:txBody>
          <a:bodyPr/>
          <a:lstStyle/>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Length property</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member of the </a:t>
            </a:r>
            <a:r>
              <a:rPr lang="en-US" sz="2000" b="1" dirty="0">
                <a:solidFill>
                  <a:schemeClr val="tx1"/>
                </a:solidFill>
                <a:latin typeface="Arial" panose="020B0604020202020204" pitchFamily="34" charset="0"/>
                <a:cs typeface="Arial" panose="020B0604020202020204" pitchFamily="34" charset="0"/>
              </a:rPr>
              <a:t>System.Array</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class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Automatically holds an array’s length</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If the subscript, or index, is greater than the last valid index (e.g., the index value is 20 for a 20-element array), you will get a System.IndexOutOfRangeException…the highest valid index value is 19</a:t>
            </a:r>
          </a:p>
          <a:p>
            <a:pPr marL="256032" lvl="1" indent="-256032">
              <a:lnSpc>
                <a:spcPct val="100000"/>
              </a:lnSpc>
              <a:spcBef>
                <a:spcPts val="1500"/>
              </a:spcBef>
              <a:buClr>
                <a:srgbClr val="007FA3"/>
              </a:buClr>
            </a:pPr>
            <a:r>
              <a:rPr lang="en-US" sz="2000" dirty="0" smtClean="0">
                <a:solidFill>
                  <a:schemeClr val="tx1"/>
                </a:solidFill>
                <a:latin typeface="Arial" panose="020B0604020202020204" pitchFamily="34" charset="0"/>
                <a:cs typeface="Arial" panose="020B0604020202020204" pitchFamily="34" charset="0"/>
              </a:rPr>
              <a:t>Examples</a:t>
            </a:r>
            <a:endParaRPr lang="en-US" sz="2000" b="1" dirty="0" smtClean="0">
              <a:solidFill>
                <a:schemeClr val="tx1"/>
              </a:solidFill>
              <a:latin typeface="Arial" panose="020B0604020202020204" pitchFamily="34" charset="0"/>
              <a:cs typeface="Arial" panose="020B0604020202020204" pitchFamily="34" charset="0"/>
            </a:endParaRPr>
          </a:p>
          <a:p>
            <a:pPr lvl="1" indent="690563">
              <a:lnSpc>
                <a:spcPct val="100000"/>
              </a:lnSpc>
              <a:buNone/>
            </a:pPr>
            <a:r>
              <a:rPr lang="en-US" sz="2000" b="1" dirty="0">
                <a:solidFill>
                  <a:schemeClr val="tx1"/>
                </a:solidFill>
                <a:latin typeface="Arial" panose="020B0604020202020204" pitchFamily="34" charset="0"/>
                <a:cs typeface="Arial" panose="020B0604020202020204" pitchFamily="34" charset="0"/>
              </a:rPr>
              <a:t>int</a:t>
            </a:r>
            <a:r>
              <a:rPr lang="en-US" sz="2000" b="1" dirty="0" smtClean="0">
                <a:solidFill>
                  <a:schemeClr val="tx1"/>
                </a:solidFill>
                <a:latin typeface="Arial" panose="020B0604020202020204" pitchFamily="34" charset="0"/>
                <a:cs typeface="Arial" panose="020B0604020202020204" pitchFamily="34" charset="0"/>
              </a:rPr>
              <a:t>[ ] </a:t>
            </a:r>
            <a:r>
              <a:rPr lang="en-US" sz="2000" b="1" dirty="0">
                <a:solidFill>
                  <a:schemeClr val="tx1"/>
                </a:solidFill>
                <a:latin typeface="Arial" panose="020B0604020202020204" pitchFamily="34" charset="0"/>
                <a:cs typeface="Arial" panose="020B0604020202020204" pitchFamily="34" charset="0"/>
              </a:rPr>
              <a:t>myScores = {100, 76, 88, 100, 90};</a:t>
            </a:r>
          </a:p>
          <a:p>
            <a:pPr lvl="1" indent="690563">
              <a:lnSpc>
                <a:spcPct val="100000"/>
              </a:lnSpc>
              <a:buNone/>
            </a:pPr>
            <a:r>
              <a:rPr lang="en-US" sz="2000" b="1" dirty="0" smtClean="0">
                <a:solidFill>
                  <a:schemeClr val="tx1"/>
                </a:solidFill>
                <a:latin typeface="Arial" panose="020B0604020202020204" pitchFamily="34" charset="0"/>
                <a:cs typeface="Arial" panose="020B0604020202020204" pitchFamily="34" charset="0"/>
              </a:rPr>
              <a:t>WriteLine ("</a:t>
            </a:r>
            <a:r>
              <a:rPr lang="en-US" sz="2000" b="1" dirty="0">
                <a:solidFill>
                  <a:schemeClr val="tx1"/>
                </a:solidFill>
                <a:latin typeface="Arial" panose="020B0604020202020204" pitchFamily="34" charset="0"/>
                <a:cs typeface="Arial" panose="020B0604020202020204" pitchFamily="34" charset="0"/>
              </a:rPr>
              <a:t>Array size is {0}",myScores.Length);</a:t>
            </a:r>
          </a:p>
          <a:p>
            <a:pPr lvl="1" indent="690563">
              <a:lnSpc>
                <a:spcPct val="100000"/>
              </a:lnSpc>
              <a:buNone/>
            </a:pPr>
            <a:r>
              <a:rPr lang="en-US" sz="2000" b="1" dirty="0" smtClean="0">
                <a:solidFill>
                  <a:schemeClr val="tx1"/>
                </a:solidFill>
                <a:latin typeface="Arial" panose="020B0604020202020204" pitchFamily="34" charset="0"/>
                <a:cs typeface="Arial" panose="020B0604020202020204" pitchFamily="34" charset="0"/>
              </a:rPr>
              <a:t>for (</a:t>
            </a:r>
            <a:r>
              <a:rPr lang="en-US" sz="2000" b="1" dirty="0">
                <a:solidFill>
                  <a:schemeClr val="tx1"/>
                </a:solidFill>
                <a:latin typeface="Arial" panose="020B0604020202020204" pitchFamily="34" charset="0"/>
                <a:cs typeface="Arial" panose="020B0604020202020204" pitchFamily="34" charset="0"/>
              </a:rPr>
              <a:t>int x = 0; x &lt; myScores.Length; ++x)</a:t>
            </a:r>
          </a:p>
          <a:p>
            <a:pPr lvl="1" indent="690563">
              <a:lnSpc>
                <a:spcPct val="100000"/>
              </a:lnSpc>
              <a:buNone/>
            </a:pPr>
            <a:r>
              <a:rPr lang="en-US" sz="2000" b="1" dirty="0" smtClean="0">
                <a:solidFill>
                  <a:schemeClr val="tx1"/>
                </a:solidFill>
                <a:latin typeface="Arial" panose="020B0604020202020204" pitchFamily="34" charset="0"/>
                <a:cs typeface="Arial" panose="020B0604020202020204" pitchFamily="34" charset="0"/>
              </a:rPr>
              <a:t>WriteLine (myScores[x</a:t>
            </a:r>
            <a:r>
              <a:rPr lang="en-US" sz="2000" b="1" dirty="0">
                <a:solidFill>
                  <a:schemeClr val="tx1"/>
                </a:solidFill>
                <a:latin typeface="Arial" panose="020B0604020202020204" pitchFamily="34" charset="0"/>
                <a:cs typeface="Arial" panose="020B0604020202020204" pitchFamily="34" charset="0"/>
              </a:rPr>
              <a:t>]);</a:t>
            </a:r>
            <a:endParaRPr lang="en-US" sz="20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12062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135fcf39f7b11d863066aae5eb8cbc2fc6493"/>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18731</TotalTime>
  <Words>4192</Words>
  <Application>Microsoft Office PowerPoint</Application>
  <PresentationFormat>On-screen Show (4:3)</PresentationFormat>
  <Paragraphs>270</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Verdana</vt:lpstr>
      <vt:lpstr>Wingdings</vt:lpstr>
      <vt:lpstr>Office Theme</vt:lpstr>
      <vt:lpstr>Microsoft Visual C#: An Introduction to Object-Oriented Programming</vt:lpstr>
      <vt:lpstr>Objectives</vt:lpstr>
      <vt:lpstr>Declaring an Array and Assigning Values (1 of 3)</vt:lpstr>
      <vt:lpstr>Declaring an Array and Assigning Values (2 of 3)</vt:lpstr>
      <vt:lpstr>Declaring an Array and Assigning Values (3 of 3)</vt:lpstr>
      <vt:lpstr>Initializing an Array (1 of 2)</vt:lpstr>
      <vt:lpstr>Initializing an Array (2 of 2)</vt:lpstr>
      <vt:lpstr>Accessing Array Elements</vt:lpstr>
      <vt:lpstr>Using the Length Property</vt:lpstr>
      <vt:lpstr>Using foreach (1 of 2)</vt:lpstr>
      <vt:lpstr>Using foreach (2 of 2)</vt:lpstr>
      <vt:lpstr>Searching an Array Using a Loop</vt:lpstr>
      <vt:lpstr>Using a for Loop to Search an Array (1 of 3)</vt:lpstr>
      <vt:lpstr>Using a for Loop to Search an Array (2 of 3)</vt:lpstr>
      <vt:lpstr>Using a for Loop to Search an Array (3 of 3)</vt:lpstr>
      <vt:lpstr>Improving a Loop’s Efficiency (1 of 2)</vt:lpstr>
      <vt:lpstr>Improving a Loop’s Efficiency (2 of 2)</vt:lpstr>
      <vt:lpstr>Using a while Loop to Search an Array (1 of 3)</vt:lpstr>
      <vt:lpstr>Using a while Loop to Search an Array (2 of 3)</vt:lpstr>
      <vt:lpstr>Using a while Loop to Search an Array (3 of 3)</vt:lpstr>
      <vt:lpstr>Searching an Array for a Range Match (1 of 2)</vt:lpstr>
      <vt:lpstr>Searching an Array for a Range Match (2 of 2)</vt:lpstr>
      <vt:lpstr>Using the BinarySearch(), Sort(), and Reverse() Methods</vt:lpstr>
      <vt:lpstr>Using the BinarySearch() Method (1 of 3)</vt:lpstr>
      <vt:lpstr>Using the BinarySearch() Method (2 of 3)</vt:lpstr>
      <vt:lpstr>Using the BinarySearch() Method (3 of 3)</vt:lpstr>
      <vt:lpstr>Using the Sort() Method (1 of 3)</vt:lpstr>
      <vt:lpstr>Using the Sort() Method (2 of 3)</vt:lpstr>
      <vt:lpstr>Using the Sort() Method (3 of 3)</vt:lpstr>
      <vt:lpstr>Using the Reverse() Method (1 of 3)</vt:lpstr>
      <vt:lpstr>Using the Reverse() Method (2 of 3)</vt:lpstr>
      <vt:lpstr>Using the Reverse() Method (3 of 3)</vt:lpstr>
      <vt:lpstr>Using Multidimensional Arrays (1 of 7)</vt:lpstr>
      <vt:lpstr>Using Multidimensional Arrays (2 of 7)</vt:lpstr>
      <vt:lpstr>Using Multidimensional Arrays (3 of 7)</vt:lpstr>
      <vt:lpstr>Using Multidimensional Arrays (4 of 7)</vt:lpstr>
      <vt:lpstr>Using Multidimensional Arrays (5 of 7)</vt:lpstr>
      <vt:lpstr>Using Multidimensional Arrays (6 of 7)</vt:lpstr>
      <vt:lpstr>Using Multidimensional Arrays (7 of 7)</vt:lpstr>
      <vt:lpstr>Using Jagged Arrays</vt:lpstr>
      <vt:lpstr>Array Issues in GUI Programs (1 of 2)</vt:lpstr>
      <vt:lpstr>Array Issues in GUI Programs (2 of 2)</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791</cp:revision>
  <cp:lastPrinted>2010-11-12T17:54:40Z</cp:lastPrinted>
  <dcterms:created xsi:type="dcterms:W3CDTF">2007-02-15T20:50:52Z</dcterms:created>
  <dcterms:modified xsi:type="dcterms:W3CDTF">2017-06-28T13:39:44Z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