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1"/>
  </p:notesMasterIdLst>
  <p:handoutMasterIdLst>
    <p:handoutMasterId r:id="rId52"/>
  </p:handoutMasterIdLst>
  <p:sldIdLst>
    <p:sldId id="348" r:id="rId2"/>
    <p:sldId id="346" r:id="rId3"/>
    <p:sldId id="387" r:id="rId4"/>
    <p:sldId id="388" r:id="rId5"/>
    <p:sldId id="389" r:id="rId6"/>
    <p:sldId id="309" r:id="rId7"/>
    <p:sldId id="390" r:id="rId8"/>
    <p:sldId id="391" r:id="rId9"/>
    <p:sldId id="392" r:id="rId10"/>
    <p:sldId id="350" r:id="rId11"/>
    <p:sldId id="351" r:id="rId12"/>
    <p:sldId id="393" r:id="rId13"/>
    <p:sldId id="394" r:id="rId14"/>
    <p:sldId id="395" r:id="rId15"/>
    <p:sldId id="396" r:id="rId16"/>
    <p:sldId id="356" r:id="rId17"/>
    <p:sldId id="397" r:id="rId18"/>
    <p:sldId id="398" r:id="rId19"/>
    <p:sldId id="399" r:id="rId20"/>
    <p:sldId id="400" r:id="rId21"/>
    <p:sldId id="367" r:id="rId22"/>
    <p:sldId id="401" r:id="rId23"/>
    <p:sldId id="402"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385" r:id="rId48"/>
    <p:sldId id="386" r:id="rId49"/>
    <p:sldId id="426" r:id="rId50"/>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10" autoAdjust="0"/>
    <p:restoredTop sz="96279" autoAdjust="0"/>
  </p:normalViewPr>
  <p:slideViewPr>
    <p:cSldViewPr>
      <p:cViewPr varScale="1">
        <p:scale>
          <a:sx n="104" d="100"/>
          <a:sy n="104" d="100"/>
        </p:scale>
        <p:origin x="156" y="96"/>
      </p:cViewPr>
      <p:guideLst>
        <p:guide orient="horz" pos="2160"/>
        <p:guide pos="2880"/>
      </p:guideLst>
    </p:cSldViewPr>
  </p:slideViewPr>
  <p:outlineViewPr>
    <p:cViewPr>
      <p:scale>
        <a:sx n="33" d="100"/>
        <a:sy n="33" d="100"/>
      </p:scale>
      <p:origin x="0" y="-426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6/29/2017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6/29/2017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8789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1940302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13967832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7" name="Picture 16"/>
          <p:cNvPicPr>
            <a:picLocks noChangeAspect="1"/>
          </p:cNvPicPr>
          <p:nvPr userDrawn="1"/>
        </p:nvPicPr>
        <p:blipFill>
          <a:blip r:embed="rId8"/>
          <a:stretch>
            <a:fillRect/>
          </a:stretch>
        </p:blipFill>
        <p:spPr>
          <a:xfrm>
            <a:off x="118720" y="6248400"/>
            <a:ext cx="1400289" cy="430858"/>
          </a:xfrm>
          <a:prstGeom prst="rect">
            <a:avLst/>
          </a:prstGeom>
        </p:spPr>
      </p:pic>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8"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8"/>
            <a:ext cx="8188446"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02461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9"/>
            <a:ext cx="8188446"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592138" y="2362200"/>
            <a:ext cx="8188325" cy="60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592138" y="3048000"/>
            <a:ext cx="8188325"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3"/>
          </p:nvPr>
        </p:nvSpPr>
        <p:spPr>
          <a:xfrm>
            <a:off x="592138" y="3733800"/>
            <a:ext cx="8188325" cy="457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592138" y="4498975"/>
            <a:ext cx="8188325" cy="377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28561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stretch>
            <a:fillRect/>
          </a:stretch>
        </p:blipFill>
        <p:spPr>
          <a:xfrm>
            <a:off x="118720" y="6248400"/>
            <a:ext cx="1400289" cy="430858"/>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8720" y="6248400"/>
            <a:ext cx="1400289" cy="43085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7"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8"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3" name="Text Placeholder 32"/>
          <p:cNvSpPr>
            <a:spLocks noGrp="1"/>
          </p:cNvSpPr>
          <p:nvPr>
            <p:ph type="body" sz="quarter" idx="11"/>
          </p:nvPr>
        </p:nvSpPr>
        <p:spPr>
          <a:xfrm>
            <a:off x="2286000" y="3886200"/>
            <a:ext cx="5257800" cy="76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34"/>
          <p:cNvSpPr>
            <a:spLocks noGrp="1"/>
          </p:cNvSpPr>
          <p:nvPr>
            <p:ph type="body" sz="quarter" idx="12"/>
          </p:nvPr>
        </p:nvSpPr>
        <p:spPr>
          <a:xfrm>
            <a:off x="2286000" y="4876800"/>
            <a:ext cx="5257800" cy="83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Text Placeholder 36"/>
          <p:cNvSpPr>
            <a:spLocks noGrp="1"/>
          </p:cNvSpPr>
          <p:nvPr>
            <p:ph type="body" sz="quarter" idx="13"/>
          </p:nvPr>
        </p:nvSpPr>
        <p:spPr>
          <a:xfrm>
            <a:off x="2286000" y="5867400"/>
            <a:ext cx="5257800" cy="381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38" name="Picture 37"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39" name="Rectangle 38"/>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42" name="Picture 4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43" name="Picture 4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44" name="Picture 4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45" name="Picture 44"/>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47" name="Picture 4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52" name="Picture 51"/>
          <p:cNvPicPr>
            <a:picLocks noChangeAspect="1"/>
          </p:cNvPicPr>
          <p:nvPr userDrawn="1"/>
        </p:nvPicPr>
        <p:blipFill>
          <a:blip r:embed="rId9"/>
          <a:stretch>
            <a:fillRect/>
          </a:stretch>
        </p:blipFill>
        <p:spPr>
          <a:xfrm>
            <a:off x="118720" y="6248400"/>
            <a:ext cx="1400289" cy="430858"/>
          </a:xfrm>
          <a:prstGeom prst="rect">
            <a:avLst/>
          </a:prstGeom>
        </p:spPr>
      </p:pic>
      <p:sp>
        <p:nvSpPr>
          <p:cNvPr id="3" name="Text Placeholder 2"/>
          <p:cNvSpPr>
            <a:spLocks noGrp="1"/>
          </p:cNvSpPr>
          <p:nvPr>
            <p:ph type="body" sz="quarter" idx="14"/>
          </p:nvPr>
        </p:nvSpPr>
        <p:spPr>
          <a:xfrm>
            <a:off x="1752600" y="6430963"/>
            <a:ext cx="5327650" cy="301625"/>
          </a:xfrm>
        </p:spPr>
        <p:txBody>
          <a:bodyPr/>
          <a:lstStyle/>
          <a:p>
            <a:pPr lvl="0"/>
            <a:endParaRPr lang="en-US" dirty="0"/>
          </a:p>
        </p:txBody>
      </p:sp>
    </p:spTree>
    <p:extLst>
      <p:ext uri="{BB962C8B-B14F-4D97-AF65-F5344CB8AC3E}">
        <p14:creationId xmlns:p14="http://schemas.microsoft.com/office/powerpoint/2010/main" val="364976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pic>
        <p:nvPicPr>
          <p:cNvPr id="6" name="Picture 5"/>
          <p:cNvPicPr>
            <a:picLocks noChangeAspect="1"/>
          </p:cNvPicPr>
          <p:nvPr userDrawn="1"/>
        </p:nvPicPr>
        <p:blipFill>
          <a:blip r:embed="rId8"/>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8"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4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762000"/>
            <a:ext cx="7747000" cy="1046440"/>
          </a:xfrm>
        </p:spPr>
        <p:txBody>
          <a:bodyPr/>
          <a:lstStyle/>
          <a:p>
            <a:pPr algn="l">
              <a:lnSpc>
                <a:spcPct val="100000"/>
              </a:lnSpc>
            </a:pPr>
            <a:r>
              <a:rPr lang="en-US" sz="3400" b="1" dirty="0" smtClean="0">
                <a:solidFill>
                  <a:srgbClr val="007FA3"/>
                </a:solidFill>
                <a:latin typeface="Arial" panose="020B0604020202020204" pitchFamily="34" charset="0"/>
                <a:cs typeface="Arial" panose="020B0604020202020204" pitchFamily="34" charset="0"/>
              </a:rPr>
              <a:t>Microsoft Visual C#: An Introduction to Object-Oriented Programming</a:t>
            </a:r>
            <a:endParaRPr lang="en-US" sz="3400" b="1" dirty="0">
              <a:solidFill>
                <a:srgbClr val="007FA3"/>
              </a:solidFill>
              <a:latin typeface="Arial" panose="020B0604020202020204" pitchFamily="34" charset="0"/>
              <a:cs typeface="Arial" panose="020B0604020202020204" pitchFamily="34" charset="0"/>
            </a:endParaRPr>
          </a:p>
        </p:txBody>
      </p:sp>
      <p:sp>
        <p:nvSpPr>
          <p:cNvPr id="3" name="Subtitle 2"/>
          <p:cNvSpPr>
            <a:spLocks noGrp="1"/>
          </p:cNvSpPr>
          <p:nvPr>
            <p:ph type="body" sz="quarter" idx="11"/>
          </p:nvPr>
        </p:nvSpPr>
        <p:spPr>
          <a:xfrm>
            <a:off x="698500" y="1995316"/>
            <a:ext cx="6845300" cy="452887"/>
          </a:xfrm>
        </p:spPr>
        <p:txBody>
          <a:bodyPr/>
          <a:lstStyle/>
          <a:p>
            <a:pPr marL="0" indent="0">
              <a:lnSpc>
                <a:spcPct val="100000"/>
              </a:lnSpc>
              <a:buNone/>
            </a:pPr>
            <a:r>
              <a:rPr lang="en-US" sz="2400" dirty="0">
                <a:solidFill>
                  <a:srgbClr val="007FA3"/>
                </a:solidFill>
                <a:latin typeface="Arial" panose="020B0604020202020204" pitchFamily="34" charset="0"/>
                <a:cs typeface="Arial" panose="020B0604020202020204" pitchFamily="34" charset="0"/>
              </a:rPr>
              <a:t>7th Edition</a:t>
            </a:r>
            <a:endParaRPr lang="en-US" sz="2400" dirty="0">
              <a:solidFill>
                <a:schemeClr val="tx1"/>
              </a:solidFill>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2"/>
          </p:nvPr>
        </p:nvSpPr>
        <p:spPr>
          <a:xfrm>
            <a:off x="1981200" y="3200400"/>
            <a:ext cx="5257800" cy="523220"/>
          </a:xfrm>
        </p:spPr>
        <p:txBody>
          <a:bodyPr/>
          <a:lstStyle/>
          <a:p>
            <a:pPr marL="0" indent="0" algn="ctr">
              <a:lnSpc>
                <a:spcPct val="100000"/>
              </a:lnSpc>
              <a:buNone/>
            </a:pPr>
            <a:r>
              <a:rPr lang="en-US" sz="3400" b="1" dirty="0">
                <a:solidFill>
                  <a:schemeClr val="tx1"/>
                </a:solidFill>
                <a:latin typeface="Arial" panose="020B0604020202020204" pitchFamily="34" charset="0"/>
                <a:cs typeface="Arial" panose="020B0604020202020204" pitchFamily="34" charset="0"/>
              </a:rPr>
              <a:t>Chapter </a:t>
            </a:r>
            <a:r>
              <a:rPr lang="en-US" sz="3400" b="1" dirty="0" smtClean="0">
                <a:solidFill>
                  <a:schemeClr val="tx1"/>
                </a:solidFill>
                <a:latin typeface="Arial" panose="020B0604020202020204" pitchFamily="34" charset="0"/>
                <a:cs typeface="Arial" panose="020B0604020202020204" pitchFamily="34" charset="0"/>
              </a:rPr>
              <a:t>11</a:t>
            </a:r>
            <a:endParaRPr lang="en-US" sz="3400" dirty="0"/>
          </a:p>
        </p:txBody>
      </p:sp>
      <p:sp>
        <p:nvSpPr>
          <p:cNvPr id="6" name="Text Placeholder 5"/>
          <p:cNvSpPr>
            <a:spLocks noGrp="1"/>
          </p:cNvSpPr>
          <p:nvPr>
            <p:ph type="body" sz="quarter" idx="13"/>
          </p:nvPr>
        </p:nvSpPr>
        <p:spPr>
          <a:xfrm>
            <a:off x="1981200" y="4038600"/>
            <a:ext cx="5257800" cy="523220"/>
          </a:xfrm>
        </p:spPr>
        <p:txBody>
          <a:bodyPr/>
          <a:lstStyle/>
          <a:p>
            <a:pPr marL="0" indent="0" algn="ctr">
              <a:lnSpc>
                <a:spcPct val="100000"/>
              </a:lnSpc>
              <a:buNone/>
            </a:pPr>
            <a:r>
              <a:rPr lang="en-US" sz="3400" dirty="0">
                <a:solidFill>
                  <a:schemeClr val="tx1"/>
                </a:solidFill>
                <a:latin typeface="Arial" panose="020B0604020202020204" pitchFamily="34" charset="0"/>
                <a:cs typeface="Arial" panose="020B0604020202020204" pitchFamily="34" charset="0"/>
              </a:rPr>
              <a:t>Exception Handling</a:t>
            </a:r>
          </a:p>
        </p:txBody>
      </p:sp>
      <p:sp>
        <p:nvSpPr>
          <p:cNvPr id="4" name="Text Placeholder 3"/>
          <p:cNvSpPr>
            <a:spLocks noGrp="1"/>
          </p:cNvSpPr>
          <p:nvPr>
            <p:ph type="body" sz="quarter" idx="14"/>
          </p:nvPr>
        </p:nvSpPr>
        <p:spPr>
          <a:xfrm>
            <a:off x="1600200" y="6324600"/>
            <a:ext cx="5327650" cy="350865"/>
          </a:xfrm>
        </p:spPr>
        <p:txBody>
          <a:bodyPr/>
          <a:lstStyle/>
          <a:p>
            <a:pPr marL="0" indent="0" algn="ctr">
              <a:buNone/>
            </a:pPr>
            <a:r>
              <a:rPr lang="en-US" sz="800" dirty="0">
                <a:solidFill>
                  <a:schemeClr val="tx1"/>
                </a:solidFill>
                <a:latin typeface="Arial" panose="020B0604020202020204" pitchFamily="34" charset="0"/>
                <a:ea typeface="Verdana" panose="020B0604030504040204" pitchFamily="34" charset="0"/>
                <a:cs typeface="Arial" panose="020B0604020202020204" pitchFamily="34" charset="0"/>
              </a:rPr>
              <a:t>© 2018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0462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Comparing Traditional and </a:t>
            </a:r>
            <a:r>
              <a:rPr lang="en-US" sz="3400" b="1" dirty="0" smtClean="0">
                <a:solidFill>
                  <a:srgbClr val="007FA3"/>
                </a:solidFill>
                <a:latin typeface="Arial" panose="020B0604020202020204" pitchFamily="34" charset="0"/>
                <a:cs typeface="Arial" panose="020B0604020202020204" pitchFamily="34" charset="0"/>
              </a:rPr>
              <a:t>Object-Oriented </a:t>
            </a:r>
            <a:r>
              <a:rPr lang="en-US" sz="3400" b="1" dirty="0">
                <a:solidFill>
                  <a:srgbClr val="007FA3"/>
                </a:solidFill>
                <a:latin typeface="Arial" panose="020B0604020202020204" pitchFamily="34" charset="0"/>
                <a:cs typeface="Arial" panose="020B0604020202020204" pitchFamily="34" charset="0"/>
              </a:rPr>
              <a:t>Error-Handling Methods</a:t>
            </a:r>
          </a:p>
        </p:txBody>
      </p:sp>
      <p:sp>
        <p:nvSpPr>
          <p:cNvPr id="3" name="Content Placeholder 2"/>
          <p:cNvSpPr>
            <a:spLocks noGrp="1"/>
          </p:cNvSpPr>
          <p:nvPr>
            <p:ph idx="1"/>
          </p:nvPr>
        </p:nvSpPr>
        <p:spPr>
          <a:xfrm>
            <a:off x="592017" y="1538819"/>
            <a:ext cx="8170983" cy="4557182"/>
          </a:xfrm>
        </p:spPr>
        <p:txBody>
          <a:bodyPr/>
          <a:lstStyle/>
          <a:p>
            <a:pPr marL="256032" indent="-256032">
              <a:lnSpc>
                <a:spcPct val="100000"/>
              </a:lnSpc>
              <a:spcBef>
                <a:spcPts val="1500"/>
              </a:spcBef>
              <a:buClr>
                <a:srgbClr val="007FA3"/>
              </a:buClr>
            </a:pPr>
            <a:r>
              <a:rPr lang="en-US" sz="2100" dirty="0">
                <a:solidFill>
                  <a:schemeClr val="tx1"/>
                </a:solidFill>
                <a:latin typeface="Arial" panose="020B0604020202020204" pitchFamily="34" charset="0"/>
                <a:cs typeface="Arial" panose="020B0604020202020204" pitchFamily="34" charset="0"/>
              </a:rPr>
              <a:t>Check a variable’s value with an </a:t>
            </a:r>
            <a:r>
              <a:rPr lang="en-US" sz="2100" b="1" dirty="0">
                <a:solidFill>
                  <a:schemeClr val="tx1"/>
                </a:solidFill>
                <a:latin typeface="Arial" panose="020B0604020202020204" pitchFamily="34" charset="0"/>
                <a:cs typeface="Arial" panose="020B0604020202020204" pitchFamily="34" charset="0"/>
              </a:rPr>
              <a:t>if </a:t>
            </a:r>
            <a:r>
              <a:rPr lang="en-US" sz="2100" dirty="0">
                <a:solidFill>
                  <a:schemeClr val="tx1"/>
                </a:solidFill>
                <a:latin typeface="Arial" panose="020B0604020202020204" pitchFamily="34" charset="0"/>
                <a:cs typeface="Arial" panose="020B0604020202020204" pitchFamily="34" charset="0"/>
              </a:rPr>
              <a:t>statement before attempting to divide it into another number</a:t>
            </a:r>
            <a:endParaRPr lang="en-US" sz="21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Prevents division by </a:t>
            </a:r>
            <a:r>
              <a:rPr lang="en-US" sz="2100" dirty="0" smtClean="0">
                <a:solidFill>
                  <a:schemeClr val="tx1"/>
                </a:solidFill>
                <a:latin typeface="Arial" panose="020B0604020202020204" pitchFamily="34" charset="0"/>
                <a:cs typeface="Arial" panose="020B0604020202020204" pitchFamily="34" charset="0"/>
              </a:rPr>
              <a:t>zero</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However, it does not really “handle an exception</a:t>
            </a:r>
            <a:r>
              <a:rPr lang="en-US" sz="2100" dirty="0" smtClean="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Is efficient if you think it will be a frequent </a:t>
            </a:r>
            <a:r>
              <a:rPr lang="en-US" sz="2100" dirty="0" smtClean="0">
                <a:solidFill>
                  <a:schemeClr val="tx1"/>
                </a:solidFill>
                <a:latin typeface="Arial" panose="020B0604020202020204" pitchFamily="34" charset="0"/>
                <a:cs typeface="Arial" panose="020B0604020202020204" pitchFamily="34" charset="0"/>
              </a:rPr>
              <a:t>problem</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Has little “overhead</a:t>
            </a:r>
            <a:r>
              <a:rPr lang="en-US" sz="2100" dirty="0" smtClean="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Otherwise, create an </a:t>
            </a:r>
            <a:r>
              <a:rPr lang="en-US" sz="2100" b="1" dirty="0">
                <a:solidFill>
                  <a:schemeClr val="tx1"/>
                </a:solidFill>
                <a:latin typeface="Arial" panose="020B0604020202020204" pitchFamily="34" charset="0"/>
                <a:cs typeface="Arial" panose="020B0604020202020204" pitchFamily="34" charset="0"/>
              </a:rPr>
              <a:t>Exception</a:t>
            </a:r>
            <a:r>
              <a:rPr lang="en-US" sz="2100" dirty="0">
                <a:solidFill>
                  <a:schemeClr val="tx1"/>
                </a:solidFill>
                <a:latin typeface="Arial" panose="020B0604020202020204" pitchFamily="34" charset="0"/>
                <a:cs typeface="Arial" panose="020B0604020202020204" pitchFamily="34" charset="0"/>
              </a:rPr>
              <a:t> object</a:t>
            </a:r>
            <a:endParaRPr lang="en-US" sz="21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100" dirty="0">
                <a:solidFill>
                  <a:schemeClr val="tx1"/>
                </a:solidFill>
                <a:latin typeface="Arial" panose="020B0604020202020204" pitchFamily="34" charset="0"/>
                <a:cs typeface="Arial" panose="020B0604020202020204" pitchFamily="34" charset="0"/>
              </a:rPr>
              <a:t>Advantage to using exception handling instead of decision making to control errors:</a:t>
            </a:r>
            <a:endParaRPr lang="en-US" sz="21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When a program’s main logic is interrupted by a series of if statements and decisions that might detect errors, the program can become more complicated and difficult to </a:t>
            </a:r>
            <a:r>
              <a:rPr lang="en-US" sz="2100" dirty="0" smtClean="0">
                <a:solidFill>
                  <a:schemeClr val="tx1"/>
                </a:solidFill>
                <a:latin typeface="Arial" panose="020B0604020202020204" pitchFamily="34" charset="0"/>
                <a:cs typeface="Arial" panose="020B0604020202020204" pitchFamily="34" charset="0"/>
              </a:rPr>
              <a:t>understand</a:t>
            </a:r>
            <a:endParaRPr lang="en-US" sz="21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799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Understanding Object-Oriented Exception-Handling Methods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4301177"/>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Object-oriented exception handling uses three unique terms: </a:t>
            </a:r>
            <a:r>
              <a:rPr lang="en-US" sz="2200" b="1" dirty="0">
                <a:solidFill>
                  <a:schemeClr val="tx1"/>
                </a:solidFill>
                <a:latin typeface="Arial" panose="020B0604020202020204" pitchFamily="34" charset="0"/>
                <a:cs typeface="Arial" panose="020B0604020202020204" pitchFamily="34" charset="0"/>
              </a:rPr>
              <a:t>try</a:t>
            </a:r>
            <a:r>
              <a:rPr lang="en-US" sz="2200" dirty="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throw</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catch</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“try” a procedure that may not complete correctly</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method that detects an error condition “throws” an exception</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block of code that processes the error “catches” the </a:t>
            </a:r>
            <a:r>
              <a:rPr lang="en-US" sz="2200" dirty="0" smtClean="0">
                <a:solidFill>
                  <a:schemeClr val="tx1"/>
                </a:solidFill>
                <a:latin typeface="Arial" panose="020B0604020202020204" pitchFamily="34" charset="0"/>
                <a:cs typeface="Arial" panose="020B0604020202020204" pitchFamily="34" charset="0"/>
              </a:rPr>
              <a:t>exception</a:t>
            </a:r>
          </a:p>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try block</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Contains statements that can produce an </a:t>
            </a:r>
            <a:r>
              <a:rPr lang="en-US" sz="2200" dirty="0" smtClean="0">
                <a:solidFill>
                  <a:schemeClr val="tx1"/>
                </a:solidFill>
                <a:latin typeface="Arial" panose="020B0604020202020204" pitchFamily="34" charset="0"/>
                <a:cs typeface="Arial" panose="020B0604020202020204" pitchFamily="34" charset="0"/>
              </a:rPr>
              <a:t>error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Code at least one </a:t>
            </a:r>
            <a:r>
              <a:rPr lang="en-US" sz="2200" b="1" dirty="0">
                <a:solidFill>
                  <a:schemeClr val="tx1"/>
                </a:solidFill>
                <a:latin typeface="Arial" panose="020B0604020202020204" pitchFamily="34" charset="0"/>
                <a:cs typeface="Arial" panose="020B0604020202020204" pitchFamily="34" charset="0"/>
              </a:rPr>
              <a:t>catch</a:t>
            </a:r>
            <a:r>
              <a:rPr lang="en-US" sz="2200" dirty="0">
                <a:solidFill>
                  <a:schemeClr val="tx1"/>
                </a:solidFill>
                <a:latin typeface="Arial" panose="020B0604020202020204" pitchFamily="34" charset="0"/>
                <a:cs typeface="Arial" panose="020B0604020202020204" pitchFamily="34" charset="0"/>
              </a:rPr>
              <a:t> block or </a:t>
            </a:r>
            <a:r>
              <a:rPr lang="en-US" sz="2200" b="1" dirty="0">
                <a:solidFill>
                  <a:schemeClr val="tx1"/>
                </a:solidFill>
                <a:latin typeface="Arial" panose="020B0604020202020204" pitchFamily="34" charset="0"/>
                <a:cs typeface="Arial" panose="020B0604020202020204" pitchFamily="34" charset="0"/>
              </a:rPr>
              <a:t>finally </a:t>
            </a:r>
            <a:r>
              <a:rPr lang="en-US" sz="2200" dirty="0">
                <a:solidFill>
                  <a:schemeClr val="tx1"/>
                </a:solidFill>
                <a:latin typeface="Arial" panose="020B0604020202020204" pitchFamily="34" charset="0"/>
                <a:cs typeface="Arial" panose="020B0604020202020204" pitchFamily="34" charset="0"/>
              </a:rPr>
              <a:t>block immediately following a </a:t>
            </a:r>
            <a:r>
              <a:rPr lang="en-US" sz="2200" b="1" dirty="0">
                <a:solidFill>
                  <a:schemeClr val="tx1"/>
                </a:solidFill>
                <a:latin typeface="Arial" panose="020B0604020202020204" pitchFamily="34" charset="0"/>
                <a:cs typeface="Arial" panose="020B0604020202020204" pitchFamily="34" charset="0"/>
              </a:rPr>
              <a:t>try </a:t>
            </a:r>
            <a:r>
              <a:rPr lang="en-US" sz="2200" dirty="0" smtClean="0">
                <a:solidFill>
                  <a:schemeClr val="tx1"/>
                </a:solidFill>
                <a:latin typeface="Arial" panose="020B0604020202020204" pitchFamily="34" charset="0"/>
                <a:cs typeface="Arial" panose="020B0604020202020204" pitchFamily="34" charset="0"/>
              </a:rPr>
              <a:t>block</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71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Understanding Object-Oriented Exception-Handling Methods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3962623"/>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catch block</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 “catch” one type of Exception</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must code at least one </a:t>
            </a:r>
            <a:r>
              <a:rPr lang="en-US" sz="2200" b="1" dirty="0">
                <a:solidFill>
                  <a:schemeClr val="tx1"/>
                </a:solidFill>
                <a:latin typeface="Arial" panose="020B0604020202020204" pitchFamily="34" charset="0"/>
                <a:cs typeface="Arial" panose="020B0604020202020204" pitchFamily="34" charset="0"/>
              </a:rPr>
              <a:t>catch </a:t>
            </a:r>
            <a:r>
              <a:rPr lang="en-US" sz="2200" dirty="0">
                <a:solidFill>
                  <a:schemeClr val="tx1"/>
                </a:solidFill>
                <a:latin typeface="Arial" panose="020B0604020202020204" pitchFamily="34" charset="0"/>
                <a:cs typeface="Arial" panose="020B0604020202020204" pitchFamily="34" charset="0"/>
              </a:rPr>
              <a:t>block or </a:t>
            </a:r>
            <a:r>
              <a:rPr lang="en-US" sz="2200" b="1" dirty="0">
                <a:solidFill>
                  <a:schemeClr val="tx1"/>
                </a:solidFill>
                <a:latin typeface="Arial" panose="020B0604020202020204" pitchFamily="34" charset="0"/>
                <a:cs typeface="Arial" panose="020B0604020202020204" pitchFamily="34" charset="0"/>
              </a:rPr>
              <a:t>finally</a:t>
            </a:r>
            <a:r>
              <a:rPr lang="en-US" sz="2200" dirty="0">
                <a:solidFill>
                  <a:schemeClr val="tx1"/>
                </a:solidFill>
                <a:latin typeface="Arial" panose="020B0604020202020204" pitchFamily="34" charset="0"/>
                <a:cs typeface="Arial" panose="020B0604020202020204" pitchFamily="34" charset="0"/>
              </a:rPr>
              <a:t> block immediately following a </a:t>
            </a:r>
            <a:r>
              <a:rPr lang="en-US" sz="2200" b="1" dirty="0">
                <a:solidFill>
                  <a:schemeClr val="tx1"/>
                </a:solidFill>
                <a:latin typeface="Arial" panose="020B0604020202020204" pitchFamily="34" charset="0"/>
                <a:cs typeface="Arial" panose="020B0604020202020204" pitchFamily="34" charset="0"/>
              </a:rPr>
              <a:t>try</a:t>
            </a: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block</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Create a catch block by typing the following elements: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keyword </a:t>
            </a:r>
            <a:r>
              <a:rPr lang="en-US" sz="2200" b="1" dirty="0">
                <a:solidFill>
                  <a:schemeClr val="tx1"/>
                </a:solidFill>
                <a:latin typeface="Arial" panose="020B0604020202020204" pitchFamily="34" charset="0"/>
                <a:cs typeface="Arial" panose="020B0604020202020204" pitchFamily="34" charset="0"/>
              </a:rPr>
              <a:t>catch</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Parentheses containing an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type and, optionally, a name for an instance of the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type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pair of curly braces containing statements that deal with the error condition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15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Understanding Object-Oriented Exception-Handling Methods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1-5 General form of a try...catch pair. Program code. In the code, the words in the variable names are merged, and the code contains the following keywords: try, catch. The lines read as follows. Line 1: try. Line 2: left brace. Line 3, indented once: forward slash, forward slash, any number of statements, semicolon. Line 4, indented once: forward slash, forward slash, some might cause an exception. Line 5: right brace. Line 6: catch, left parenthesis, x x x exception an exception instance, right parenthesis. Line 7: left brace. Line 8, indented once: forward slash, forward slash, do something about it. Line 9: right brace. Line 10: forward slash, forward slash, statements here execute whether there was an exception or no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403358"/>
            <a:ext cx="7328780" cy="268594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9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Understanding Object-Oriented Exception-Handling Methods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1-6 The MilesPerGallon2 program. Program code. In the code, the words in the variable names are merged, and the code contains the following keywords: using, using static, class, static void, i n t, try, catch. The keywords try and catch are highlighted. The lines read as follows. Line 1: using, system, semicolon. Line 2: using static, system, period, console, semicolon. Line 3: class, miles per gallon 2. Line 4: left brace. Line 5, indented once: static void, main, left parenthesis, right parenthesis. Line 6, indented once: left brace. Line 7, indented twice: i n t, miles driven, semicolon. Line 8, indented twice: i n t, gallons of gas, semicolon. Line 9, indented twice: i n t, m p g, semicolon. Line10, indented twice: try. Line 11, indented twice: left brace. Line 12, indented 3 times: write, left parenthesis, open quotes, enter miles driven, close quotes, right parenthesis, semicolon. Line 13, indented 3 times: miles driven = convert, period, to i n t 32, left parenthesis, read line, left parenthesis, right parenthesis, right parenthesis, semicolon. Line 14, indented 3 times: write, left parenthesis, open quotes, enter gallons of gas purchased, close quotes, right parenthesis, semicolon. Line 15, indented 3 times: gallons of gas = convert, period, to i n t 32, left parenthesis, read line, left parenthesis, right parenthesis, right parenthesis, semicolon. Line 16, indented 3 times, highlighted: m p g = miles driven divided by gallons of gas, semicolon. Line 17, indented twice: right brace. Line 18, indented twice: catch, left parenthesis, exception e, right parenthesis. Line 19, indented twice: left brace. Line 20, indented 3 times: m p g = 0, semicolon. Line 21, indented 3 times: write line, left parenthesis, open quotes, you attempted to divide by zero, exclamation mark, close quotes, right parenthesis, semicolon. Line 22, indented twice: right brace. Line 23, indented twice: write line, left parenthesis, open quotes, you got, left brace, 0, right brace, miles per gallon, close quotes, comma, m p g, right parenthesis, semicolon. Line 24, indented once: right brace. Line 25: right brace. An arrow from the end of line 16 points to exception e on lin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3255" y="1655179"/>
            <a:ext cx="4474696" cy="425332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98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Understanding Object-Oriented Exception-Handling Methods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(5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1-7 Two executions of the MilesPerGallon2 program. Two outputs. Output 1. Line 1: enter miles driven; 250. Line 2: enter gallons of gas purchased; 11. Line 3: you got 22 miles per gallon. Output 2. Line 1: enter miles driven; 250. Line 2: enter gallons of gas purchased; 0. Line 3: you attempted to divide by zero, exclamation mark. Line 4: you got 0 miles per gal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4019" y="2133600"/>
            <a:ext cx="5522362" cy="307519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75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077200" cy="106680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Using the Exception Class’s ToString() Method and Message Property</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1508105"/>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class overrides </a:t>
            </a:r>
            <a:r>
              <a:rPr lang="en-US" sz="2200" b="1" dirty="0">
                <a:solidFill>
                  <a:schemeClr val="tx1"/>
                </a:solidFill>
                <a:latin typeface="Arial" panose="020B0604020202020204" pitchFamily="34" charset="0"/>
                <a:cs typeface="Arial" panose="020B0604020202020204" pitchFamily="34" charset="0"/>
              </a:rPr>
              <a:t>ToString()</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Provides a descriptive error </a:t>
            </a:r>
            <a:r>
              <a:rPr lang="en-US" sz="2200" dirty="0" smtClean="0">
                <a:solidFill>
                  <a:schemeClr val="tx1"/>
                </a:solidFill>
                <a:latin typeface="Arial" panose="020B0604020202020204" pitchFamily="34" charset="0"/>
                <a:cs typeface="Arial" panose="020B0604020202020204" pitchFamily="34" charset="0"/>
              </a:rPr>
              <a:t>message</a:t>
            </a:r>
            <a:endParaRPr lang="en-US" sz="2200"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user can receive precise information about the nature of any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that is thrown</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0767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077200" cy="106680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Using the Exception Class’s ToString() Method and Message Property</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1-8 The MilesPerGallon3 program. Program code. In the code, the words in the variable names are merged, and the code contains the following keywords: using, using static, class, static void, i n t, try. The lines read as follows. Line 1: using, system, semicolon. Line 2: using static, system, period, console, semicolon. Line 3: class, miles per gallon 3. 3 is highlighted. Line 4: left brace. Line 5, indented once: static void, main, left parenthesis, right parenthesis. Line 6, indented once: left brace. Line 7, indented twice: i n t, miles driven, semicolon. Line 8, indented twice: i n t, gallons of gas, semicolon. Line 9, indented twice: i n t, m p g, semicolon. Line10, indented twice: try. Line 11, indented twice: left brace. Line 12, indented 3 times: write, left parenthesis, open quotes, enter miles driven, close quotes, right parenthesis, semicolon. Line 13, indented 3 times: miles driven = convert, period, to i n t 32, left parenthesis, read line, left parenthesis, right parenthesis, right parenthesis, semicolon. Line 14, indented 3 times: write, left parenthesis, open quotes, enter gallons of gas purchased, close quotes, right parenthesis, semicolon. Line 15, indented 3 times: gallons of gas = convert, period, to i n t 32, left parenthesis, read line, left parenthesis, right parenthesis, right parenthesis, semicolon. Line 16, indented 3 times: m p g = miles driven divided by gallons of gas, semicolon. Line 17, indented twice: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600200"/>
            <a:ext cx="4523232" cy="2654808"/>
          </a:xfrm>
          <a:prstGeom prst="rect">
            <a:avLst/>
          </a:prstGeom>
        </p:spPr>
      </p:pic>
      <p:pic>
        <p:nvPicPr>
          <p:cNvPr id="8" name="Picture 7" descr="Figure 11-8 The MilesPerGallon3 program (continued). Line 18, indented twice: catch, left parenthesis, exception e, right parenthesis. Line 18, indented twice: left brace. Line 19, indented 3 times: m p g = 0, semicolon. Line 21, indented 3 times: write line, left parenthesis, e, period, to string, left parenthesis, right parenthesis, right parenthesis, semicolon. The words, e, period, to string, left parenthesis, right parenthesis, are highlighted. Line 22, indented twice: right brace. Line 23, indented twice: write line, left parenthesis, open quotes, you got, left brace, 0, right brace, miles per gallon, close quotes, comma, m p g, right parenthesis, semicolon. Line 24, indented once: right brace. Line 25: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4419600"/>
            <a:ext cx="4520184" cy="164592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9810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077200" cy="106680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Using the Exception Class’s ToString() Method and Message Property</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1-9 Execution of the MilesPerGallon3 program. The output of the program displays the following text. Line 1: enter miles driven; 250. Line 2: enter gallons of gas purchased; 0. Line 3: system, period, divide by zero exception, colon, attempted to divide by zero. Line 4, indented once: at miles per gallon 3, period, main, left parenthesis, right parenthesis. Line 5: you got 0 miles per gal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511" y="2590800"/>
            <a:ext cx="7431778" cy="194233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5001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077200" cy="106680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Using the Exception Class’s ToString() Method and Message Property</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1700466"/>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class </a:t>
            </a:r>
            <a:r>
              <a:rPr lang="en-US" sz="2200" b="1" dirty="0">
                <a:solidFill>
                  <a:schemeClr val="tx1"/>
                </a:solidFill>
                <a:latin typeface="Arial" panose="020B0604020202020204" pitchFamily="34" charset="0"/>
                <a:cs typeface="Arial" panose="020B0604020202020204" pitchFamily="34" charset="0"/>
              </a:rPr>
              <a:t>Message</a:t>
            </a:r>
            <a:r>
              <a:rPr lang="en-US" sz="2200" dirty="0">
                <a:solidFill>
                  <a:schemeClr val="tx1"/>
                </a:solidFill>
                <a:latin typeface="Arial" panose="020B0604020202020204" pitchFamily="34" charset="0"/>
                <a:cs typeface="Arial" panose="020B0604020202020204" pitchFamily="34" charset="0"/>
              </a:rPr>
              <a:t> property</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Contains useful information about an </a:t>
            </a:r>
            <a:r>
              <a:rPr lang="en-US" sz="2200" b="1" dirty="0" smtClean="0">
                <a:solidFill>
                  <a:schemeClr val="tx1"/>
                </a:solidFill>
                <a:latin typeface="Arial" panose="020B0604020202020204" pitchFamily="34" charset="0"/>
                <a:cs typeface="Arial" panose="020B0604020202020204" pitchFamily="34" charset="0"/>
              </a:rPr>
              <a:t>Exception</a:t>
            </a:r>
            <a:endParaRPr lang="en-US" sz="2200" b="1" dirty="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getType()</a:t>
            </a:r>
            <a:r>
              <a:rPr lang="en-US" sz="2200" dirty="0">
                <a:solidFill>
                  <a:schemeClr val="tx1"/>
                </a:solidFill>
                <a:latin typeface="Arial" panose="020B0604020202020204" pitchFamily="34" charset="0"/>
                <a:cs typeface="Arial" panose="020B0604020202020204" pitchFamily="34" charset="0"/>
              </a:rPr>
              <a:t> method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Indicates the name of the class</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402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018583" cy="3576364"/>
          </a:xfrm>
        </p:spPr>
        <p:txBody>
          <a:bodyPr/>
          <a:lstStyle/>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11.1</a:t>
            </a:r>
            <a:r>
              <a:rPr lang="en-US" sz="2400" dirty="0" smtClean="0">
                <a:solidFill>
                  <a:schemeClr val="tx1"/>
                </a:solidFill>
                <a:latin typeface="Arial" panose="020B0604020202020204" pitchFamily="34" charset="0"/>
                <a:cs typeface="Arial" panose="020B0604020202020204" pitchFamily="34" charset="0"/>
              </a:rPr>
              <a:t> Describe exceptions, the </a:t>
            </a:r>
            <a:r>
              <a:rPr lang="en-US" sz="2400" b="1" dirty="0" smtClean="0">
                <a:solidFill>
                  <a:schemeClr val="tx1"/>
                </a:solidFill>
                <a:latin typeface="Arial" panose="020B0604020202020204" pitchFamily="34" charset="0"/>
                <a:cs typeface="Arial" panose="020B0604020202020204" pitchFamily="34" charset="0"/>
              </a:rPr>
              <a:t>Exception</a:t>
            </a:r>
            <a:r>
              <a:rPr lang="en-US" sz="2400" dirty="0" smtClean="0">
                <a:solidFill>
                  <a:schemeClr val="tx1"/>
                </a:solidFill>
                <a:latin typeface="Arial" panose="020B0604020202020204" pitchFamily="34" charset="0"/>
                <a:cs typeface="Arial" panose="020B0604020202020204" pitchFamily="34" charset="0"/>
              </a:rPr>
              <a:t> class, and </a:t>
            </a:r>
            <a:r>
              <a:rPr lang="en-US" sz="2400" b="1" dirty="0" smtClean="0">
                <a:solidFill>
                  <a:schemeClr val="tx1"/>
                </a:solidFill>
                <a:latin typeface="Arial" panose="020B0604020202020204" pitchFamily="34" charset="0"/>
                <a:cs typeface="Arial" panose="020B0604020202020204" pitchFamily="34" charset="0"/>
              </a:rPr>
              <a:t>SystemException</a:t>
            </a:r>
            <a:r>
              <a:rPr lang="en-US" sz="2400" dirty="0" smtClean="0">
                <a:solidFill>
                  <a:schemeClr val="tx1"/>
                </a:solidFill>
                <a:latin typeface="Arial" panose="020B0604020202020204" pitchFamily="34" charset="0"/>
                <a:cs typeface="Arial" panose="020B0604020202020204" pitchFamily="34" charset="0"/>
              </a:rPr>
              <a:t>s</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11.2</a:t>
            </a:r>
            <a:r>
              <a:rPr lang="en-US" sz="2400" dirty="0" smtClean="0">
                <a:solidFill>
                  <a:schemeClr val="tx1"/>
                </a:solidFill>
                <a:latin typeface="Arial" panose="020B0604020202020204" pitchFamily="34" charset="0"/>
                <a:cs typeface="Arial" panose="020B0604020202020204" pitchFamily="34" charset="0"/>
              </a:rPr>
              <a:t> Compare </a:t>
            </a:r>
            <a:r>
              <a:rPr lang="en-US" sz="2400" dirty="0">
                <a:solidFill>
                  <a:schemeClr val="tx1"/>
                </a:solidFill>
                <a:latin typeface="Arial" panose="020B0604020202020204" pitchFamily="34" charset="0"/>
                <a:cs typeface="Arial" panose="020B0604020202020204" pitchFamily="34" charset="0"/>
              </a:rPr>
              <a:t>traditional and object-oriented </a:t>
            </a:r>
            <a:br>
              <a:rPr lang="en-US"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error-handling methods</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11.3</a:t>
            </a:r>
            <a:r>
              <a:rPr lang="en-US" sz="2400" dirty="0" smtClean="0">
                <a:solidFill>
                  <a:schemeClr val="tx1"/>
                </a:solidFill>
                <a:latin typeface="Arial" panose="020B0604020202020204" pitchFamily="34" charset="0"/>
                <a:cs typeface="Arial" panose="020B0604020202020204" pitchFamily="34" charset="0"/>
              </a:rPr>
              <a:t> Use </a:t>
            </a:r>
            <a:r>
              <a:rPr lang="en-US" sz="2400" dirty="0">
                <a:solidFill>
                  <a:schemeClr val="tx1"/>
                </a:solidFill>
                <a:latin typeface="Arial" panose="020B0604020202020204" pitchFamily="34" charset="0"/>
                <a:cs typeface="Arial" panose="020B0604020202020204" pitchFamily="34" charset="0"/>
              </a:rPr>
              <a:t>the </a:t>
            </a:r>
            <a:r>
              <a:rPr lang="en-US" sz="2400" b="1" dirty="0">
                <a:solidFill>
                  <a:schemeClr val="tx1"/>
                </a:solidFill>
                <a:latin typeface="Arial" panose="020B0604020202020204" pitchFamily="34" charset="0"/>
                <a:cs typeface="Arial" panose="020B0604020202020204" pitchFamily="34" charset="0"/>
              </a:rPr>
              <a:t>Exception</a:t>
            </a:r>
            <a:r>
              <a:rPr lang="en-US" sz="2400" dirty="0">
                <a:solidFill>
                  <a:schemeClr val="tx1"/>
                </a:solidFill>
                <a:latin typeface="Arial" panose="020B0604020202020204" pitchFamily="34" charset="0"/>
                <a:cs typeface="Arial" panose="020B0604020202020204" pitchFamily="34" charset="0"/>
              </a:rPr>
              <a:t> class’s </a:t>
            </a:r>
            <a:r>
              <a:rPr lang="en-US" sz="2400" b="1" dirty="0">
                <a:solidFill>
                  <a:schemeClr val="tx1"/>
                </a:solidFill>
                <a:latin typeface="Arial" panose="020B0604020202020204" pitchFamily="34" charset="0"/>
                <a:cs typeface="Arial" panose="020B0604020202020204" pitchFamily="34" charset="0"/>
              </a:rPr>
              <a:t>ToString()</a:t>
            </a:r>
            <a:r>
              <a:rPr lang="en-US" sz="2400" dirty="0">
                <a:solidFill>
                  <a:schemeClr val="tx1"/>
                </a:solidFill>
                <a:latin typeface="Arial" panose="020B0604020202020204" pitchFamily="34" charset="0"/>
                <a:cs typeface="Arial" panose="020B0604020202020204" pitchFamily="34" charset="0"/>
              </a:rPr>
              <a:t> method and </a:t>
            </a:r>
            <a:r>
              <a:rPr lang="en-US" sz="2400" b="1" dirty="0">
                <a:solidFill>
                  <a:schemeClr val="tx1"/>
                </a:solidFill>
                <a:latin typeface="Arial" panose="020B0604020202020204" pitchFamily="34" charset="0"/>
                <a:cs typeface="Arial" panose="020B0604020202020204" pitchFamily="34" charset="0"/>
              </a:rPr>
              <a:t>Message</a:t>
            </a:r>
            <a:r>
              <a:rPr lang="en-US" sz="2400" dirty="0">
                <a:solidFill>
                  <a:schemeClr val="tx1"/>
                </a:solidFill>
                <a:latin typeface="Arial" panose="020B0604020202020204" pitchFamily="34" charset="0"/>
                <a:cs typeface="Arial" panose="020B0604020202020204" pitchFamily="34" charset="0"/>
              </a:rPr>
              <a:t> property</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11.4</a:t>
            </a:r>
            <a:r>
              <a:rPr lang="en-US" sz="2400" dirty="0" smtClean="0">
                <a:solidFill>
                  <a:schemeClr val="tx1"/>
                </a:solidFill>
                <a:latin typeface="Arial" panose="020B0604020202020204" pitchFamily="34" charset="0"/>
                <a:cs typeface="Arial" panose="020B0604020202020204" pitchFamily="34" charset="0"/>
              </a:rPr>
              <a:t> Catch </a:t>
            </a:r>
            <a:r>
              <a:rPr lang="en-US" sz="2400" dirty="0">
                <a:solidFill>
                  <a:schemeClr val="tx1"/>
                </a:solidFill>
                <a:latin typeface="Arial" panose="020B0604020202020204" pitchFamily="34" charset="0"/>
                <a:cs typeface="Arial" panose="020B0604020202020204" pitchFamily="34" charset="0"/>
              </a:rPr>
              <a:t>multiple exceptions</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11.5</a:t>
            </a:r>
            <a:r>
              <a:rPr lang="en-US" sz="2400" dirty="0" smtClean="0">
                <a:solidFill>
                  <a:schemeClr val="tx1"/>
                </a:solidFill>
                <a:latin typeface="Arial" panose="020B0604020202020204" pitchFamily="34" charset="0"/>
                <a:cs typeface="Arial" panose="020B0604020202020204" pitchFamily="34" charset="0"/>
              </a:rPr>
              <a:t> Describe </a:t>
            </a:r>
            <a:r>
              <a:rPr lang="en-US" sz="2400" dirty="0">
                <a:solidFill>
                  <a:schemeClr val="tx1"/>
                </a:solidFill>
                <a:latin typeface="Arial" panose="020B0604020202020204" pitchFamily="34" charset="0"/>
                <a:cs typeface="Arial" panose="020B0604020202020204" pitchFamily="34" charset="0"/>
              </a:rPr>
              <a:t>the structure of the </a:t>
            </a:r>
            <a:r>
              <a:rPr lang="en-US" sz="2400" b="1" dirty="0">
                <a:solidFill>
                  <a:schemeClr val="tx1"/>
                </a:solidFill>
                <a:latin typeface="Arial" panose="020B0604020202020204" pitchFamily="34" charset="0"/>
                <a:cs typeface="Arial" panose="020B0604020202020204" pitchFamily="34" charset="0"/>
              </a:rPr>
              <a:t>TryParse()</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methods</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077200" cy="106680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Using the Exception Class’s ToString() Method and Message Property</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(5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1-10 The MilesPerGallon4 program. Program code. In the code, the words in the variable names are merged, and the code contains the following keywords: using, using static, class, static void, i n t, try, catch. The lines read as follows. Line 1: using, system, semicolon. Line 2: using static, system, period, console, semicolon. Line 3: class, miles per gallon 4. The words miles per gallon 4 are highlighted. Line 4: left brace. Line 5, indented once: static void, main, left parenthesis, right parenthesis. Line 6, indented once: left brace. Line 7, indented twice: i n t, miles driven, semicolon. Line 8, indented twice: i n t, gallons of gas, semicolon. Line 9, indented twice: i n t, m p g, semicolon. line10, indented twice: try. Line 11, indented twice: left brace. Line 12, indented 3 times: write, left parenthesis, open quotes, enter miles driven, close quotes, right parenthesis, semicolon. Line 13, indented 3 times: miles driven = convert, period, to i n t 32, left parenthesis, read line, left parenthesis, right parenthesis, right parenthesis, semicolon. Line 14, indented 3 times: write, left parenthesis, open quotes, enter gallons of gas purchased, close quotes, right parenthesis, semicolon. Line 15, indented 3 times: gallons of gas = convert, period, to i n t 32, left parenthesis, read line, left parenthesis, right parenthesis, right parenthesis, semicolon. Line 16, indented 3 times: m p g = miles driven divided by gallons of gas, semicolon. Line 17, indented twice: right brace. Line 18, indented twice: catch, left parenthesis, exception e, right parenthesis. Line 18, indented twice: left brace. Line 19, indented 3 times: m p g = 0, semicolon. Line 21, indented 3 times: write line, left parenthesis, e, period, message, right parenthesis, semicolon. The words, e, period, message, are highlighted. Line 22, indented twice: right brace. Line 23, indented twice: write line, left parenthesis, open quotes, you got, left brace, 0, right brace, miles per gallon, close quotes, comma, m p g, right parenthesis, semicolon. Line 24, indented once: right brace. Line 25: right brac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656" y="1520090"/>
            <a:ext cx="4382550" cy="3594046"/>
          </a:xfrm>
          <a:prstGeom prst="rect">
            <a:avLst/>
          </a:prstGeom>
        </p:spPr>
      </p:pic>
      <p:pic>
        <p:nvPicPr>
          <p:cNvPr id="8" name="Picture 7" descr="Figure 11-11 Execution of the MilesPerGallon4 program. The output of the program displays the following text. Line 1: enter miles driven; 250. Line 2: enter gallons of gas purchased; 0. Line 3: attempted to divide by zero. Line 4: you got 0 miles per gall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4206" y="5114136"/>
            <a:ext cx="2904744" cy="98755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3193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Multiple Exceptions</a:t>
            </a:r>
            <a:r>
              <a:rPr lang="en-US" sz="3600" b="1"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a:t>
            </a:r>
            <a:r>
              <a:rPr lang="en-US" sz="2000" dirty="0" smtClean="0">
                <a:solidFill>
                  <a:srgbClr val="007FA3"/>
                </a:solidFill>
                <a:latin typeface="Arial" panose="020B0604020202020204" pitchFamily="34" charset="0"/>
                <a:cs typeface="Arial" panose="020B0604020202020204" pitchFamily="34" charset="0"/>
              </a:rPr>
              <a:t>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2831544"/>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place as many statements as you need within a </a:t>
            </a:r>
            <a:r>
              <a:rPr lang="en-US" sz="2200" b="1" dirty="0">
                <a:solidFill>
                  <a:schemeClr val="tx1"/>
                </a:solidFill>
                <a:latin typeface="Arial" panose="020B0604020202020204" pitchFamily="34" charset="0"/>
                <a:cs typeface="Arial" panose="020B0604020202020204" pitchFamily="34" charset="0"/>
              </a:rPr>
              <a:t>try</a:t>
            </a:r>
            <a:r>
              <a:rPr lang="en-US" sz="2200" dirty="0">
                <a:solidFill>
                  <a:schemeClr val="tx1"/>
                </a:solidFill>
                <a:latin typeface="Arial" panose="020B0604020202020204" pitchFamily="34" charset="0"/>
                <a:cs typeface="Arial" panose="020B0604020202020204" pitchFamily="34" charset="0"/>
              </a:rPr>
              <a:t> block</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Only the first error-generating statement throws an </a:t>
            </a:r>
            <a:r>
              <a:rPr lang="en-US" sz="2200" b="1" dirty="0">
                <a:solidFill>
                  <a:schemeClr val="tx1"/>
                </a:solidFill>
                <a:latin typeface="Arial" panose="020B0604020202020204" pitchFamily="34" charset="0"/>
                <a:cs typeface="Arial" panose="020B0604020202020204" pitchFamily="34" charset="0"/>
              </a:rPr>
              <a:t>Exception</a:t>
            </a:r>
            <a:endParaRPr lang="en-US" sz="2200" b="1"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Multiple </a:t>
            </a:r>
            <a:r>
              <a:rPr lang="en-US" sz="2200" b="1" dirty="0">
                <a:solidFill>
                  <a:schemeClr val="tx1"/>
                </a:solidFill>
                <a:latin typeface="Arial" panose="020B0604020202020204" pitchFamily="34" charset="0"/>
                <a:cs typeface="Arial" panose="020B0604020202020204" pitchFamily="34" charset="0"/>
              </a:rPr>
              <a:t>catch</a:t>
            </a:r>
            <a:r>
              <a:rPr lang="en-US" sz="2200" dirty="0">
                <a:solidFill>
                  <a:schemeClr val="tx1"/>
                </a:solidFill>
                <a:latin typeface="Arial" panose="020B0604020202020204" pitchFamily="34" charset="0"/>
                <a:cs typeface="Arial" panose="020B0604020202020204" pitchFamily="34" charset="0"/>
              </a:rPr>
              <a:t> blocks are examined in sequence until a match is found for the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that occurred</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Various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s can be handled by the same </a:t>
            </a:r>
            <a:r>
              <a:rPr lang="en-US" sz="2200" b="1" dirty="0">
                <a:solidFill>
                  <a:schemeClr val="tx1"/>
                </a:solidFill>
                <a:latin typeface="Arial" panose="020B0604020202020204" pitchFamily="34" charset="0"/>
                <a:cs typeface="Arial" panose="020B0604020202020204" pitchFamily="34" charset="0"/>
              </a:rPr>
              <a:t>catch</a:t>
            </a:r>
            <a:r>
              <a:rPr lang="en-US" sz="2200" dirty="0">
                <a:solidFill>
                  <a:schemeClr val="tx1"/>
                </a:solidFill>
                <a:latin typeface="Arial" panose="020B0604020202020204" pitchFamily="34" charset="0"/>
                <a:cs typeface="Arial" panose="020B0604020202020204" pitchFamily="34" charset="0"/>
              </a:rPr>
              <a:t> block</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4328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Multiple Exceptions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5)</a:t>
            </a:r>
            <a:endParaRPr lang="en-US" sz="2000" dirty="0">
              <a:solidFill>
                <a:srgbClr val="007FA3"/>
              </a:solidFill>
              <a:latin typeface="Arial" panose="020B0604020202020204" pitchFamily="34" charset="0"/>
              <a:cs typeface="Arial" panose="020B0604020202020204" pitchFamily="34" charset="0"/>
            </a:endParaRPr>
          </a:p>
        </p:txBody>
      </p:sp>
      <p:pic>
        <p:nvPicPr>
          <p:cNvPr id="4" name="Picture 3" descr="Figure 11-13 The TwoErrors program with two catch blocks. Program code. In the code, the words in the variable names are merged, and the code contains the following keywords: using, using static, class, static void, i n t, try, catch. The lines read as follows. Line 1: using, system, semicolon. Line 2: using static, system, period, console, semicolon. Line 3: class, two errors. Line 4: left brace. Line 5, indented once: static void, main, left parenthesis, right parenthesis. Line 6, indented once: left brace. Line 7, indented twice: i n t, n u m = 13, comma, d e n o m = 0, comma, result, semicolon. Line 8, indented twice: i n t, open bracket, close bracket, array = left brace, 22, comma, 33, comma, 44, right brace, semicolon. Line 9, indented twice: try. Line 10, indented twice: left brace. Line 11, indented 3 times, highlighted: result = num divided by denom, semicolon. Line 12, indented 3 times: result = array, open bracket, n u m, right bracket, semicolon. Line 13, indented twice: right brace. Line 14, indented twice: catch, left parenthesis, divide by zero exception error, right parenthesis. Line 15, indented twice: left brace. Line 16, indented 3 times: write line, left parenthesis, open quotes, in first catch block, colon, close quotes, right parenthesis, semicolon. Line 17, indented 3 times: write line, left parenthesis, error, period, message, right parenthesis, semicolon. Line 18, indented twice: right brace. Line 19, indented twice: catch, left parenthesis, index out of range exception, error, right parenthesis. Line 20, indented twice: left brace. Line 21, indented 3 times: write line, left parenthesis, open quotes, in second catch block, colon, close quotes, right parenthesis, semicolon. Line 17, indented 3 times: write line, left parenthesis, error, period, message, right parenthesis, semicolon. Line 23, indented twice: right brace. Line 24, indented once: right brace. Line 25, right brace. An arrow from line 11 points to lin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02977"/>
            <a:ext cx="3701545" cy="4007223"/>
          </a:xfrm>
          <a:prstGeom prst="rect">
            <a:avLst/>
          </a:prstGeom>
        </p:spPr>
      </p:pic>
      <p:pic>
        <p:nvPicPr>
          <p:cNvPr id="7" name="Picture 6" descr="Figure 11-14 Output of the TwoErrors program. The output of the program displays the following text. Line 1: in first catch block, colon. Line 2: attempted to divide by zer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3889" y="5334000"/>
            <a:ext cx="3397306" cy="8382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0290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Multiple Exceptions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5)</a:t>
            </a:r>
            <a:endParaRPr lang="en-US" sz="2000" dirty="0">
              <a:solidFill>
                <a:srgbClr val="007FA3"/>
              </a:solidFill>
              <a:latin typeface="Arial" panose="020B0604020202020204" pitchFamily="34" charset="0"/>
              <a:cs typeface="Arial" panose="020B0604020202020204" pitchFamily="34" charset="0"/>
            </a:endParaRPr>
          </a:p>
        </p:txBody>
      </p:sp>
      <p:pic>
        <p:nvPicPr>
          <p:cNvPr id="3" name="Picture 2" descr="Figure 11-15 The TwoErrors2 program. Program code. In the code, the words in the variable names are merged, and the code contains the following keywords: using, using static, class, static void, i n t, try, catch. The lines read as follows. Line 1: using, system, semicolon. Line 2: using static, system, period, console, semicolon. Line 3: class, two errors. Line 4: left brace. Line 5, indented once: static void, main, left parenthesis, right parenthesis. Line 6, indented once: left brace. Line 7, indented twice: i n t, n u m = 13, comma, d e n o m = 0, comma, result, semicolon. Line 8, indented twice: i n t, left bracket, right bracket. array = left brace, 22, comma, 33, comma, 44, right brace, semicolon. Line 9, indented twice: try. Line 10, indented twice: left brace. Line 11, indented 3 times, highlighted: result = array, open bracket, n u m, close bracket, semicolon. Line 12, indented 3 times: result = num divided by denom, semicolon. Line 13, indented twice: right brace. Line 14, indented twice: catch, left parenthesis, divide by zero exception error, right parenthesis. Line 15, indented twice: left brace. Line 16, indented 3 times: write line, left parenthesis, open quotes, in first catch block, colon, close quotes, right parenthesis, semicolon. Line 17, indented 3 times: write line, left parenthesis, error, period, message, right parenthesis, semicolon. Line 18, indented twice: right brace. Line 19, indented twice: catch, left parenthesis, index out of range exception, error, right parenthesis. Line 20, indented twice: left brace. Line 21, indented 3 times: write line, left parenthesis, open quotes, in second catch block, colon, close quotes, right parenthesis, semicolon. Line 17, indented 3 times: write line, left parenthesis, error, period, message, right parenthesis, semicolon. Line 23, indented twice: right brace. Line 24, indented once: right brace. Line 25, right brace. An arrow points from line 11 to lin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7706"/>
            <a:ext cx="3917243" cy="3700603"/>
          </a:xfrm>
          <a:prstGeom prst="rect">
            <a:avLst/>
          </a:prstGeom>
        </p:spPr>
      </p:pic>
      <p:pic>
        <p:nvPicPr>
          <p:cNvPr id="9" name="Picture 8" descr="Figure 11-16 Output of the TwoErrors2 program. The output of the program displays the following text. Line 1: in second catch block, colon. Line 2: index was outside the bounds of the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3224" y="5295154"/>
            <a:ext cx="3898710" cy="902479"/>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6990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Multiple Exceptions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5)</a:t>
            </a:r>
            <a:endParaRPr lang="en-US" sz="2000" dirty="0">
              <a:solidFill>
                <a:srgbClr val="007FA3"/>
              </a:solidFill>
              <a:latin typeface="Arial" panose="020B0604020202020204" pitchFamily="34" charset="0"/>
              <a:cs typeface="Arial" panose="020B0604020202020204" pitchFamily="34" charset="0"/>
            </a:endParaRPr>
          </a:p>
        </p:txBody>
      </p:sp>
      <p:pic>
        <p:nvPicPr>
          <p:cNvPr id="8" name="Picture 7" descr="Figure 11-17 The TwoErrors3 program with one catch block. Program code. In the code, the words in the variable names are merged, and the code contains the following keywords: using, using static, class, static void, i n t, try, catch. The lines read as follows. Line 1: using, system, semicolon. Line 2: using static, system, period, console, semicolon. Line 3: class, two errors 3. Line 4: left brace. Line 5, indented once: static void, main, left parenthesis, right parenthesis. Line 6, indented once: left brace. Line 7, indented twice: i n t, n u m = 13, comma, d e n o m = 0, comma, result, semicolon. Line 8, indented twice: i n t, left bracket, right bracket. array = left brace, 22, comma, 33, comma, 44, right brace, semicolon. Line 9, indented twice: try. Line 10, indented twice: left brace. Line 11, indented 3 times, result = array, open bracket, n u m, close bracket, semicolon. Line 12, indented 3 times: result = n u m divided by d e n o m, semicolon. Line 13, indented twice: right brace. Line 14, indented twice: catch, left parenthesis, exception error, right parenthesis. Line 15, indented twice: left brace. Line 16, indented 3 times: write line, left parenthesis, error, period, message, right parenthesis, semicolon. Line 17, indented twice: right brace. Line 18, indented once: right brace. Line 19: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901" y="1828800"/>
            <a:ext cx="6246998" cy="401442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74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Multiple Exceptions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(5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3547125"/>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It is poor coding style for a method to throw more than three or four types of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s</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method is trying to accomplish too many diverse </a:t>
            </a:r>
            <a:r>
              <a:rPr lang="en-US" sz="2200" dirty="0" smtClean="0">
                <a:solidFill>
                  <a:schemeClr val="tx1"/>
                </a:solidFill>
                <a:latin typeface="Arial" panose="020B0604020202020204" pitchFamily="34" charset="0"/>
                <a:cs typeface="Arial" panose="020B0604020202020204" pitchFamily="34" charset="0"/>
              </a:rPr>
              <a:t>tasks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types thrown are too specific and should be generalized</a:t>
            </a:r>
            <a:endParaRPr lang="en-US" sz="2200" b="1"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Unreachable</a:t>
            </a:r>
            <a:r>
              <a:rPr lang="en-US" sz="2200" dirty="0">
                <a:solidFill>
                  <a:schemeClr val="tx1"/>
                </a:solidFill>
                <a:latin typeface="Arial" panose="020B0604020202020204" pitchFamily="34" charset="0"/>
                <a:cs typeface="Arial" panose="020B0604020202020204" pitchFamily="34" charset="0"/>
              </a:rPr>
              <a:t> blocks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Contain statements that can never execute under any circumstances because the program logic “can’t get there”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Programmers also call unreachable code </a:t>
            </a:r>
            <a:r>
              <a:rPr lang="en-US" sz="2200" b="1" dirty="0">
                <a:solidFill>
                  <a:schemeClr val="tx1"/>
                </a:solidFill>
                <a:latin typeface="Arial" panose="020B0604020202020204" pitchFamily="34" charset="0"/>
                <a:cs typeface="Arial" panose="020B0604020202020204" pitchFamily="34" charset="0"/>
              </a:rPr>
              <a:t>dead code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5990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Examining the Structure of </a:t>
            </a:r>
            <a:r>
              <a:rPr lang="en-US" sz="3400" b="1" dirty="0" smtClean="0">
                <a:solidFill>
                  <a:srgbClr val="007FA3"/>
                </a:solidFill>
                <a:latin typeface="Arial" panose="020B0604020202020204" pitchFamily="34" charset="0"/>
                <a:cs typeface="Arial" panose="020B0604020202020204" pitchFamily="34" charset="0"/>
              </a:rPr>
              <a:t>the TryParse</a:t>
            </a:r>
            <a:r>
              <a:rPr lang="en-US" sz="3400" b="1" dirty="0">
                <a:solidFill>
                  <a:srgbClr val="007FA3"/>
                </a:solidFill>
                <a:latin typeface="Arial" panose="020B0604020202020204" pitchFamily="34" charset="0"/>
                <a:cs typeface="Arial" panose="020B0604020202020204" pitchFamily="34" charset="0"/>
              </a:rPr>
              <a:t>() Methods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3139321"/>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Allows the conversion of string data to another type without fear of generating uncaught </a:t>
            </a:r>
            <a:r>
              <a:rPr lang="en-US" sz="2200" dirty="0" smtClean="0">
                <a:solidFill>
                  <a:schemeClr val="tx1"/>
                </a:solidFill>
                <a:latin typeface="Arial" panose="020B0604020202020204" pitchFamily="34" charset="0"/>
                <a:cs typeface="Arial" panose="020B0604020202020204" pitchFamily="34" charset="0"/>
              </a:rPr>
              <a:t>exceptions</a:t>
            </a:r>
            <a:endParaRPr lang="en-US" sz="2200" b="1" dirty="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This was introduced in Chapter </a:t>
            </a:r>
            <a:r>
              <a:rPr lang="en-US" sz="2200" dirty="0" smtClean="0">
                <a:solidFill>
                  <a:schemeClr val="tx1"/>
                </a:solidFill>
                <a:latin typeface="Arial" panose="020B0604020202020204" pitchFamily="34" charset="0"/>
                <a:cs typeface="Arial" panose="020B0604020202020204" pitchFamily="34" charset="0"/>
              </a:rPr>
              <a:t>8</a:t>
            </a:r>
          </a:p>
          <a:p>
            <a:pPr marL="0" indent="808038">
              <a:lnSpc>
                <a:spcPct val="100000"/>
              </a:lnSpc>
              <a:spcBef>
                <a:spcPts val="1500"/>
              </a:spcBef>
              <a:buClr>
                <a:srgbClr val="007FA3"/>
              </a:buClr>
              <a:buNone/>
            </a:pPr>
            <a:r>
              <a:rPr lang="en-US" sz="2200" b="1" dirty="0">
                <a:solidFill>
                  <a:schemeClr val="tx1"/>
                </a:solidFill>
                <a:latin typeface="Arial" panose="020B0604020202020204" pitchFamily="34" charset="0"/>
                <a:cs typeface="Arial" panose="020B0604020202020204" pitchFamily="34" charset="0"/>
              </a:rPr>
              <a:t>if(!</a:t>
            </a:r>
            <a:r>
              <a:rPr lang="en-US" sz="2200" b="1" dirty="0" smtClean="0">
                <a:solidFill>
                  <a:schemeClr val="tx1"/>
                </a:solidFill>
                <a:latin typeface="Arial" panose="020B0604020202020204" pitchFamily="34" charset="0"/>
                <a:cs typeface="Arial" panose="020B0604020202020204" pitchFamily="34" charset="0"/>
              </a:rPr>
              <a:t>int.TryParse(inputString</a:t>
            </a:r>
            <a:r>
              <a:rPr lang="en-US" sz="2200" b="1" dirty="0">
                <a:solidFill>
                  <a:schemeClr val="tx1"/>
                </a:solidFill>
                <a:latin typeface="Arial" panose="020B0604020202020204" pitchFamily="34" charset="0"/>
                <a:cs typeface="Arial" panose="020B0604020202020204" pitchFamily="34" charset="0"/>
              </a:rPr>
              <a:t>, out number</a:t>
            </a:r>
            <a:r>
              <a:rPr lang="en-US" sz="2200" b="1" dirty="0" smtClean="0">
                <a:solidFill>
                  <a:schemeClr val="tx1"/>
                </a:solidFill>
                <a:latin typeface="Arial" panose="020B0604020202020204" pitchFamily="34" charset="0"/>
                <a:cs typeface="Arial" panose="020B0604020202020204" pitchFamily="34" charset="0"/>
              </a:rPr>
              <a:t>))</a:t>
            </a:r>
          </a:p>
          <a:p>
            <a:pPr marL="0" indent="1163638">
              <a:lnSpc>
                <a:spcPct val="100000"/>
              </a:lnSpc>
              <a:spcBef>
                <a:spcPts val="1500"/>
              </a:spcBef>
              <a:buClr>
                <a:srgbClr val="007FA3"/>
              </a:buClr>
              <a:buNone/>
            </a:pPr>
            <a:r>
              <a:rPr lang="en-US" sz="2200" b="1" dirty="0">
                <a:solidFill>
                  <a:schemeClr val="tx1"/>
                </a:solidFill>
                <a:latin typeface="Arial" panose="020B0604020202020204" pitchFamily="34" charset="0"/>
                <a:cs typeface="Arial" panose="020B0604020202020204" pitchFamily="34" charset="0"/>
              </a:rPr>
              <a:t>number = DEFAULT_VALUE;</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you were to create a similar method using </a:t>
            </a:r>
            <a:r>
              <a:rPr lang="en-US" sz="2200" b="1" dirty="0">
                <a:solidFill>
                  <a:schemeClr val="tx1"/>
                </a:solidFill>
                <a:latin typeface="Arial" panose="020B0604020202020204" pitchFamily="34" charset="0"/>
                <a:cs typeface="Arial" panose="020B0604020202020204" pitchFamily="34" charset="0"/>
              </a:rPr>
              <a:t>Try…Catch()</a:t>
            </a:r>
            <a:r>
              <a:rPr lang="en-US" sz="2200" dirty="0">
                <a:solidFill>
                  <a:schemeClr val="tx1"/>
                </a:solidFill>
                <a:latin typeface="Arial" panose="020B0604020202020204" pitchFamily="34" charset="0"/>
                <a:cs typeface="Arial" panose="020B0604020202020204" pitchFamily="34" charset="0"/>
              </a:rPr>
              <a:t>, it might look like Figure 11-19 on the following </a:t>
            </a:r>
            <a:r>
              <a:rPr lang="en-US" sz="2200" dirty="0" smtClean="0">
                <a:solidFill>
                  <a:schemeClr val="tx1"/>
                </a:solidFill>
                <a:latin typeface="Arial" panose="020B0604020202020204" pitchFamily="34" charset="0"/>
                <a:cs typeface="Arial" panose="020B0604020202020204" pitchFamily="34" charset="0"/>
              </a:rPr>
              <a:t>slide</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434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Examining the Structure of </a:t>
            </a:r>
            <a:r>
              <a:rPr lang="en-US" sz="3400" b="1" dirty="0" smtClean="0">
                <a:solidFill>
                  <a:srgbClr val="007FA3"/>
                </a:solidFill>
                <a:latin typeface="Arial" panose="020B0604020202020204" pitchFamily="34" charset="0"/>
                <a:cs typeface="Arial" panose="020B0604020202020204" pitchFamily="34" charset="0"/>
              </a:rPr>
              <a:t>the TryParse</a:t>
            </a:r>
            <a:r>
              <a:rPr lang="en-US" sz="3400" b="1" dirty="0">
                <a:solidFill>
                  <a:srgbClr val="007FA3"/>
                </a:solidFill>
                <a:latin typeface="Arial" panose="020B0604020202020204" pitchFamily="34" charset="0"/>
                <a:cs typeface="Arial" panose="020B0604020202020204" pitchFamily="34" charset="0"/>
              </a:rPr>
              <a:t>() Methods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1-19 A possible TryParse() method version. Program code. In the code, the words in the variable names are merged, and the code contains the following keywords: public static bool, string, out i n t, bool, true, try, catch, false, return. The lines read as follows. Line 1: public static bool, try parse, left parenthesis, string, input string, comma, out i n t number, right parenthesis. Line 2: left brace. Line 3, indented once: bool, was successful = true, semicolon. Line 4, indented once: try. Line 5, indented once: left brace. Line 6, indented twice: number = convert, period, to i n t 32, left parenthesis, input string, right parenthesis, semicolon. Line 7, indented once: right brace. Line 8, indented once: catch, left parenthesis, format exception e, right parenthesis. Line 9, indented once: left brace. Line 10, indented twice: was successful = false, semicolon. Line 11, indented twice: number = 0, semicolon. Line 12, indented once: right brace. Line 13, indented once: return, was successful, semicolon. Line 14: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502" y="1975405"/>
            <a:ext cx="7457395" cy="361286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7056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finally Block</a:t>
            </a:r>
            <a:r>
              <a:rPr lang="en-US" sz="3600" b="1"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4116512"/>
          </a:xfrm>
        </p:spPr>
        <p:txBody>
          <a:bodyPr/>
          <a:lstStyle/>
          <a:p>
            <a:pPr marL="256032" indent="-256032">
              <a:lnSpc>
                <a:spcPct val="100000"/>
              </a:lnSpc>
              <a:spcBef>
                <a:spcPts val="1500"/>
              </a:spcBef>
              <a:buClr>
                <a:srgbClr val="007FA3"/>
              </a:buClr>
            </a:pPr>
            <a:r>
              <a:rPr lang="en-US" b="1" dirty="0">
                <a:solidFill>
                  <a:schemeClr val="tx1"/>
                </a:solidFill>
                <a:latin typeface="Arial" panose="020B0604020202020204" pitchFamily="34" charset="0"/>
                <a:cs typeface="Arial" panose="020B0604020202020204" pitchFamily="34" charset="0"/>
              </a:rPr>
              <a:t>finally block</a:t>
            </a:r>
            <a:endParaRPr lang="en-US"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Contains actions to perform at the end of a </a:t>
            </a:r>
            <a:r>
              <a:rPr lang="en-US" sz="2000" b="1" dirty="0">
                <a:solidFill>
                  <a:schemeClr val="tx1"/>
                </a:solidFill>
                <a:latin typeface="Arial" panose="020B0604020202020204" pitchFamily="34" charset="0"/>
                <a:cs typeface="Arial" panose="020B0604020202020204" pitchFamily="34" charset="0"/>
              </a:rPr>
              <a:t>try…catch</a:t>
            </a: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sequence</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Executes whether the </a:t>
            </a:r>
            <a:r>
              <a:rPr lang="en-US" sz="2000" b="1" dirty="0">
                <a:solidFill>
                  <a:schemeClr val="tx1"/>
                </a:solidFill>
                <a:latin typeface="Arial" panose="020B0604020202020204" pitchFamily="34" charset="0"/>
                <a:cs typeface="Arial" panose="020B0604020202020204" pitchFamily="34" charset="0"/>
              </a:rPr>
              <a:t>try</a:t>
            </a:r>
            <a:r>
              <a:rPr lang="en-US" sz="2000" dirty="0">
                <a:solidFill>
                  <a:schemeClr val="tx1"/>
                </a:solidFill>
                <a:latin typeface="Arial" panose="020B0604020202020204" pitchFamily="34" charset="0"/>
                <a:cs typeface="Arial" panose="020B0604020202020204" pitchFamily="34" charset="0"/>
              </a:rPr>
              <a:t> block identifies any </a:t>
            </a:r>
            <a:r>
              <a:rPr lang="en-US" sz="2000" b="1" dirty="0">
                <a:solidFill>
                  <a:schemeClr val="tx1"/>
                </a:solidFill>
                <a:latin typeface="Arial" panose="020B0604020202020204" pitchFamily="34" charset="0"/>
                <a:cs typeface="Arial" panose="020B0604020202020204" pitchFamily="34" charset="0"/>
              </a:rPr>
              <a:t>Exception</a:t>
            </a:r>
            <a:r>
              <a:rPr lang="en-US" sz="2000" dirty="0">
                <a:solidFill>
                  <a:schemeClr val="tx1"/>
                </a:solidFill>
                <a:latin typeface="Arial" panose="020B0604020202020204" pitchFamily="34" charset="0"/>
                <a:cs typeface="Arial" panose="020B0604020202020204" pitchFamily="34" charset="0"/>
              </a:rPr>
              <a:t>s or </a:t>
            </a:r>
            <a:r>
              <a:rPr lang="en-US" sz="2000" dirty="0" smtClean="0">
                <a:solidFill>
                  <a:schemeClr val="tx1"/>
                </a:solidFill>
                <a:latin typeface="Arial" panose="020B0604020202020204" pitchFamily="34" charset="0"/>
                <a:cs typeface="Arial" panose="020B0604020202020204" pitchFamily="34" charset="0"/>
              </a:rPr>
              <a:t>not</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Used to perform clean-up tasks</a:t>
            </a:r>
            <a:endParaRPr lang="en-US" sz="2000" b="1"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000" dirty="0">
                <a:solidFill>
                  <a:schemeClr val="tx1"/>
                </a:solidFill>
                <a:latin typeface="Arial" panose="020B0604020202020204" pitchFamily="34" charset="0"/>
                <a:cs typeface="Arial" panose="020B0604020202020204" pitchFamily="34" charset="0"/>
              </a:rPr>
              <a:t>A </a:t>
            </a:r>
            <a:r>
              <a:rPr lang="en-US" sz="2000" b="1" dirty="0">
                <a:solidFill>
                  <a:schemeClr val="tx1"/>
                </a:solidFill>
                <a:latin typeface="Arial" panose="020B0604020202020204" pitchFamily="34" charset="0"/>
                <a:cs typeface="Arial" panose="020B0604020202020204" pitchFamily="34" charset="0"/>
              </a:rPr>
              <a:t>finally</a:t>
            </a:r>
            <a:r>
              <a:rPr lang="en-US" sz="2000" dirty="0">
                <a:solidFill>
                  <a:schemeClr val="tx1"/>
                </a:solidFill>
                <a:latin typeface="Arial" panose="020B0604020202020204" pitchFamily="34" charset="0"/>
                <a:cs typeface="Arial" panose="020B0604020202020204" pitchFamily="34" charset="0"/>
              </a:rPr>
              <a:t> block executes no matter which of the following outcomes occurs:</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try ends normally</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try ends abnormally and the </a:t>
            </a:r>
            <a:r>
              <a:rPr lang="en-US" sz="2000" b="1" dirty="0">
                <a:solidFill>
                  <a:schemeClr val="tx1"/>
                </a:solidFill>
                <a:latin typeface="Arial" panose="020B0604020202020204" pitchFamily="34" charset="0"/>
                <a:cs typeface="Arial" panose="020B0604020202020204" pitchFamily="34" charset="0"/>
              </a:rPr>
              <a:t>catch</a:t>
            </a: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executes</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try ends abnormally and the catch does not execute</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try ends abnormally, the catch executes, but then the catch ends abnormally because an uncaught exception occurs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603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finally Block</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1-20 General form of a try...catch block with a finally block. Program code. In the code, the words in the variable names are merged, and the code contains the following keywords: try, catch finally. The lines read as follows. Line 1: try. Line 2: left brace. Line 3, indented once: forward slash, forward slash, statements that might cause an exception. Line 4: right brace. Line 5: catch, left parenthesis, some exception an exception instance, right parenthesis. Line 6: left brace. Line 7, indented twice: forward slash, forward slash, what to do about it. Line 8: right brace. Line 9, finally. Line 10: left brace. Line 11, indented once: forward slash, forward slash, statements here execute. Line 12, indented once: forward slash, forward slash, whether an exception occurred or not. Line 13: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7470" y="2119373"/>
            <a:ext cx="6852985" cy="319313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885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2523768"/>
          </a:xfrm>
        </p:spPr>
        <p:txBody>
          <a:bodyPr/>
          <a:lstStyle/>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11.6</a:t>
            </a:r>
            <a:r>
              <a:rPr lang="en-US" sz="2400" dirty="0" smtClean="0">
                <a:solidFill>
                  <a:schemeClr val="tx1"/>
                </a:solidFill>
                <a:latin typeface="Arial" panose="020B0604020202020204" pitchFamily="34" charset="0"/>
                <a:cs typeface="Arial" panose="020B0604020202020204" pitchFamily="34" charset="0"/>
              </a:rPr>
              <a:t> Use </a:t>
            </a:r>
            <a:r>
              <a:rPr lang="en-US" sz="2400" dirty="0">
                <a:solidFill>
                  <a:schemeClr val="tx1"/>
                </a:solidFill>
                <a:latin typeface="Arial" panose="020B0604020202020204" pitchFamily="34" charset="0"/>
                <a:cs typeface="Arial" panose="020B0604020202020204" pitchFamily="34" charset="0"/>
              </a:rPr>
              <a:t>the </a:t>
            </a:r>
            <a:r>
              <a:rPr lang="en-US" sz="2400" b="1" dirty="0">
                <a:solidFill>
                  <a:schemeClr val="tx1"/>
                </a:solidFill>
                <a:latin typeface="Arial" panose="020B0604020202020204" pitchFamily="34" charset="0"/>
                <a:cs typeface="Arial" panose="020B0604020202020204" pitchFamily="34" charset="0"/>
              </a:rPr>
              <a:t>finally</a:t>
            </a:r>
            <a:r>
              <a:rPr lang="en-US" sz="2400" dirty="0">
                <a:solidFill>
                  <a:schemeClr val="tx1"/>
                </a:solidFill>
                <a:latin typeface="Arial" panose="020B0604020202020204" pitchFamily="34" charset="0"/>
                <a:cs typeface="Arial" panose="020B0604020202020204" pitchFamily="34" charset="0"/>
              </a:rPr>
              <a:t> block</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11.7</a:t>
            </a:r>
            <a:r>
              <a:rPr lang="en-US" sz="2400" dirty="0" smtClean="0">
                <a:solidFill>
                  <a:schemeClr val="tx1"/>
                </a:solidFill>
                <a:latin typeface="Arial" panose="020B0604020202020204" pitchFamily="34" charset="0"/>
                <a:cs typeface="Arial" panose="020B0604020202020204" pitchFamily="34" charset="0"/>
              </a:rPr>
              <a:t> Handle </a:t>
            </a:r>
            <a:r>
              <a:rPr lang="en-US" sz="2400" dirty="0">
                <a:solidFill>
                  <a:schemeClr val="tx1"/>
                </a:solidFill>
                <a:latin typeface="Arial" panose="020B0604020202020204" pitchFamily="34" charset="0"/>
                <a:cs typeface="Arial" panose="020B0604020202020204" pitchFamily="34" charset="0"/>
              </a:rPr>
              <a:t>exceptions thrown from outside methods</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11.8</a:t>
            </a:r>
            <a:r>
              <a:rPr lang="en-US" sz="2400" dirty="0" smtClean="0">
                <a:solidFill>
                  <a:schemeClr val="tx1"/>
                </a:solidFill>
                <a:latin typeface="Arial" panose="020B0604020202020204" pitchFamily="34" charset="0"/>
                <a:cs typeface="Arial" panose="020B0604020202020204" pitchFamily="34" charset="0"/>
              </a:rPr>
              <a:t> Trace </a:t>
            </a:r>
            <a:r>
              <a:rPr lang="en-US" sz="2400" b="1" dirty="0">
                <a:solidFill>
                  <a:schemeClr val="tx1"/>
                </a:solidFill>
                <a:latin typeface="Arial" panose="020B0604020202020204" pitchFamily="34" charset="0"/>
                <a:cs typeface="Arial" panose="020B0604020202020204" pitchFamily="34" charset="0"/>
              </a:rPr>
              <a:t>Exception</a:t>
            </a:r>
            <a:r>
              <a:rPr lang="en-US" sz="2400" dirty="0">
                <a:solidFill>
                  <a:schemeClr val="tx1"/>
                </a:solidFill>
                <a:latin typeface="Arial" panose="020B0604020202020204" pitchFamily="34" charset="0"/>
                <a:cs typeface="Arial" panose="020B0604020202020204" pitchFamily="34" charset="0"/>
              </a:rPr>
              <a:t> objects through the call stack</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11.9</a:t>
            </a:r>
            <a:r>
              <a:rPr lang="en-US" sz="2400" dirty="0" smtClean="0">
                <a:solidFill>
                  <a:schemeClr val="tx1"/>
                </a:solidFill>
                <a:latin typeface="Arial" panose="020B0604020202020204" pitchFamily="34" charset="0"/>
                <a:cs typeface="Arial" panose="020B0604020202020204" pitchFamily="34" charset="0"/>
              </a:rPr>
              <a:t> Create </a:t>
            </a:r>
            <a:r>
              <a:rPr lang="en-US" sz="2400" dirty="0">
                <a:solidFill>
                  <a:schemeClr val="tx1"/>
                </a:solidFill>
                <a:latin typeface="Arial" panose="020B0604020202020204" pitchFamily="34" charset="0"/>
                <a:cs typeface="Arial" panose="020B0604020202020204" pitchFamily="34" charset="0"/>
              </a:rPr>
              <a:t>your own </a:t>
            </a:r>
            <a:r>
              <a:rPr lang="en-US" sz="2400" b="1" dirty="0">
                <a:solidFill>
                  <a:schemeClr val="tx1"/>
                </a:solidFill>
                <a:latin typeface="Arial" panose="020B0604020202020204" pitchFamily="34" charset="0"/>
                <a:cs typeface="Arial" panose="020B0604020202020204" pitchFamily="34" charset="0"/>
              </a:rPr>
              <a:t>Exception</a:t>
            </a:r>
            <a:r>
              <a:rPr lang="en-US" sz="2400" dirty="0">
                <a:solidFill>
                  <a:schemeClr val="tx1"/>
                </a:solidFill>
                <a:latin typeface="Arial" panose="020B0604020202020204" pitchFamily="34" charset="0"/>
                <a:cs typeface="Arial" panose="020B0604020202020204" pitchFamily="34" charset="0"/>
              </a:rPr>
              <a:t> classes</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11.10</a:t>
            </a:r>
            <a:r>
              <a:rPr lang="en-US" sz="2400" dirty="0" smtClean="0">
                <a:solidFill>
                  <a:schemeClr val="tx1"/>
                </a:solidFill>
                <a:latin typeface="Arial" panose="020B0604020202020204" pitchFamily="34" charset="0"/>
                <a:cs typeface="Arial" panose="020B0604020202020204" pitchFamily="34" charset="0"/>
              </a:rPr>
              <a:t> Rethrow </a:t>
            </a:r>
            <a:r>
              <a:rPr lang="en-US" sz="2400" b="1" dirty="0">
                <a:solidFill>
                  <a:schemeClr val="tx1"/>
                </a:solidFill>
                <a:latin typeface="Arial" panose="020B0604020202020204" pitchFamily="34" charset="0"/>
                <a:cs typeface="Arial" panose="020B0604020202020204" pitchFamily="34" charset="0"/>
              </a:rPr>
              <a:t>Exception</a:t>
            </a:r>
            <a:r>
              <a:rPr lang="en-US" sz="2400" dirty="0">
                <a:solidFill>
                  <a:schemeClr val="tx1"/>
                </a:solidFill>
                <a:latin typeface="Arial" panose="020B0604020202020204" pitchFamily="34" charset="0"/>
                <a:cs typeface="Arial" panose="020B0604020202020204" pitchFamily="34" charset="0"/>
              </a:rPr>
              <a:t>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863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finally Block</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1-21 Format of code that tries reading a file and handles an exception. Program code. In the code, the words in the variable names are merged, and the code contains the following keywords: try, catch, finally. The lines read as follows. Line 1: try. Line 2: left brace. Line 3, indented once: forward slash, forward slash, open the file. Line 4, indented once: forward slash, forward slash, read the file. Line 5, indented once: forward slash, forward slash, place the file data in an array. Line 6, indented once: forward slash, forward slash, calculate an average from the data. Line 7, indented once: forward slash, forward slash, display the average. Line 8: right brace. Line 9: catch, left parenthesis, I O exception e, right parenthesis. Line 10: left brace. Line 11, indented once: forward slash, forward slash, issue an error message. Line 12, indented once:  forward slash, forward slash, exit. Line 13: right brace. Line 14: finally. Line 15: left brace. Line 16, indented once: forward slash, forward slash, if the file is open, comma, close it. Line 17: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2089" y="1905000"/>
            <a:ext cx="6512222" cy="3807213"/>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1338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Handling Exceptions Thrown from Outside Methods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3054682"/>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An advantage of using object-oriented exception-handling techniques</a:t>
            </a:r>
            <a:r>
              <a:rPr lang="en-US" sz="2200" dirty="0" smtClean="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ability to deal with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s appropriately as you decide how to handle them</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methods from other classes throw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s, methods do not have to catch </a:t>
            </a:r>
            <a:r>
              <a:rPr lang="en-US" sz="2200" dirty="0" smtClean="0">
                <a:solidFill>
                  <a:schemeClr val="tx1"/>
                </a:solidFill>
                <a:latin typeface="Arial" panose="020B0604020202020204" pitchFamily="34" charset="0"/>
                <a:cs typeface="Arial" panose="020B0604020202020204" pitchFamily="34" charset="0"/>
              </a:rPr>
              <a:t>them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Your calling program can catch them, and you can decide what to do</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0602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Handling Exceptions Thrown from Outside Methods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1-22 The PriceList class. Program code. In the code, the words in the variable names are merged, and the code contains the following keywords: class, private static double, public static void, i n t. The lines read as follows. Line 1: class, pricelist. Line 2: left brace. Line 3, indented once: private static double, open bracket, close bracket, price = left brace, 15.99, comma, 27.88, comma, 34.56, comma, 45, 89, right brace, semicolon. Line 4, indented once: public static void, display price, left parenthesis, i n t, item, right parenthesis. Line 5, indented once: left brace. Line 6, indented twice: write line, left parenthesis, open quotes, the price is, close quotes, +. Line 7, indented 3 times: price, open bracket, item, close bracket, period, to string, left parenthesis, open quotes, c, close quotes, right parenthesis, right parenthesis, semicolon. Line 8, indented once: right brace. Line 9: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74" y="2362200"/>
            <a:ext cx="7129452" cy="239969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6820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Handling Exceptions Thrown from Outside Methods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1-23 The PriceListApplication1 program. Program code. In the code, the words in the variable names are merged, and the code contains the following keywords: using, using static, class, static void, i n t, try, catch. The lines read as follows. Line 1: using, system, semicolon. Line 2: using static, system, period, console, semicolon. Line 3: class, price list application 1. Line 4: left brace. Line 5, indented once: static void, main, left parenthesis, right parenthesis. Line 6, indented once: left brace. Line 7, indented twice: i n t, item, semicolon. Line 8, indented twice: try. Line 9, indented twice: left brace. Line 10, indented 3 times: write, left parenthesis, open quotes, enter an item number &gt; &gt; space, close quotes, right parenthesis, semicolon. Line 11, indented 3 times: item = convert, period, to i n t 32, left parenthesis, read line, left parenthesis, right parenthesis, right parenthesis, semicolon. Line 12, indented 3 times: price list, period, display price, left parenthesis, item, right parenthesis, semicolon. Line 13, indented twice: right brace. Line 14, indented twice: catch, left parenthesis, index out of range exception e, right parenthesis. Line 15, indented twice: left brace. Line 16, indented twice: write line, left parenthesis, e, period, message + open quotes, the price is $0, close quotes, right parenthesis, semicolon. Line 17, indented twice: right brace. Line 18, indented once: right brace. Line 19: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8106"/>
            <a:ext cx="5134478" cy="3290972"/>
          </a:xfrm>
          <a:prstGeom prst="rect">
            <a:avLst/>
          </a:prstGeom>
        </p:spPr>
      </p:pic>
      <p:pic>
        <p:nvPicPr>
          <p:cNvPr id="8" name="Picture 7" descr="Figure 11-24 Output of the PriceListApplication1 program when a user enters an invalid item number. The output of the program displays the following text. Line 1: enter an item number &gt; &gt; 4. Line 2: index was outside the bounds of the array. The price is $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6085" y="5029200"/>
            <a:ext cx="5352865" cy="107742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3981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Handling Exceptions Thrown from Outside Methods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1-25 The PriceListApplication2 program. Program code. In the code, the words in the variable names are merged, and the code contains the following keywords: using, using static, class, static void, bool, false, while, i n t, try, true, catch. The lines read as follows. Line 1: using, system, semicolon. Line 2: using static, system, period, console, semicolon. Line 3: class, price list application 2. Line 4: left brace. Line 5, indented once: static void, main, left parenthesis, right parenthesis. Line 6, indented once: left brace. Line 7, indented twice: i n t, item = 0, semicolon. Line 8, bool, is good item = false, semicolon. Line 8, indented twice: while, left parenthesis, exclamation mark, is good item, right parenthesis. Line 9, indented twice: left brace. Line 10, indented 3 times: try. Line 11, indented twice: left brace. Line 12, write, left parenthesis, open quotes, enter an item number &gt; &gt; space, close quotes, right parenthesis, semicolon. Line 13, indented 3 times: item = convert, period, to i n t 32, left parenthesis, read line, left parenthesis, right parenthesis, right parenthesis, semicolon. Line 15, indented 3 times: price list, period, display price, left parenthesis, item, right parenthesis, semicolon. Line 16, indented twice: right brace. Line 17, indented twice: catch, left parenthesis, index out of range exception e, right parenthesis. Line 18, indented twice: left brace. Line 19, indented twice: write line, left parenthesis, open quotes, you must enter a number less, close quotes, +. Line 21, indented four times: open quotes, than 4, point, right parenthesis, semicolon. Line 22, indented twice: write line, left parenthesis, open quotes, please reenter item number, space, close quotes, right parenthesis, semicolon. Line 23, indented 3 times: right brace. Line 24, indented twice: right brace. Line 25, indented twice: write line, left parenthesis, open quotes, thank you, close quotes, right parenthesis, semicolon. Line 26, indented once: right brace. Line 27: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1211" y="1554547"/>
            <a:ext cx="5053978" cy="445458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3407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Handling Exceptions Thrown from Outside Methods</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(5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3" name="Picture 2" descr="Figure 11-26 Output of the PriceListApplication2 program when a user enters an invalid item number several times. The output of the program displays the following text. Line 1: enter an item number &gt; &gt; 12. Line 2: you must enter a number less than 4. Line 3: please reenter item number. Line 4: enter an item number &gt; &gt; 4. Line 5: you must enter a number less than 4. Line 6: please reenter item number. Line 7: enter an item number &gt; &gt; 3. Line 8: the price is $45.89. Line 9: thank you."/>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893" y="2133600"/>
            <a:ext cx="6203013" cy="303037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2384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Tracing Exception Objects Through the Call Stack</a:t>
            </a:r>
          </a:p>
        </p:txBody>
      </p:sp>
      <p:sp>
        <p:nvSpPr>
          <p:cNvPr id="3" name="Content Placeholder 2"/>
          <p:cNvSpPr>
            <a:spLocks noGrp="1"/>
          </p:cNvSpPr>
          <p:nvPr>
            <p:ph idx="1"/>
          </p:nvPr>
        </p:nvSpPr>
        <p:spPr>
          <a:xfrm>
            <a:off x="592017" y="1538818"/>
            <a:ext cx="7789983" cy="3662541"/>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Call stack</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memory location where the computer stores the list of locations to which the system must return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a method throws an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and does not catch it, the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is thrown to the next method “up” the call stack</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Called </a:t>
            </a:r>
            <a:r>
              <a:rPr lang="en-US" sz="2200" b="1" dirty="0">
                <a:solidFill>
                  <a:schemeClr val="tx1"/>
                </a:solidFill>
                <a:latin typeface="Arial" panose="020B0604020202020204" pitchFamily="34" charset="0"/>
                <a:cs typeface="Arial" panose="020B0604020202020204" pitchFamily="34" charset="0"/>
              </a:rPr>
              <a:t>propagating the </a:t>
            </a:r>
            <a:r>
              <a:rPr lang="en-US" sz="2200" b="1" dirty="0" smtClean="0">
                <a:solidFill>
                  <a:schemeClr val="tx1"/>
                </a:solidFill>
                <a:latin typeface="Arial" panose="020B0604020202020204" pitchFamily="34" charset="0"/>
                <a:cs typeface="Arial" panose="020B0604020202020204" pitchFamily="34" charset="0"/>
              </a:rPr>
              <a:t>exception</a:t>
            </a:r>
          </a:p>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StackTrace</a:t>
            </a:r>
            <a:r>
              <a:rPr lang="en-US" sz="2200" dirty="0">
                <a:solidFill>
                  <a:schemeClr val="tx1"/>
                </a:solidFill>
                <a:latin typeface="Arial" panose="020B0604020202020204" pitchFamily="34" charset="0"/>
                <a:cs typeface="Arial" panose="020B0604020202020204" pitchFamily="34" charset="0"/>
              </a:rPr>
              <a:t> property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Contains a list of methods in the call stack so you can determine the location of the </a:t>
            </a:r>
            <a:r>
              <a:rPr lang="en-US" sz="2200" b="1" dirty="0">
                <a:solidFill>
                  <a:schemeClr val="tx1"/>
                </a:solidFill>
                <a:latin typeface="Arial" panose="020B0604020202020204" pitchFamily="34" charset="0"/>
                <a:cs typeface="Arial" panose="020B0604020202020204" pitchFamily="34" charset="0"/>
              </a:rPr>
              <a:t>Exception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8014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624"/>
            <a:ext cx="8153400" cy="861774"/>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 Case Study: Using StackTrace</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4)</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1-27 The Tax class. Program code. In the code, the words in the variable names are merged, and the code contains the following keywords: class, private static double, double, i n t, if, else, return. The lines read as follows. Line 1: class, tax. Line 2: left brace. Line 3, indented once: private static double, open bracket, close bracket, tax rate = left brace, 0.06, comma, 0.07, right brace, semicolon. Line 4, private static double, cutoff = 20.00, semicolon. Line 5, indented once: public static double, determine tax rate, left parenthesis, double, price, right parenthesis. Line 6, indented once: left brace. Line 7, indented twice: i n t, subscript, semicolon. Line 8, indented twice: double, rate, semicolon. Line 9, indented twice: if, left parenthesis, price &lt; = cutoff, right parenthesis. Line 10, indented 3 times: subscript = 0, semicolon. Line 11, indented twice: else. Line 12, indented 3 times, highlighted: subscript = 2, semicolon. Note: this mistake is intentional; don’t do it. Line 13, indented twice: rate = tax rate, open bracket, subscript, close bracket, semicolon. The word, subscript, is highlighted. Line 14, indented twice: return, rate, semicolon. Line 15, indented once: right brace. Line 16: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1784336"/>
            <a:ext cx="5610405" cy="386320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6907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 Case Study: Using StackTrace</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4)</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1-28 The PriceList class that includes a call to the Tax class method. Program code. In the code, the words in the variable names are merged, and the code contains the following keywords: class, private static double, public static void, i n t, double. Line 1: class, price list. Line 2: left brace. Line 3, indented once: private static double, open bracket, close bracket, price = left brace, 15.99, comma, 27.88, comma, 34.56, comma, 45.89, right brace, semicolon. Line 4, indented once: public static void, display price, left parenthesis, i n t item, right parenthesis. Line 5, indented once: left brace. Line 6, indented twice: double, tax, semicolon. Line 7, indented twice: double, total, semicolon. Line 8, indented twice: double, p r, semicolon. Line 9, indented twice: p r = price, open bracket, item, close bracket, semicolon. Line 10, indented twice: tax = p r asterisk tax, period, determine tax rate, left parenthesis, p r, right parenthesis, semicolon. The words, tax, period, determine tax rate, left parenthesis, p r, right parenthesis, are highlighted. Line 11, indented twice: total = p r + tax, semicolon. Line 12, indented twice: write line, left parenthesis, open quotes, the total price is, close quotes, + total, period, to string, left parenthesis, open quotes, c, close quotes, right parenthesis, right parenthesis, semicolon. Line 13, indented once: right brace. Line 14: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7906" y="2061337"/>
            <a:ext cx="6413569" cy="3309201"/>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8250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 Case Study: Using StackTrace</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4)</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1-29 The PriceListApplication3 program. Program code. In the code, the words in the variable names are merged, and the code contains the following keywords: using, using static, class, static void, i n t, try, catch. Line 1: using, system, semicolon. Line 2: using static, system, period, console, semicolon. Line 3: class, price list application 3. Line 4: left brace. Line 5, indented once: static void, main, left parenthesis, right parenthesis. Line 6, indented once: left brace. Line 7, indented twice: i n t, item, semicolon. Line 8, indented twice: try. Line 9, indented twice: left brace. Line 10, indented 3 times: write, left parenthesis, open quotes, enter an item number &gt; &gt; space, close quotes, right parenthesis, semicolon. Line 11, indented 3 times: item = convert, period, to i n t 32, left parenthesis, read line, left parenthesis, right parenthesis, right parenthesis, semicolon. Line 12, indented 3 times, highlighted: price list, period, display price, left parenthesis, item, right parenthesis, semicolon. Line 13, indented twice: right brace. Line 14, indented twice: catch, left parenthesis, exception e, right parenthesis. Line 15, indented twice: left brace. Line 16, indented 3 times: write line, left parenthesis, open quotes, error, exclamation mark, close quotes, right parenthesis, semicolon. The word error is highlighted. Line 17, indented twice: right brace. Line 18, indented twice: right brace. Line 19: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9705" y="1600200"/>
            <a:ext cx="4463390" cy="4290871"/>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238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Exceptions</a:t>
            </a:r>
            <a:r>
              <a:rPr lang="en-US" sz="3600" b="1"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a:t>
            </a:r>
            <a:r>
              <a:rPr lang="en-US" sz="2000" dirty="0" smtClean="0">
                <a:solidFill>
                  <a:srgbClr val="007FA3"/>
                </a:solidFill>
                <a:latin typeface="Arial" panose="020B0604020202020204" pitchFamily="34" charset="0"/>
                <a:cs typeface="Arial" panose="020B0604020202020204" pitchFamily="34" charset="0"/>
              </a:rPr>
              <a:t>2)</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4078039"/>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Exception</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Any error condition or unexpected behavior in an executing </a:t>
            </a:r>
            <a:r>
              <a:rPr lang="en-US" sz="2200" dirty="0" smtClean="0">
                <a:solidFill>
                  <a:schemeClr val="tx1"/>
                </a:solidFill>
                <a:latin typeface="Arial" panose="020B0604020202020204" pitchFamily="34" charset="0"/>
                <a:cs typeface="Arial" panose="020B0604020202020204" pitchFamily="34" charset="0"/>
              </a:rPr>
              <a:t>program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Caused by errors in program logic or insufficient system </a:t>
            </a:r>
            <a:r>
              <a:rPr lang="en-US" sz="2200" dirty="0" smtClean="0">
                <a:solidFill>
                  <a:schemeClr val="tx1"/>
                </a:solidFill>
                <a:latin typeface="Arial" panose="020B0604020202020204" pitchFamily="34" charset="0"/>
                <a:cs typeface="Arial" panose="020B0604020202020204" pitchFamily="34" charset="0"/>
              </a:rPr>
              <a:t>resources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Terminates the program unless exceptions are handled</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Exception handling</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Object-oriented techniques used to manage such </a:t>
            </a:r>
            <a:r>
              <a:rPr lang="en-US" sz="2200" dirty="0" smtClean="0">
                <a:solidFill>
                  <a:schemeClr val="tx1"/>
                </a:solidFill>
                <a:latin typeface="Arial" panose="020B0604020202020204" pitchFamily="34" charset="0"/>
                <a:cs typeface="Arial" panose="020B0604020202020204" pitchFamily="34" charset="0"/>
              </a:rPr>
              <a:t>errors</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Exceptions are objects of the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class or one of its derived classes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97127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 Case Study: Using StackTrace</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4)</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1-30 Execution of the PriceListApplication3 program when a user enters 1 for the item number. The output of the program displays the following text. Line 1: enter an item number &gt; &gt; 1. Line 2: error, exclamation mar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419" y="1563552"/>
            <a:ext cx="3997410" cy="1225450"/>
          </a:xfrm>
          <a:prstGeom prst="rect">
            <a:avLst/>
          </a:prstGeom>
        </p:spPr>
      </p:pic>
      <p:pic>
        <p:nvPicPr>
          <p:cNvPr id="8" name="Picture 7" descr="Figure 11-31 Execution of the modified price list application in which e.Message is displayed in the catch block. The output of the program displays the following text. Line 1: enter an item number &gt; &gt; 1. Line 2: index was outside the bounds of the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3850" y="3038985"/>
            <a:ext cx="5876091" cy="1218840"/>
          </a:xfrm>
          <a:prstGeom prst="rect">
            <a:avLst/>
          </a:prstGeom>
        </p:spPr>
      </p:pic>
      <p:pic>
        <p:nvPicPr>
          <p:cNvPr id="9" name="Picture 8" descr="Figure 11-32 Execution of the modified price list application in which&#10;e.StackTrace is displayed in the catch block. The output of the program displays the following text. Line 1: enter an item number &gt; &gt; 1. Line 2, indented once: at tax, period, determine tax rate, left parenthesis, double price, right parenthesis. Line 3, indented once: at price list, period, display price, left parenthesis, i n t 32 item, right parenthesis. Line 4, indented once: at price list application 3, period, main, left parenthesis, right parenthesi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0203" y="4507808"/>
            <a:ext cx="5018747" cy="161797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304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6962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Creating Your Own Exception Classes </a:t>
            </a:r>
            <a:r>
              <a:rPr lang="en-US" sz="2000" dirty="0">
                <a:solidFill>
                  <a:srgbClr val="007FA3"/>
                </a:solidFill>
                <a:latin typeface="Arial" panose="020B0604020202020204" pitchFamily="34" charset="0"/>
                <a:cs typeface="Arial" panose="020B0604020202020204" pitchFamily="34" charset="0"/>
              </a:rPr>
              <a:t>(1 of 3)</a:t>
            </a:r>
          </a:p>
        </p:txBody>
      </p:sp>
      <p:sp>
        <p:nvSpPr>
          <p:cNvPr id="3" name="Content Placeholder 2"/>
          <p:cNvSpPr>
            <a:spLocks noGrp="1"/>
          </p:cNvSpPr>
          <p:nvPr>
            <p:ph idx="1"/>
          </p:nvPr>
        </p:nvSpPr>
        <p:spPr>
          <a:xfrm>
            <a:off x="592017" y="1538818"/>
            <a:ext cx="8018583" cy="1092607"/>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To create your own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Extend the </a:t>
            </a:r>
            <a:r>
              <a:rPr lang="en-US" sz="2200" b="1" dirty="0">
                <a:solidFill>
                  <a:schemeClr val="tx1"/>
                </a:solidFill>
                <a:latin typeface="Arial" panose="020B0604020202020204" pitchFamily="34" charset="0"/>
                <a:cs typeface="Arial" panose="020B0604020202020204" pitchFamily="34" charset="0"/>
              </a:rPr>
              <a:t>ApplicationException</a:t>
            </a:r>
            <a:r>
              <a:rPr lang="en-US" sz="2200" dirty="0">
                <a:solidFill>
                  <a:schemeClr val="tx1"/>
                </a:solidFill>
                <a:latin typeface="Arial" panose="020B0604020202020204" pitchFamily="34" charset="0"/>
                <a:cs typeface="Arial" panose="020B0604020202020204" pitchFamily="34" charset="0"/>
              </a:rPr>
              <a:t> or the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class</a:t>
            </a:r>
            <a:endParaRPr lang="en-US" sz="2200" dirty="0">
              <a:solidFill>
                <a:schemeClr val="tx1"/>
              </a:solidFill>
              <a:latin typeface="Arial" panose="020B0604020202020204" pitchFamily="34" charset="0"/>
              <a:cs typeface="Arial" panose="020B0604020202020204" pitchFamily="34" charset="0"/>
            </a:endParaRPr>
          </a:p>
        </p:txBody>
      </p:sp>
      <p:pic>
        <p:nvPicPr>
          <p:cNvPr id="5" name="Picture 4" descr="Figure 11-33 The NegativeBalanceException class. Program code. In the code, the words in the variable names are merged, and the code contains the following keywords: class, private static string, public, base. Line 1: class, negative balance exception, colon, exception. The last word is highlighted. Line 2: left brace. Line 3, indented once: private static string, m s g = open quotes, bank balance is negative, point, close quotes, semicolon. Line 4, indented once: public negative balance exception, left parenthesis, right parenthesis, colon, base, left parenthesis, m s g, right parenthesis. The words, base, left parenthesis, m s g, right parenthesis, are highlighted. Line 5, indented once: left brace. Line 6, indented once: right brace. Line 7: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930" y="2787988"/>
            <a:ext cx="7504470" cy="216941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1686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6962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Creating Your Own Exception Classes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p>
        </p:txBody>
      </p:sp>
      <p:sp>
        <p:nvSpPr>
          <p:cNvPr id="3" name="Content Placeholder 2"/>
          <p:cNvSpPr>
            <a:spLocks noGrp="1"/>
          </p:cNvSpPr>
          <p:nvPr>
            <p:ph idx="1"/>
          </p:nvPr>
        </p:nvSpPr>
        <p:spPr>
          <a:xfrm>
            <a:off x="592017" y="1538818"/>
            <a:ext cx="8247183" cy="1354217"/>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create a </a:t>
            </a:r>
            <a:r>
              <a:rPr lang="en-US" sz="2200" b="1" dirty="0">
                <a:solidFill>
                  <a:schemeClr val="tx1"/>
                </a:solidFill>
                <a:latin typeface="Arial" panose="020B0604020202020204" pitchFamily="34" charset="0"/>
                <a:cs typeface="Arial" panose="020B0604020202020204" pitchFamily="34" charset="0"/>
              </a:rPr>
              <a:t>BankAccount</a:t>
            </a:r>
            <a:r>
              <a:rPr lang="en-US" sz="2200" dirty="0">
                <a:solidFill>
                  <a:schemeClr val="tx1"/>
                </a:solidFill>
                <a:latin typeface="Arial" panose="020B0604020202020204" pitchFamily="34" charset="0"/>
                <a:cs typeface="Arial" panose="020B0604020202020204" pitchFamily="34" charset="0"/>
              </a:rPr>
              <a:t> class like the one shown in Figure 11-34, you can create the Balance property set accessor to throw a </a:t>
            </a:r>
            <a:r>
              <a:rPr lang="en-US" sz="2200" b="1" dirty="0">
                <a:solidFill>
                  <a:schemeClr val="tx1"/>
                </a:solidFill>
                <a:latin typeface="Arial" panose="020B0604020202020204" pitchFamily="34" charset="0"/>
                <a:cs typeface="Arial" panose="020B0604020202020204" pitchFamily="34" charset="0"/>
              </a:rPr>
              <a:t>NegativeBalanceException</a:t>
            </a:r>
            <a:r>
              <a:rPr lang="en-US" sz="2200" dirty="0">
                <a:solidFill>
                  <a:schemeClr val="tx1"/>
                </a:solidFill>
                <a:latin typeface="Arial" panose="020B0604020202020204" pitchFamily="34" charset="0"/>
                <a:cs typeface="Arial" panose="020B0604020202020204" pitchFamily="34" charset="0"/>
              </a:rPr>
              <a:t> when a client attempts to set the balance to be </a:t>
            </a:r>
            <a:r>
              <a:rPr lang="en-US" sz="2200" dirty="0" smtClean="0">
                <a:solidFill>
                  <a:schemeClr val="tx1"/>
                </a:solidFill>
                <a:latin typeface="Arial" panose="020B0604020202020204" pitchFamily="34" charset="0"/>
                <a:cs typeface="Arial" panose="020B0604020202020204" pitchFamily="34" charset="0"/>
              </a:rPr>
              <a:t>negative</a:t>
            </a:r>
            <a:endParaRPr lang="en-US" sz="2200" dirty="0">
              <a:solidFill>
                <a:schemeClr val="tx1"/>
              </a:solidFill>
              <a:latin typeface="Arial" panose="020B0604020202020204" pitchFamily="34" charset="0"/>
              <a:cs typeface="Arial" panose="020B0604020202020204" pitchFamily="34" charset="0"/>
            </a:endParaRPr>
          </a:p>
        </p:txBody>
      </p:sp>
      <p:pic>
        <p:nvPicPr>
          <p:cNvPr id="4" name="Picture 3" descr="Figure 11-34 The BankAccount class. Program code. In the code, the words in the variable names are merged, and the code contains the following keywords: class, private double, public i n t, get, set, public double, return, if, value. Line 1: class, bank account. Line 2: left brace. Line 3, indented once: private double, balance, semicolon. Line 4, indented once: public i n t, account n u m, left brace, get, semicolon, set, semicolon, right brace. Line 5, indented once: public double, balance. Line 6, indented once: left brace. Line 7, indented twice: get. Line 8, indented twice: left brace. Line 9, indented 3 times: return, balance, semicolon. Line 10, indented twice: right brace. Line 11, indented twice set. Line 12, indented twice: left brace. Line 13, indented 3 times: if, left parenthesis, value &lt; 0, right parenthesis. Line 14, indented 3 times: left brace. Line 15, indented 4 times, highlighted: negative balance exception n b e =. Line 16, indented 5 times, highlighted: new negative balance exception, left parenthesis, right parenthesis, semicolon. Line 17, indented 4 times, highlighted: throw, left parenthesis, n b e, right parenthesis, semicolon. Line 18, indented 3 times: right brace. Line 19, indented 3 times: balance = value, semicolon. Line 20, indented twice: right brace. Line 21, indented once: right brace. Line 22: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1701" y="3029914"/>
            <a:ext cx="4367814" cy="317768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353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6962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Creating Your Own Exception Classes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p>
        </p:txBody>
      </p:sp>
      <p:pic>
        <p:nvPicPr>
          <p:cNvPr id="7" name="Picture 6" descr="Figure 11-35 The TryBankAccount program. Program code. In the code, the words in the variable names are merged, and the code contains the following keywords: using, using static, class, static void, new, try, catch. Line 1: using, system, semicolon. Line 2: using static, system, period, console, semicolon. Line 3: class, try bank account. Line 4: left brace. Line 5, indented once: static void, main, left parenthesis, right parenthesis. Line 6, indented once: left brace. Line 7, indented twice: bank account ay c c t = new bank account, left parenthesis, right parenthesis, semicolon. Line 8, indented twice: try. Line 9, indented twice: left brace. Line 10, indented 3 times: ay c c t, period, account n u m = 1234, semicolon. Line 11, indented 3 times, highlighted: ay c c t, period, balance = negative 1000, semicolon. Line 12, indented twice: right brace. Line 13, indented twice: catch, left parenthesis, negative balance exception e, right parenthesis. Line 14, indented twice: left brace. Line 15, indented 3 times: write line, left parenthesis, e, period, message, right parenthesis, semicolon. Line 16, indented 3 times: write line, left parenthesis, e, period, stack trace, right parenthesis, semicolon. Line 17, indented twice: right brace. Line 18, indented once: right brace. Line 19: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574132"/>
            <a:ext cx="4703870" cy="3315670"/>
          </a:xfrm>
          <a:prstGeom prst="rect">
            <a:avLst/>
          </a:prstGeom>
        </p:spPr>
      </p:pic>
      <p:pic>
        <p:nvPicPr>
          <p:cNvPr id="8" name="Picture 7" descr="Figure 11-36 Output of the TryBankAccount program. The output of the program displays the following text. Line 1: bank balance is negative. Line 2, indented once: at bank account, period, set, underscore, balance, left parenthesis, double value, right parenthesis. Line 3, indented once: at try bank account, period, main, left parenthesis, right parenthesi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444" y="5002957"/>
            <a:ext cx="3945506" cy="111521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9862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Rethrowing an Exception</a:t>
            </a:r>
            <a:r>
              <a:rPr lang="en-US" sz="3600" b="1"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2377574"/>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Rethrow the exception</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Let the calling method handle the problem</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method that catches an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does not have to handle </a:t>
            </a:r>
            <a:r>
              <a:rPr lang="en-US" sz="2200" dirty="0" smtClean="0">
                <a:solidFill>
                  <a:schemeClr val="tx1"/>
                </a:solidFill>
                <a:latin typeface="Arial" panose="020B0604020202020204" pitchFamily="34" charset="0"/>
                <a:cs typeface="Arial" panose="020B0604020202020204" pitchFamily="34" charset="0"/>
              </a:rPr>
              <a:t>it</a:t>
            </a:r>
            <a:endParaRPr lang="en-US" sz="2200" b="1" dirty="0" smtClean="0">
              <a:solidFill>
                <a:schemeClr val="tx1"/>
              </a:solidFill>
              <a:latin typeface="Arial" panose="020B0604020202020204" pitchFamily="34" charset="0"/>
              <a:cs typeface="Arial" panose="020B0604020202020204" pitchFamily="34" charset="0"/>
            </a:endParaRP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Within a </a:t>
            </a:r>
            <a:r>
              <a:rPr lang="en-US" sz="2200" b="1" dirty="0">
                <a:solidFill>
                  <a:schemeClr val="tx1"/>
                </a:solidFill>
                <a:latin typeface="Arial" panose="020B0604020202020204" pitchFamily="34" charset="0"/>
                <a:cs typeface="Arial" panose="020B0604020202020204" pitchFamily="34" charset="0"/>
              </a:rPr>
              <a:t>catch</a:t>
            </a:r>
            <a:r>
              <a:rPr lang="en-US" sz="2200" dirty="0">
                <a:solidFill>
                  <a:schemeClr val="tx1"/>
                </a:solidFill>
                <a:latin typeface="Arial" panose="020B0604020202020204" pitchFamily="34" charset="0"/>
                <a:cs typeface="Arial" panose="020B0604020202020204" pitchFamily="34" charset="0"/>
              </a:rPr>
              <a:t> block, you can rethrow the exception that was caught by using the keyword </a:t>
            </a:r>
            <a:r>
              <a:rPr lang="en-US" sz="2200" b="1" dirty="0">
                <a:solidFill>
                  <a:schemeClr val="tx1"/>
                </a:solidFill>
                <a:latin typeface="Arial" panose="020B0604020202020204" pitchFamily="34" charset="0"/>
                <a:cs typeface="Arial" panose="020B0604020202020204" pitchFamily="34" charset="0"/>
              </a:rPr>
              <a:t>throw</a:t>
            </a:r>
            <a:r>
              <a:rPr lang="en-US" sz="2200" dirty="0">
                <a:solidFill>
                  <a:schemeClr val="tx1"/>
                </a:solidFill>
                <a:latin typeface="Arial" panose="020B0604020202020204" pitchFamily="34" charset="0"/>
                <a:cs typeface="Arial" panose="020B0604020202020204" pitchFamily="34" charset="0"/>
              </a:rPr>
              <a:t> with no object after </a:t>
            </a:r>
            <a:r>
              <a:rPr lang="en-US" sz="2200" dirty="0" smtClean="0">
                <a:solidFill>
                  <a:schemeClr val="tx1"/>
                </a:solidFill>
                <a:latin typeface="Arial" panose="020B0604020202020204" pitchFamily="34" charset="0"/>
                <a:cs typeface="Arial" panose="020B0604020202020204" pitchFamily="34" charset="0"/>
              </a:rPr>
              <a:t>it</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6124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Rethrowing an Exception</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1-37 The ReThrowDemo program. Program code. In the code, the words in the variable names are merged, and the code contains the following keywords: using, using static, class, static void, try, catch, private static void, throw, new. Line 1: using, system, semicolon. Line 2: using static, system, period, console, semicolon. Line 3: class, re throw demo. Line 4: left brace. Line 5, indented once: static void, main, left parenthesis, right parenthesis. Line 6, indented once: left brace. Line 7, indented twice: try. Line 8, indented twice: left brace. Line 9, indented 3 times: write line, left parenthesis, open quotes, trying in main, left parenthesis, right parenthesis, method, close quotes right parenthesis, semicolon. Line 10, indented 3 times: method ay, left parenthesis, right parenthesis. Line 11, indented twice: right brace. Line 12, indented twice: catch, left parenthesis, exception ay e, right parenthesis. Line 13, indented twice: left brace. Line 14, indented twice: write line, left parenthesis, open quotes, caught in main, left parenthesis, right parenthesis, method minus sign, minus sign, back slash, n, left brace, 0, right brace, close quotes, comma. Line 15, indented 3 times: ay e, period, message, right parenthesis, semicolon. Line 16, indented twice: right brace. Line 17, indented twice: write line, left parenthesis, open quotes, main, left parenthesis, right parenthesis, method is done, close quotes, right parenthesis, semicolon. Line 18, indented once: right brace. Line 19, indented once: private static void, method ay, left parenthesis, right parenthesis. Line 20, indented once: left brace. Line 21, indented twice: try. Line 22, indented twice: left brace. Line 23, indented 3 times: write line, left parenthesis, open quotes, trying in method ay, close quotes, right parenthesis, semicolon. Line 24, indented 3 times: method b, left parenthesis, right parenthesis, semicolon. Line 25, indented twice: right brace. Line 26, indented twice: catch, left parenthesis, exception, right parenthesis. Line 27, indented twice: left brace. Line 28, indented 3 times: write line, left parenthesis, open quotes, caught in method ay, close quotes, right parenthesis, semicolon. Line 29, indented 3 times: throw, semicolon. Line 30, indented twice: right brace. Line 31, indented once: right brace. Line 32, indented once: private static void, method b, left parenthesis, right parenthesis. Line 33, indented once: left brace. Line 34, indented twice: try. Line 35, indented twice: left brace. Line 36, indented 3 times: write line, left parenthesis, open quotes, trying in method b, close quotes, right parenthesis, semicolon. Line 37, indented 3 times: method c, left parenthesis, right parenthesis, semicolon. Line 38, indented twice: right brace. Line 39, indented twice: catch, left parenthesis, exception, right parenthesis. Line 40, indented twice: left brace. Line 41, indented 3 times: write line, left parenthesis, open quotes, caught in method b, close quotes, right parenthesis, semicolon. Line 42, indented 3 times: throw, semicolon. Line 43, indented twice: right brace. Line 44, indented once: right brace. Line 45, indented once: private static void, method c, left parenthesis, right parenthesis. Line 46, indented once: left brace. Line 47, indented twice: write line, left parenthesis, open quotes, in method C, close quotes, right parenthesis, semicolon. Line 48, indented twice: throw, left parenthesis, new exception, left parenthesis, open quotes, this came from method C, close quotes, right parenthesis, right parenthesis, semicolon. Line 49, indented once: right brace. Line 50: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447800"/>
            <a:ext cx="2782005" cy="474577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377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Rethrowing an Exception</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1-38 Execution of the ReThrowDemo program. The output of the program displays the following text. Line 1: trying in main, left parenthesis, right parenthesis, method. Line 2: trying in method ay. Line 3: trying in method b. Line 4: in method c. Line 5: caught in method b. Line 6: caught in method ay. Line 7: caught in main, left parenthesis, right parenthesis, method, minus sign, minus sign. Line 8, indented once: this came from method c. Line 9: main, left parenthesis, right parenthesis, method is don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0164" y="2133600"/>
            <a:ext cx="4756072" cy="2964225"/>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3040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a:solidFill>
                  <a:srgbClr val="007FA3"/>
                </a:solidFill>
                <a:latin typeface="Arial" panose="020B0604020202020204" pitchFamily="34" charset="0"/>
                <a:cs typeface="Arial" panose="020B0604020202020204" pitchFamily="34" charset="0"/>
              </a:rPr>
              <a:t>(1 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170983" cy="4154984"/>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An exception is any error condition or unexpected behavior in an executing program</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purposely generate a </a:t>
            </a:r>
            <a:r>
              <a:rPr lang="en-US" sz="2200" b="1" dirty="0">
                <a:solidFill>
                  <a:schemeClr val="tx1"/>
                </a:solidFill>
                <a:latin typeface="Arial" panose="020B0604020202020204" pitchFamily="34" charset="0"/>
                <a:cs typeface="Arial" panose="020B0604020202020204" pitchFamily="34" charset="0"/>
              </a:rPr>
              <a:t>SystemException</a:t>
            </a:r>
            <a:r>
              <a:rPr lang="en-US" sz="2200" dirty="0">
                <a:solidFill>
                  <a:schemeClr val="tx1"/>
                </a:solidFill>
                <a:latin typeface="Arial" panose="020B0604020202020204" pitchFamily="34" charset="0"/>
                <a:cs typeface="Arial" panose="020B0604020202020204" pitchFamily="34" charset="0"/>
              </a:rPr>
              <a:t> by forcing a program to contain an </a:t>
            </a:r>
            <a:r>
              <a:rPr lang="en-US" sz="2200" dirty="0" smtClean="0">
                <a:solidFill>
                  <a:schemeClr val="tx1"/>
                </a:solidFill>
                <a:latin typeface="Arial" panose="020B0604020202020204" pitchFamily="34" charset="0"/>
                <a:cs typeface="Arial" panose="020B0604020202020204" pitchFamily="34" charset="0"/>
              </a:rPr>
              <a:t>error</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think an error will occur frequently, it is most efficient to handle it in the traditional way</a:t>
            </a:r>
            <a:endParaRPr lang="en-US" sz="2200"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In object-oriented terminology, you “try” a procedure that may not complete </a:t>
            </a:r>
            <a:r>
              <a:rPr lang="en-US" sz="2200" dirty="0" smtClean="0">
                <a:solidFill>
                  <a:schemeClr val="tx1"/>
                </a:solidFill>
                <a:latin typeface="Arial" panose="020B0604020202020204" pitchFamily="34" charset="0"/>
                <a:cs typeface="Arial" panose="020B0604020202020204" pitchFamily="34" charset="0"/>
              </a:rPr>
              <a:t>correctly</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Every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object contains a </a:t>
            </a:r>
            <a:r>
              <a:rPr lang="en-US" sz="2200" b="1" dirty="0" smtClean="0">
                <a:solidFill>
                  <a:schemeClr val="tx1"/>
                </a:solidFill>
                <a:latin typeface="Arial" panose="020B0604020202020204" pitchFamily="34" charset="0"/>
                <a:cs typeface="Arial" panose="020B0604020202020204" pitchFamily="34" charset="0"/>
              </a:rPr>
              <a:t>ToString()</a:t>
            </a:r>
            <a:r>
              <a:rPr lang="en-US" sz="2200" dirty="0" smtClean="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method and a </a:t>
            </a:r>
            <a:r>
              <a:rPr lang="en-US" sz="2200" b="1" dirty="0">
                <a:solidFill>
                  <a:schemeClr val="tx1"/>
                </a:solidFill>
                <a:latin typeface="Arial" panose="020B0604020202020204" pitchFamily="34" charset="0"/>
                <a:cs typeface="Arial" panose="020B0604020202020204" pitchFamily="34" charset="0"/>
              </a:rPr>
              <a:t>Message</a:t>
            </a:r>
            <a:r>
              <a:rPr lang="en-US" sz="2200" dirty="0">
                <a:solidFill>
                  <a:schemeClr val="tx1"/>
                </a:solidFill>
                <a:latin typeface="Arial" panose="020B0604020202020204" pitchFamily="34" charset="0"/>
                <a:cs typeface="Arial" panose="020B0604020202020204" pitchFamily="34" charset="0"/>
              </a:rPr>
              <a:t> property</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720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7942383" cy="4039567"/>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place as many statements as you need within a </a:t>
            </a:r>
            <a:r>
              <a:rPr lang="en-US" sz="2200" b="1" dirty="0">
                <a:solidFill>
                  <a:schemeClr val="tx1"/>
                </a:solidFill>
                <a:latin typeface="Arial" panose="020B0604020202020204" pitchFamily="34" charset="0"/>
                <a:cs typeface="Arial" panose="020B0604020202020204" pitchFamily="34" charset="0"/>
              </a:rPr>
              <a:t>try</a:t>
            </a: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block</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Catch as many different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s as you want</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TryParse()</a:t>
            </a:r>
            <a:r>
              <a:rPr lang="en-US" sz="2200" dirty="0">
                <a:solidFill>
                  <a:schemeClr val="tx1"/>
                </a:solidFill>
                <a:latin typeface="Arial" panose="020B0604020202020204" pitchFamily="34" charset="0"/>
                <a:cs typeface="Arial" panose="020B0604020202020204" pitchFamily="34" charset="0"/>
              </a:rPr>
              <a:t> methods that you can use to convert strings to other data types without causing exceptions use exception-handling techniques </a:t>
            </a:r>
            <a:r>
              <a:rPr lang="en-US" sz="2200" dirty="0" smtClean="0">
                <a:solidFill>
                  <a:schemeClr val="tx1"/>
                </a:solidFill>
                <a:latin typeface="Arial" panose="020B0604020202020204" pitchFamily="34" charset="0"/>
                <a:cs typeface="Arial" panose="020B0604020202020204" pitchFamily="34" charset="0"/>
              </a:rPr>
              <a:t>internally</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have actions to perform at the end of a </a:t>
            </a:r>
            <a:r>
              <a:rPr lang="en-US" sz="2200" b="1" dirty="0">
                <a:solidFill>
                  <a:schemeClr val="tx1"/>
                </a:solidFill>
                <a:latin typeface="Arial" panose="020B0604020202020204" pitchFamily="34" charset="0"/>
                <a:cs typeface="Arial" panose="020B0604020202020204" pitchFamily="34" charset="0"/>
              </a:rPr>
              <a:t>try…catch</a:t>
            </a:r>
            <a:r>
              <a:rPr lang="en-US" sz="2200" dirty="0">
                <a:solidFill>
                  <a:schemeClr val="tx1"/>
                </a:solidFill>
                <a:latin typeface="Arial" panose="020B0604020202020204" pitchFamily="34" charset="0"/>
                <a:cs typeface="Arial" panose="020B0604020202020204" pitchFamily="34" charset="0"/>
              </a:rPr>
              <a:t> sequence, use a </a:t>
            </a:r>
            <a:r>
              <a:rPr lang="en-US" sz="2200" b="1" dirty="0">
                <a:solidFill>
                  <a:schemeClr val="tx1"/>
                </a:solidFill>
                <a:latin typeface="Arial" panose="020B0604020202020204" pitchFamily="34" charset="0"/>
                <a:cs typeface="Arial" panose="020B0604020202020204" pitchFamily="34" charset="0"/>
              </a:rPr>
              <a:t>finally </a:t>
            </a:r>
            <a:r>
              <a:rPr lang="en-US" sz="2200" dirty="0" smtClean="0">
                <a:solidFill>
                  <a:schemeClr val="tx1"/>
                </a:solidFill>
                <a:latin typeface="Arial" panose="020B0604020202020204" pitchFamily="34" charset="0"/>
                <a:cs typeface="Arial" panose="020B0604020202020204" pitchFamily="34" charset="0"/>
              </a:rPr>
              <a:t>block</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methods throw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s, they don’t have to catch </a:t>
            </a:r>
            <a:r>
              <a:rPr lang="en-US" sz="2200" dirty="0" smtClean="0">
                <a:solidFill>
                  <a:schemeClr val="tx1"/>
                </a:solidFill>
                <a:latin typeface="Arial" panose="020B0604020202020204" pitchFamily="34" charset="0"/>
                <a:cs typeface="Arial" panose="020B0604020202020204" pitchFamily="34" charset="0"/>
              </a:rPr>
              <a:t>them</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299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247183" cy="3185581"/>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a method throws an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and does not catch it, then the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is thrown to the method that called the offending </a:t>
            </a:r>
            <a:r>
              <a:rPr lang="en-US" sz="2200" dirty="0" smtClean="0">
                <a:solidFill>
                  <a:schemeClr val="tx1"/>
                </a:solidFill>
                <a:latin typeface="Arial" panose="020B0604020202020204" pitchFamily="34" charset="0"/>
                <a:cs typeface="Arial" panose="020B0604020202020204" pitchFamily="34" charset="0"/>
              </a:rPr>
              <a:t>method</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To create your own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that you can throw, you can extend the </a:t>
            </a:r>
            <a:r>
              <a:rPr lang="en-US" sz="2200" b="1" dirty="0">
                <a:solidFill>
                  <a:schemeClr val="tx1"/>
                </a:solidFill>
                <a:latin typeface="Arial" panose="020B0604020202020204" pitchFamily="34" charset="0"/>
                <a:cs typeface="Arial" panose="020B0604020202020204" pitchFamily="34" charset="0"/>
              </a:rPr>
              <a:t>ApplicationException</a:t>
            </a:r>
            <a:r>
              <a:rPr lang="en-US" sz="2200" dirty="0">
                <a:solidFill>
                  <a:schemeClr val="tx1"/>
                </a:solidFill>
                <a:latin typeface="Arial" panose="020B0604020202020204" pitchFamily="34" charset="0"/>
                <a:cs typeface="Arial" panose="020B0604020202020204" pitchFamily="34" charset="0"/>
              </a:rPr>
              <a:t> class or the </a:t>
            </a:r>
            <a:r>
              <a:rPr lang="en-US" sz="2200" b="1" dirty="0">
                <a:solidFill>
                  <a:schemeClr val="tx1"/>
                </a:solidFill>
                <a:latin typeface="Arial" panose="020B0604020202020204" pitchFamily="34" charset="0"/>
                <a:cs typeface="Arial" panose="020B0604020202020204" pitchFamily="34" charset="0"/>
              </a:rPr>
              <a:t>Exception </a:t>
            </a:r>
            <a:r>
              <a:rPr lang="en-US" sz="2200" dirty="0" smtClean="0">
                <a:solidFill>
                  <a:schemeClr val="tx1"/>
                </a:solidFill>
                <a:latin typeface="Arial" panose="020B0604020202020204" pitchFamily="34" charset="0"/>
                <a:cs typeface="Arial" panose="020B0604020202020204" pitchFamily="34" charset="0"/>
              </a:rPr>
              <a:t>class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write a method that catches an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your method does not have to handle the </a:t>
            </a:r>
            <a:r>
              <a:rPr lang="en-US" sz="2200" b="1" dirty="0">
                <a:solidFill>
                  <a:schemeClr val="tx1"/>
                </a:solidFill>
                <a:latin typeface="Arial" panose="020B0604020202020204" pitchFamily="34" charset="0"/>
                <a:cs typeface="Arial" panose="020B0604020202020204" pitchFamily="34" charset="0"/>
              </a:rPr>
              <a:t>Exception</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740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Exceptions</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2)</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2600712"/>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Most exceptions derive from three classes:</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Predefined Common Language Runtime exception classes derived from </a:t>
            </a:r>
            <a:r>
              <a:rPr lang="en-US" sz="2200" b="1" dirty="0">
                <a:solidFill>
                  <a:schemeClr val="tx1"/>
                </a:solidFill>
                <a:latin typeface="Arial" panose="020B0604020202020204" pitchFamily="34" charset="0"/>
                <a:cs typeface="Arial" panose="020B0604020202020204" pitchFamily="34" charset="0"/>
              </a:rPr>
              <a:t>SystemException</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User-defined application exception classes you derive from </a:t>
            </a:r>
            <a:r>
              <a:rPr lang="en-US" sz="2200" b="1" dirty="0">
                <a:solidFill>
                  <a:schemeClr val="tx1"/>
                </a:solidFill>
                <a:latin typeface="Arial" panose="020B0604020202020204" pitchFamily="34" charset="0"/>
                <a:cs typeface="Arial" panose="020B0604020202020204" pitchFamily="34" charset="0"/>
              </a:rPr>
              <a:t>ApplicationException</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Exception</a:t>
            </a:r>
            <a:r>
              <a:rPr lang="en-US" sz="2200" dirty="0">
                <a:solidFill>
                  <a:schemeClr val="tx1"/>
                </a:solidFill>
                <a:latin typeface="Arial" panose="020B0604020202020204" pitchFamily="34" charset="0"/>
                <a:cs typeface="Arial" panose="020B0604020202020204" pitchFamily="34" charset="0"/>
              </a:rPr>
              <a:t> class which is the parent of </a:t>
            </a:r>
            <a:r>
              <a:rPr lang="en-US" sz="2200" b="1" dirty="0">
                <a:solidFill>
                  <a:schemeClr val="tx1"/>
                </a:solidFill>
                <a:latin typeface="Arial" panose="020B0604020202020204" pitchFamily="34" charset="0"/>
                <a:cs typeface="Arial" panose="020B0604020202020204" pitchFamily="34" charset="0"/>
              </a:rPr>
              <a:t>SystemException</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ApplicationException</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15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9248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Purposely Generating </a:t>
            </a:r>
            <a:r>
              <a:rPr lang="en-US" sz="3400" b="1" dirty="0" smtClean="0">
                <a:solidFill>
                  <a:srgbClr val="007FA3"/>
                </a:solidFill>
                <a:latin typeface="Arial" panose="020B0604020202020204" pitchFamily="34" charset="0"/>
                <a:cs typeface="Arial" panose="020B0604020202020204" pitchFamily="34" charset="0"/>
              </a:rPr>
              <a:t>a SystemException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4078039"/>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deliberately generate a </a:t>
            </a:r>
            <a:r>
              <a:rPr lang="en-US" sz="2200" b="1" dirty="0">
                <a:solidFill>
                  <a:schemeClr val="tx1"/>
                </a:solidFill>
                <a:latin typeface="Arial" panose="020B0604020202020204" pitchFamily="34" charset="0"/>
                <a:cs typeface="Arial" panose="020B0604020202020204" pitchFamily="34" charset="0"/>
              </a:rPr>
              <a:t>SystemException</a:t>
            </a:r>
            <a:r>
              <a:rPr lang="en-US" sz="2200" dirty="0">
                <a:solidFill>
                  <a:schemeClr val="tx1"/>
                </a:solidFill>
                <a:latin typeface="Arial" panose="020B0604020202020204" pitchFamily="34" charset="0"/>
                <a:cs typeface="Arial" panose="020B0604020202020204" pitchFamily="34" charset="0"/>
              </a:rPr>
              <a:t> by forcing a program to contain an error</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Example: Dividing an integer by zero</a:t>
            </a:r>
            <a:endParaRPr lang="en-US" sz="2200"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Termination of the program is abrupt and </a:t>
            </a:r>
            <a:r>
              <a:rPr lang="en-US" sz="2200" dirty="0" smtClean="0">
                <a:solidFill>
                  <a:schemeClr val="tx1"/>
                </a:solidFill>
                <a:latin typeface="Arial" panose="020B0604020202020204" pitchFamily="34" charset="0"/>
                <a:cs typeface="Arial" panose="020B0604020202020204" pitchFamily="34" charset="0"/>
              </a:rPr>
              <a:t>unforgiving</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Object-oriented error-handling techniques provide more elegant </a:t>
            </a:r>
            <a:r>
              <a:rPr lang="en-US" sz="2200" dirty="0" smtClean="0">
                <a:solidFill>
                  <a:schemeClr val="tx1"/>
                </a:solidFill>
                <a:latin typeface="Arial" panose="020B0604020202020204" pitchFamily="34" charset="0"/>
                <a:cs typeface="Arial" panose="020B0604020202020204" pitchFamily="34" charset="0"/>
              </a:rPr>
              <a:t>solutions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With exception handling, a program can continue after dealing with a problem</a:t>
            </a:r>
          </a:p>
          <a:p>
            <a:pPr marL="740664" indent="-283464">
              <a:lnSpc>
                <a:spcPct val="100000"/>
              </a:lnSpc>
              <a:spcBef>
                <a:spcPts val="600"/>
              </a:spcBef>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Especially important in </a:t>
            </a:r>
            <a:r>
              <a:rPr lang="en-US" sz="2200" b="1" dirty="0">
                <a:solidFill>
                  <a:schemeClr val="tx1"/>
                </a:solidFill>
                <a:latin typeface="Arial" panose="020B0604020202020204" pitchFamily="34" charset="0"/>
                <a:cs typeface="Arial" panose="020B0604020202020204" pitchFamily="34" charset="0"/>
              </a:rPr>
              <a:t>mission-critical</a:t>
            </a:r>
            <a:r>
              <a:rPr lang="en-US" sz="2200" dirty="0">
                <a:solidFill>
                  <a:schemeClr val="tx1"/>
                </a:solidFill>
                <a:latin typeface="Arial" panose="020B0604020202020204" pitchFamily="34" charset="0"/>
                <a:cs typeface="Arial" panose="020B0604020202020204" pitchFamily="34" charset="0"/>
              </a:rPr>
              <a:t> applications - any process that is crucial to an organization</a:t>
            </a:r>
            <a:endParaRPr lang="en-US" sz="2200"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31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9248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Purposely Generating </a:t>
            </a:r>
            <a:r>
              <a:rPr lang="en-US" sz="3400" b="1" dirty="0" smtClean="0">
                <a:solidFill>
                  <a:srgbClr val="007FA3"/>
                </a:solidFill>
                <a:latin typeface="Arial" panose="020B0604020202020204" pitchFamily="34" charset="0"/>
                <a:cs typeface="Arial" panose="020B0604020202020204" pitchFamily="34" charset="0"/>
              </a:rPr>
              <a:t>a SystemException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1-1 The MilesPerGallon program. Program code. In the code, the words in the variable names are merged, and the code contains the following keywords: using, using static, class, static void, i n t. The lines read as follows. Line 1: using, system, semicolon. Line 2: using static, system, period, console, semicolon. Line 3: class, miles per gallon. Line 4, indented once: left brace. Line 5, indented once: static void, main, left parenthesis, right parenthesis. Line 6, indented once: left brace. Line 7, indented twice: i n t, miles driven, semicolon. Line 8, indented twice: i n t, gallons of gas, semicolon. Line 9, indented twice: i n t, m p g, semicolon. Line 10, indented twice: write, left parenthesis, open quotes, enter miles driven, close quotes, right parenthesis, semicolon. Line 11, indented twice: miles driven = convert, period, to i n t 32, left parenthesis, read line, left parenthesis, right parenthesis, right parenthesis, semicolon. Line 12, indented twice: write, left parenthesis, open quotes, enter gallons of gas purchased, close quotes, right parenthesis, semicolon. Line 13, indented twice: gallons of gas = convert, period, to i n t 32, left parenthesis, read line, left parenthesis, right parenthesis, right parenthesis, semicolon. Line 14, indented twice: m p g = miles driven divided by gallons of gas, semicolon. Line 15, indented twice: write line, left parenthesis, open quotes, you got, left brace, 0, right brace, miles per gallon, close quotes, comma, m p g, right parenthesis, semicolon. Line 16, indented once: right brace. Line 17: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893694"/>
            <a:ext cx="6463683" cy="3776289"/>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761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9248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Purposely Generating </a:t>
            </a:r>
            <a:r>
              <a:rPr lang="en-US" sz="3400" b="1" dirty="0" smtClean="0">
                <a:solidFill>
                  <a:srgbClr val="007FA3"/>
                </a:solidFill>
                <a:latin typeface="Arial" panose="020B0604020202020204" pitchFamily="34" charset="0"/>
                <a:cs typeface="Arial" panose="020B0604020202020204" pitchFamily="34" charset="0"/>
              </a:rPr>
              <a:t>a SystemException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11-2 Two executions of the MilesPerGallon program. Two outputs. Output 1. Line 1: enter miles driven; 300. Line 2: enter gallons of gas purchased; 12. Line 3: you got 25 miles per gallon. Output 2. Line 1: enter miles driven; 300. Line 2: enter gallons of gas purchased; 0. Line 3: blank. Line 4: unhandled exception, colon, system, period, divide by zero exception, colon, attempted to divide by zero. Line 5, indented once: at miles per gallon, period, main, left parenthesis, right parenthesi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286000"/>
            <a:ext cx="7332790" cy="257650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979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9248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Purposely Generating </a:t>
            </a:r>
            <a:r>
              <a:rPr lang="en-US" sz="3400" b="1" dirty="0" smtClean="0">
                <a:solidFill>
                  <a:srgbClr val="007FA3"/>
                </a:solidFill>
                <a:latin typeface="Arial" panose="020B0604020202020204" pitchFamily="34" charset="0"/>
                <a:cs typeface="Arial" panose="020B0604020202020204" pitchFamily="34" charset="0"/>
              </a:rPr>
              <a:t>a SystemException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252376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Programs that can handle exceptions appropriately are said to be more fault tolerant and robust than those that do not</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Fault-tolerant</a:t>
            </a:r>
            <a:r>
              <a:rPr lang="en-US" sz="2200" dirty="0">
                <a:solidFill>
                  <a:schemeClr val="tx1"/>
                </a:solidFill>
                <a:latin typeface="Arial" panose="020B0604020202020204" pitchFamily="34" charset="0"/>
                <a:cs typeface="Arial" panose="020B0604020202020204" pitchFamily="34" charset="0"/>
              </a:rPr>
              <a:t> applications are designed so that they continue to operate, possibly at a reduced level, when some part of the system </a:t>
            </a:r>
            <a:r>
              <a:rPr lang="en-US" sz="2200" dirty="0" smtClean="0">
                <a:solidFill>
                  <a:schemeClr val="tx1"/>
                </a:solidFill>
                <a:latin typeface="Arial" panose="020B0604020202020204" pitchFamily="34" charset="0"/>
                <a:cs typeface="Arial" panose="020B0604020202020204" pitchFamily="34" charset="0"/>
              </a:rPr>
              <a:t>fails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Robustness</a:t>
            </a:r>
            <a:r>
              <a:rPr lang="en-US" sz="2200" dirty="0">
                <a:solidFill>
                  <a:schemeClr val="tx1"/>
                </a:solidFill>
                <a:latin typeface="Arial" panose="020B0604020202020204" pitchFamily="34" charset="0"/>
                <a:cs typeface="Arial" panose="020B0604020202020204" pitchFamily="34" charset="0"/>
              </a:rPr>
              <a:t> represents the degree to which a system is resilient to stress, maintaining correct functioning</a:t>
            </a:r>
            <a:endParaRPr lang="en-US" sz="2200"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946434"/>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18726</TotalTime>
  <Words>3900</Words>
  <Application>Microsoft Office PowerPoint</Application>
  <PresentationFormat>On-screen Show (4:3)</PresentationFormat>
  <Paragraphs>217</Paragraphs>
  <Slides>49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Verdana</vt:lpstr>
      <vt:lpstr>Office Theme</vt:lpstr>
      <vt:lpstr>Microsoft Visual C#: An Introduction to Object-Oriented Programming</vt:lpstr>
      <vt:lpstr>Objectives (1 of 2)</vt:lpstr>
      <vt:lpstr>Objectives (2 of 2)</vt:lpstr>
      <vt:lpstr>Understanding Exceptions (1 of 2)</vt:lpstr>
      <vt:lpstr>Understanding Exceptions (2 of 2)</vt:lpstr>
      <vt:lpstr>Purposely Generating a SystemException (1 of 4)</vt:lpstr>
      <vt:lpstr>Purposely Generating a SystemException (2 of 4)</vt:lpstr>
      <vt:lpstr>Purposely Generating a SystemException (3 of 4)</vt:lpstr>
      <vt:lpstr>Purposely Generating a SystemException (4 of 4)</vt:lpstr>
      <vt:lpstr>Comparing Traditional and Object-Oriented Error-Handling Methods</vt:lpstr>
      <vt:lpstr>Understanding Object-Oriented Exception-Handling Methods (1 of 5)</vt:lpstr>
      <vt:lpstr>Understanding Object-Oriented Exception-Handling Methods (2 of 5)</vt:lpstr>
      <vt:lpstr>Understanding Object-Oriented Exception-Handling Methods (3 of 5)</vt:lpstr>
      <vt:lpstr>Understanding Object-Oriented Exception-Handling Methods (4 of 5)</vt:lpstr>
      <vt:lpstr>Understanding Object-Oriented Exception-Handling Methods (5 of 5)</vt:lpstr>
      <vt:lpstr>Using the Exception Class’s ToString() Method and Message Property (1 of 5)</vt:lpstr>
      <vt:lpstr>Using the Exception Class’s ToString() Method and Message Property (2 of 5)</vt:lpstr>
      <vt:lpstr>Using the Exception Class’s ToString() Method and Message Property (3 of 5)</vt:lpstr>
      <vt:lpstr>Using the Exception Class’s ToString() Method and Message Property (4 of 5)</vt:lpstr>
      <vt:lpstr>Using the Exception Class’s ToString() Method and Message Property (5 of 5)</vt:lpstr>
      <vt:lpstr>Creating Multiple Exceptions (1 of 5)</vt:lpstr>
      <vt:lpstr>Creating Multiple Exceptions (2 of 5)</vt:lpstr>
      <vt:lpstr>Creating Multiple Exceptions (3 of 5)</vt:lpstr>
      <vt:lpstr>Creating Multiple Exceptions (4 of 5)</vt:lpstr>
      <vt:lpstr>Creating Multiple Exceptions (5 of 5)</vt:lpstr>
      <vt:lpstr>Examining the Structure of the TryParse() Methods (1 of 2)</vt:lpstr>
      <vt:lpstr>Examining the Structure of the TryParse() Methods (2 of 2)</vt:lpstr>
      <vt:lpstr>Using the finally Block (1 of 3)</vt:lpstr>
      <vt:lpstr>Using the finally Block (2 of 3)</vt:lpstr>
      <vt:lpstr>Using the finally Block (3 of 3)</vt:lpstr>
      <vt:lpstr>Handling Exceptions Thrown from Outside Methods (1 of 5)</vt:lpstr>
      <vt:lpstr>Handling Exceptions Thrown from Outside Methods (2 of 5)</vt:lpstr>
      <vt:lpstr>Handling Exceptions Thrown from Outside Methods (3 of 5)</vt:lpstr>
      <vt:lpstr>Handling Exceptions Thrown from Outside Methods (4 of 5)</vt:lpstr>
      <vt:lpstr>Handling Exceptions Thrown from Outside Methods (5 of 5)</vt:lpstr>
      <vt:lpstr>Tracing Exception Objects Through the Call Stack</vt:lpstr>
      <vt:lpstr>A Case Study: Using StackTrace (1 of 4)</vt:lpstr>
      <vt:lpstr>A Case Study: Using StackTrace (2 of 4)</vt:lpstr>
      <vt:lpstr>A Case Study: Using StackTrace (3 of 4)</vt:lpstr>
      <vt:lpstr>A Case Study: Using StackTrace (4 of 4)</vt:lpstr>
      <vt:lpstr>Creating Your Own Exception Classes (1 of 3)</vt:lpstr>
      <vt:lpstr>Creating Your Own Exception Classes (2 of 3)</vt:lpstr>
      <vt:lpstr>Creating Your Own Exception Classes (3 of 3)</vt:lpstr>
      <vt:lpstr>Rethrowing an Exception (1 of 3)</vt:lpstr>
      <vt:lpstr>Rethrowing an Exception (2 of 3)</vt:lpstr>
      <vt:lpstr>Rethrowing an Exception (3 of 3)</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C#: An Introduction to Object-Oriented Programming, Seventh Edition</dc:title>
  <dc:subject>Computer Engineering</dc:subject>
  <dc:creator>Farrell</dc:creator>
  <cp:lastModifiedBy>P, Steepan</cp:lastModifiedBy>
  <cp:revision>759</cp:revision>
  <cp:lastPrinted>2010-11-12T17:54:40Z</cp:lastPrinted>
  <dcterms:created xsi:type="dcterms:W3CDTF">2007-02-15T20:50:52Z</dcterms:created>
  <dcterms:modified xsi:type="dcterms:W3CDTF">2017-06-29T13:38:33Z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