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42"/>
  </p:notesMasterIdLst>
  <p:handoutMasterIdLst>
    <p:handoutMasterId r:id="rId43"/>
  </p:handoutMasterIdLst>
  <p:sldIdLst>
    <p:sldId id="348" r:id="rId2"/>
    <p:sldId id="346" r:id="rId3"/>
    <p:sldId id="460" r:id="rId4"/>
    <p:sldId id="461" r:id="rId5"/>
    <p:sldId id="462" r:id="rId6"/>
    <p:sldId id="463" r:id="rId7"/>
    <p:sldId id="464" r:id="rId8"/>
    <p:sldId id="466" r:id="rId9"/>
    <p:sldId id="426" r:id="rId10"/>
    <p:sldId id="467" r:id="rId11"/>
    <p:sldId id="468" r:id="rId12"/>
    <p:sldId id="427" r:id="rId13"/>
    <p:sldId id="469" r:id="rId14"/>
    <p:sldId id="470" r:id="rId15"/>
    <p:sldId id="429" r:id="rId16"/>
    <p:sldId id="471" r:id="rId17"/>
    <p:sldId id="472" r:id="rId18"/>
    <p:sldId id="473" r:id="rId19"/>
    <p:sldId id="474" r:id="rId20"/>
    <p:sldId id="475" r:id="rId21"/>
    <p:sldId id="476" r:id="rId22"/>
    <p:sldId id="390" r:id="rId23"/>
    <p:sldId id="477" r:id="rId24"/>
    <p:sldId id="478" r:id="rId25"/>
    <p:sldId id="350" r:id="rId26"/>
    <p:sldId id="479" r:id="rId27"/>
    <p:sldId id="480" r:id="rId28"/>
    <p:sldId id="482" r:id="rId29"/>
    <p:sldId id="483" r:id="rId30"/>
    <p:sldId id="484" r:id="rId31"/>
    <p:sldId id="485" r:id="rId32"/>
    <p:sldId id="486" r:id="rId33"/>
    <p:sldId id="487" r:id="rId34"/>
    <p:sldId id="488" r:id="rId35"/>
    <p:sldId id="489" r:id="rId36"/>
    <p:sldId id="490" r:id="rId37"/>
    <p:sldId id="445" r:id="rId38"/>
    <p:sldId id="446" r:id="rId39"/>
    <p:sldId id="386" r:id="rId40"/>
    <p:sldId id="425" r:id="rId41"/>
  </p:sldIdLst>
  <p:sldSz cx="9144000" cy="6858000" type="screen4x3"/>
  <p:notesSz cx="9372600" cy="7086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nette Stillwell" initials="NBS" lastIdx="5" clrIdx="0"/>
  <p:cmAuthor id="1" name="Gerald Titchener" initials="GT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1B70A5"/>
    <a:srgbClr val="FFFFFF"/>
    <a:srgbClr val="96CDEE"/>
    <a:srgbClr val="0F3F5D"/>
    <a:srgbClr val="01773A"/>
    <a:srgbClr val="156B13"/>
    <a:srgbClr val="008000"/>
    <a:srgbClr val="F2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10" autoAdjust="0"/>
    <p:restoredTop sz="96279" autoAdjust="0"/>
  </p:normalViewPr>
  <p:slideViewPr>
    <p:cSldViewPr>
      <p:cViewPr varScale="1">
        <p:scale>
          <a:sx n="88" d="100"/>
          <a:sy n="88" d="100"/>
        </p:scale>
        <p:origin x="90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4EE4060F-EC6E-45B5-96F1-A60F0585115B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A987596C-5E44-4393-BE44-DB7D499825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06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pPr>
              <a:defRPr/>
            </a:pPr>
            <a:fld id="{46950642-C6F2-4E46-90C1-0B12B643B3D7}" type="datetimeFigureOut">
              <a:rPr lang="en-US"/>
              <a:pPr>
                <a:defRPr/>
              </a:pPr>
              <a:t>6/29/2017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531813"/>
            <a:ext cx="3543300" cy="2657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7260" y="3366135"/>
            <a:ext cx="7498080" cy="31889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pPr>
              <a:defRPr/>
            </a:pPr>
            <a:fld id="{CAA8545F-A231-4F50-B1F1-95F56EBB64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91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20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99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44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90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08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40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03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59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04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2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02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21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10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5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61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30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89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7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9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8720" y="6248400"/>
            <a:ext cx="1400289" cy="4308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93850" y="6344478"/>
            <a:ext cx="6515100" cy="290512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874000" cy="7620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7" y="1538818"/>
            <a:ext cx="8188446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1250696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524692"/>
            <a:ext cx="628992" cy="6972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720" y="6248400"/>
            <a:ext cx="1400289" cy="4308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2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93850" y="6344478"/>
            <a:ext cx="6515100" cy="292388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874000" cy="7620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7" y="1538819"/>
            <a:ext cx="8188446" cy="6709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92138" y="2362200"/>
            <a:ext cx="8188325" cy="609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92138" y="3048000"/>
            <a:ext cx="8188325" cy="533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592138" y="3733800"/>
            <a:ext cx="8188325" cy="457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592138" y="4498975"/>
            <a:ext cx="8188325" cy="377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1250696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524692"/>
            <a:ext cx="628992" cy="6972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720" y="6248400"/>
            <a:ext cx="1400289" cy="4308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2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93850" y="6344478"/>
            <a:ext cx="6515100" cy="292388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1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720" y="6248400"/>
            <a:ext cx="1400289" cy="4308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93850" y="6344478"/>
            <a:ext cx="6515100" cy="290512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720" y="6248400"/>
            <a:ext cx="1400289" cy="430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93850" y="6344478"/>
            <a:ext cx="6515100" cy="290512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2286000" y="3886200"/>
            <a:ext cx="5257800" cy="76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2"/>
          </p:nvPr>
        </p:nvSpPr>
        <p:spPr>
          <a:xfrm>
            <a:off x="2286000" y="4876800"/>
            <a:ext cx="5257800" cy="83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2286000" y="5867400"/>
            <a:ext cx="5257800" cy="381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38" name="Picture 37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39" name="Rectangle 38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43" name="Picture 42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44" name="Picture 43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69" y="448408"/>
            <a:ext cx="5719687" cy="9596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8720" y="6248400"/>
            <a:ext cx="1400289" cy="43085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52600" y="6430963"/>
            <a:ext cx="5327650" cy="301625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6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8720" y="6248400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8" r:id="rId3"/>
    <p:sldLayoutId id="2147483755" r:id="rId4"/>
    <p:sldLayoutId id="2147483756" r:id="rId5"/>
    <p:sldLayoutId id="2147483757" r:id="rId6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762000"/>
            <a:ext cx="7747000" cy="104644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34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Visual C#: An Introduction to Object-Oriented Programming</a:t>
            </a:r>
            <a:endParaRPr lang="en-US" sz="3400" b="1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1"/>
          </p:nvPr>
        </p:nvSpPr>
        <p:spPr>
          <a:xfrm>
            <a:off x="698500" y="1995316"/>
            <a:ext cx="6845300" cy="45288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7th Edition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981200" y="3200400"/>
            <a:ext cx="5257800" cy="497059"/>
          </a:xfrm>
        </p:spPr>
        <p:txBody>
          <a:bodyPr/>
          <a:lstStyle/>
          <a:p>
            <a:pPr marL="0" indent="0" algn="ctr">
              <a:buNone/>
            </a:pPr>
            <a:r>
              <a:rPr lang="en-US" sz="3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</a:t>
            </a:r>
            <a:r>
              <a:rPr lang="en-US" sz="3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sz="3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981200" y="4038600"/>
            <a:ext cx="5257800" cy="497059"/>
          </a:xfrm>
        </p:spPr>
        <p:txBody>
          <a:bodyPr/>
          <a:lstStyle/>
          <a:p>
            <a:pPr marL="0" indent="0" algn="ctr">
              <a:buNone/>
            </a:pPr>
            <a:r>
              <a:rPr lang="en-US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Handling </a:t>
            </a:r>
            <a:r>
              <a:rPr lang="en-US" sz="3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en-US" sz="3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00200" y="6324600"/>
            <a:ext cx="5327650" cy="350865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625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874000" cy="553998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Delegates</a:t>
            </a:r>
            <a:r>
              <a:rPr lang="en-US" sz="34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 of </a:t>
            </a:r>
            <a:r>
              <a:rPr lang="en-US" sz="2000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Figure 13-6 The Greeting program. Program code. In the code, the words in the variable names are merged, and the code contains the following keywords: using static, delegate void, string, class, public static void, static void, new. Line 1: using static, system, period, console, semicolon. Line 2: delegate void, greeting handler, left parenthesis, string s, right parenthesis, semicolon. Line 3: class, greeting. Line 4: left brace. Line 5, indented once: public static void, hello, left parenthesis, string s, right parenthesis. Line 6, indented once: left brace. Line 7, indented twice: write line, left parenthesis, open quotes, hello, comma, left brace, 0, right brace, exclamation mark, close quotes, comma, s, right parenthesis, semicolon. Line 8, indented once: right brace. Line 9, indented once: public static void, goodbye, left parenthesis, string s, right parenthesis. Line 10, indented once: left brace. Line 11, indented twice: write line, left parenthesis, open quotes, goodbye, comma, left brace, 0, right brace, exclamation mark, comma, s, right parenthesis, semicolon. Line 12, indented once: right brace. Line 13, indented once: static void, main, left parenthesis, right parenthesis. Line 14, indented once: left brace. Line 15, indented twice: greeting handler first del, comma, second del, semicolon. Line 16, indented twice: first del = new greeting handler, left parenthesis, hello, right parenthesis, semicolon. Line 17, indented twice: second del = new greeting handler, left parenthesis, goodbye, right parenthesis, semicolon. Line 18, indented twice: greet method, left parenthesis, first del, comma, open quotes, Cathy, close quotes, right parenthesis, semicolon. Line 19, indented twice: greet method, left parenthesis, second del, comma, open quotes, Bob, close quotes, right parenthesis, semicolon. Line 20, indented once: right brace. Line 21, indented once: public static void, greet method, left parenthesis, greeting handler g d, comma. Line 22, indented twice: string, name, right parenthesis. Line 23, indented once: left brace. Line 24, indented twice: write line, left parenthesis, open quotes, the greeting is, colon, close quotes, right parenthesis, semicolon. Line 25, indented twice: g d, left parenthesis, name, right parenthesis, semicolon. Line 26, indented once: right brace. Line 27: right brace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16" y="1569496"/>
            <a:ext cx="4360168" cy="4424686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09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874000" cy="553998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Delegates</a:t>
            </a:r>
            <a:r>
              <a:rPr lang="en-US" sz="34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 of </a:t>
            </a:r>
            <a:r>
              <a:rPr lang="en-US" sz="2000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Figure 13-7 Output of the Greeting program. The output of the program displays the following text. Line 1: the greeting is, colon. Line 2: hello, comma, Cathy, exclamation mark. Line 3: the greeting is, colon. Line 4: goodbye, comma, Bob, exclamation mark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52" y="2590800"/>
            <a:ext cx="4417296" cy="182765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618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874000" cy="553998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Composed Delegates</a:t>
            </a:r>
            <a:r>
              <a:rPr lang="en-US" sz="34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of </a:t>
            </a:r>
            <a:r>
              <a:rPr lang="en-US" sz="2000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7" y="1538818"/>
            <a:ext cx="8018583" cy="2492990"/>
          </a:xfrm>
        </p:spPr>
        <p:txBody>
          <a:bodyPr/>
          <a:lstStyle/>
          <a:p>
            <a:pPr marL="255600" indent="-255600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 one delegate to another using the =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endParaRPr lang="en-US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5600" indent="-255600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+ and += operators to combine delegates into a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composed delegate</a:t>
            </a:r>
            <a:endParaRPr lang="en-US" sz="22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Calls the delegates from which it is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</a:t>
            </a:r>
          </a:p>
          <a:p>
            <a:pPr marL="255600" indent="-255600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13-8 (next slide) shows a program that contains a composed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delegate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37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874000" cy="553998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Composed Delegates</a:t>
            </a:r>
            <a:r>
              <a:rPr lang="en-US" sz="34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 of </a:t>
            </a:r>
            <a:r>
              <a:rPr lang="en-US" sz="2000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Figure 13-8 The Greeting2 program. Program code. In the code, the words in the variable names are merged, and the code contains the following keywords: using static, delegate void, string, class, public static void, static void, new. Line 1: using static, system, period, console, semicolon. Line 2: delegate void, greeting handler, left parenthesis, string s, right parenthesis, semicolon. Line 3, highlighted: class, greeting 2. Line 4: left brace. Line 5, indented once: public static void, hello, left parenthesis, string s, right parenthesis. Line 6, indented once: left brace. Line 7, indented twice: write line, left parenthesis, open quotes, hello, comma, left brace, 0, right brace, exclamation mark, close quotes, comma, s, right parenthesis, semicolon. Line 8, indented once: right brace. Line 9, indented once: public static void, goodbye, left parenthesis, string s, right parenthesis. Line 10, indented once: left brace. Line 11, indented twice: write line, left parenthesis, open quotes, goodbye, comma, left brace, 0, right brace, exclamation mark, close quotes, comma, s, right parenthesis, semicolon. Line 12, indented once: right brace. Line 13, indented once: static void, main, left parenthesis, right parenthesis. Line 14, indented once: left brace. Line 15, indented twice: greeting handler, first del, comma, second del, semicolon. Line 16, indented twice: first del = new greeting handler, hello, right parenthesis, semicolon. Line 17, indented twice: second del = new greeting handler, left parenthesis, goodbye, right parenthesis, semicolon. Line 18, indented twice, highlighted: first del + = second del, semicolon. Line 19, indented twice: greet method, left parenthesis, first del, comma, open quotes, Cathy, close quotes, right parenthesis, semicolon. Line 20, indented twice: greet method, left parenthesis, second del, comma, open quotes, Bob, close quotes, right parenthesis, semicolon. Line 21, indented once: right brace. Line 22, indented once: public static void, greet method, left parenthesis, greeting handler g d, comma. Line 23, indented twice: string, name, right parenthesis, Line 24, indented once: left brace. Line 25, indented twice: write line, left parenthesis, open quotes, the greeting is, coon, close quotes, right parenthesis, semicolon. Line 26, indented twice: g d, left parenthesis, name, right parenthesis, semicolon. Line 27, indented once: right brace. Line 28: right brace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75" y="1538227"/>
            <a:ext cx="4274450" cy="4533406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665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874000" cy="553998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Composed Delegates</a:t>
            </a:r>
            <a:r>
              <a:rPr lang="en-US" sz="34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 of </a:t>
            </a:r>
            <a:r>
              <a:rPr lang="en-US" sz="2000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Figure 13-9 Output of the Greeting2 program. The output of the program displays the following text. Line 1: the greeting is, colon. Line 2: hello, comma, Cathy, exclamation mark. Line 3: goodbye, comma, Cathy, exclamation mark. Line 4: the greeting is, colon. Line 5: goodbye, comma, Bob, exclamation mark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362200"/>
            <a:ext cx="4576996" cy="247040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32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760"/>
            <a:ext cx="7874000" cy="1046440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Declaring and Using Both Custom and Built-in Event Handlers</a:t>
            </a:r>
            <a:r>
              <a:rPr lang="en-US" sz="34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of </a:t>
            </a:r>
            <a:r>
              <a:rPr lang="en-US" sz="2000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7" y="1538818"/>
            <a:ext cx="8120183" cy="2459135"/>
          </a:xfrm>
        </p:spPr>
        <p:txBody>
          <a:bodyPr/>
          <a:lstStyle/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Declare your own event using a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delegate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event provides a way for a class’s clients to dictate methods that should execute when an event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occurs</a:t>
            </a:r>
          </a:p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30188" lvl="1" indent="0">
              <a:buNone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delegate void 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ChangedEventHandler(object 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sender, EventArgs e);</a:t>
            </a:r>
            <a:endParaRPr lang="en-US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156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760"/>
            <a:ext cx="7874000" cy="1046440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Declaring and Using Both Custom and Built-in Event Handlers</a:t>
            </a:r>
            <a:r>
              <a:rPr lang="en-US" sz="34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 of </a:t>
            </a:r>
            <a:r>
              <a:rPr lang="en-US" sz="2000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7" y="1538818"/>
            <a:ext cx="8018583" cy="2416046"/>
          </a:xfrm>
        </p:spPr>
        <p:txBody>
          <a:bodyPr/>
          <a:lstStyle/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13-12 (next slide) contains the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ChangedEventHandler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delegate and a simple 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contains just two data fields and generates an event when the data in either field changes</a:t>
            </a:r>
            <a:endParaRPr lang="en-US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shaded statement defines a third attribute of the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class—an event named 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77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760"/>
            <a:ext cx="7874000" cy="1046440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Declaring and Using Both Custom and Built-in Event Handlers</a:t>
            </a:r>
            <a:r>
              <a:rPr lang="en-US" sz="34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 of </a:t>
            </a:r>
            <a:r>
              <a:rPr lang="en-US" sz="2000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Figure 13-12 The Student class. Program code. In the code, the words in the variable names are merged, and the code contains the following keywords: public delegate void, class, private i n t, private double, public event, public i n t, get, return, set, value, public double, private void, this. Line 1: public delegate void, changed event handler, left parenthesis, object sender, comma, event ay r g s e, right parenthesis, semicolon. Line 2: class, student. Line 3: left brace. Line 4, indented once: private i n t, i d n u m, semicolon. Line 5, indented once: private double, g p ay, semicolon. Line 6, indented once, highlighted: public event, changed event handler changed, semicolon. Line 7, indented once: public i n t, i d num. Line 8, indented once: left brace. Line 9, indented twice: get. Line 10, indented twice: left brace. Line 11, indented 3 times: return, i d n u m, semicolon. Line 12, indented twice: right brace. Line 13, indented twice: set. Line 14, indented twice: left brace. Line 15, indented 3 times: i d n u m = value, semicolon. Line 16, indented 3 times, highlighted: on changed, left parenthesis, event ay r g s, period, empty, right parenthesis, semicolon. Line 17, indented twice: right brace. Line 18, indented once: right brace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25" y="1828800"/>
            <a:ext cx="6774750" cy="37242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78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760"/>
            <a:ext cx="7874000" cy="1046440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Declaring and Using Both Custom and Built-in Event Handlers</a:t>
            </a:r>
            <a:r>
              <a:rPr lang="en-US" sz="34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 of </a:t>
            </a:r>
            <a:r>
              <a:rPr lang="en-US" sz="2000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Figure 13-12 The Student class(continued). Line 19, indented once: public double, g p ay. Line 20, indented once: left brace. Line 21, indented twice: get. Line 22, indented twice: left brace. Line 23, indented 3 times: return, g p ay, semicolon. Line 24, indented twice: right brace. Line 25, indented twice: set. Line 26, indented twice: left brace. Line 27, indented 3 times: g p ay = value, semicolon. Line 28, indented 3 times, highlighted: on changed, left parenthesis, event ay r g s, period, empty, right parenthesis, semicolon. Line 29, indented twice: right brace. Line 30, indented once: right brace. Line 31, indented once, highlighted: private void, on changed, left parenthesis, event ay r g s e, right parenthesis. Line 32, indented once, highlighted: left brace. Line 33, indented twice highlighted: changed, left parenthesis, this, comma, e, right parenthesis, semicolon. Line 34, indented once, highlighted: right brace. Line 35: right brace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90" y="2031760"/>
            <a:ext cx="6267020" cy="350015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582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760"/>
            <a:ext cx="7874000" cy="1046440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Declaring and Using Both Custom and Built-in Event Handlers</a:t>
            </a:r>
            <a:r>
              <a:rPr lang="en-US" sz="34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 of </a:t>
            </a:r>
            <a:r>
              <a:rPr lang="en-US" sz="2000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7" y="1538818"/>
            <a:ext cx="8018583" cy="677108"/>
          </a:xfrm>
        </p:spPr>
        <p:txBody>
          <a:bodyPr/>
          <a:lstStyle/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13-13 shows an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EventListener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that listens for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events</a:t>
            </a:r>
            <a:endParaRPr lang="en-US" sz="22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Figure 13-13 The EventListener class. Program code. In the code, the words in the variable names are merged, and the code contains the following keywords: class, private, public, new, private void, object. Line 1: class, event listener. Line 2: left brace. Line 3, indented once: private, student s t u, semicolon. Line 4, indented once: public, event listener, left parenthesis, student student, right parenthesis. Line 5, indented once: left brace. Line 6, indented twice: s t u = student, semicolon. Line 7, indented twice: s t u, period, changed + = new changed event handler, left parenthesis, student changed, right parenthesis, semicolon. Line 8, indented once: right brace. Line 9, indented once: private void, student changed, left parenthesis, object sender, comma, event ay r g s e, right parenthesis. Line 10, indented once: left brace. Line 11, indented twice: write line, left parenthesis, open quotes, the student has changed, point, close quotes, right parenthesis, semicolon. Line 12, indented twice: write line, left parenthesis, open quotes, i d hash, left brace, 0, right brace, g p ay, left brace, 1, right brace, close quotes, comma. Line 13, indented 3 times: s t u, period, i d n u m, comma, s t u, period, g p ay, right parenthesis, semicolon. Line 14, indented once: right brace. Line 15: right brace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68" y="2530926"/>
            <a:ext cx="6474482" cy="331193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0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802"/>
            <a:ext cx="7874000" cy="553998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92017" y="1538818"/>
            <a:ext cx="7942383" cy="3961084"/>
          </a:xfrm>
        </p:spPr>
        <p:txBody>
          <a:bodyPr/>
          <a:lstStyle/>
          <a:p>
            <a:pPr marL="0" indent="0">
              <a:spcBef>
                <a:spcPts val="1500"/>
              </a:spcBef>
              <a:buNone/>
            </a:pPr>
            <a:r>
              <a:rPr lang="en-US" sz="24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13.1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Describe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handling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sz="24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13.2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delegates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sz="24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13.3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Declare 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use both custom and built-in event handlers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sz="24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13.4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events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sz="24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13.5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 and keyboard events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sz="24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13.6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sz="24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13.7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exploration of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events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5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760"/>
            <a:ext cx="7874000" cy="1046440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Declaring and Using Both Custom and Built-in Event Handlers</a:t>
            </a:r>
            <a:r>
              <a:rPr lang="en-US" sz="34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 of </a:t>
            </a:r>
            <a:r>
              <a:rPr lang="en-US" sz="2000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7" y="1538818"/>
            <a:ext cx="8018583" cy="677108"/>
          </a:xfrm>
        </p:spPr>
        <p:txBody>
          <a:bodyPr/>
          <a:lstStyle/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13-14 shows a program that demonstrates using the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EventListener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classes</a:t>
            </a:r>
            <a:endParaRPr lang="en-US" sz="22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Figure 13-14 The DemoStudentEvent program. Program code. In the code, the words in the variable names are merged, and the code contains the following keywords: using, class, static void, new. Line 1: using, system, semicolon. Line 2: using static system, period, console, semicolon. Line 3: class, demo student event. Line 4: left brace. Line 5, indented once: static void, main, left parenthesis, right parenthesis. Line 6, indented once: left brace. Line 7, indented twice: student one s t u = new student, left parenthesis, right parenthesis, semicolon. Line 8, indented twice: event listener listener = new event listener, left parenthesis, one s t u, right parenthesis, semicolon. Line 9, indented twice: one s t u, period, i d n u m = 2 3 4 5, semicolon. Line 10, indented twice: one s t u, period, i d n u m = 4 5 6 7, semicolon. Line 11, indented twice: one s t u, period, g p ay = 3.2, semicolon. Line 12, indented once: right brace. Line 13: right brace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28" y="2535544"/>
            <a:ext cx="6509544" cy="317897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022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760"/>
            <a:ext cx="7874000" cy="1046440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Declaring and Using Both Custom and Built-in Event Handlers</a:t>
            </a:r>
            <a:r>
              <a:rPr lang="en-US" sz="34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 of </a:t>
            </a:r>
            <a:r>
              <a:rPr lang="en-US" sz="2000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Figure 13-15 Output of the DemoStudentEvent program. The output of the program displays the following text. Line 1: the student has changed. Line 2, indented once: i d hash 2 3 4 5, g p ay 0. Line 3: the student has changed. Line 4, indented once: i d hash 4 5 6 7, g p ay 0. Line 5: the student has changed. Line 6: i d hash 4 5 6 7, g p ay 3.2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343" y="2286000"/>
            <a:ext cx="5457714" cy="238810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16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802"/>
            <a:ext cx="7942263" cy="553998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Built-in </a:t>
            </a:r>
            <a:r>
              <a:rPr lang="en-US" sz="36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EventHandler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of 3)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7" y="1538818"/>
            <a:ext cx="8188446" cy="3400931"/>
          </a:xfrm>
        </p:spPr>
        <p:txBody>
          <a:bodyPr/>
          <a:lstStyle/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.NET Framework provides guidelines to follow if you are developing a class that others will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</a:p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delegate type for an event takes two parameters:</a:t>
            </a:r>
            <a:endParaRPr lang="en-US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source of the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EventArgs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</a:p>
          <a:p>
            <a:pPr marL="256032" lvl="1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EventHandler</a:t>
            </a: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 by the .NET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events that do not use additional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751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802"/>
            <a:ext cx="7942263" cy="553998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Built-in </a:t>
            </a:r>
            <a:r>
              <a:rPr lang="en-US" sz="36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EventHandler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 of 3)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Figure 13-16 The Student, EventListener, and DemoStudentEvent2 classes. Program code. In the code, the words in the variable names are merged, and the code contains the following keywords: using system, using static, class, private i n t, private double, public event, public i n t, get, return, set, value, public double, private void, public, private, new. The variable event handler is highlighted. Line 1: using system, semicolon. Line 2: using static, system, period, console, semicolon. Line 3: class, student. Line 4: left brace. Line 5, indented once: private i n t, i d n u m, semicolon. Line 6, indented once: private double, g p ay, semicolon. Line 7, indented once: public event, event handler changed, semicolon. Line 8, indented once: public i n t, i d num. Line 9, indented once: left brace. Line 10, indented twice: get. Line 11, indented twice: left brace. Line 12, indented 3 times: return, i d n u m, semicolon. Line 13, indented twice: right brace. Line 14, indented twice: set. Line 15, indented twice: left brace. Line 16, indented 3 times: i d n u m = value, semicolon. Line 17, indented 3 times: on changed, left parenthesis, event ay r g s, period, empty, right parenthesis, semicolon. Line 18, indented twice: right brace. Line 19, indented once: right brace. Line 20, indented once: public double, g p ay. Line 21, indented once: left brace. Line 22, indented twice: get. Line 23, indented twice: left brace. Line 24, indented 3 times: return, g p ay, semicolon. Line 25, indented twice: right brace. Line 26, indented twice: set. Line 27, indented twice: left brace. Line 28, indented 3 times: g p ay = value, semicolon. Line 29, indented 3 times: on changed, left parenthesis, event ay r g s, period, empty, right parenthesis, semicolon. Line 30, indented twice: right brace. Line 31, indented once: right brace. Line 32, indented once: private void, on changed, left parenthesis, event ay r g s e, right parenthesis. Line 33, indented once: left brace. Line 34, indented twice: changed, left parenthesis, this, comma, e, right parenthesis, comma. Line 35, indented once: right brace. Line 36: right brace. Line 37: class, event listener. Line 38: left brace. Line 39, indented once: private, student s t u, semicolon. Line 40, indented once: public, event listener, left parenthesis, student student, right parenthesis. Line 41, indented once: left brace. Line 42, indented twice: s t u = student, semicolon. Line 43, indented twice: s t u, period, changed + = new event handler, left parenthesis, student changed, right parenthesis, semicolon. Line 44, indented once: right brace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10856"/>
            <a:ext cx="3770004" cy="474577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6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802"/>
            <a:ext cx="7942263" cy="553998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Built-in </a:t>
            </a:r>
            <a:r>
              <a:rPr lang="en-US" sz="36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EventHandler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 of 3)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Figure 13-16 The Student, EventListener, and DemoStudentEvent2 classes (continued). Line 45, indented once: private void, student changed, left parenthesis, object sender, comma, event ay r g s e, right parenthesis. Line 46, indented once: left brace. Line 47, indented twice: write line, left parenthesis, open quotes, the student has changed, point, close quotes, right parenthesis, semicolon. Line 48, indented twice: write line, left parenthesis, open quotes, i d, hash, left brace, 0, right brace, g p ay, left brace, 1, right brace, close quotes. Line 49, indented 3 times: s t u, period, i d n u m, comma, s t u, period, g p ay, right parenthesis, semicolon. Line 50, indented once: right brace. Line 51: right brace. Line 52: class, demo student event 2. 2 is highlighted. Line 53: left brace. Line 54, indented once: static void, main, left parenthesis, right parenthesis. Line 55, indented once: left brace. Line 56, indented twice: student one s t u = new student, left parenthesis, right parenthesis, semicolon. Line 57, indented twice: event listener listener = new event listener, left parenthesis, one s t u, right parenthesis, semicolon. Line 58, indented twice: one s t u, period, i d n u m = 2 3 4 5, semicolon. Line 59, indented twice: one s t u, period, i d n u m = 4 5 6 7, semicolon. Line 60, indented twice: one s t u, period, g p ay = 3.2, semicolon. Line 61, indented once: right brace. Line 62: right brace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14939"/>
            <a:ext cx="5767978" cy="35814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741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204"/>
            <a:ext cx="7874000" cy="1107996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Handling Control Component </a:t>
            </a:r>
            <a:r>
              <a:rPr lang="en-US" sz="36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of 3)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7" y="1538818"/>
            <a:ext cx="8018583" cy="3277820"/>
          </a:xfrm>
        </p:spPr>
        <p:txBody>
          <a:bodyPr/>
          <a:lstStyle/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Control components already have events with names</a:t>
            </a:r>
            <a:endParaRPr lang="en-US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handle events generated by GUI Controls, you use the same techniques as when you handle any other events</a:t>
            </a: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major difference is that when you create your own classes, like Student, you must define both the data fields and events you want to manage</a:t>
            </a: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Control components, like Buttons and ListBoxes, already contain fields and public properties, like Text, as well as events with names, like Click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799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204"/>
            <a:ext cx="7874000" cy="1107996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Handling Control Component </a:t>
            </a:r>
            <a:r>
              <a:rPr lang="en-US" sz="36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 of 3)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7" y="1540966"/>
            <a:ext cx="8018583" cy="1431161"/>
          </a:xfrm>
        </p:spPr>
        <p:txBody>
          <a:bodyPr/>
          <a:lstStyle/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Form can contain any number of Controls that might have events associated with them</a:t>
            </a:r>
            <a:endParaRPr lang="en-US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single Control might be able to raise any number of events like mouse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Figure 13-18 Start of the OneButtonTwoEvents project in the IDE. The screenshot of one button two events in Microsoft Visual Studio shows five panes: left, toolbox; top center, form 1 dot c s design tab; lower center, output; top right, solution explorer; lower right, properties. A box in the form 1 dot c s design tab is titled one button two events. In the box, there is a click me button, and a hello label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84" y="3029527"/>
            <a:ext cx="4521232" cy="320213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48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204"/>
            <a:ext cx="7874000" cy="1107996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Handling Control Component </a:t>
            </a:r>
            <a:r>
              <a:rPr lang="en-US" sz="36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 of 3)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Figure 13-19 The Properties window displaying events.  Screenshot of the properties window. Some of the events on the list are as follows: binding context change, change U I cues, click, client size changed, control added, etcetera. On the right side of click is the text, button 1 underscore click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157" y="1402031"/>
            <a:ext cx="2460198" cy="3084380"/>
          </a:xfrm>
          <a:prstGeom prst="rect">
            <a:avLst/>
          </a:prstGeom>
        </p:spPr>
      </p:pic>
      <p:pic>
        <p:nvPicPr>
          <p:cNvPr id="8" name="Picture 7" descr="Figure 13-20 The OneButtonTwoEvents program when the mouse enters the button and after the button is clicked. Screenshots of form 1 before and after the user clicks the button. Before. Below the click me, button is the label, go ahead. After: below the click me button is the label, button was clicked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639290"/>
            <a:ext cx="4063312" cy="1552309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67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204"/>
            <a:ext cx="7315200" cy="1107996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Handling Mouse and Keyboard </a:t>
            </a:r>
            <a:r>
              <a:rPr lang="en-US" sz="36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en-US" sz="3600" b="1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7" y="1538818"/>
            <a:ext cx="7637583" cy="2870016"/>
          </a:xfrm>
        </p:spPr>
        <p:txBody>
          <a:bodyPr/>
          <a:lstStyle/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common ways users interact with GUI applications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use a mouse</a:t>
            </a: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type on a keyboard</a:t>
            </a:r>
          </a:p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 and keyboard event-handling method must have two parameters:</a:t>
            </a: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object representing the sender</a:t>
            </a:r>
            <a:endParaRPr lang="en-US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object that holds information about the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99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802"/>
            <a:ext cx="7270750" cy="553998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Handling Mouse Events</a:t>
            </a:r>
            <a:r>
              <a:rPr lang="en-US" sz="36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of 2)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92017" y="1542472"/>
            <a:ext cx="8170983" cy="2623795"/>
          </a:xfrm>
        </p:spPr>
        <p:txBody>
          <a:bodyPr/>
          <a:lstStyle/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 a user takes with a mouse</a:t>
            </a:r>
          </a:p>
          <a:p>
            <a:pPr marL="1144800" lvl="2" indent="-230400">
              <a:lnSpc>
                <a:spcPct val="100000"/>
              </a:lnSpc>
              <a:spcBef>
                <a:spcPts val="600"/>
              </a:spcBef>
              <a:buClr>
                <a:srgbClr val="007FA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Includes clicking, pointing, and dragging</a:t>
            </a: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Handled through an object of the class MouseEventArgs</a:t>
            </a:r>
          </a:p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MouseEventHandler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delegate used to create mouse event handlers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4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802"/>
            <a:ext cx="7874000" cy="553998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Handling</a:t>
            </a:r>
            <a:r>
              <a:rPr lang="en-US" sz="36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of 6)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7" y="1538818"/>
            <a:ext cx="8188446" cy="4347344"/>
          </a:xfrm>
        </p:spPr>
        <p:txBody>
          <a:bodyPr/>
          <a:lstStyle/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en-US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reaction to an occurrence in a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Occurs when something interesting happens to an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 that occur during program execution occur at 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</a:p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driven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event “drives” the program to perform a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  <a:p>
            <a:pPr marL="256032" lvl="1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 can be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raised, fired,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triggered</a:t>
            </a:r>
          </a:p>
          <a:p>
            <a:pPr marL="256032" lvl="1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handler</a:t>
            </a: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method that performs a task in response to an event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73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802"/>
            <a:ext cx="7467600" cy="553998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Handling Mouse Events</a:t>
            </a:r>
            <a:r>
              <a:rPr lang="en-US" sz="36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 of 2)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Figure 13-21 A Form that responds to clicks. The output of the click location form displays the following text. Line 1: clicked at 20, 17. Line 2: clicked at 284, 24. Line 3: clicked at 285, 187. Line 4: clicked at 13, 192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894" y="1941609"/>
            <a:ext cx="4132211" cy="352806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33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802"/>
            <a:ext cx="7270750" cy="553998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Handling Keyboard Events</a:t>
            </a:r>
            <a:r>
              <a:rPr lang="en-US" sz="36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of </a:t>
            </a:r>
            <a:r>
              <a:rPr lang="en-US" sz="2000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92017" y="1542472"/>
            <a:ext cx="8170983" cy="2985433"/>
          </a:xfrm>
        </p:spPr>
        <p:txBody>
          <a:bodyPr/>
          <a:lstStyle/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Keyboard events are also known as key events</a:t>
            </a:r>
            <a:endParaRPr lang="en-US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events o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ccur when the user presses and releases keyboard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KeyEventHandler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KeyPressEventHandler</a:t>
            </a: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Delegates used to create the keyboard event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handler</a:t>
            </a:r>
          </a:p>
          <a:p>
            <a:pPr marL="256032" lvl="1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KeyEventArgs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KeyPressEventArgs</a:t>
            </a: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 used to handle key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549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802"/>
            <a:ext cx="7270750" cy="553998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Handling Keyboard Events</a:t>
            </a:r>
            <a:r>
              <a:rPr lang="en-US" sz="36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 of </a:t>
            </a:r>
            <a:r>
              <a:rPr lang="en-US" sz="2000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Figure 13-22 The Form1_KeyUp() method in the KeyDemo program. Program code. In the code, the words in the variable names are merged, and the code contains the following keywords: private void, object. Line 1: private void. Form 1 underscore key up, left parenthesis, object sender, comma, key event ay r g s e, right parenthesis. Line 2: left brace. Line 3, indented once: label 1, period, text + = open quotes, key Code, close quotes + e, period, key code, semicolon. Line 4, indented once: label 1, period, text + = open quotes, back slash, n alt, close quotes, + e, period, alt, semicolon. Line 5, indented once: label 1, period, text + = open quotes, back slash, n shift, close quotes, + e., period, shift, semicolon. Line 6, indented once: label 1, period, text + = open quotes, back slash, n control, close quotes + e, period, control, semicolon. Line 7, indented once: label 1, period, text + = open quotes, back slash, n key data, close quotes, + e, period, key data, semicolon. Line 8, indented once: label 1, period, text + = open quotes, back slash, n key value, close quotes + e, period, key value + open quotes, back slash, n, back slash, n, close quotes, semicolon. Line 9: right brace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14" y="2362200"/>
            <a:ext cx="6304918" cy="246278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727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802"/>
            <a:ext cx="7270750" cy="553998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Handling Keyboard Events</a:t>
            </a:r>
            <a:r>
              <a:rPr lang="en-US" sz="36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 of </a:t>
            </a:r>
            <a:r>
              <a:rPr lang="en-US" sz="2000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Figure 13-23 Three executions of the KeyDemo program. Screenshots of 3 key demo programs. Execution 1: key code ay, alt false, shift false, control false, key data ay, key value 65. Execution 2. Event 1: key code ay, alt false, shift true, control false, key data ay, comma, shift, key value 65. Event 2: key code shift key, alt false, shift false, control false, key data shift key, key value 16. Execution 3: key code d 1, alt false, shift false, control false, key data d 1, key value 49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28800"/>
            <a:ext cx="6520872" cy="398002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748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802"/>
            <a:ext cx="7270750" cy="553998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Managing Multiple Controls</a:t>
            </a:r>
            <a:endParaRPr lang="en-US" sz="2000" b="1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92017" y="1542472"/>
            <a:ext cx="7866183" cy="1546577"/>
          </a:xfrm>
        </p:spPr>
        <p:txBody>
          <a:bodyPr/>
          <a:lstStyle/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Forms contain multiple Controls, you often want to have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</a:p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might also want several actions to have a single, shared  consequence</a:t>
            </a:r>
            <a:endParaRPr lang="en-US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613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802"/>
            <a:ext cx="7270750" cy="553998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Focus</a:t>
            </a:r>
            <a:r>
              <a:rPr lang="en-US" sz="3600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of 2)</a:t>
            </a:r>
            <a:endParaRPr lang="en-US" sz="2000" b="1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92017" y="1541350"/>
            <a:ext cx="7942383" cy="3573286"/>
          </a:xfrm>
        </p:spPr>
        <p:txBody>
          <a:bodyPr/>
          <a:lstStyle/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user expects that clicking the button or pressing the Enter key will raise an event</a:t>
            </a:r>
          </a:p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TabStop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Boolean property  that identifies whether the Control will serve as a stopping place in a sequence of Tab key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presses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TabIndex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numeric property that  Indicates the order in which the Control will receive focus when the user presses the Tab key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354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802"/>
            <a:ext cx="7270750" cy="553998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Focus</a:t>
            </a:r>
            <a:r>
              <a:rPr lang="en-US" sz="3600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 </a:t>
            </a:r>
            <a:r>
              <a:rPr lang="en-US" sz="2000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2)</a:t>
            </a:r>
            <a:endParaRPr lang="en-US" sz="2000" b="1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92017" y="1541928"/>
            <a:ext cx="7802255" cy="677108"/>
          </a:xfrm>
        </p:spPr>
        <p:txBody>
          <a:bodyPr/>
          <a:lstStyle/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13-24 shows a Form that contains three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</a:p>
        </p:txBody>
      </p:sp>
      <p:pic>
        <p:nvPicPr>
          <p:cNvPr id="4" name="Picture 3" descr="Figure 13-24 Execution of the FocusDemo application. Screenshots of the focus demo application. Three buttons, 1, 2, and 3, are horizontally aligned. Execution 1. Button 1 is in focus. The label below reads as follows: button 1 selected. Execution 2. Button 2 is in focus. The label below reads as follows: button 2 selected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14" y="2438400"/>
            <a:ext cx="6664036" cy="332135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25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760"/>
            <a:ext cx="7874000" cy="1046440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Handling Multiple Events with a Single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7" y="1538818"/>
            <a:ext cx="7789983" cy="1508105"/>
          </a:xfrm>
        </p:spPr>
        <p:txBody>
          <a:bodyPr/>
          <a:lstStyle/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associate the same event with multiple Controls</a:t>
            </a: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Events icons in the Properties window</a:t>
            </a:r>
          </a:p>
          <a:p>
            <a:pPr marL="1144800" lvl="2" indent="-230400">
              <a:lnSpc>
                <a:spcPct val="100000"/>
              </a:lnSpc>
              <a:spcBef>
                <a:spcPts val="600"/>
              </a:spcBef>
              <a:buClr>
                <a:srgbClr val="007FA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Displays all the existing events that have the correct signature to be the event handler for the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pic>
        <p:nvPicPr>
          <p:cNvPr id="4" name="Picture 3" descr="Figure 13-25 Output of the SingleHandler program after a letter button is clicked. Screenshot of the single handler program. Three buttons, ay, b, and 1 are horizontally aligned. Button b is in focus. The label below reads as follows: you clicked a letter button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182" y="3294852"/>
            <a:ext cx="3362036" cy="2801696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757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874000" cy="838200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Continuing to Learn about Controls and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7" y="1538818"/>
            <a:ext cx="7789983" cy="3109382"/>
          </a:xfrm>
        </p:spPr>
        <p:txBody>
          <a:bodyPr/>
          <a:lstStyle/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additional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 hundreds of properties and events</a:t>
            </a:r>
            <a:endParaRPr lang="en-US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about each new C# feature becomes progressively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easier</a:t>
            </a:r>
          </a:p>
          <a:p>
            <a:pPr marL="256032" lvl="1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 to explore the Help facility in the Visual Studio IDE</a:t>
            </a: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the brief tutorials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</a:p>
          <a:p>
            <a:pPr marL="256032" lvl="1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the Internet for C# discussion groups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568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4178"/>
            <a:ext cx="7620000" cy="523220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</a:t>
            </a:r>
            <a:r>
              <a:rPr lang="en-US" sz="2000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7" y="1538819"/>
            <a:ext cx="8170983" cy="4008790"/>
          </a:xfrm>
        </p:spPr>
        <p:txBody>
          <a:bodyPr/>
          <a:lstStyle/>
          <a:p>
            <a:pPr marL="255600" indent="-255600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 programs are event-driven – a button click raises an event, fires an event, or triggers an event</a:t>
            </a:r>
            <a:endParaRPr lang="en-US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5600" indent="-255600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method that performs a task in response to an event is an event handler</a:t>
            </a:r>
          </a:p>
          <a:p>
            <a:pPr marL="255600" indent="-255600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delegate is an object that contains a reference to a method</a:t>
            </a:r>
          </a:p>
          <a:p>
            <a:pPr marL="255600" indent="-255600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assign one delegate to another using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operator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5600" indent="-255600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declare your own event, use a delegate</a:t>
            </a:r>
          </a:p>
          <a:p>
            <a:pPr marL="255600" indent="-255600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.NET Framework provides guidelines to follow when you develop a class that others will use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29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802"/>
            <a:ext cx="7874000" cy="553998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Handling</a:t>
            </a:r>
            <a:r>
              <a:rPr lang="en-US" sz="36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 of 6)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538818"/>
            <a:ext cx="8247183" cy="3951851"/>
          </a:xfrm>
        </p:spPr>
        <p:txBody>
          <a:bodyPr/>
          <a:lstStyle/>
          <a:p>
            <a:pPr marL="255600" indent="-255600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When a user clicks a button, you want the text on the label to change from Hello to Goodbye with the following code:</a:t>
            </a:r>
          </a:p>
          <a:p>
            <a:pPr marL="228600" lvl="1" indent="57150">
              <a:spcBef>
                <a:spcPts val="1200"/>
              </a:spcBef>
              <a:buNone/>
            </a:pPr>
            <a:r>
              <a:rPr lang="en-US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void ChangeButton_Click(object sender, EventArgs e)</a:t>
            </a:r>
          </a:p>
          <a:p>
            <a:pPr marL="228600" lvl="1" indent="57150">
              <a:spcBef>
                <a:spcPct val="0"/>
              </a:spcBef>
              <a:buNone/>
            </a:pPr>
            <a:r>
              <a:rPr lang="en-US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28600" lvl="2" indent="344488">
              <a:spcBef>
                <a:spcPct val="0"/>
              </a:spcBef>
              <a:buNone/>
            </a:pPr>
            <a:r>
              <a:rPr lang="en-US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helloLabel.Text = “Goodbye”;</a:t>
            </a:r>
          </a:p>
          <a:p>
            <a:pPr marL="228600" lvl="1" indent="57150">
              <a:spcBef>
                <a:spcPct val="0"/>
              </a:spcBef>
              <a:buNone/>
            </a:pPr>
            <a:r>
              <a:rPr lang="en-US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sender</a:t>
            </a:r>
            <a:endParaRPr lang="en-US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object that generates an event (such as a Button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2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receiver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event-handling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124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4178"/>
            <a:ext cx="7620000" cy="523220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 </a:t>
            </a:r>
            <a:r>
              <a:rPr lang="en-US" sz="2000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7" y="1538819"/>
            <a:ext cx="7866183" cy="4116512"/>
          </a:xfrm>
        </p:spPr>
        <p:txBody>
          <a:bodyPr/>
          <a:lstStyle/>
          <a:p>
            <a:pPr marL="255600" indent="-255600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components contain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</a:p>
          <a:p>
            <a:pPr marL="255600" indent="-255600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mouse or keyboard event-handling method must have two parameters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object representing the sender</a:t>
            </a: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object that holds event information</a:t>
            </a:r>
          </a:p>
          <a:p>
            <a:pPr marL="255600" indent="-255600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users encounter multiple GUI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usually one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focus</a:t>
            </a:r>
          </a:p>
          <a:p>
            <a:pPr marL="255600" indent="-255600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you encounter a new control in the IDE, you probably can use it without understanding all the code generated in the background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56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802"/>
            <a:ext cx="7874000" cy="553998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Handling</a:t>
            </a:r>
            <a:r>
              <a:rPr lang="en-US" sz="36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 of 6)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Figure 13-1 A Form with a Label and a Button. The screenshot of the event demo form has a label and a button. The label is, hello, and the button is, change the label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60" y="1501073"/>
            <a:ext cx="6224687" cy="2074896"/>
          </a:xfrm>
          <a:prstGeom prst="rect">
            <a:avLst/>
          </a:prstGeom>
        </p:spPr>
      </p:pic>
      <p:pic>
        <p:nvPicPr>
          <p:cNvPr id="8" name="Picture 7" descr="Figure 13-2 Output of the EventDemo application after the user clicks the button. The screenshot of the event demo form has a label and a button. The label is, goodbye, and the button is, change the label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59" y="3810000"/>
            <a:ext cx="6224687" cy="224595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44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802"/>
            <a:ext cx="7874000" cy="553998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Handling</a:t>
            </a:r>
            <a:r>
              <a:rPr lang="en-US" sz="36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 of 6)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7" y="1538818"/>
            <a:ext cx="8188446" cy="338554"/>
          </a:xfrm>
        </p:spPr>
        <p:txBody>
          <a:bodyPr/>
          <a:lstStyle/>
          <a:p>
            <a:pPr marL="255600" indent="-255600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event handler displays the sender’s information</a:t>
            </a:r>
          </a:p>
        </p:txBody>
      </p:sp>
      <p:pic>
        <p:nvPicPr>
          <p:cNvPr id="5" name="Picture 4" descr="Figure 13-3 The EventDemo application modified to display sender information. The screenshot of the event demo form has a label and a button. The label reads as follows: system dot windows dot forms dot button, comma, text, colon, change the label. The button is, change the label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06" y="2743200"/>
            <a:ext cx="6321668" cy="228295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44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802"/>
            <a:ext cx="7874000" cy="553998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Handling</a:t>
            </a:r>
            <a:r>
              <a:rPr lang="en-US" sz="36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 of 6)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7" y="1538818"/>
            <a:ext cx="8188446" cy="754053"/>
          </a:xfrm>
        </p:spPr>
        <p:txBody>
          <a:bodyPr/>
          <a:lstStyle/>
          <a:p>
            <a:pPr marL="255600" indent="-255600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 object is a MouseEventArgs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user used the mouse to click the Button</a:t>
            </a:r>
          </a:p>
        </p:txBody>
      </p:sp>
      <p:pic>
        <p:nvPicPr>
          <p:cNvPr id="8" name="Picture 7" descr="Figure 13-4 The EventDemo application modified to display EventArgs information. The screenshot of the event demo form has a label and a button. The label reads as follows: system dot windows dot forms dot mouse event ay r g s. The button is, change the label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06" y="2743199"/>
            <a:ext cx="6475594" cy="2282953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67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802"/>
            <a:ext cx="7874000" cy="553998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Handling</a:t>
            </a:r>
            <a:r>
              <a:rPr lang="en-US" sz="36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 of 6)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7" y="1538818"/>
            <a:ext cx="7942383" cy="2039020"/>
          </a:xfrm>
        </p:spPr>
        <p:txBody>
          <a:bodyPr/>
          <a:lstStyle/>
          <a:p>
            <a:pPr marL="255600" indent="-255600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event</a:t>
            </a:r>
            <a:endParaRPr lang="en-US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action is fired when a user clicks a button during program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</a:p>
          <a:p>
            <a:pPr marL="255600" indent="-255600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wiring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Connecting an event to its resulting actions</a:t>
            </a:r>
          </a:p>
        </p:txBody>
      </p:sp>
      <p:pic>
        <p:nvPicPr>
          <p:cNvPr id="7" name="Picture 6" descr="Figure 13-5 Code involving changeButton generated by Visual Studio. Program code. In the code, the words in the variable names are merged, and the code contains the following keywords: this, new, true. Line 1: forward slash, forward slash, change button. Line 2: forward slash, forward slash. Line 3: this, period, change button, period, location = new system, period, drawing, period, point, left parenthesis, 243, comma, 92, right parenthesis, semicolon. Line 4: this, period, change button, period, name = open quotes, change button, close quotes, semicolon. Line 5: this, period, change button, period, size = new system, period, drawing, period, size, left parenthesis, 135, comma, 23, right parenthesis, semicolon. Line 6: this, period, change button, period, tab index = 1, semicolon. Line 7: this, period, change button, period, text = open quotes, change the label, close quotes, semicolon. Line 8: this, period, change button, period, use visual style back color = true, semicolon. Line 9, highlighted: this, period, change button, period, click + = new. Line 10, indented once, highlighted: system, period, event handler, left parenthesis, this, period, change button underscore click, right parenthesis, semicolon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3814967"/>
            <a:ext cx="5867400" cy="2212426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76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874000" cy="553998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Delegates</a:t>
            </a:r>
            <a:r>
              <a:rPr lang="en-US" sz="34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of </a:t>
            </a:r>
            <a:r>
              <a:rPr lang="en-US" sz="2000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7" y="1538818"/>
            <a:ext cx="8018583" cy="4078039"/>
          </a:xfrm>
        </p:spPr>
        <p:txBody>
          <a:bodyPr/>
          <a:lstStyle/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Delegate</a:t>
            </a:r>
            <a:endParaRPr lang="en-US" sz="22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object that contains a reference to a method</a:t>
            </a: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Encapsulates a method</a:t>
            </a: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a way for a program to take alternative courses when running</a:t>
            </a:r>
          </a:p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pass a delegate to a method, which can call the method referenced within the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delegate</a:t>
            </a:r>
          </a:p>
          <a:p>
            <a:pPr marL="256032" indent="-256032">
              <a:lnSpc>
                <a:spcPct val="100000"/>
              </a:lnSpc>
              <a:spcBef>
                <a:spcPts val="1500"/>
              </a:spcBef>
              <a:buClr>
                <a:srgbClr val="007FA3"/>
              </a:buClr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Declare a delegate using the keyword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delegate</a:t>
            </a:r>
          </a:p>
          <a:p>
            <a:pPr marL="740664" lvl="1" indent="-283464">
              <a:lnSpc>
                <a:spcPct val="100000"/>
              </a:lnSpc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Followed by an ordinary method declaration that includes a return type, method name, and parameter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07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19073</TotalTime>
  <Words>3205</Words>
  <Application>Microsoft Office PowerPoint</Application>
  <PresentationFormat>On-screen Show (4:3)</PresentationFormat>
  <Paragraphs>212</Paragraphs>
  <Slides>40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Verdana</vt:lpstr>
      <vt:lpstr>Wingdings</vt:lpstr>
      <vt:lpstr>Office Theme</vt:lpstr>
      <vt:lpstr>Microsoft Visual C#: An Introduction to Object-Oriented Programming</vt:lpstr>
      <vt:lpstr>Objectives</vt:lpstr>
      <vt:lpstr>Event Handling (1 of 6)</vt:lpstr>
      <vt:lpstr>Event Handling (2 of 6)</vt:lpstr>
      <vt:lpstr>Event Handling (3 of 6)</vt:lpstr>
      <vt:lpstr>Event Handling (4 of 6)</vt:lpstr>
      <vt:lpstr>Event Handling (5 of 6)</vt:lpstr>
      <vt:lpstr>Event Handling (6 of 6)</vt:lpstr>
      <vt:lpstr>Understanding Delegates (1 of 3)</vt:lpstr>
      <vt:lpstr>Understanding Delegates (2 of 3)</vt:lpstr>
      <vt:lpstr>Understanding Delegates (3 of 3)</vt:lpstr>
      <vt:lpstr>Creating Composed Delegates (1 of 3)</vt:lpstr>
      <vt:lpstr>Creating Composed Delegates (2 of 3)</vt:lpstr>
      <vt:lpstr>Creating Composed Delegates (3 of 3)</vt:lpstr>
      <vt:lpstr>Declaring and Using Both Custom and Built-in Event Handlers (1 of 7)</vt:lpstr>
      <vt:lpstr>Declaring and Using Both Custom and Built-in Event Handlers (2 of 7)</vt:lpstr>
      <vt:lpstr>Declaring and Using Both Custom and Built-in Event Handlers (3 of 7)</vt:lpstr>
      <vt:lpstr>Declaring and Using Both Custom and Built-in Event Handlers (4 of 7)</vt:lpstr>
      <vt:lpstr>Declaring and Using Both Custom and Built-in Event Handlers (5 of 7)</vt:lpstr>
      <vt:lpstr>Declaring and Using Both Custom and Built-in Event Handlers (6 of 7)</vt:lpstr>
      <vt:lpstr>Declaring and Using Both Custom and Built-in Event Handlers (7 of 7)</vt:lpstr>
      <vt:lpstr>Using the Built-in EventHandler (1 of 3)</vt:lpstr>
      <vt:lpstr>Using the Built-in EventHandler (2 of 3)</vt:lpstr>
      <vt:lpstr>Using the Built-in EventHandler (3 of 3)</vt:lpstr>
      <vt:lpstr>Handling Control Component Events (1 of 3)</vt:lpstr>
      <vt:lpstr>Handling Control Component Events (2 of 3)</vt:lpstr>
      <vt:lpstr>Handling Control Component Events (3 of 3)</vt:lpstr>
      <vt:lpstr>Handling Mouse and Keyboard Events</vt:lpstr>
      <vt:lpstr>Handling Mouse Events (1 of 2)</vt:lpstr>
      <vt:lpstr>Handling Mouse Events (2 of 2)</vt:lpstr>
      <vt:lpstr>Handling Keyboard Events (1 of 3)</vt:lpstr>
      <vt:lpstr>Handling Keyboard Events (2 of 3)</vt:lpstr>
      <vt:lpstr>Handling Keyboard Events (3 of 3)</vt:lpstr>
      <vt:lpstr>Managing Multiple Controls</vt:lpstr>
      <vt:lpstr>Defining Focus (1 of 2)</vt:lpstr>
      <vt:lpstr>Defining Focus (2 of 2)</vt:lpstr>
      <vt:lpstr>Handling Multiple Events with a Single Handler</vt:lpstr>
      <vt:lpstr>Continuing to Learn about Controls and Events</vt:lpstr>
      <vt:lpstr>Chapter Summary (1 of 2)</vt:lpstr>
      <vt:lpstr>Chapter Summary (2 of 2)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Visual C#: An Introduction to Object-Oriented Programming, Seventh Edition</dc:title>
  <dc:subject>Computer Engineering</dc:subject>
  <dc:creator>Farrell</dc:creator>
  <cp:lastModifiedBy>P, Steepan</cp:lastModifiedBy>
  <cp:revision>953</cp:revision>
  <cp:lastPrinted>2010-11-12T17:54:40Z</cp:lastPrinted>
  <dcterms:created xsi:type="dcterms:W3CDTF">2007-02-15T20:50:52Z</dcterms:created>
  <dcterms:modified xsi:type="dcterms:W3CDTF">2017-06-29T12:06:28Z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732539425</vt:i4>
  </property>
  <property fmtid="{D5CDD505-2E9C-101B-9397-08002B2CF9AE}" pid="3" name="_NewReviewCycle">
    <vt:lpwstr/>
  </property>
  <property fmtid="{D5CDD505-2E9C-101B-9397-08002B2CF9AE}" pid="4" name="_EmailSubject">
    <vt:lpwstr>Cengage Branding/Accessibility </vt:lpwstr>
  </property>
  <property fmtid="{D5CDD505-2E9C-101B-9397-08002B2CF9AE}" pid="5" name="_AuthorEmail">
    <vt:lpwstr>maria.garguilo@cengage.com</vt:lpwstr>
  </property>
  <property fmtid="{D5CDD505-2E9C-101B-9397-08002B2CF9AE}" pid="6" name="_AuthorEmailDisplayName">
    <vt:lpwstr>Garguilo, Maria</vt:lpwstr>
  </property>
  <property fmtid="{D5CDD505-2E9C-101B-9397-08002B2CF9AE}" pid="7" name="_PreviousAdHocReviewCycleID">
    <vt:i4>1933890983</vt:i4>
  </property>
</Properties>
</file>