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8288000" cy="10287000"/>
  <p:notesSz cx="6858000" cy="9144000"/>
  <p:embeddedFontLst>
    <p:embeddedFont>
      <p:font typeface="Arial Bold" panose="020B0604020202020204" charset="0"/>
      <p:regular r:id="rId29"/>
    </p:embeddedFont>
    <p:embeddedFont>
      <p:font typeface="Arial Nova" panose="020B0504020202020204" pitchFamily="34" charset="0"/>
      <p:regular r:id="rId30"/>
      <p:bold r:id="rId31"/>
      <p:italic r:id="rId32"/>
      <p:boldItalic r:id="rId33"/>
    </p:embeddedFont>
    <p:embeddedFont>
      <p:font typeface="Open Sans Bold" panose="020B0806030504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82" y="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egocalvo.es/mi-primera-aplicacion-spark-en-intelligent-idea-con-mave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iegocalvo.es/ejecucion-distribuida-de-spark-scala-en-intellij-idea-mediante-sb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quitecturajava.com/que-es-mave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3736396" y="4093528"/>
            <a:ext cx="10815209" cy="1564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38100E"/>
                </a:solidFill>
                <a:latin typeface="Arial Bold"/>
                <a:ea typeface="Arial Bold"/>
                <a:cs typeface="Arial Bold"/>
                <a:sym typeface="Arial Bold"/>
              </a:rPr>
              <a:t>Intro a Scala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36396" y="6262612"/>
            <a:ext cx="1081520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E13C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Mg. </a:t>
            </a:r>
            <a:r>
              <a:rPr lang="en-US" sz="5199" b="1" dirty="0" err="1">
                <a:solidFill>
                  <a:srgbClr val="E13C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lng</a:t>
            </a:r>
            <a:r>
              <a:rPr lang="en-US" sz="5199" b="1" dirty="0">
                <a:solidFill>
                  <a:srgbClr val="E13C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Layla Scheli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E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Variedad de </a:t>
            </a:r>
            <a:r>
              <a:rPr lang="es-E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Frameworks</a:t>
            </a:r>
            <a:endParaRPr lang="es-ES" sz="6600" b="1" dirty="0">
              <a:solidFill>
                <a:srgbClr val="E13C2A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90CBB7-FBDD-69EF-0294-66B67D9ABE16}"/>
              </a:ext>
            </a:extLst>
          </p:cNvPr>
          <p:cNvSpPr txBox="1"/>
          <p:nvPr/>
        </p:nvSpPr>
        <p:spPr>
          <a:xfrm>
            <a:off x="1028700" y="2400300"/>
            <a:ext cx="16192500" cy="2123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dirty="0">
                <a:latin typeface="Arial Nova" panose="020B0504020202020204" pitchFamily="34" charset="0"/>
              </a:rPr>
              <a:t>Las aplicaciones de Scala proporcionan varias bibliotecas y, por lo tanto, </a:t>
            </a:r>
            <a:r>
              <a:rPr lang="es-ES" sz="3200" b="1" dirty="0">
                <a:latin typeface="Arial Nova" panose="020B0504020202020204" pitchFamily="34" charset="0"/>
              </a:rPr>
              <a:t>se pueden usar para construir muchos </a:t>
            </a:r>
            <a:r>
              <a:rPr lang="es-ES" sz="3200" b="1" dirty="0" err="1">
                <a:latin typeface="Arial Nova" panose="020B0504020202020204" pitchFamily="34" charset="0"/>
              </a:rPr>
              <a:t>frameworks</a:t>
            </a:r>
            <a:r>
              <a:rPr lang="es-ES" sz="3200" dirty="0">
                <a:latin typeface="Arial Nova" panose="020B0504020202020204" pitchFamily="34" charset="0"/>
              </a:rPr>
              <a:t>. Muchas compañías están trabajando con Scala para convertirlo en un lenguaje popular.</a:t>
            </a:r>
          </a:p>
        </p:txBody>
      </p:sp>
    </p:spTree>
    <p:extLst>
      <p:ext uri="{BB962C8B-B14F-4D97-AF65-F5344CB8AC3E}">
        <p14:creationId xmlns:p14="http://schemas.microsoft.com/office/powerpoint/2010/main" val="99149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90CBB7-FBDD-69EF-0294-66B67D9ABE16}"/>
              </a:ext>
            </a:extLst>
          </p:cNvPr>
          <p:cNvSpPr txBox="1"/>
          <p:nvPr/>
        </p:nvSpPr>
        <p:spPr>
          <a:xfrm>
            <a:off x="1447800" y="2019300"/>
            <a:ext cx="10248900" cy="2862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3200" dirty="0">
                <a:latin typeface="Arial Nova" panose="020B0504020202020204" pitchFamily="34" charset="0"/>
              </a:rPr>
              <a:t>Hay muy poca documentación de Scala. Sin embargo, a lo largo de la formación, haremos usos de los principales recursos existentes para aprender este lenguaje de programación. </a:t>
            </a:r>
          </a:p>
        </p:txBody>
      </p:sp>
      <p:pic>
        <p:nvPicPr>
          <p:cNvPr id="5" name="Picture 4" descr="thatmrlam on Instagram: “search memes: “i feel you bro” #dogsoginstagram -  #thatmrlam #fridayfun”">
            <a:extLst>
              <a:ext uri="{FF2B5EF4-FFF2-40B4-BE49-F238E27FC236}">
                <a16:creationId xmlns:a16="http://schemas.microsoft.com/office/drawing/2014/main" id="{F24565EC-2073-FB2E-D803-0198C5FB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2247900"/>
            <a:ext cx="4930950" cy="613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portante - Iconos gratis de comunicaciones">
            <a:extLst>
              <a:ext uri="{FF2B5EF4-FFF2-40B4-BE49-F238E27FC236}">
                <a16:creationId xmlns:a16="http://schemas.microsoft.com/office/drawing/2014/main" id="{A547F1D2-91C9-17F7-E0F8-CC646B04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524500"/>
            <a:ext cx="1137682" cy="113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91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3" name="Picture 2" descr="Apache Spark - Wikipedia">
            <a:extLst>
              <a:ext uri="{FF2B5EF4-FFF2-40B4-BE49-F238E27FC236}">
                <a16:creationId xmlns:a16="http://schemas.microsoft.com/office/drawing/2014/main" id="{BB059B0C-ED8A-B2E7-A2BF-8037EE71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54380"/>
            <a:ext cx="8897495" cy="46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E409573D-218B-0525-958B-865509141EAF}"/>
              </a:ext>
            </a:extLst>
          </p:cNvPr>
          <p:cNvSpPr txBox="1"/>
          <p:nvPr/>
        </p:nvSpPr>
        <p:spPr>
          <a:xfrm>
            <a:off x="9982200" y="6134100"/>
            <a:ext cx="67818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ES" sz="54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Es otro mundo…</a:t>
            </a:r>
          </a:p>
        </p:txBody>
      </p:sp>
    </p:spTree>
    <p:extLst>
      <p:ext uri="{BB962C8B-B14F-4D97-AF65-F5344CB8AC3E}">
        <p14:creationId xmlns:p14="http://schemas.microsoft.com/office/powerpoint/2010/main" val="357999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Curva de </a:t>
            </a:r>
            <a:r>
              <a:rPr lang="en-U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Aprendizaje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 de Scala</a:t>
            </a:r>
            <a:endParaRPr lang="es-AR" sz="6600" b="1" dirty="0">
              <a:solidFill>
                <a:srgbClr val="E13C2A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A1C1DC-7F2C-058C-D4D6-5C6CDC2F8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2628900"/>
            <a:ext cx="9715500" cy="61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30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ES" sz="54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Recap</a:t>
            </a:r>
            <a:r>
              <a:rPr lang="es-ES" sz="54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: Scala, a través de los ojos de Java…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A3F974-682B-B628-5C8B-12895D45C251}"/>
              </a:ext>
            </a:extLst>
          </p:cNvPr>
          <p:cNvSpPr txBox="1"/>
          <p:nvPr/>
        </p:nvSpPr>
        <p:spPr>
          <a:xfrm>
            <a:off x="1028700" y="2324100"/>
            <a:ext cx="16192500" cy="2862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3200">
                <a:latin typeface="Arial Nova" panose="020B0504020202020204" pitchFamily="34" charset="0"/>
              </a:defRPr>
            </a:lvl1pPr>
          </a:lstStyle>
          <a:p>
            <a:r>
              <a:rPr lang="es-ES" dirty="0"/>
              <a:t>La principal influencia de Martin </a:t>
            </a:r>
            <a:r>
              <a:rPr lang="es-ES" dirty="0" err="1"/>
              <a:t>Odersky</a:t>
            </a:r>
            <a:r>
              <a:rPr lang="es-ES" dirty="0"/>
              <a:t> al desarrollar Scala fue el lenguaje de programación Java. Con Scala </a:t>
            </a:r>
            <a:r>
              <a:rPr lang="es-US" dirty="0"/>
              <a:t>podemos llamar a métodos de Java, acceder a campos de Java, heredar de clases de Java e implementar interfaces de Java en nuestro código sin el requisito adicional de ninguna sintaxis especial.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79BCEF-1A9B-8A4C-7F44-4C25B5F7A116}"/>
              </a:ext>
            </a:extLst>
          </p:cNvPr>
          <p:cNvSpPr txBox="1"/>
          <p:nvPr/>
        </p:nvSpPr>
        <p:spPr>
          <a:xfrm>
            <a:off x="1028700" y="5383725"/>
            <a:ext cx="16230600" cy="2216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dirty="0">
                <a:latin typeface="Arial Nova" panose="020B0504020202020204" pitchFamily="34" charset="0"/>
              </a:rPr>
              <a:t>Si bien los paralelismos entre Java y Scala son evidentes, Scala también difiere en muchos aspectos, ya que su código es mucho más conciso, limpio y con sus propios beneficios.</a:t>
            </a:r>
            <a:endParaRPr lang="es-US" sz="32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2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n-U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Recurso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 de </a:t>
            </a:r>
            <a:r>
              <a:rPr lang="en-U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Interes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:</a:t>
            </a:r>
            <a:endParaRPr lang="es-AR" sz="6600" b="1" dirty="0">
              <a:solidFill>
                <a:srgbClr val="E13C2A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0EACB3-4021-1308-76CE-4960B4A24F95}"/>
              </a:ext>
            </a:extLst>
          </p:cNvPr>
          <p:cNvSpPr txBox="1"/>
          <p:nvPr/>
        </p:nvSpPr>
        <p:spPr>
          <a:xfrm>
            <a:off x="1752600" y="3086100"/>
            <a:ext cx="9144000" cy="738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latin typeface="Arial Nova" panose="020B0504020202020204" pitchFamily="34" charset="0"/>
              </a:rPr>
              <a:t>https://scastie.scala-lang.org/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4D7579E1-8BD2-8830-6DA5-EF2B3145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40030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9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0" y="7277100"/>
            <a:ext cx="5842443" cy="3086100"/>
            <a:chOff x="0" y="0"/>
            <a:chExt cx="153875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38751" cy="812800"/>
            </a:xfrm>
            <a:custGeom>
              <a:avLst/>
              <a:gdLst/>
              <a:ahLst/>
              <a:cxnLst/>
              <a:rect l="l" t="t" r="r" b="b"/>
              <a:pathLst>
                <a:path w="1538751" h="812800">
                  <a:moveTo>
                    <a:pt x="67581" y="0"/>
                  </a:moveTo>
                  <a:lnTo>
                    <a:pt x="1471170" y="0"/>
                  </a:lnTo>
                  <a:cubicBezTo>
                    <a:pt x="1489093" y="0"/>
                    <a:pt x="1506283" y="7120"/>
                    <a:pt x="1518957" y="19794"/>
                  </a:cubicBezTo>
                  <a:cubicBezTo>
                    <a:pt x="1531630" y="32468"/>
                    <a:pt x="1538751" y="49657"/>
                    <a:pt x="1538751" y="67581"/>
                  </a:cubicBezTo>
                  <a:lnTo>
                    <a:pt x="1538751" y="745219"/>
                  </a:lnTo>
                  <a:cubicBezTo>
                    <a:pt x="1538751" y="782543"/>
                    <a:pt x="1508493" y="812800"/>
                    <a:pt x="1471170" y="812800"/>
                  </a:cubicBezTo>
                  <a:lnTo>
                    <a:pt x="67581" y="812800"/>
                  </a:lnTo>
                  <a:cubicBezTo>
                    <a:pt x="30257" y="812800"/>
                    <a:pt x="0" y="782543"/>
                    <a:pt x="0" y="745219"/>
                  </a:cubicBezTo>
                  <a:lnTo>
                    <a:pt x="0" y="67581"/>
                  </a:lnTo>
                  <a:cubicBezTo>
                    <a:pt x="0" y="30257"/>
                    <a:pt x="30257" y="0"/>
                    <a:pt x="6758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3875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3A1B0229-598F-CD4B-40E7-D73AD89C682D}"/>
              </a:ext>
            </a:extLst>
          </p:cNvPr>
          <p:cNvSpPr txBox="1"/>
          <p:nvPr/>
        </p:nvSpPr>
        <p:spPr>
          <a:xfrm>
            <a:off x="3086100" y="1909868"/>
            <a:ext cx="12115800" cy="1656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Instalación</a:t>
            </a:r>
            <a:r>
              <a:rPr lang="en-US" sz="9200" b="1" dirty="0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 de Scala</a:t>
            </a:r>
            <a:endParaRPr lang="es-US" sz="9200" b="1" dirty="0">
              <a:solidFill>
                <a:srgbClr val="38100E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  <p:pic>
        <p:nvPicPr>
          <p:cNvPr id="9" name="Picture 2" descr="Robofless - Instalación">
            <a:extLst>
              <a:ext uri="{FF2B5EF4-FFF2-40B4-BE49-F238E27FC236}">
                <a16:creationId xmlns:a16="http://schemas.microsoft.com/office/drawing/2014/main" id="{AFA32302-F54B-9A95-8973-F7DA7E1C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686300"/>
            <a:ext cx="5105400" cy="385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5278100" cy="1472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AR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¿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Como Podemos </a:t>
            </a:r>
            <a:r>
              <a:rPr lang="en-U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trabajar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 con Scala?</a:t>
            </a:r>
            <a:endParaRPr lang="es-ES" sz="6600" b="1" dirty="0">
              <a:solidFill>
                <a:srgbClr val="E13C2A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A3F974-682B-B628-5C8B-12895D45C251}"/>
              </a:ext>
            </a:extLst>
          </p:cNvPr>
          <p:cNvSpPr txBox="1"/>
          <p:nvPr/>
        </p:nvSpPr>
        <p:spPr>
          <a:xfrm>
            <a:off x="1028700" y="2461588"/>
            <a:ext cx="14401800" cy="1385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3200">
                <a:latin typeface="Arial Nova" panose="020B0504020202020204" pitchFamily="34" charset="0"/>
              </a:defRPr>
            </a:lvl1pPr>
          </a:lstStyle>
          <a:p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de </a:t>
            </a:r>
            <a:r>
              <a:rPr lang="en-US" dirty="0" err="1"/>
              <a:t>trabajar</a:t>
            </a:r>
            <a:r>
              <a:rPr lang="en-US" dirty="0"/>
              <a:t> con Scala,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IDE de: IntelliJ</a:t>
            </a:r>
            <a:r>
              <a:rPr lang="es-US" dirty="0"/>
              <a:t>.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1190BD23-5ECD-324E-C5A6-0A2269E85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5524500"/>
            <a:ext cx="3028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4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64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Material de Interés: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A3F974-682B-B628-5C8B-12895D45C251}"/>
              </a:ext>
            </a:extLst>
          </p:cNvPr>
          <p:cNvSpPr txBox="1"/>
          <p:nvPr/>
        </p:nvSpPr>
        <p:spPr>
          <a:xfrm>
            <a:off x="1028700" y="2324100"/>
            <a:ext cx="16192500" cy="43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3200">
                <a:latin typeface="Arial Nova" panose="020B0504020202020204" pitchFamily="34" charset="0"/>
              </a:defRPr>
            </a:lvl1pPr>
          </a:lstStyle>
          <a:p>
            <a:r>
              <a:rPr lang="es-ES" b="1" dirty="0"/>
              <a:t>IntelliJ Idea: entorno de desarrollo: </a:t>
            </a:r>
          </a:p>
          <a:p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https://www.diegocalvo.es/mi-primera-aplicacion-spark-en-intelligent-idea-con-maven/</a:t>
            </a:r>
            <a:endParaRPr lang="es-ES" dirty="0"/>
          </a:p>
          <a:p>
            <a:endParaRPr lang="es-ES" dirty="0"/>
          </a:p>
          <a:p>
            <a:r>
              <a:rPr lang="es-US" b="1" dirty="0"/>
              <a:t>IntelliJ Idea + </a:t>
            </a:r>
            <a:r>
              <a:rPr lang="es-US" b="1" dirty="0" err="1"/>
              <a:t>Hortonworks</a:t>
            </a:r>
            <a:r>
              <a:rPr lang="es-ES" b="1" dirty="0"/>
              <a:t>: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https://www.diegocalvo.es/ejecucion-distribuida-de-spark-scala-en-intellij-idea-mediante-sbt/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56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64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Material de Interés: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A3F974-682B-B628-5C8B-12895D45C251}"/>
              </a:ext>
            </a:extLst>
          </p:cNvPr>
          <p:cNvSpPr txBox="1"/>
          <p:nvPr/>
        </p:nvSpPr>
        <p:spPr>
          <a:xfrm>
            <a:off x="1028700" y="2324100"/>
            <a:ext cx="16192500" cy="3601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3200">
                <a:latin typeface="Arial Nova" panose="020B0504020202020204" pitchFamily="34" charset="0"/>
              </a:defRPr>
            </a:lvl1pPr>
          </a:lstStyle>
          <a:p>
            <a:r>
              <a:rPr lang="es-ES" b="1" dirty="0"/>
              <a:t>Para más información acerca de Maven, puedes ver el siguiente link: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https://www.arquitecturajava.com/que-es-maven/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Scala + Eclipse:</a:t>
            </a:r>
          </a:p>
          <a:p>
            <a:r>
              <a:rPr lang="en-US" dirty="0"/>
              <a:t>https://www.geeksforgeeks.org/how-to-install-scala-ide-for-eclipse/</a:t>
            </a:r>
          </a:p>
        </p:txBody>
      </p:sp>
    </p:spTree>
    <p:extLst>
      <p:ext uri="{BB962C8B-B14F-4D97-AF65-F5344CB8AC3E}">
        <p14:creationId xmlns:p14="http://schemas.microsoft.com/office/powerpoint/2010/main" val="31465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/>
          <p:cNvSpPr txBox="1"/>
          <p:nvPr/>
        </p:nvSpPr>
        <p:spPr>
          <a:xfrm>
            <a:off x="1295400" y="1181100"/>
            <a:ext cx="9144000" cy="2504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800">
                <a:solidFill>
                  <a:srgbClr val="38100E"/>
                </a:solidFill>
                <a:latin typeface="Arial Nova" panose="020B0504020202020204" pitchFamily="34" charset="0"/>
                <a:ea typeface="Open Sans"/>
                <a:cs typeface="Arial" panose="020B0604020202020204" pitchFamily="34" charset="0"/>
              </a:rPr>
              <a:t>Scala es un lenguaje de programación moderno diseñado y creado por Martin Odersky. El diseño del lenguaje comenzó en 2001 y se lanzó al público a principios de 2004. </a:t>
            </a:r>
            <a:endParaRPr lang="es-US" sz="2800" dirty="0">
              <a:solidFill>
                <a:srgbClr val="38100E"/>
              </a:solidFill>
              <a:latin typeface="Arial Nova" panose="020B0504020202020204" pitchFamily="34" charset="0"/>
              <a:ea typeface="Open Sans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1CFFF2-4203-E740-420F-BFE68087B456}"/>
              </a:ext>
            </a:extLst>
          </p:cNvPr>
          <p:cNvSpPr txBox="1"/>
          <p:nvPr/>
        </p:nvSpPr>
        <p:spPr>
          <a:xfrm>
            <a:off x="1295400" y="4076700"/>
            <a:ext cx="9144000" cy="3255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800" dirty="0">
                <a:solidFill>
                  <a:srgbClr val="38100E"/>
                </a:solidFill>
                <a:latin typeface="Arial Nova" panose="020B0504020202020204" pitchFamily="34" charset="0"/>
                <a:ea typeface="Open Sans"/>
                <a:cs typeface="Arial" panose="020B0604020202020204" pitchFamily="34" charset="0"/>
              </a:rPr>
              <a:t>Scala, es de código abierto, integra principios de orientación a objetos y la programación funcional, permitiendo a los programadores ser más productivos y aprovechar los conocimientos y estructuras de otros lenguajes como Java.</a:t>
            </a:r>
            <a:endParaRPr lang="es-US" sz="2800" dirty="0">
              <a:solidFill>
                <a:srgbClr val="38100E"/>
              </a:solidFill>
              <a:latin typeface="Arial Nova" panose="020B0504020202020204" pitchFamily="34" charset="0"/>
              <a:ea typeface="Open Sans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3FED1-DDC0-18C7-FC7E-2147A645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952500"/>
            <a:ext cx="5334000" cy="7065756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2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AR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¡</a:t>
            </a:r>
            <a:r>
              <a:rPr lang="en-U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Veamos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 </a:t>
            </a:r>
            <a:r>
              <a:rPr lang="en-U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como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 </a:t>
            </a:r>
            <a:r>
              <a:rPr lang="en-U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hacerlo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!</a:t>
            </a:r>
            <a:endParaRPr lang="es-AR" sz="6600" b="1" dirty="0">
              <a:solidFill>
                <a:srgbClr val="E13C2A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  <p:pic>
        <p:nvPicPr>
          <p:cNvPr id="5" name="Picture 2" descr="Kata Functions Scala. – Happy Devops">
            <a:extLst>
              <a:ext uri="{FF2B5EF4-FFF2-40B4-BE49-F238E27FC236}">
                <a16:creationId xmlns:a16="http://schemas.microsoft.com/office/drawing/2014/main" id="{F14916C8-E70F-89A2-228E-D6795127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50" y="3086100"/>
            <a:ext cx="5943600" cy="44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ntelliJ IDEA - Wikipedia, la enciclopedia libre">
            <a:extLst>
              <a:ext uri="{FF2B5EF4-FFF2-40B4-BE49-F238E27FC236}">
                <a16:creationId xmlns:a16="http://schemas.microsoft.com/office/drawing/2014/main" id="{A3EB0412-DEB2-5BCF-03CF-5B2E8C28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457" y="3227328"/>
            <a:ext cx="3832343" cy="38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DB9F86-C182-C49B-B55A-3F7D72856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555" y="3467100"/>
            <a:ext cx="2968604" cy="31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5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54101D-79CF-81F8-4433-93BB93ED8A34}"/>
              </a:ext>
            </a:extLst>
          </p:cNvPr>
          <p:cNvSpPr txBox="1"/>
          <p:nvPr/>
        </p:nvSpPr>
        <p:spPr>
          <a:xfrm>
            <a:off x="1714500" y="1638300"/>
            <a:ext cx="14859000" cy="3039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44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¡</a:t>
            </a:r>
            <a:r>
              <a:rPr lang="en-US" sz="44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Primero de </a:t>
            </a:r>
            <a:r>
              <a:rPr lang="en-US" sz="44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todo</a:t>
            </a:r>
            <a:r>
              <a:rPr lang="en-US" sz="44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! </a:t>
            </a:r>
            <a:r>
              <a:rPr lang="en-US" sz="44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Trabajaremos</a:t>
            </a:r>
            <a:r>
              <a:rPr lang="en-US" sz="44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 </a:t>
            </a:r>
            <a:r>
              <a:rPr lang="en-US" sz="44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utilizando</a:t>
            </a:r>
            <a:r>
              <a:rPr lang="en-US" sz="44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: </a:t>
            </a:r>
            <a:r>
              <a:rPr lang="es-US" sz="44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Scala REPL, luego poco a poco empezaremos a utilizar la interfaz gráfica que nos ofrece IntelliJ.</a:t>
            </a:r>
          </a:p>
        </p:txBody>
      </p:sp>
      <p:pic>
        <p:nvPicPr>
          <p:cNvPr id="10" name="Imagen 9" descr="Imagen que contiene medidor, reloj, luz&#10;&#10;Descripción generada automáticamente">
            <a:extLst>
              <a:ext uri="{FF2B5EF4-FFF2-40B4-BE49-F238E27FC236}">
                <a16:creationId xmlns:a16="http://schemas.microsoft.com/office/drawing/2014/main" id="{11E4E18F-9A24-D072-A1FB-204A700811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51168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6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¿Qué es Scala REPL?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A3DCF3-61F7-68EA-0B85-5C68E226BA47}"/>
              </a:ext>
            </a:extLst>
          </p:cNvPr>
          <p:cNvSpPr txBox="1"/>
          <p:nvPr/>
        </p:nvSpPr>
        <p:spPr>
          <a:xfrm>
            <a:off x="1028700" y="2400300"/>
            <a:ext cx="15811500" cy="3693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Arial Nova" panose="020B0504020202020204" pitchFamily="34" charset="0"/>
              </a:rPr>
              <a:t>The Scala REPL is a tool (Scala) for evaluating expressions in Scala.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Arial Nova" panose="020B0504020202020204" pitchFamily="34" charset="0"/>
              </a:rPr>
              <a:t>The scala command will execute a source script by wrapping it in a template and then compiling and executing the resulting program.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Arial Nova" panose="020B0504020202020204" pitchFamily="34" charset="0"/>
              </a:rPr>
              <a:t>In interactive mode, the REPL reads expressions at the prompt, wraps them in an executable template, and then compiles and executes the result.</a:t>
            </a:r>
            <a:endParaRPr lang="LID4096" sz="3200" dirty="0">
              <a:latin typeface="Arial Nova" panose="020B05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D24A1D-763F-E1EA-0D22-361FC3906D32}"/>
              </a:ext>
            </a:extLst>
          </p:cNvPr>
          <p:cNvSpPr txBox="1"/>
          <p:nvPr/>
        </p:nvSpPr>
        <p:spPr>
          <a:xfrm>
            <a:off x="1066800" y="6591300"/>
            <a:ext cx="15240000" cy="1477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B05D1B"/>
              </a:buClr>
              <a:buSzPct val="150000"/>
              <a:tabLst>
                <a:tab pos="179388" algn="l"/>
              </a:tabLst>
            </a:pPr>
            <a:r>
              <a:rPr lang="es-US" sz="3200" b="1" dirty="0">
                <a:latin typeface="Arial Nova" panose="020B0504020202020204" pitchFamily="34" charset="0"/>
              </a:rPr>
              <a:t>Link a la documentación oficial: </a:t>
            </a:r>
          </a:p>
          <a:p>
            <a:pPr indent="-285750" algn="just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es-US" sz="3200" dirty="0">
                <a:latin typeface="Arial Nova" panose="020B0504020202020204" pitchFamily="34" charset="0"/>
              </a:rPr>
              <a:t>https://docs.scala-lang.org/overviews/repl/overview.html</a:t>
            </a:r>
          </a:p>
        </p:txBody>
      </p:sp>
    </p:spTree>
    <p:extLst>
      <p:ext uri="{BB962C8B-B14F-4D97-AF65-F5344CB8AC3E}">
        <p14:creationId xmlns:p14="http://schemas.microsoft.com/office/powerpoint/2010/main" val="3665608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E2D892-5E75-2F4D-27B2-0D4A42CD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7" y="952500"/>
            <a:ext cx="14647646" cy="75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54101D-79CF-81F8-4433-93BB93ED8A34}"/>
              </a:ext>
            </a:extLst>
          </p:cNvPr>
          <p:cNvSpPr txBox="1"/>
          <p:nvPr/>
        </p:nvSpPr>
        <p:spPr>
          <a:xfrm>
            <a:off x="1714499" y="1866900"/>
            <a:ext cx="14859000" cy="1656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n-US" sz="8000" b="1" dirty="0" err="1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Arranquemos</a:t>
            </a:r>
            <a:r>
              <a:rPr lang="en-US" sz="8000" b="1" dirty="0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 con la…</a:t>
            </a:r>
            <a:endParaRPr lang="es-US" sz="8000" b="1" dirty="0">
              <a:solidFill>
                <a:srgbClr val="38100E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  <p:pic>
        <p:nvPicPr>
          <p:cNvPr id="3" name="Picture 2" descr="práctica Logo | Herramienta de diseño de logotipos gratuita de Flaming Text">
            <a:extLst>
              <a:ext uri="{FF2B5EF4-FFF2-40B4-BE49-F238E27FC236}">
                <a16:creationId xmlns:a16="http://schemas.microsoft.com/office/drawing/2014/main" id="{004FB728-BDF5-5091-B279-B4F3850FB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2"/>
          <a:stretch/>
        </p:blipFill>
        <p:spPr bwMode="auto">
          <a:xfrm>
            <a:off x="4385645" y="3751851"/>
            <a:ext cx="9516709" cy="433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AR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¡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Material de REFUERZO!</a:t>
            </a:r>
            <a:endParaRPr lang="es-US" sz="6600" b="1" dirty="0">
              <a:solidFill>
                <a:srgbClr val="E13C2A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F0803E-A32F-0863-C2DE-9D496AD3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91" y="2408987"/>
            <a:ext cx="10190018" cy="64197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4F86A5-7B83-32A8-4492-A2735CC809F3}"/>
              </a:ext>
            </a:extLst>
          </p:cNvPr>
          <p:cNvSpPr txBox="1"/>
          <p:nvPr/>
        </p:nvSpPr>
        <p:spPr>
          <a:xfrm>
            <a:off x="4572000" y="8973073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/>
              <a:t> </a:t>
            </a:r>
            <a:r>
              <a:rPr lang="es-AR" sz="3200" dirty="0">
                <a:latin typeface="Arial Nova" panose="020B0504020202020204" pitchFamily="34" charset="0"/>
              </a:rPr>
              <a:t>https://www.scala-exercises.org/</a:t>
            </a:r>
          </a:p>
        </p:txBody>
      </p:sp>
    </p:spTree>
    <p:extLst>
      <p:ext uri="{BB962C8B-B14F-4D97-AF65-F5344CB8AC3E}">
        <p14:creationId xmlns:p14="http://schemas.microsoft.com/office/powerpoint/2010/main" val="345881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0" y="7277100"/>
            <a:ext cx="5842443" cy="3086100"/>
            <a:chOff x="0" y="0"/>
            <a:chExt cx="153875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38751" cy="812800"/>
            </a:xfrm>
            <a:custGeom>
              <a:avLst/>
              <a:gdLst/>
              <a:ahLst/>
              <a:cxnLst/>
              <a:rect l="l" t="t" r="r" b="b"/>
              <a:pathLst>
                <a:path w="1538751" h="812800">
                  <a:moveTo>
                    <a:pt x="67581" y="0"/>
                  </a:moveTo>
                  <a:lnTo>
                    <a:pt x="1471170" y="0"/>
                  </a:lnTo>
                  <a:cubicBezTo>
                    <a:pt x="1489093" y="0"/>
                    <a:pt x="1506283" y="7120"/>
                    <a:pt x="1518957" y="19794"/>
                  </a:cubicBezTo>
                  <a:cubicBezTo>
                    <a:pt x="1531630" y="32468"/>
                    <a:pt x="1538751" y="49657"/>
                    <a:pt x="1538751" y="67581"/>
                  </a:cubicBezTo>
                  <a:lnTo>
                    <a:pt x="1538751" y="745219"/>
                  </a:lnTo>
                  <a:cubicBezTo>
                    <a:pt x="1538751" y="782543"/>
                    <a:pt x="1508493" y="812800"/>
                    <a:pt x="1471170" y="812800"/>
                  </a:cubicBezTo>
                  <a:lnTo>
                    <a:pt x="67581" y="812800"/>
                  </a:lnTo>
                  <a:cubicBezTo>
                    <a:pt x="30257" y="812800"/>
                    <a:pt x="0" y="782543"/>
                    <a:pt x="0" y="745219"/>
                  </a:cubicBezTo>
                  <a:lnTo>
                    <a:pt x="0" y="67581"/>
                  </a:lnTo>
                  <a:cubicBezTo>
                    <a:pt x="0" y="30257"/>
                    <a:pt x="30257" y="0"/>
                    <a:pt x="6758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3875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3A1B0229-598F-CD4B-40E7-D73AD89C682D}"/>
              </a:ext>
            </a:extLst>
          </p:cNvPr>
          <p:cNvSpPr txBox="1"/>
          <p:nvPr/>
        </p:nvSpPr>
        <p:spPr>
          <a:xfrm>
            <a:off x="3086100" y="4315324"/>
            <a:ext cx="12115800" cy="1656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2880"/>
              </a:lnSpc>
            </a:pPr>
            <a:r>
              <a:rPr lang="es-AR" sz="9200" b="1" dirty="0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¿</a:t>
            </a:r>
            <a:r>
              <a:rPr lang="en-US" sz="9200" b="1" dirty="0" err="1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Preguntas</a:t>
            </a:r>
            <a:r>
              <a:rPr lang="en-US" sz="9200" b="1" dirty="0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?</a:t>
            </a:r>
            <a:endParaRPr lang="es-US" sz="9200" b="1" dirty="0">
              <a:solidFill>
                <a:srgbClr val="38100E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41799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0" y="7277100"/>
            <a:ext cx="5842443" cy="3086100"/>
            <a:chOff x="0" y="0"/>
            <a:chExt cx="153875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38751" cy="812800"/>
            </a:xfrm>
            <a:custGeom>
              <a:avLst/>
              <a:gdLst/>
              <a:ahLst/>
              <a:cxnLst/>
              <a:rect l="l" t="t" r="r" b="b"/>
              <a:pathLst>
                <a:path w="1538751" h="812800">
                  <a:moveTo>
                    <a:pt x="67581" y="0"/>
                  </a:moveTo>
                  <a:lnTo>
                    <a:pt x="1471170" y="0"/>
                  </a:lnTo>
                  <a:cubicBezTo>
                    <a:pt x="1489093" y="0"/>
                    <a:pt x="1506283" y="7120"/>
                    <a:pt x="1518957" y="19794"/>
                  </a:cubicBezTo>
                  <a:cubicBezTo>
                    <a:pt x="1531630" y="32468"/>
                    <a:pt x="1538751" y="49657"/>
                    <a:pt x="1538751" y="67581"/>
                  </a:cubicBezTo>
                  <a:lnTo>
                    <a:pt x="1538751" y="745219"/>
                  </a:lnTo>
                  <a:cubicBezTo>
                    <a:pt x="1538751" y="782543"/>
                    <a:pt x="1508493" y="812800"/>
                    <a:pt x="1471170" y="812800"/>
                  </a:cubicBezTo>
                  <a:lnTo>
                    <a:pt x="67581" y="812800"/>
                  </a:lnTo>
                  <a:cubicBezTo>
                    <a:pt x="30257" y="812800"/>
                    <a:pt x="0" y="782543"/>
                    <a:pt x="0" y="745219"/>
                  </a:cubicBezTo>
                  <a:lnTo>
                    <a:pt x="0" y="67581"/>
                  </a:lnTo>
                  <a:cubicBezTo>
                    <a:pt x="0" y="30257"/>
                    <a:pt x="30257" y="0"/>
                    <a:pt x="6758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3875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3A1B0229-598F-CD4B-40E7-D73AD89C682D}"/>
              </a:ext>
            </a:extLst>
          </p:cNvPr>
          <p:cNvSpPr txBox="1"/>
          <p:nvPr/>
        </p:nvSpPr>
        <p:spPr>
          <a:xfrm>
            <a:off x="3086100" y="4315324"/>
            <a:ext cx="12115800" cy="1656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2880"/>
              </a:lnSpc>
            </a:pPr>
            <a:r>
              <a:rPr lang="es-AR" sz="9200" b="1" dirty="0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¡</a:t>
            </a:r>
            <a:r>
              <a:rPr lang="en-US" sz="9200" b="1" dirty="0" err="1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Muchas</a:t>
            </a:r>
            <a:r>
              <a:rPr lang="en-US" sz="9200" b="1" dirty="0">
                <a:solidFill>
                  <a:srgbClr val="38100E"/>
                </a:solidFill>
                <a:latin typeface="Arial Bold" panose="020B0604020202020204" charset="0"/>
                <a:ea typeface="Open Sans Bold"/>
                <a:cs typeface="Open Sans Bold"/>
              </a:rPr>
              <a:t> Gracias!</a:t>
            </a:r>
            <a:endParaRPr lang="es-US" sz="9200" b="1" dirty="0">
              <a:solidFill>
                <a:srgbClr val="38100E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473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81879"/>
            <a:ext cx="14744700" cy="1493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AR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¡</a:t>
            </a:r>
            <a:r>
              <a:rPr lang="en-U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  <a:sym typeface="Open Sans Bold"/>
              </a:rPr>
              <a:t>Empresas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  <a:sym typeface="Open Sans Bold"/>
              </a:rPr>
              <a:t> que </a:t>
            </a:r>
            <a:r>
              <a:rPr lang="en-US" sz="6600" b="1" dirty="0" err="1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  <a:sym typeface="Open Sans Bold"/>
              </a:rPr>
              <a:t>utilizan</a:t>
            </a:r>
            <a:r>
              <a:rPr lang="en-U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  <a:sym typeface="Open Sans Bold"/>
              </a:rPr>
              <a:t> Scala!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3BC518-AD09-A043-ABD9-0C6D587E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2857500"/>
            <a:ext cx="11010900" cy="55727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DF03A0F-1A68-5A63-DA77-B97F85F8B7B4}"/>
              </a:ext>
            </a:extLst>
          </p:cNvPr>
          <p:cNvSpPr/>
          <p:nvPr/>
        </p:nvSpPr>
        <p:spPr>
          <a:xfrm>
            <a:off x="3429000" y="7048500"/>
            <a:ext cx="13716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C4B891A-38F7-EDAA-5185-82B3821C2951}"/>
              </a:ext>
            </a:extLst>
          </p:cNvPr>
          <p:cNvSpPr/>
          <p:nvPr/>
        </p:nvSpPr>
        <p:spPr>
          <a:xfrm>
            <a:off x="4495800" y="7891767"/>
            <a:ext cx="10668000" cy="75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17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90CBB7-FBDD-69EF-0294-66B67D9ABE16}"/>
              </a:ext>
            </a:extLst>
          </p:cNvPr>
          <p:cNvSpPr txBox="1"/>
          <p:nvPr/>
        </p:nvSpPr>
        <p:spPr>
          <a:xfrm>
            <a:off x="1028700" y="2508300"/>
            <a:ext cx="10782300" cy="2862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dirty="0">
                <a:latin typeface="Arial Nova" panose="020B0504020202020204" pitchFamily="34" charset="0"/>
              </a:rPr>
              <a:t>Hay ciertos aspectos que sobresalen de Scala. ¡Para entender cómo funciona y por qué lo eligen por encima de otros lenguajes, comentamos brevemente los aspectos más importantes!</a:t>
            </a:r>
          </a:p>
        </p:txBody>
      </p:sp>
      <p:pic>
        <p:nvPicPr>
          <p:cNvPr id="5" name="Picture 5" descr="A red and black logo&#10;&#10;Description automatically generated with medium confidence">
            <a:extLst>
              <a:ext uri="{FF2B5EF4-FFF2-40B4-BE49-F238E27FC236}">
                <a16:creationId xmlns:a16="http://schemas.microsoft.com/office/drawing/2014/main" id="{406CB1C3-A104-6D9F-74BF-AF85EAEE6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600" y="2477400"/>
            <a:ext cx="5379701" cy="5379701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F8F585C7-2302-40A8-6DDB-21DE9455AAA4}"/>
              </a:ext>
            </a:extLst>
          </p:cNvPr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E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Características de Scala</a:t>
            </a:r>
          </a:p>
        </p:txBody>
      </p:sp>
    </p:spTree>
    <p:extLst>
      <p:ext uri="{BB962C8B-B14F-4D97-AF65-F5344CB8AC3E}">
        <p14:creationId xmlns:p14="http://schemas.microsoft.com/office/powerpoint/2010/main" val="190194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90CBB7-FBDD-69EF-0294-66B67D9ABE16}"/>
              </a:ext>
            </a:extLst>
          </p:cNvPr>
          <p:cNvSpPr txBox="1"/>
          <p:nvPr/>
        </p:nvSpPr>
        <p:spPr>
          <a:xfrm>
            <a:off x="1066800" y="2174374"/>
            <a:ext cx="16192500" cy="5736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800" b="1" dirty="0">
                <a:latin typeface="Arial Nova" panose="020B0504020202020204" pitchFamily="34" charset="0"/>
              </a:rPr>
              <a:t>Lenguaje Orientado a objetos</a:t>
            </a:r>
          </a:p>
          <a:p>
            <a:pPr algn="just">
              <a:lnSpc>
                <a:spcPct val="150000"/>
              </a:lnSpc>
            </a:pPr>
            <a:r>
              <a:rPr lang="es-ES" sz="2800" dirty="0">
                <a:latin typeface="Arial Nova" panose="020B0504020202020204" pitchFamily="34" charset="0"/>
              </a:rPr>
              <a:t>El software Scala al igual que otros lenguajes soporta el paradigma de orientación a objetos, para muchos el paradigma debe contar con las siguientes características:</a:t>
            </a:r>
          </a:p>
          <a:p>
            <a:pPr indent="-285750" algn="just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es-ES" sz="2800" dirty="0">
                <a:latin typeface="Arial Nova" panose="020B0504020202020204" pitchFamily="34" charset="0"/>
              </a:rPr>
              <a:t>Encapsulamiento.</a:t>
            </a:r>
          </a:p>
          <a:p>
            <a:pPr indent="-285750" algn="just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es-ES" sz="2800" dirty="0">
                <a:latin typeface="Arial Nova" panose="020B0504020202020204" pitchFamily="34" charset="0"/>
              </a:rPr>
              <a:t>Herencia.</a:t>
            </a:r>
          </a:p>
          <a:p>
            <a:pPr indent="-285750" algn="just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es-ES" sz="2800" dirty="0">
                <a:latin typeface="Arial Nova" panose="020B0504020202020204" pitchFamily="34" charset="0"/>
              </a:rPr>
              <a:t>Polimorfismo.</a:t>
            </a:r>
          </a:p>
          <a:p>
            <a:pPr indent="-285750" algn="just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es-ES" sz="2800" dirty="0">
                <a:latin typeface="Arial Nova" panose="020B0504020202020204" pitchFamily="34" charset="0"/>
              </a:rPr>
              <a:t>Todos los tipos predefinidos son objetos.</a:t>
            </a:r>
          </a:p>
          <a:p>
            <a:pPr indent="-285750" algn="just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es-ES" sz="2800" dirty="0">
                <a:latin typeface="Arial Nova" panose="020B0504020202020204" pitchFamily="34" charset="0"/>
              </a:rPr>
              <a:t>Las operaciones se realizan enviando mensajes a objetos.</a:t>
            </a:r>
          </a:p>
          <a:p>
            <a:pPr indent="-285750" algn="just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es-ES" sz="2800" dirty="0">
                <a:latin typeface="Arial Nova" panose="020B0504020202020204" pitchFamily="34" charset="0"/>
              </a:rPr>
              <a:t>Todos los tipos definidos por usuarios son objetos.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F42ADAD-EF93-70B5-5F8A-4ADF2249DCBF}"/>
              </a:ext>
            </a:extLst>
          </p:cNvPr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E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Características de Scala</a:t>
            </a:r>
          </a:p>
        </p:txBody>
      </p:sp>
    </p:spTree>
    <p:extLst>
      <p:ext uri="{BB962C8B-B14F-4D97-AF65-F5344CB8AC3E}">
        <p14:creationId xmlns:p14="http://schemas.microsoft.com/office/powerpoint/2010/main" val="39919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E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Funcional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90CBB7-FBDD-69EF-0294-66B67D9ABE16}"/>
              </a:ext>
            </a:extLst>
          </p:cNvPr>
          <p:cNvSpPr txBox="1"/>
          <p:nvPr/>
        </p:nvSpPr>
        <p:spPr>
          <a:xfrm>
            <a:off x="1066800" y="2174374"/>
            <a:ext cx="16192500" cy="2862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dirty="0">
                <a:latin typeface="Arial Nova" panose="020B0504020202020204" pitchFamily="34" charset="0"/>
              </a:rPr>
              <a:t>En el lenguaje Scala hay funciones, valores de primera clase u objetos que pueden asignarse a diferentes variables. Comparte esta característica con Java, con la que tiene una buena interoperabilidad. Por esto, es muy usado en Big Data y aplicaciones como </a:t>
            </a:r>
            <a:r>
              <a:rPr lang="es-ES" sz="3200" dirty="0" err="1">
                <a:latin typeface="Arial Nova" panose="020B0504020202020204" pitchFamily="34" charset="0"/>
              </a:rPr>
              <a:t>Spark</a:t>
            </a:r>
            <a:r>
              <a:rPr lang="es-ES" sz="3200" dirty="0">
                <a:latin typeface="Arial Nova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2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E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Multiparadigma</a:t>
            </a:r>
            <a:endParaRPr lang="LID4096" sz="6600" b="1" dirty="0">
              <a:solidFill>
                <a:srgbClr val="E13C2A"/>
              </a:solidFill>
              <a:latin typeface="Arial Bold" panose="020B0604020202020204" charset="0"/>
              <a:ea typeface="Open Sans Bold"/>
              <a:cs typeface="Open Sans Bol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90CBB7-FBDD-69EF-0294-66B67D9ABE16}"/>
              </a:ext>
            </a:extLst>
          </p:cNvPr>
          <p:cNvSpPr txBox="1"/>
          <p:nvPr/>
        </p:nvSpPr>
        <p:spPr>
          <a:xfrm>
            <a:off x="1066800" y="2174374"/>
            <a:ext cx="16192500" cy="1385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dirty="0">
                <a:latin typeface="Arial Nova" panose="020B0504020202020204" pitchFamily="34" charset="0"/>
              </a:rPr>
              <a:t>Scala es un lenguaje multiparadigma pues soporta la programación orientada a objetos y la programación funcional, y es el primero en realizarlo en la JVM.</a:t>
            </a:r>
          </a:p>
        </p:txBody>
      </p:sp>
      <p:pic>
        <p:nvPicPr>
          <p:cNvPr id="5" name="Picture 4" descr="A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DADB541-2C56-7C7E-FEE6-F7EC7F8F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355969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E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Escalable y extensible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90CBB7-FBDD-69EF-0294-66B67D9ABE16}"/>
              </a:ext>
            </a:extLst>
          </p:cNvPr>
          <p:cNvSpPr txBox="1"/>
          <p:nvPr/>
        </p:nvSpPr>
        <p:spPr>
          <a:xfrm>
            <a:off x="1028700" y="2400300"/>
            <a:ext cx="16192500" cy="3601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dirty="0">
                <a:latin typeface="Arial Nova" panose="020B0504020202020204" pitchFamily="34" charset="0"/>
              </a:rPr>
              <a:t>Uno de los objetivos del software Scala es tener un lenguaje que </a:t>
            </a:r>
            <a:r>
              <a:rPr lang="es-ES" sz="3200" b="1" dirty="0">
                <a:latin typeface="Arial Nova" panose="020B0504020202020204" pitchFamily="34" charset="0"/>
              </a:rPr>
              <a:t>pueda crecer y escalar con la demanda</a:t>
            </a:r>
            <a:r>
              <a:rPr lang="es-ES" sz="3200" dirty="0">
                <a:latin typeface="Arial Nova" panose="020B0504020202020204" pitchFamily="34" charset="0"/>
              </a:rPr>
              <a:t>. Scala es adecuado para utilizar como un lenguaje de script o para realizar aplicaciones empresariales. La abstracción de componentes, su sintaxis, y el soporte para los paradigmas de orientación a objetos y funcional, hacen al lenguaje escalable.</a:t>
            </a:r>
          </a:p>
        </p:txBody>
      </p:sp>
    </p:spTree>
    <p:extLst>
      <p:ext uri="{BB962C8B-B14F-4D97-AF65-F5344CB8AC3E}">
        <p14:creationId xmlns:p14="http://schemas.microsoft.com/office/powerpoint/2010/main" val="85216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1028700" y="696662"/>
            <a:ext cx="14744700" cy="1477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s-ES" sz="6600" b="1" dirty="0">
                <a:solidFill>
                  <a:srgbClr val="E13C2A"/>
                </a:solidFill>
                <a:latin typeface="Arial Bold" panose="020B0604020202020204" charset="0"/>
                <a:ea typeface="Open Sans Bold"/>
                <a:cs typeface="Open Sans Bold"/>
              </a:rPr>
              <a:t>Se ejecuta en la JVM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90CBB7-FBDD-69EF-0294-66B67D9ABE16}"/>
              </a:ext>
            </a:extLst>
          </p:cNvPr>
          <p:cNvSpPr txBox="1"/>
          <p:nvPr/>
        </p:nvSpPr>
        <p:spPr>
          <a:xfrm>
            <a:off x="1028700" y="2400300"/>
            <a:ext cx="16192500" cy="3601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dirty="0">
                <a:latin typeface="Arial Nova" panose="020B0504020202020204" pitchFamily="34" charset="0"/>
              </a:rPr>
              <a:t>Al ser un lenguaje de la JVM, Scala </a:t>
            </a:r>
            <a:r>
              <a:rPr lang="es-ES" sz="3200" b="1" dirty="0">
                <a:latin typeface="Arial Nova" panose="020B0504020202020204" pitchFamily="34" charset="0"/>
              </a:rPr>
              <a:t>se integra bien con Java y el ecosistema de Java</a:t>
            </a:r>
            <a:r>
              <a:rPr lang="es-ES" sz="3200" dirty="0">
                <a:latin typeface="Arial Nova" panose="020B0504020202020204" pitchFamily="34" charset="0"/>
              </a:rPr>
              <a:t>, incluyendo herramientas, librerías e </a:t>
            </a:r>
            <a:r>
              <a:rPr lang="es-ES" sz="3200" dirty="0" err="1">
                <a:latin typeface="Arial Nova" panose="020B0504020202020204" pitchFamily="34" charset="0"/>
              </a:rPr>
              <a:t>IDEs</a:t>
            </a:r>
            <a:r>
              <a:rPr lang="es-ES" sz="3200" dirty="0">
                <a:latin typeface="Arial Nova" panose="020B05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ES" sz="3200" dirty="0">
                <a:latin typeface="Arial Nova" panose="020B0504020202020204" pitchFamily="34" charset="0"/>
              </a:rPr>
              <a:t>Esta característica de interoperabilidad de Java es una de las mejores opciones en Scala, pues permite al programador de Scala </a:t>
            </a:r>
            <a:r>
              <a:rPr lang="es-ES" sz="3200" b="1" dirty="0">
                <a:latin typeface="Arial Nova" panose="020B0504020202020204" pitchFamily="34" charset="0"/>
              </a:rPr>
              <a:t>usar todas las bibliotecas de Java directamente </a:t>
            </a:r>
            <a:r>
              <a:rPr lang="es-ES" sz="3200" dirty="0">
                <a:latin typeface="Arial Nova" panose="020B0504020202020204" pitchFamily="34" charset="0"/>
              </a:rPr>
              <a:t>desde el código de Scala.</a:t>
            </a:r>
          </a:p>
        </p:txBody>
      </p:sp>
    </p:spTree>
    <p:extLst>
      <p:ext uri="{BB962C8B-B14F-4D97-AF65-F5344CB8AC3E}">
        <p14:creationId xmlns:p14="http://schemas.microsoft.com/office/powerpoint/2010/main" val="32608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829</Words>
  <Application>Microsoft Office PowerPoint</Application>
  <PresentationFormat>Personalizado</PresentationFormat>
  <Paragraphs>63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Arial Bold</vt:lpstr>
      <vt:lpstr>Calibri</vt:lpstr>
      <vt:lpstr>Arial Nova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un título</dc:title>
  <cp:lastModifiedBy>Layla Scheli</cp:lastModifiedBy>
  <cp:revision>7</cp:revision>
  <dcterms:created xsi:type="dcterms:W3CDTF">2006-08-16T00:00:00Z</dcterms:created>
  <dcterms:modified xsi:type="dcterms:W3CDTF">2024-09-22T21:27:17Z</dcterms:modified>
  <dc:identifier>DAGRgxQqrvk</dc:identifier>
</cp:coreProperties>
</file>