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0" r:id="rId5"/>
    <p:sldId id="261" r:id="rId6"/>
    <p:sldId id="262" r:id="rId7"/>
    <p:sldId id="265" r:id="rId8"/>
    <p:sldId id="266" r:id="rId9"/>
    <p:sldId id="269" r:id="rId10"/>
    <p:sldId id="257" r:id="rId11"/>
    <p:sldId id="259"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HIYONG\Documents\Tencent%20Files\1162526220\FileRecv\%25E5%2585%25B3%25E4%25BA%258E%25E6%2594%25AF%25E6%258C%2581%25E4%25B8%25AA%25E6%2580%25A7%25E5%258C%2596%25E5%25AE%259A%25E5%2588%25B6%25E7%259A%2584%25E6%2597%2585%25E6%25B8%25B8%25E8%25A7%25A3%25E5%2586%25B3%25E6%2596%25B9%25E6%25A1%2588%25E7%25BD%2591%25E7%25AB%2599%25E7%259A%2584%25E9%259C%2580.x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HIYONG\Documents\Tencent%20Files\1162526220\FileRecv\%25E5%2585%25B3%25E4%25BA%258E%25E6%2594%25AF%25E6%258C%2581%25E4%25B8%25AA%25E6%2580%25A7%25E5%258C%2596%25E5%25AE%259A%25E5%2588%25B6%25E7%259A%2584%25E6%2597%2585%25E6%25B8%25B8%25E8%25A7%25A3%25E5%2586%25B3%25E6%2596%25B9%25E6%25A1%2588%25E7%25BD%2591%25E7%25AB%2599%25E7%259A%2584%25E9%259C%2580.x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HIYONG\Documents\Tencent%20Files\1162526220\FileRecv\%25E5%2585%25B3%25E4%25BA%258E%25E6%2594%25AF%25E6%258C%2581%25E4%25B8%25AA%25E6%2580%25A7%25E5%258C%2596%25E5%25AE%259A%25E5%2588%25B6%25E7%259A%2584%25E6%2597%2585%25E6%25B8%25B8%25E8%25A7%25A3%25E5%2586%25B3%25E6%2596%25B9%25E6%25A1%2588%25E7%25BD%2591%25E7%25AB%2599%25E7%259A%2584%25E9%259C%2580.xl.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HIYONG\Documents\Tencent%20Files\1162526220\FileRecv\%25E5%2585%25B3%25E4%25BA%258E%25E6%2594%25AF%25E6%258C%2581%25E4%25B8%25AA%25E6%2580%25A7%25E5%258C%2596%25E5%25AE%259A%25E5%2588%25B6%25E7%259A%2584%25E6%2597%2585%25E6%25B8%25B8%25E8%25A7%25A3%25E5%2586%25B3%25E6%2596%25B9%25E6%25A1%2588%25E7%25BD%2591%25E7%25AB%2599%25E7%259A%2584%25E9%259C%2580.xl.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SHIYONG\Documents\Tencent%20Files\1162526220\FileRecv\%25E5%2585%25B3%25E4%25BA%258E%25E6%2594%25AF%25E6%258C%2581%25E4%25B8%25AA%25E6%2580%25A7%25E5%258C%2596%25E5%25AE%259A%25E5%2588%25B6%25E7%259A%2584%25E6%2597%2585%25E6%25B8%25B8%25E8%25A7%25A3%25E5%2586%25B3%25E6%2596%25B9%25E6%25A1%2588%25E7%25BD%2591%25E7%25AB%2599%25E7%259A%2584%25E9%259C%2580.xl.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SHIYONG\Documents\Tencent%20Files\1162526220\FileRecv\%25E5%2585%25B3%25E4%25BA%258E%25E6%2594%25AF%25E6%258C%2581%25E4%25B8%25AA%25E6%2580%25A7%25E5%258C%2596%25E5%25AE%259A%25E5%2588%25B6%25E7%259A%2584%25E6%2597%2585%25E6%25B8%25B8%25E8%25A7%25A3%25E5%2586%25B3%25E6%2596%25B9%25E6%25A1%2588%25E7%25BD%2591%25E7%25AB%2599%25E7%259A%2584%25E9%259C%2580.xl.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SHIYONG\Documents\Tencent%20Files\1162526220\FileRecv\%25E5%2585%25B3%25E4%25BA%258E%25E6%2594%25AF%25E6%258C%2581%25E4%25B8%25AA%25E6%2580%25A7%25E5%258C%2596%25E5%25AE%259A%25E5%2588%25B6%25E7%259A%2584%25E6%2597%2585%25E6%25B8%25B8%25E8%25A7%25A3%25E5%2586%25B3%25E6%2596%25B9%25E6%25A1%2588%25E7%25BD%2591%25E7%25AB%2599%25E7%259A%2584%25E9%259C%2580.xl.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SHIYONG\Documents\Tencent%20Files\1162526220\FileRecv\%25E5%2585%25B3%25E4%25BA%258E%25E6%2594%25AF%25E6%258C%2581%25E4%25B8%25AA%25E6%2580%25A7%25E5%258C%2596%25E5%25AE%259A%25E5%2588%25B6%25E7%259A%2584%25E6%2597%2585%25E6%25B8%25B8%25E8%25A7%25A3%25E5%2586%25B3%25E6%2596%25B9%25E6%25A1%2588%25E7%25BD%2591%25E7%25AB%2599%25E7%259A%2584%25E9%259C%2580.xl.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SHIYONG\Documents\Tencent%20Files\1162526220\FileRecv\%25E5%2585%25B3%25E4%25BA%258E%25E6%2594%25AF%25E6%258C%2581%25E4%25B8%25AA%25E6%2580%25A7%25E5%258C%2596%25E5%25AE%259A%25E5%2588%25B6%25E7%259A%2584%25E6%2597%2585%25E6%25B8%25B8%25E8%25A7%25A3%25E5%2586%25B3%25E6%2596%25B9%25E6%25A1%2588%25E7%25BD%2591%25E7%25AB%2599%25E7%259A%2584%25E9%259C%2580.x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0"/>
          <c:dPt>
            <c:idx val="0"/>
            <c:bubble3D val="0"/>
            <c:spPr>
              <a:solidFill>
                <a:srgbClr val="22B5C3"/>
              </a:solidFill>
            </c:spPr>
          </c:dPt>
          <c:dPt>
            <c:idx val="1"/>
            <c:bubble3D val="0"/>
            <c:spPr>
              <a:solidFill>
                <a:srgbClr val="A3BE57"/>
              </a:solidFill>
            </c:spPr>
          </c:dPt>
          <c:dLbls>
            <c:delete val="1"/>
          </c:dLbls>
          <c:cat>
            <c:strRef>
              <c:f>'[%E5%85%B3%E4%BA%8E%E6%94%AF%E6%8C%81%E4%B8%AA%E6%80%A7%E5%8C%96%E5%AE%9A%E5%88%B6%E7%9A%84%E6%97%85%E6%B8%B8%E8%A7%A3%E5%86%B3%E6%96%B9%E6%A1%88%E7%BD%91%E7%AB%99%E7%9A%84%E9%9C%80.xl.xlsx]Q1'!$B$20:$B$21</c:f>
              <c:strCache>
                <c:ptCount val="2"/>
                <c:pt idx="0">
                  <c:v>有</c:v>
                </c:pt>
                <c:pt idx="1">
                  <c:v>没有，全部跟团</c:v>
                </c:pt>
              </c:strCache>
            </c:strRef>
          </c:cat>
          <c:val>
            <c:numRef>
              <c:f>'[%E5%85%B3%E4%BA%8E%E6%94%AF%E6%8C%81%E4%B8%AA%E6%80%A7%E5%8C%96%E5%AE%9A%E5%88%B6%E7%9A%84%E6%97%85%E6%B8%B8%E8%A7%A3%E5%86%B3%E6%96%B9%E6%A1%88%E7%BD%91%E7%AB%99%E7%9A%84%E9%9C%80.xl.xlsx]Q1'!$C$20:$C$21</c:f>
              <c:numCache>
                <c:formatCode>General</c:formatCode>
                <c:ptCount val="2"/>
                <c:pt idx="0">
                  <c:v>111</c:v>
                </c:pt>
                <c:pt idx="1">
                  <c:v>16</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59853824066823"/>
          <c:y val="0.416789577187807"/>
        </c:manualLayout>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0"/>
          <c:dPt>
            <c:idx val="0"/>
            <c:bubble3D val="0"/>
            <c:spPr>
              <a:solidFill>
                <a:srgbClr val="22B5C3"/>
              </a:solidFill>
            </c:spPr>
          </c:dPt>
          <c:dPt>
            <c:idx val="1"/>
            <c:bubble3D val="0"/>
            <c:spPr>
              <a:solidFill>
                <a:srgbClr val="A3BE57"/>
              </a:solidFill>
            </c:spPr>
          </c:dPt>
          <c:dLbls>
            <c:delete val="1"/>
          </c:dLbls>
          <c:cat>
            <c:strRef>
              <c:f>'[%E5%85%B3%E4%BA%8E%E6%94%AF%E6%8C%81%E4%B8%AA%E6%80%A7%E5%8C%96%E5%AE%9A%E5%88%B6%E7%9A%84%E6%97%85%E6%B8%B8%E8%A7%A3%E5%86%B3%E6%96%B9%E6%A1%88%E7%BD%91%E7%AB%99%E7%9A%84%E9%9C%80.xl.xlsx]Q2'!$B$20:$B$21</c:f>
              <c:strCache>
                <c:ptCount val="2"/>
                <c:pt idx="0">
                  <c:v>用过</c:v>
                </c:pt>
                <c:pt idx="1">
                  <c:v>没有</c:v>
                </c:pt>
              </c:strCache>
            </c:strRef>
          </c:cat>
          <c:val>
            <c:numRef>
              <c:f>'[%E5%85%B3%E4%BA%8E%E6%94%AF%E6%8C%81%E4%B8%AA%E6%80%A7%E5%8C%96%E5%AE%9A%E5%88%B6%E7%9A%84%E6%97%85%E6%B8%B8%E8%A7%A3%E5%86%B3%E6%96%B9%E6%A1%88%E7%BD%91%E7%AB%99%E7%9A%84%E9%9C%80.xl.xlsx]Q2'!$C$20:$C$21</c:f>
              <c:numCache>
                <c:formatCode>General</c:formatCode>
                <c:ptCount val="2"/>
                <c:pt idx="0">
                  <c:v>27</c:v>
                </c:pt>
                <c:pt idx="1">
                  <c:v>85</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invertIfNegative val="0"/>
          <c:dLbls>
            <c:delete val="1"/>
          </c:dLbls>
          <c:val>
            <c:numRef>
              <c:f>'[%E5%85%B3%E4%BA%8E%E6%94%AF%E6%8C%81%E4%B8%AA%E6%80%A7%E5%8C%96%E5%AE%9A%E5%88%B6%E7%9A%84%E6%97%85%E6%B8%B8%E8%A7%A3%E5%86%B3%E6%96%B9%E6%A1%88%E7%BD%91%E7%AB%99%E7%9A%84%E9%9C%80.xl.xlsx]Q3'!$C$20:$G$20</c:f>
              <c:numCache>
                <c:formatCode>General</c:formatCode>
                <c:ptCount val="5"/>
                <c:pt idx="0">
                  <c:v>20</c:v>
                </c:pt>
                <c:pt idx="1">
                  <c:v>23</c:v>
                </c:pt>
                <c:pt idx="2">
                  <c:v>21</c:v>
                </c:pt>
                <c:pt idx="3">
                  <c:v>21</c:v>
                </c:pt>
                <c:pt idx="4">
                  <c:v>27</c:v>
                </c:pt>
              </c:numCache>
            </c:numRef>
          </c:val>
        </c:ser>
        <c:dLbls>
          <c:showLegendKey val="0"/>
          <c:showVal val="0"/>
          <c:showCatName val="0"/>
          <c:showSerName val="0"/>
          <c:showPercent val="0"/>
          <c:showBubbleSize val="0"/>
        </c:dLbls>
        <c:gapWidth val="150"/>
        <c:axId val="50030001"/>
        <c:axId val="50030002"/>
      </c:barChart>
      <c:catAx>
        <c:axId val="50030001"/>
        <c:scaling>
          <c:orientation val="minMax"/>
        </c:scaling>
        <c:delete val="0"/>
        <c:axPos val="b"/>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50030002"/>
        <c:crosses val="autoZero"/>
        <c:auto val="1"/>
        <c:lblAlgn val="ctr"/>
        <c:lblOffset val="100"/>
        <c:noMultiLvlLbl val="0"/>
      </c:catAx>
      <c:valAx>
        <c:axId val="50030002"/>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50030001"/>
        <c:crosses val="autoZero"/>
        <c:crossBetween val="between"/>
      </c:valAx>
    </c:plotArea>
    <c:plotVisOnly val="1"/>
    <c:dispBlanksAs val="gap"/>
    <c:showDLblsOverMax val="0"/>
  </c:chart>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882276168102323"/>
          <c:y val="0.101032448377581"/>
          <c:w val="0.907856956408248"/>
          <c:h val="0.816371681415929"/>
        </c:manualLayout>
      </c:layout>
      <c:barChart>
        <c:barDir val="col"/>
        <c:grouping val="clustered"/>
        <c:varyColors val="0"/>
        <c:ser>
          <c:idx val="0"/>
          <c:order val="0"/>
          <c:invertIfNegative val="0"/>
          <c:dLbls>
            <c:delete val="1"/>
          </c:dLbls>
          <c:val>
            <c:numRef>
              <c:f>'[%E5%85%B3%E4%BA%8E%E6%94%AF%E6%8C%81%E4%B8%AA%E6%80%A7%E5%8C%96%E5%AE%9A%E5%88%B6%E7%9A%84%E6%97%85%E6%B8%B8%E8%A7%A3%E5%86%B3%E6%96%B9%E6%A1%88%E7%BD%91%E7%AB%99%E7%9A%84%E9%9C%80.xl.xlsx]Q5'!$C$20:$G$20</c:f>
              <c:numCache>
                <c:formatCode>General</c:formatCode>
                <c:ptCount val="5"/>
                <c:pt idx="0">
                  <c:v>9</c:v>
                </c:pt>
                <c:pt idx="1">
                  <c:v>16</c:v>
                </c:pt>
                <c:pt idx="2">
                  <c:v>23</c:v>
                </c:pt>
                <c:pt idx="3">
                  <c:v>29</c:v>
                </c:pt>
                <c:pt idx="4">
                  <c:v>35</c:v>
                </c:pt>
              </c:numCache>
            </c:numRef>
          </c:val>
        </c:ser>
        <c:dLbls>
          <c:showLegendKey val="0"/>
          <c:showVal val="0"/>
          <c:showCatName val="0"/>
          <c:showSerName val="0"/>
          <c:showPercent val="0"/>
          <c:showBubbleSize val="0"/>
        </c:dLbls>
        <c:gapWidth val="150"/>
        <c:axId val="50050001"/>
        <c:axId val="50050002"/>
      </c:barChart>
      <c:catAx>
        <c:axId val="50050001"/>
        <c:scaling>
          <c:orientation val="minMax"/>
        </c:scaling>
        <c:delete val="0"/>
        <c:axPos val="b"/>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50050002"/>
        <c:crosses val="autoZero"/>
        <c:auto val="1"/>
        <c:lblAlgn val="ctr"/>
        <c:lblOffset val="100"/>
        <c:noMultiLvlLbl val="0"/>
      </c:catAx>
      <c:valAx>
        <c:axId val="50050002"/>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50050001"/>
        <c:crosses val="autoZero"/>
        <c:crossBetween val="between"/>
      </c:valAx>
    </c:plotArea>
    <c:plotVisOnly val="1"/>
    <c:dispBlanksAs val="gap"/>
    <c:showDLblsOverMax val="0"/>
  </c:chart>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386322109109893"/>
          <c:y val="0.101032448377581"/>
          <c:w val="0.907856956408248"/>
          <c:h val="0.816371681415929"/>
        </c:manualLayout>
      </c:layout>
      <c:barChart>
        <c:barDir val="col"/>
        <c:grouping val="clustered"/>
        <c:varyColors val="0"/>
        <c:ser>
          <c:idx val="0"/>
          <c:order val="0"/>
          <c:invertIfNegative val="0"/>
          <c:dLbls>
            <c:delete val="1"/>
          </c:dLbls>
          <c:val>
            <c:numRef>
              <c:f>'[%E5%85%B3%E4%BA%8E%E6%94%AF%E6%8C%81%E4%B8%AA%E6%80%A7%E5%8C%96%E5%AE%9A%E5%88%B6%E7%9A%84%E6%97%85%E6%B8%B8%E8%A7%A3%E5%86%B3%E6%96%B9%E6%A1%88%E7%BD%91%E7%AB%99%E7%9A%84%E9%9C%80.xl.xlsx]Q6'!$C$20:$G$20</c:f>
              <c:numCache>
                <c:formatCode>General</c:formatCode>
                <c:ptCount val="5"/>
                <c:pt idx="0">
                  <c:v>34</c:v>
                </c:pt>
                <c:pt idx="1">
                  <c:v>24</c:v>
                </c:pt>
                <c:pt idx="2">
                  <c:v>19</c:v>
                </c:pt>
                <c:pt idx="3">
                  <c:v>23</c:v>
                </c:pt>
                <c:pt idx="4">
                  <c:v>12</c:v>
                </c:pt>
              </c:numCache>
            </c:numRef>
          </c:val>
        </c:ser>
        <c:dLbls>
          <c:showLegendKey val="0"/>
          <c:showVal val="0"/>
          <c:showCatName val="0"/>
          <c:showSerName val="0"/>
          <c:showPercent val="0"/>
          <c:showBubbleSize val="0"/>
        </c:dLbls>
        <c:gapWidth val="150"/>
        <c:axId val="50060001"/>
        <c:axId val="50060002"/>
      </c:barChart>
      <c:catAx>
        <c:axId val="50060001"/>
        <c:scaling>
          <c:orientation val="minMax"/>
        </c:scaling>
        <c:delete val="0"/>
        <c:axPos val="b"/>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50060002"/>
        <c:crosses val="autoZero"/>
        <c:auto val="1"/>
        <c:lblAlgn val="ctr"/>
        <c:lblOffset val="100"/>
        <c:noMultiLvlLbl val="0"/>
      </c:catAx>
      <c:valAx>
        <c:axId val="50060002"/>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50060001"/>
        <c:crosses val="autoZero"/>
        <c:crossBetween val="between"/>
      </c:valAx>
    </c:plotArea>
    <c:plotVisOnly val="1"/>
    <c:dispBlanksAs val="gap"/>
    <c:showDLblsOverMax val="0"/>
  </c:chart>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0"/>
          <c:dPt>
            <c:idx val="0"/>
            <c:bubble3D val="0"/>
            <c:spPr>
              <a:solidFill>
                <a:srgbClr val="22B5C3"/>
              </a:solidFill>
            </c:spPr>
          </c:dPt>
          <c:dPt>
            <c:idx val="1"/>
            <c:bubble3D val="0"/>
            <c:spPr>
              <a:solidFill>
                <a:srgbClr val="A3BE57"/>
              </a:solidFill>
            </c:spPr>
          </c:dPt>
          <c:dPt>
            <c:idx val="2"/>
            <c:bubble3D val="0"/>
            <c:spPr>
              <a:solidFill>
                <a:srgbClr val="FF9C9C"/>
              </a:solidFill>
            </c:spPr>
          </c:dPt>
          <c:dPt>
            <c:idx val="3"/>
            <c:bubble3D val="0"/>
            <c:spPr>
              <a:solidFill>
                <a:srgbClr val="48CFEF"/>
              </a:solidFill>
            </c:spPr>
          </c:dPt>
          <c:dPt>
            <c:idx val="4"/>
            <c:bubble3D val="0"/>
            <c:spPr>
              <a:solidFill>
                <a:srgbClr val="25BF6E"/>
              </a:solidFill>
            </c:spPr>
          </c:dPt>
          <c:dLbls>
            <c:delete val="1"/>
          </c:dLbls>
          <c:cat>
            <c:strRef>
              <c:f>'[%E5%85%B3%E4%BA%8E%E6%94%AF%E6%8C%81%E4%B8%AA%E6%80%A7%E5%8C%96%E5%AE%9A%E5%88%B6%E7%9A%84%E6%97%85%E6%B8%B8%E8%A7%A3%E5%86%B3%E6%96%B9%E6%A1%88%E7%BD%91%E7%AB%99%E7%9A%84%E9%9C%80.xl.xlsx]Q4'!$B$20:$B$24</c:f>
              <c:strCache>
                <c:ptCount val="5"/>
                <c:pt idx="0">
                  <c:v>提前一个月</c:v>
                </c:pt>
                <c:pt idx="1">
                  <c:v>提前一星期</c:v>
                </c:pt>
                <c:pt idx="2">
                  <c:v>提前两天</c:v>
                </c:pt>
                <c:pt idx="3">
                  <c:v>边玩边做</c:v>
                </c:pt>
                <c:pt idx="4">
                  <c:v>不做计划</c:v>
                </c:pt>
              </c:strCache>
            </c:strRef>
          </c:cat>
          <c:val>
            <c:numRef>
              <c:f>'[%E5%85%B3%E4%BA%8E%E6%94%AF%E6%8C%81%E4%B8%AA%E6%80%A7%E5%8C%96%E5%AE%9A%E5%88%B6%E7%9A%84%E6%97%85%E6%B8%B8%E8%A7%A3%E5%86%B3%E6%96%B9%E6%A1%88%E7%BD%91%E7%AB%99%E7%9A%84%E9%9C%80.xl.xlsx]Q4'!$C$20:$C$24</c:f>
              <c:numCache>
                <c:formatCode>General</c:formatCode>
                <c:ptCount val="5"/>
                <c:pt idx="0">
                  <c:v>36</c:v>
                </c:pt>
                <c:pt idx="1">
                  <c:v>45</c:v>
                </c:pt>
                <c:pt idx="2">
                  <c:v>11</c:v>
                </c:pt>
                <c:pt idx="3">
                  <c:v>12</c:v>
                </c:pt>
                <c:pt idx="4">
                  <c:v>8</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0"/>
          <c:dPt>
            <c:idx val="0"/>
            <c:bubble3D val="0"/>
            <c:spPr>
              <a:solidFill>
                <a:srgbClr val="22B5C3"/>
              </a:solidFill>
            </c:spPr>
          </c:dPt>
          <c:dPt>
            <c:idx val="1"/>
            <c:bubble3D val="0"/>
            <c:spPr>
              <a:solidFill>
                <a:srgbClr val="A3BE57"/>
              </a:solidFill>
            </c:spPr>
          </c:dPt>
          <c:dPt>
            <c:idx val="2"/>
            <c:bubble3D val="0"/>
            <c:spPr>
              <a:solidFill>
                <a:srgbClr val="FF9C9C"/>
              </a:solidFill>
            </c:spPr>
          </c:dPt>
          <c:dLbls>
            <c:delete val="1"/>
          </c:dLbls>
          <c:cat>
            <c:strRef>
              <c:f>'[%E5%85%B3%E4%BA%8E%E6%94%AF%E6%8C%81%E4%B8%AA%E6%80%A7%E5%8C%96%E5%AE%9A%E5%88%B6%E7%9A%84%E6%97%85%E6%B8%B8%E8%A7%A3%E5%86%B3%E6%96%B9%E6%A1%88%E7%BD%91%E7%AB%99%E7%9A%84%E9%9C%80.xl.xlsx]Q7'!$B$20:$B$22</c:f>
              <c:strCache>
                <c:ptCount val="3"/>
                <c:pt idx="0">
                  <c:v>共享</c:v>
                </c:pt>
                <c:pt idx="1">
                  <c:v>私人</c:v>
                </c:pt>
                <c:pt idx="2">
                  <c:v>无所谓</c:v>
                </c:pt>
              </c:strCache>
            </c:strRef>
          </c:cat>
          <c:val>
            <c:numRef>
              <c:f>'[%E5%85%B3%E4%BA%8E%E6%94%AF%E6%8C%81%E4%B8%AA%E6%80%A7%E5%8C%96%E5%AE%9A%E5%88%B6%E7%9A%84%E6%97%85%E6%B8%B8%E8%A7%A3%E5%86%B3%E6%96%B9%E6%A1%88%E7%BD%91%E7%AB%99%E7%9A%84%E9%9C%80.xl.xlsx]Q7'!$C$20:$C$22</c:f>
              <c:numCache>
                <c:formatCode>General</c:formatCode>
                <c:ptCount val="3"/>
                <c:pt idx="0">
                  <c:v>52</c:v>
                </c:pt>
                <c:pt idx="1">
                  <c:v>21</c:v>
                </c:pt>
                <c:pt idx="2">
                  <c:v>39</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rgbClr val="22B5C3"/>
            </a:solidFill>
            <a:ln>
              <a:solidFill>
                <a:srgbClr val="22B5C3"/>
              </a:solidFill>
            </a:ln>
          </c:spPr>
          <c:invertIfNegative val="0"/>
          <c:dLbls>
            <c:delete val="1"/>
          </c:dLbls>
          <c:cat>
            <c:strRef>
              <c:f>'[%E5%85%B3%E4%BA%8E%E6%94%AF%E6%8C%81%E4%B8%AA%E6%80%A7%E5%8C%96%E5%AE%9A%E5%88%B6%E7%9A%84%E6%97%85%E6%B8%B8%E8%A7%A3%E5%86%B3%E6%96%B9%E6%A1%88%E7%BD%91%E7%AB%99%E7%9A%84%E9%9C%80.xl.xlsx]Q9'!$B$20:$B$25</c:f>
              <c:strCache>
                <c:ptCount val="6"/>
                <c:pt idx="0">
                  <c:v>景点推荐，理由，照片，etc</c:v>
                </c:pt>
                <c:pt idx="1">
                  <c:v>单日路线规划（给定景点）</c:v>
                </c:pt>
                <c:pt idx="2">
                  <c:v>单日路线规划（不限定景点）</c:v>
                </c:pt>
                <c:pt idx="3">
                  <c:v>多日路线规划（给定景点）</c:v>
                </c:pt>
                <c:pt idx="4">
                  <c:v>多日路线规划（不限定景点）</c:v>
                </c:pt>
                <c:pt idx="5">
                  <c:v>其他，请注明</c:v>
                </c:pt>
              </c:strCache>
            </c:strRef>
          </c:cat>
          <c:val>
            <c:numRef>
              <c:f>'[%E5%85%B3%E4%BA%8E%E6%94%AF%E6%8C%81%E4%B8%AA%E6%80%A7%E5%8C%96%E5%AE%9A%E5%88%B6%E7%9A%84%E6%97%85%E6%B8%B8%E8%A7%A3%E5%86%B3%E6%96%B9%E6%A1%88%E7%BD%91%E7%AB%99%E7%9A%84%E9%9C%80.xl.xlsx]Q9'!$C$20:$C$25</c:f>
              <c:numCache>
                <c:formatCode>General</c:formatCode>
                <c:ptCount val="6"/>
                <c:pt idx="0">
                  <c:v>86</c:v>
                </c:pt>
                <c:pt idx="1">
                  <c:v>43</c:v>
                </c:pt>
                <c:pt idx="2">
                  <c:v>30</c:v>
                </c:pt>
                <c:pt idx="3">
                  <c:v>44</c:v>
                </c:pt>
                <c:pt idx="4">
                  <c:v>45</c:v>
                </c:pt>
                <c:pt idx="5">
                  <c:v>3</c:v>
                </c:pt>
              </c:numCache>
            </c:numRef>
          </c:val>
        </c:ser>
        <c:dLbls>
          <c:showLegendKey val="0"/>
          <c:showVal val="0"/>
          <c:showCatName val="0"/>
          <c:showSerName val="0"/>
          <c:showPercent val="0"/>
          <c:showBubbleSize val="0"/>
        </c:dLbls>
        <c:gapWidth val="150"/>
        <c:axId val="50090001"/>
        <c:axId val="50090002"/>
      </c:barChart>
      <c:catAx>
        <c:axId val="50090001"/>
        <c:scaling>
          <c:orientation val="minMax"/>
        </c:scaling>
        <c:delete val="0"/>
        <c:axPos val="l"/>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50090002"/>
        <c:crosses val="autoZero"/>
        <c:auto val="1"/>
        <c:lblAlgn val="ctr"/>
        <c:lblOffset val="100"/>
        <c:noMultiLvlLbl val="0"/>
      </c:catAx>
      <c:valAx>
        <c:axId val="50090002"/>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50090001"/>
        <c:crosses val="autoZero"/>
        <c:crossBetween val="between"/>
      </c:valAx>
    </c:plotArea>
    <c:plotVisOnly val="1"/>
    <c:dispBlanksAs val="gap"/>
    <c:showDLblsOverMax val="0"/>
  </c:chart>
  <c:txPr>
    <a:bodyPr/>
    <a:lstStyle/>
    <a:p>
      <a:pPr>
        <a:defRPr lang="zh-CN"/>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rgbClr val="22B5C3"/>
            </a:solidFill>
            <a:ln>
              <a:solidFill>
                <a:srgbClr val="22B5C3"/>
              </a:solidFill>
            </a:ln>
          </c:spPr>
          <c:invertIfNegative val="0"/>
          <c:dLbls>
            <c:delete val="1"/>
          </c:dLbls>
          <c:cat>
            <c:strRef>
              <c:f>'[%E5%85%B3%E4%BA%8E%E6%94%AF%E6%8C%81%E4%B8%AA%E6%80%A7%E5%8C%96%E5%AE%9A%E5%88%B6%E7%9A%84%E6%97%85%E6%B8%B8%E8%A7%A3%E5%86%B3%E6%96%B9%E6%A1%88%E7%BD%91%E7%AB%99%E7%9A%84%E9%9C%80.xl.xlsx]Q8'!$B$20:$B$25</c:f>
              <c:strCache>
                <c:ptCount val="6"/>
                <c:pt idx="0">
                  <c:v>景点推荐，理由，照片，etc</c:v>
                </c:pt>
                <c:pt idx="1">
                  <c:v>单日路线规划（给定景点）</c:v>
                </c:pt>
                <c:pt idx="2">
                  <c:v>单日路线规划（不限定景点）</c:v>
                </c:pt>
                <c:pt idx="3">
                  <c:v>多日路线规划（给定景点）</c:v>
                </c:pt>
                <c:pt idx="4">
                  <c:v>多日路线规划（不限定景点）</c:v>
                </c:pt>
                <c:pt idx="5">
                  <c:v>其他，请注明</c:v>
                </c:pt>
              </c:strCache>
            </c:strRef>
          </c:cat>
          <c:val>
            <c:numRef>
              <c:f>'[%E5%85%B3%E4%BA%8E%E6%94%AF%E6%8C%81%E4%B8%AA%E6%80%A7%E5%8C%96%E5%AE%9A%E5%88%B6%E7%9A%84%E6%97%85%E6%B8%B8%E8%A7%A3%E5%86%B3%E6%96%B9%E6%A1%88%E7%BD%91%E7%AB%99%E7%9A%84%E9%9C%80.xl.xlsx]Q8'!$C$20:$C$25</c:f>
              <c:numCache>
                <c:formatCode>General</c:formatCode>
                <c:ptCount val="6"/>
                <c:pt idx="0">
                  <c:v>75</c:v>
                </c:pt>
                <c:pt idx="1">
                  <c:v>33</c:v>
                </c:pt>
                <c:pt idx="2">
                  <c:v>32</c:v>
                </c:pt>
                <c:pt idx="3">
                  <c:v>40</c:v>
                </c:pt>
                <c:pt idx="4">
                  <c:v>55</c:v>
                </c:pt>
                <c:pt idx="5">
                  <c:v>2</c:v>
                </c:pt>
              </c:numCache>
            </c:numRef>
          </c:val>
        </c:ser>
        <c:dLbls>
          <c:showLegendKey val="0"/>
          <c:showVal val="0"/>
          <c:showCatName val="0"/>
          <c:showSerName val="0"/>
          <c:showPercent val="0"/>
          <c:showBubbleSize val="0"/>
        </c:dLbls>
        <c:gapWidth val="150"/>
        <c:axId val="50080001"/>
        <c:axId val="50080002"/>
      </c:barChart>
      <c:catAx>
        <c:axId val="50080001"/>
        <c:scaling>
          <c:orientation val="minMax"/>
        </c:scaling>
        <c:delete val="0"/>
        <c:axPos val="l"/>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50080002"/>
        <c:crosses val="autoZero"/>
        <c:auto val="1"/>
        <c:lblAlgn val="ctr"/>
        <c:lblOffset val="100"/>
        <c:noMultiLvlLbl val="0"/>
      </c:catAx>
      <c:valAx>
        <c:axId val="50080002"/>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50080001"/>
        <c:crosses val="autoZero"/>
        <c:crossBetween val="between"/>
      </c:valAx>
    </c:plotArea>
    <c:plotVisOnly val="1"/>
    <c:dispBlanksAs val="gap"/>
    <c:showDLblsOverMax val="0"/>
  </c:chart>
  <c:txPr>
    <a:bodyPr/>
    <a:lstStyle/>
    <a:p>
      <a:pPr>
        <a:defRPr lang="zh-CN"/>
      </a:pPr>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hart" Target="../charts/chart2.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hart" Target="../charts/chart4.xml"/><Relationship Id="rId1" Type="http://schemas.openxmlformats.org/officeDocument/2006/relationships/chart" Target="../charts/chart3.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hart" Target="../charts/chart9.xml"/><Relationship Id="rId1" Type="http://schemas.openxmlformats.org/officeDocument/2006/relationships/chart" Target="../charts/char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2399665"/>
            <a:ext cx="9144000" cy="2129790"/>
          </a:xfrm>
        </p:spPr>
        <p:txBody>
          <a:bodyPr>
            <a:normAutofit fontScale="90000"/>
          </a:bodyPr>
          <a:p>
            <a:r>
              <a:rPr lang="zh-CN" altLang="en-US"/>
              <a:t>网</a:t>
            </a:r>
            <a:br>
              <a:rPr lang="zh-CN" altLang="en-US"/>
            </a:br>
            <a:br>
              <a:rPr lang="zh-CN" altLang="en-US"/>
            </a:br>
            <a:r>
              <a:rPr lang="zh-CN" altLang="en-US" sz="3200"/>
              <a:t>一款致力于为客户提供更好旅游体验的网站</a:t>
            </a:r>
            <a:endParaRPr lang="zh-CN" altLang="en-US" sz="3200"/>
          </a:p>
        </p:txBody>
      </p:sp>
      <p:sp>
        <p:nvSpPr>
          <p:cNvPr id="4" name="文本框 3"/>
          <p:cNvSpPr txBox="1"/>
          <p:nvPr/>
        </p:nvSpPr>
        <p:spPr>
          <a:xfrm>
            <a:off x="3408045" y="5277485"/>
            <a:ext cx="6096000" cy="368300"/>
          </a:xfrm>
          <a:prstGeom prst="rect">
            <a:avLst/>
          </a:prstGeom>
          <a:noFill/>
        </p:spPr>
        <p:txBody>
          <a:bodyPr wrap="square" rtlCol="0">
            <a:spAutoFit/>
          </a:bodyPr>
          <a:p>
            <a:r>
              <a:rPr lang="en-US" altLang="zh-CN"/>
              <a:t>2017/11/28                                                      17</a:t>
            </a:r>
            <a:r>
              <a:rPr lang="zh-CN" altLang="en-US"/>
              <a:t>小组</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具体功能</a:t>
            </a:r>
            <a:endParaRPr lang="zh-CN" altLang="en-US"/>
          </a:p>
        </p:txBody>
      </p:sp>
      <p:sp>
        <p:nvSpPr>
          <p:cNvPr id="3" name="内容占位符 2"/>
          <p:cNvSpPr>
            <a:spLocks noGrp="1"/>
          </p:cNvSpPr>
          <p:nvPr>
            <p:ph idx="1"/>
          </p:nvPr>
        </p:nvSpPr>
        <p:spPr/>
        <p:txBody>
          <a:bodyPr/>
          <a:p>
            <a:pPr marL="0" indent="0">
              <a:buNone/>
            </a:pPr>
            <a:r>
              <a:rPr lang="zh-CN" altLang="en-US" sz="2400"/>
              <a:t>一</a:t>
            </a:r>
            <a:r>
              <a:rPr lang="en-US" altLang="zh-CN" sz="2400"/>
              <a:t>.</a:t>
            </a:r>
            <a:r>
              <a:rPr lang="zh-CN" altLang="en-US" sz="2400"/>
              <a:t>用户可以在网站上提出对旅行的具体期望</a:t>
            </a:r>
            <a:endParaRPr lang="zh-CN" altLang="en-US" sz="2400"/>
          </a:p>
          <a:p>
            <a:pPr marL="0" indent="0">
              <a:buNone/>
            </a:pPr>
            <a:r>
              <a:rPr lang="en-US" altLang="zh-CN" sz="2400"/>
              <a:t>1.</a:t>
            </a:r>
            <a:r>
              <a:rPr lang="zh-CN" altLang="en-US" sz="2400"/>
              <a:t>目的地 </a:t>
            </a:r>
            <a:r>
              <a:rPr lang="en-US" altLang="zh-CN" sz="2400"/>
              <a:t>2.</a:t>
            </a:r>
            <a:r>
              <a:rPr lang="zh-CN" altLang="en-US" sz="2400"/>
              <a:t>预计旅行时间 </a:t>
            </a:r>
            <a:r>
              <a:rPr lang="en-US" altLang="zh-CN" sz="2400"/>
              <a:t>3.</a:t>
            </a:r>
            <a:r>
              <a:rPr lang="zh-CN" altLang="en-US" sz="2400"/>
              <a:t>希望去哪里 </a:t>
            </a:r>
            <a:r>
              <a:rPr lang="en-US" altLang="zh-CN" sz="2400"/>
              <a:t>4.</a:t>
            </a:r>
            <a:r>
              <a:rPr lang="zh-CN" altLang="en-US" sz="2400"/>
              <a:t>旅行的主要目的（景色 商业 文化 游玩）</a:t>
            </a:r>
            <a:endParaRPr lang="zh-CN" altLang="en-US" sz="2400"/>
          </a:p>
          <a:p>
            <a:pPr marL="0" indent="0">
              <a:buNone/>
            </a:pPr>
            <a:r>
              <a:rPr lang="zh-CN" altLang="en-US" sz="2400"/>
              <a:t>二</a:t>
            </a:r>
            <a:r>
              <a:rPr lang="en-US" altLang="zh-CN" sz="2400"/>
              <a:t>.</a:t>
            </a:r>
            <a:r>
              <a:rPr lang="zh-CN" altLang="en-US" sz="2400"/>
              <a:t>正在目的地旅游或是本地人可通过认证为提出需求的用户做出解答或详尽的旅行规划</a:t>
            </a:r>
            <a:endParaRPr lang="zh-CN" altLang="en-US" sz="2400"/>
          </a:p>
          <a:p>
            <a:pPr marL="0" indent="0">
              <a:buNone/>
            </a:pPr>
            <a:r>
              <a:rPr lang="zh-CN" altLang="en-US" sz="2400"/>
              <a:t>三</a:t>
            </a:r>
            <a:r>
              <a:rPr lang="en-US" altLang="zh-CN" sz="2400"/>
              <a:t>.</a:t>
            </a:r>
            <a:r>
              <a:rPr lang="zh-CN" altLang="en-US" sz="2400"/>
              <a:t>探寻不为人所知的特色小吃</a:t>
            </a:r>
            <a:endParaRPr lang="zh-CN" altLang="en-US" sz="2400"/>
          </a:p>
          <a:p>
            <a:pPr marL="0" indent="0">
              <a:buNone/>
            </a:pPr>
            <a:r>
              <a:rPr lang="zh-CN" altLang="en-US" sz="2400"/>
              <a:t>四</a:t>
            </a:r>
            <a:r>
              <a:rPr lang="en-US" altLang="zh-CN" sz="2400"/>
              <a:t>.</a:t>
            </a:r>
            <a:r>
              <a:rPr lang="zh-CN" altLang="en-US" sz="2400"/>
              <a:t>探寻目的地周边不为人所知的景色</a:t>
            </a:r>
            <a:endParaRPr lang="zh-CN" altLang="en-US" sz="2400"/>
          </a:p>
          <a:p>
            <a:pPr marL="0" indent="0">
              <a:buNone/>
            </a:pPr>
            <a:r>
              <a:rPr lang="zh-CN" altLang="en-US" sz="2400"/>
              <a:t>五</a:t>
            </a:r>
            <a:r>
              <a:rPr lang="en-US" altLang="zh-CN" sz="2400"/>
              <a:t>.</a:t>
            </a:r>
            <a:r>
              <a:rPr lang="zh-CN" altLang="en-US" sz="2400"/>
              <a:t>我们为你提供的特色行程（需积分换取）</a:t>
            </a:r>
            <a:endParaRPr lang="zh-CN" altLang="en-US" sz="2400"/>
          </a:p>
          <a:p>
            <a:pPr marL="0" indent="0">
              <a:buNone/>
            </a:pPr>
            <a:endParaRPr lang="zh-CN" altLang="en-US" sz="2400"/>
          </a:p>
          <a:p>
            <a:pPr marL="0" indent="0">
              <a:buNone/>
            </a:pPr>
            <a:r>
              <a:rPr lang="zh-CN" altLang="en-US" sz="2400"/>
              <a:t>其余功能由于项目时间原因暂不设计</a:t>
            </a:r>
            <a:endParaRPr lang="zh-CN" altLang="en-US" sz="2400"/>
          </a:p>
          <a:p>
            <a:pPr marL="0" indent="0">
              <a:buNone/>
            </a:pP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62635" y="87630"/>
            <a:ext cx="10515600" cy="1325563"/>
          </a:xfrm>
        </p:spPr>
        <p:txBody>
          <a:bodyPr/>
          <a:p>
            <a:r>
              <a:rPr lang="zh-CN" altLang="en-US"/>
              <a:t>用户需求？</a:t>
            </a:r>
            <a:endParaRPr lang="zh-CN" altLang="en-US"/>
          </a:p>
        </p:txBody>
      </p:sp>
      <p:sp>
        <p:nvSpPr>
          <p:cNvPr id="3" name="内容占位符 2"/>
          <p:cNvSpPr>
            <a:spLocks noGrp="1"/>
          </p:cNvSpPr>
          <p:nvPr>
            <p:ph idx="1"/>
          </p:nvPr>
        </p:nvSpPr>
        <p:spPr>
          <a:xfrm>
            <a:off x="838200" y="1593215"/>
            <a:ext cx="10515600" cy="4215765"/>
          </a:xfrm>
        </p:spPr>
        <p:txBody>
          <a:bodyPr>
            <a:normAutofit/>
          </a:bodyPr>
          <a:p>
            <a:pPr>
              <a:lnSpc>
                <a:spcPct val="120000"/>
              </a:lnSpc>
            </a:pPr>
            <a:r>
              <a:rPr lang="zh-CN" altLang="en-US" sz="2400" b="1"/>
              <a:t>评价旅游类产品的核心是服务和体验。</a:t>
            </a:r>
            <a:endParaRPr lang="zh-CN" altLang="en-US" sz="2400" b="1"/>
          </a:p>
          <a:p>
            <a:pPr>
              <a:lnSpc>
                <a:spcPct val="120000"/>
              </a:lnSpc>
            </a:pPr>
            <a:endParaRPr lang="zh-CN" altLang="en-US" sz="2400" b="1"/>
          </a:p>
          <a:p>
            <a:pPr>
              <a:lnSpc>
                <a:spcPct val="140000"/>
              </a:lnSpc>
            </a:pPr>
            <a:r>
              <a:rPr lang="zh-CN" altLang="en-US" sz="2400"/>
              <a:t>从目前的发展情况来看，携程、去哪儿网等平台为用户提供了旅行的一体化服务，用户不仅能通过平台来购买机票车票、预定酒店，还能查看一些攻略来指定旅游路线。但是，这些制定的计划并没有给予对用户体验的绝对保证。使得用户不能得到理想的旅游体验。</a:t>
            </a:r>
            <a:endParaRPr lang="zh-CN" altLang="en-US" sz="2400"/>
          </a:p>
          <a:p>
            <a:pPr>
              <a:lnSpc>
                <a:spcPct val="120000"/>
              </a:lnSpc>
            </a:pP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用户需求？</a:t>
            </a:r>
            <a:endParaRPr lang="zh-CN" altLang="en-US"/>
          </a:p>
        </p:txBody>
      </p:sp>
      <p:sp>
        <p:nvSpPr>
          <p:cNvPr id="3" name="内容占位符 2"/>
          <p:cNvSpPr>
            <a:spLocks noGrp="1"/>
          </p:cNvSpPr>
          <p:nvPr>
            <p:ph idx="1"/>
          </p:nvPr>
        </p:nvSpPr>
        <p:spPr/>
        <p:txBody>
          <a:bodyPr/>
          <a:p>
            <a:pPr>
              <a:lnSpc>
                <a:spcPct val="100000"/>
              </a:lnSpc>
            </a:pPr>
            <a:r>
              <a:rPr lang="zh-CN" altLang="en-US" sz="2400"/>
              <a:t>如今，中国旅游业不断发展，旅游的需求逐渐增强，但是也有随之而来的一些问题。</a:t>
            </a:r>
            <a:endParaRPr lang="zh-CN" altLang="en-US" sz="2400"/>
          </a:p>
          <a:p>
            <a:pPr>
              <a:lnSpc>
                <a:spcPct val="100000"/>
              </a:lnSpc>
            </a:pPr>
            <a:r>
              <a:rPr lang="zh-CN" altLang="en-US" sz="2400"/>
              <a:t>十一黄金周等假期某些景点过于拥堵，导致旅行体验不佳。</a:t>
            </a:r>
            <a:endParaRPr lang="zh-CN" altLang="en-US" sz="2400"/>
          </a:p>
          <a:p>
            <a:pPr>
              <a:lnSpc>
                <a:spcPct val="100000"/>
              </a:lnSpc>
            </a:pPr>
            <a:r>
              <a:rPr lang="zh-CN" altLang="en-US" sz="2400"/>
              <a:t>当地旅游业商业化过于严重，导致游客来到目的地却不能发掘到更具有游览价值的地方，不能品尝到真正具有地方特色的小吃</a:t>
            </a:r>
            <a:endParaRPr lang="zh-CN" altLang="en-US" sz="2400"/>
          </a:p>
          <a:p>
            <a:pPr>
              <a:lnSpc>
                <a:spcPct val="100000"/>
              </a:lnSpc>
            </a:pPr>
            <a:r>
              <a:rPr lang="zh-CN" altLang="en-US" sz="2400"/>
              <a:t>跟团体验不到旅行自由，自己查攻略又不能制定出很好的旅行计划</a:t>
            </a:r>
            <a:endParaRPr lang="zh-CN" altLang="en-US" sz="2400"/>
          </a:p>
          <a:p>
            <a:pPr>
              <a:lnSpc>
                <a:spcPct val="100000"/>
              </a:lnSpc>
            </a:pPr>
            <a:r>
              <a:rPr lang="zh-CN" altLang="en-US" sz="2400" b="1">
                <a:sym typeface="+mn-ea"/>
              </a:rPr>
              <a:t>综合分析，当今市场缺少一种更加个性化、更有针对性的旅游方案共享、定制平台。</a:t>
            </a:r>
            <a:endParaRPr lang="zh-CN" altLang="en-US" sz="2400" b="1">
              <a:sym typeface="+mn-ea"/>
            </a:endParaRPr>
          </a:p>
          <a:p>
            <a:pPr>
              <a:lnSpc>
                <a:spcPct val="100000"/>
              </a:lnSpc>
            </a:pP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用户调查</a:t>
            </a:r>
            <a:endParaRPr lang="zh-CN" altLang="en-US"/>
          </a:p>
        </p:txBody>
      </p:sp>
      <p:sp>
        <p:nvSpPr>
          <p:cNvPr id="3" name="内容占位符 2"/>
          <p:cNvSpPr>
            <a:spLocks noGrp="1"/>
          </p:cNvSpPr>
          <p:nvPr>
            <p:ph idx="1"/>
          </p:nvPr>
        </p:nvSpPr>
        <p:spPr>
          <a:xfrm>
            <a:off x="838200" y="1442085"/>
            <a:ext cx="10515600" cy="4735195"/>
          </a:xfrm>
        </p:spPr>
        <p:txBody>
          <a:bodyPr/>
          <a:p>
            <a:r>
              <a:rPr lang="zh-CN" altLang="en-US" sz="2400"/>
              <a:t>我们针对此问题做了一个问卷，将调查者的范围不局限于同学，而是让家长散布到了年龄分布更广泛的群体，收到了</a:t>
            </a:r>
            <a:r>
              <a:rPr lang="en-US" altLang="zh-CN" sz="2400"/>
              <a:t>125</a:t>
            </a:r>
            <a:r>
              <a:rPr lang="zh-CN" altLang="en-US" sz="2400"/>
              <a:t>份有效回答。</a:t>
            </a:r>
            <a:endParaRPr lang="zh-CN" altLang="en-US" sz="2400"/>
          </a:p>
          <a:p>
            <a:endParaRPr lang="zh-CN" altLang="en-US" sz="2400"/>
          </a:p>
        </p:txBody>
      </p:sp>
      <p:graphicFrame>
        <p:nvGraphicFramePr>
          <p:cNvPr id="4" name="Chart 1"/>
          <p:cNvGraphicFramePr/>
          <p:nvPr/>
        </p:nvGraphicFramePr>
        <p:xfrm>
          <a:off x="366395" y="3065780"/>
          <a:ext cx="4865370" cy="258318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0" name="表格 -1"/>
          <p:cNvGraphicFramePr/>
          <p:nvPr/>
        </p:nvGraphicFramePr>
        <p:xfrm>
          <a:off x="3686810" y="2946400"/>
          <a:ext cx="1130935" cy="713105"/>
        </p:xfrm>
        <a:graphic>
          <a:graphicData uri="http://schemas.openxmlformats.org/drawingml/2006/table">
            <a:tbl>
              <a:tblPr firstRow="1" bandRow="1">
                <a:tableStyleId>{5C22544A-7EE6-4342-B048-85BDC9FD1C3A}</a:tableStyleId>
              </a:tblPr>
              <a:tblGrid>
                <a:gridCol w="1130935"/>
              </a:tblGrid>
              <a:tr h="713105">
                <a:tc>
                  <a:txBody>
                    <a:bodyPr/>
                    <a:p>
                      <a:pPr indent="0" algn="ctr">
                        <a:buNone/>
                      </a:pPr>
                      <a:r>
                        <a:rPr lang="en-US" altLang="zh-CN" sz="1200" b="1">
                          <a:solidFill>
                            <a:srgbClr val="FFFFFF"/>
                          </a:solidFill>
                          <a:latin typeface="微软雅黑" panose="020B0503020204020204" charset="-122"/>
                          <a:ea typeface="微软雅黑" panose="020B0503020204020204" charset="-122"/>
                          <a:cs typeface="微软雅黑" panose="020B0503020204020204" charset="-122"/>
                        </a:rPr>
                        <a:t>Q1:</a:t>
                      </a:r>
                      <a:r>
                        <a:rPr lang="zh-CN" altLang="en-US" sz="1200" b="1">
                          <a:solidFill>
                            <a:srgbClr val="FFFFFF"/>
                          </a:solidFill>
                          <a:latin typeface="微软雅黑" panose="020B0503020204020204" charset="-122"/>
                          <a:ea typeface="微软雅黑" panose="020B0503020204020204" charset="-122"/>
                          <a:cs typeface="微软雅黑" panose="020B0503020204020204" charset="-122"/>
                        </a:rPr>
                        <a:t>请问您是否有过自由行经历</a:t>
                      </a:r>
                      <a:endParaRPr lang="zh-CN" altLang="en-US" sz="1200" b="1">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1C658B"/>
                    </a:solidFill>
                  </a:tcPr>
                </a:tc>
              </a:tr>
            </a:tbl>
          </a:graphicData>
        </a:graphic>
      </p:graphicFrame>
      <p:graphicFrame>
        <p:nvGraphicFramePr>
          <p:cNvPr id="5" name="Chart 1"/>
          <p:cNvGraphicFramePr/>
          <p:nvPr/>
        </p:nvGraphicFramePr>
        <p:xfrm>
          <a:off x="6207125" y="3065780"/>
          <a:ext cx="4865370" cy="25831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表格 5"/>
          <p:cNvGraphicFramePr/>
          <p:nvPr/>
        </p:nvGraphicFramePr>
        <p:xfrm>
          <a:off x="9784715" y="2946400"/>
          <a:ext cx="1660525" cy="713105"/>
        </p:xfrm>
        <a:graphic>
          <a:graphicData uri="http://schemas.openxmlformats.org/drawingml/2006/table">
            <a:tbl>
              <a:tblPr firstRow="1" bandRow="1">
                <a:tableStyleId>{5C22544A-7EE6-4342-B048-85BDC9FD1C3A}</a:tableStyleId>
              </a:tblPr>
              <a:tblGrid>
                <a:gridCol w="1660525"/>
              </a:tblGrid>
              <a:tr h="713105">
                <a:tc>
                  <a:txBody>
                    <a:bodyPr/>
                    <a:p>
                      <a:pPr indent="0" algn="ctr">
                        <a:buNone/>
                      </a:pPr>
                      <a:r>
                        <a:rPr lang="en-US" altLang="zh-CN" sz="1200" b="1">
                          <a:solidFill>
                            <a:srgbClr val="FFFFFF"/>
                          </a:solidFill>
                          <a:latin typeface="微软雅黑" panose="020B0503020204020204" charset="-122"/>
                          <a:ea typeface="微软雅黑" panose="020B0503020204020204" charset="-122"/>
                          <a:cs typeface="微软雅黑" panose="020B0503020204020204" charset="-122"/>
                        </a:rPr>
                        <a:t>Q2:</a:t>
                      </a:r>
                      <a:r>
                        <a:rPr lang="zh-CN" altLang="en-US" sz="1200" b="1">
                          <a:solidFill>
                            <a:srgbClr val="FFFFFF"/>
                          </a:solidFill>
                          <a:latin typeface="微软雅黑" panose="020B0503020204020204" charset="-122"/>
                          <a:ea typeface="微软雅黑" panose="020B0503020204020204" charset="-122"/>
                          <a:cs typeface="微软雅黑" panose="020B0503020204020204" charset="-122"/>
                        </a:rPr>
                        <a:t>您用过</a:t>
                      </a:r>
                      <a:r>
                        <a:rPr lang="en-US" altLang="zh-CN" sz="1200" b="1">
                          <a:solidFill>
                            <a:srgbClr val="FFFFFF"/>
                          </a:solidFill>
                          <a:latin typeface="微软雅黑" panose="020B0503020204020204" charset="-122"/>
                          <a:ea typeface="微软雅黑" panose="020B0503020204020204" charset="-122"/>
                          <a:cs typeface="微软雅黑" panose="020B0503020204020204" charset="-122"/>
                        </a:rPr>
                        <a:t>airbnb</a:t>
                      </a:r>
                      <a:r>
                        <a:rPr lang="zh-CN" altLang="en-US" sz="1200" b="1">
                          <a:solidFill>
                            <a:srgbClr val="FFFFFF"/>
                          </a:solidFill>
                          <a:latin typeface="微软雅黑" panose="020B0503020204020204" charset="-122"/>
                          <a:ea typeface="微软雅黑" panose="020B0503020204020204" charset="-122"/>
                          <a:cs typeface="微软雅黑" panose="020B0503020204020204" charset="-122"/>
                        </a:rPr>
                        <a:t>的“体验”功能</a:t>
                      </a:r>
                      <a:r>
                        <a:rPr lang="en-US" altLang="zh-CN" sz="1200" b="1">
                          <a:solidFill>
                            <a:srgbClr val="FFFFFF"/>
                          </a:solidFill>
                          <a:latin typeface="微软雅黑" panose="020B0503020204020204" charset="-122"/>
                          <a:ea typeface="微软雅黑" panose="020B0503020204020204" charset="-122"/>
                          <a:cs typeface="微软雅黑" panose="020B0503020204020204" charset="-122"/>
                        </a:rPr>
                        <a:t>/</a:t>
                      </a:r>
                      <a:r>
                        <a:rPr lang="zh-CN" altLang="en-US" sz="1200" b="1">
                          <a:solidFill>
                            <a:srgbClr val="FFFFFF"/>
                          </a:solidFill>
                          <a:latin typeface="微软雅黑" panose="020B0503020204020204" charset="-122"/>
                          <a:ea typeface="微软雅黑" panose="020B0503020204020204" charset="-122"/>
                          <a:cs typeface="微软雅黑" panose="020B0503020204020204" charset="-122"/>
                        </a:rPr>
                        <a:t>蚂蜂窝</a:t>
                      </a:r>
                      <a:r>
                        <a:rPr lang="en-US" altLang="zh-CN" sz="1200" b="1">
                          <a:solidFill>
                            <a:srgbClr val="FFFFFF"/>
                          </a:solidFill>
                          <a:latin typeface="微软雅黑" panose="020B0503020204020204" charset="-122"/>
                          <a:ea typeface="微软雅黑" panose="020B0503020204020204" charset="-122"/>
                          <a:cs typeface="微软雅黑" panose="020B0503020204020204" charset="-122"/>
                        </a:rPr>
                        <a:t>/</a:t>
                      </a:r>
                      <a:r>
                        <a:rPr lang="zh-CN" altLang="en-US" sz="1200" b="1">
                          <a:solidFill>
                            <a:srgbClr val="FFFFFF"/>
                          </a:solidFill>
                          <a:latin typeface="微软雅黑" panose="020B0503020204020204" charset="-122"/>
                          <a:ea typeface="微软雅黑" panose="020B0503020204020204" charset="-122"/>
                          <a:cs typeface="微软雅黑" panose="020B0503020204020204" charset="-122"/>
                        </a:rPr>
                        <a:t>穷游等旅游网站吗</a:t>
                      </a:r>
                      <a:endParaRPr lang="zh-CN" altLang="en-US" sz="1200" b="1">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1C658B"/>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nvGraphicFramePr>
        <p:xfrm>
          <a:off x="2113280" y="1863725"/>
          <a:ext cx="1952625" cy="713105"/>
        </p:xfrm>
        <a:graphic>
          <a:graphicData uri="http://schemas.openxmlformats.org/drawingml/2006/table">
            <a:tbl>
              <a:tblPr firstRow="1" bandRow="1">
                <a:tableStyleId>{5C22544A-7EE6-4342-B048-85BDC9FD1C3A}</a:tableStyleId>
              </a:tblPr>
              <a:tblGrid>
                <a:gridCol w="1952625"/>
              </a:tblGrid>
              <a:tr h="713105">
                <a:tc>
                  <a:txBody>
                    <a:bodyPr/>
                    <a:p>
                      <a:pPr indent="0" algn="ctr">
                        <a:buNone/>
                      </a:pPr>
                      <a:r>
                        <a:rPr lang="en-US" altLang="zh-CN" sz="1200" b="1">
                          <a:solidFill>
                            <a:srgbClr val="FFFFFF"/>
                          </a:solidFill>
                          <a:latin typeface="微软雅黑" panose="020B0503020204020204" charset="-122"/>
                          <a:ea typeface="微软雅黑" panose="020B0503020204020204" charset="-122"/>
                          <a:cs typeface="微软雅黑" panose="020B0503020204020204" charset="-122"/>
                        </a:rPr>
                        <a:t>Q3:</a:t>
                      </a:r>
                      <a:r>
                        <a:rPr lang="zh-CN" altLang="en-US" sz="1200" b="1">
                          <a:solidFill>
                            <a:srgbClr val="FFFFFF"/>
                          </a:solidFill>
                          <a:latin typeface="微软雅黑" panose="020B0503020204020204" charset="-122"/>
                          <a:ea typeface="微软雅黑" panose="020B0503020204020204" charset="-122"/>
                          <a:cs typeface="微软雅黑" panose="020B0503020204020204" charset="-122"/>
                        </a:rPr>
                        <a:t>您会觉得每次旅游前翻攻略麻烦吗？打分越高越觉得麻烦</a:t>
                      </a:r>
                      <a:r>
                        <a:rPr lang="en-US" altLang="zh-CN" sz="1200" b="1">
                          <a:solidFill>
                            <a:srgbClr val="FFFFFF"/>
                          </a:solidFill>
                          <a:latin typeface="微软雅黑" panose="020B0503020204020204" charset="-122"/>
                          <a:ea typeface="微软雅黑" panose="020B0503020204020204" charset="-122"/>
                          <a:cs typeface="微软雅黑" panose="020B0503020204020204" charset="-122"/>
                        </a:rPr>
                        <a:t>23333</a:t>
                      </a:r>
                      <a:endParaRPr lang="zh-CN" altLang="en-US" sz="1200" b="1">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1C658B"/>
                    </a:solidFill>
                  </a:tcPr>
                </a:tc>
              </a:tr>
            </a:tbl>
          </a:graphicData>
        </a:graphic>
      </p:graphicFrame>
      <p:graphicFrame>
        <p:nvGraphicFramePr>
          <p:cNvPr id="5" name="Chart 1"/>
          <p:cNvGraphicFramePr/>
          <p:nvPr>
            <p:ph idx="1"/>
          </p:nvPr>
        </p:nvGraphicFramePr>
        <p:xfrm>
          <a:off x="636905" y="3006090"/>
          <a:ext cx="4904740" cy="255587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 name="表格 1"/>
          <p:cNvGraphicFramePr/>
          <p:nvPr/>
        </p:nvGraphicFramePr>
        <p:xfrm>
          <a:off x="7787005" y="1863725"/>
          <a:ext cx="2700020" cy="713105"/>
        </p:xfrm>
        <a:graphic>
          <a:graphicData uri="http://schemas.openxmlformats.org/drawingml/2006/table">
            <a:tbl>
              <a:tblPr firstRow="1" bandRow="1">
                <a:tableStyleId>{5C22544A-7EE6-4342-B048-85BDC9FD1C3A}</a:tableStyleId>
              </a:tblPr>
              <a:tblGrid>
                <a:gridCol w="2700020"/>
              </a:tblGrid>
              <a:tr h="713105">
                <a:tc>
                  <a:txBody>
                    <a:bodyPr/>
                    <a:p>
                      <a:pPr indent="0" algn="ctr">
                        <a:buNone/>
                      </a:pPr>
                      <a:r>
                        <a:rPr lang="en-US" altLang="zh-CN" sz="1200" b="1">
                          <a:solidFill>
                            <a:srgbClr val="FFFFFF"/>
                          </a:solidFill>
                          <a:latin typeface="微软雅黑" panose="020B0503020204020204" charset="-122"/>
                          <a:ea typeface="微软雅黑" panose="020B0503020204020204" charset="-122"/>
                          <a:cs typeface="微软雅黑" panose="020B0503020204020204" charset="-122"/>
                        </a:rPr>
                        <a:t>Q5:</a:t>
                      </a:r>
                      <a:r>
                        <a:rPr lang="zh-CN" altLang="en-US" sz="1200" b="1">
                          <a:solidFill>
                            <a:srgbClr val="FFFFFF"/>
                          </a:solidFill>
                          <a:latin typeface="微软雅黑" panose="020B0503020204020204" charset="-122"/>
                          <a:ea typeface="微软雅黑" panose="020B0503020204020204" charset="-122"/>
                          <a:cs typeface="微软雅黑" panose="020B0503020204020204" charset="-122"/>
                        </a:rPr>
                        <a:t>您会期待有为您个人定制的旅行计划吗？（由当地人或者对该地非常熟悉的人）意愿越强打分越高</a:t>
                      </a:r>
                      <a:endParaRPr lang="zh-CN" altLang="en-US" sz="1200" b="1">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1C658B"/>
                    </a:solidFill>
                  </a:tcPr>
                </a:tc>
              </a:tr>
            </a:tbl>
          </a:graphicData>
        </a:graphic>
      </p:graphicFrame>
      <p:graphicFrame>
        <p:nvGraphicFramePr>
          <p:cNvPr id="3" name="Chart 1"/>
          <p:cNvGraphicFramePr/>
          <p:nvPr/>
        </p:nvGraphicFramePr>
        <p:xfrm>
          <a:off x="6282690" y="2904490"/>
          <a:ext cx="4865370" cy="25831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表格 3"/>
          <p:cNvGraphicFramePr/>
          <p:nvPr/>
        </p:nvGraphicFramePr>
        <p:xfrm>
          <a:off x="6408420" y="5741035"/>
          <a:ext cx="4880610" cy="612140"/>
        </p:xfrm>
        <a:graphic>
          <a:graphicData uri="http://schemas.openxmlformats.org/drawingml/2006/table">
            <a:tbl>
              <a:tblPr firstRow="1" bandRow="1">
                <a:tableStyleId>{5C22544A-7EE6-4342-B048-85BDC9FD1C3A}</a:tableStyleId>
              </a:tblPr>
              <a:tblGrid>
                <a:gridCol w="697230"/>
                <a:gridCol w="697230"/>
                <a:gridCol w="697230"/>
                <a:gridCol w="697230"/>
                <a:gridCol w="697230"/>
                <a:gridCol w="697230"/>
                <a:gridCol w="697230"/>
              </a:tblGrid>
              <a:tr h="306070">
                <a:tc>
                  <a:txBody>
                    <a:bodyPr/>
                    <a:p>
                      <a:pPr indent="0">
                        <a:buNone/>
                      </a:pP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solidFill>
                      <a:srgbClr val="F2F2F2"/>
                    </a:solid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100" b="0">
                          <a:solidFill>
                            <a:srgbClr val="000000"/>
                          </a:solidFill>
                          <a:latin typeface="微软雅黑" panose="020B0503020204020204" charset="-122"/>
                          <a:ea typeface="微软雅黑" panose="020B0503020204020204" charset="-122"/>
                          <a:cs typeface="微软雅黑" panose="020B0503020204020204" charset="-122"/>
                        </a:rPr>
                        <a:t>分</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solidFill>
                      <a:srgbClr val="F2F2F2"/>
                    </a:solid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100" b="0">
                          <a:solidFill>
                            <a:srgbClr val="000000"/>
                          </a:solidFill>
                          <a:latin typeface="微软雅黑" panose="020B0503020204020204" charset="-122"/>
                          <a:ea typeface="微软雅黑" panose="020B0503020204020204" charset="-122"/>
                          <a:cs typeface="微软雅黑" panose="020B0503020204020204" charset="-122"/>
                        </a:rPr>
                        <a:t>分</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solidFill>
                      <a:srgbClr val="F2F2F2"/>
                    </a:solid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1100" b="0">
                          <a:solidFill>
                            <a:srgbClr val="000000"/>
                          </a:solidFill>
                          <a:latin typeface="微软雅黑" panose="020B0503020204020204" charset="-122"/>
                          <a:ea typeface="微软雅黑" panose="020B0503020204020204" charset="-122"/>
                          <a:cs typeface="微软雅黑" panose="020B0503020204020204" charset="-122"/>
                        </a:rPr>
                        <a:t>分</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solidFill>
                      <a:srgbClr val="F2F2F2"/>
                    </a:solid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1100" b="0">
                          <a:solidFill>
                            <a:srgbClr val="000000"/>
                          </a:solidFill>
                          <a:latin typeface="微软雅黑" panose="020B0503020204020204" charset="-122"/>
                          <a:ea typeface="微软雅黑" panose="020B0503020204020204" charset="-122"/>
                          <a:cs typeface="微软雅黑" panose="020B0503020204020204" charset="-122"/>
                        </a:rPr>
                        <a:t>分</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solidFill>
                      <a:srgbClr val="F2F2F2"/>
                    </a:solid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1100" b="0">
                          <a:solidFill>
                            <a:srgbClr val="000000"/>
                          </a:solidFill>
                          <a:latin typeface="微软雅黑" panose="020B0503020204020204" charset="-122"/>
                          <a:ea typeface="微软雅黑" panose="020B0503020204020204" charset="-122"/>
                          <a:cs typeface="微软雅黑" panose="020B0503020204020204" charset="-122"/>
                        </a:rPr>
                        <a:t>分</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solidFill>
                      <a:srgbClr val="F2F2F2"/>
                    </a:solidFill>
                  </a:tcPr>
                </a:tc>
                <a:tc>
                  <a:txBody>
                    <a:bodyPr/>
                    <a:p>
                      <a:pPr indent="0">
                        <a:buNone/>
                      </a:pPr>
                      <a:r>
                        <a:rPr lang="zh-CN" altLang="en-US" sz="1100" b="0">
                          <a:solidFill>
                            <a:srgbClr val="000000"/>
                          </a:solidFill>
                          <a:latin typeface="微软雅黑" panose="020B0503020204020204" charset="-122"/>
                          <a:ea typeface="微软雅黑" panose="020B0503020204020204" charset="-122"/>
                          <a:cs typeface="微软雅黑" panose="020B0503020204020204" charset="-122"/>
                        </a:rPr>
                        <a:t>平均分数</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solidFill>
                      <a:srgbClr val="F2F2F2"/>
                    </a:solidFill>
                  </a:tcPr>
                </a:tc>
              </a:tr>
              <a:tr h="306070">
                <a:tc>
                  <a:txBody>
                    <a:bodyPr/>
                    <a:p>
                      <a:pPr indent="0">
                        <a:buNone/>
                      </a:pPr>
                      <a:r>
                        <a:rPr lang="zh-CN" altLang="en-US" sz="1100" b="0">
                          <a:solidFill>
                            <a:srgbClr val="000000"/>
                          </a:solidFill>
                          <a:latin typeface="微软雅黑" panose="020B0503020204020204" charset="-122"/>
                          <a:ea typeface="微软雅黑" panose="020B0503020204020204" charset="-122"/>
                          <a:cs typeface="微软雅黑" panose="020B0503020204020204" charset="-122"/>
                        </a:rPr>
                        <a:t>会</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16</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23</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29</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35</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3.58</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nvGraphicFramePr>
        <p:xfrm>
          <a:off x="588010" y="5755005"/>
          <a:ext cx="5120640" cy="598170"/>
        </p:xfrm>
        <a:graphic>
          <a:graphicData uri="http://schemas.openxmlformats.org/drawingml/2006/table">
            <a:tbl>
              <a:tblPr firstRow="1" bandRow="1">
                <a:tableStyleId>{5C22544A-7EE6-4342-B048-85BDC9FD1C3A}</a:tableStyleId>
              </a:tblPr>
              <a:tblGrid>
                <a:gridCol w="731520"/>
                <a:gridCol w="731520"/>
                <a:gridCol w="731520"/>
                <a:gridCol w="731520"/>
                <a:gridCol w="731520"/>
                <a:gridCol w="731520"/>
                <a:gridCol w="731520"/>
              </a:tblGrid>
              <a:tr h="299085">
                <a:tc>
                  <a:txBody>
                    <a:bodyPr/>
                    <a:p>
                      <a:pPr indent="0">
                        <a:buNone/>
                      </a:pP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solidFill>
                      <a:srgbClr val="F2F2F2"/>
                    </a:solid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100" b="0">
                          <a:solidFill>
                            <a:srgbClr val="000000"/>
                          </a:solidFill>
                          <a:latin typeface="微软雅黑" panose="020B0503020204020204" charset="-122"/>
                          <a:ea typeface="微软雅黑" panose="020B0503020204020204" charset="-122"/>
                          <a:cs typeface="微软雅黑" panose="020B0503020204020204" charset="-122"/>
                        </a:rPr>
                        <a:t>分</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solidFill>
                      <a:srgbClr val="F2F2F2"/>
                    </a:solid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100" b="0">
                          <a:solidFill>
                            <a:srgbClr val="000000"/>
                          </a:solidFill>
                          <a:latin typeface="微软雅黑" panose="020B0503020204020204" charset="-122"/>
                          <a:ea typeface="微软雅黑" panose="020B0503020204020204" charset="-122"/>
                          <a:cs typeface="微软雅黑" panose="020B0503020204020204" charset="-122"/>
                        </a:rPr>
                        <a:t>分</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solidFill>
                      <a:srgbClr val="F2F2F2"/>
                    </a:solid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1100" b="0">
                          <a:solidFill>
                            <a:srgbClr val="000000"/>
                          </a:solidFill>
                          <a:latin typeface="微软雅黑" panose="020B0503020204020204" charset="-122"/>
                          <a:ea typeface="微软雅黑" panose="020B0503020204020204" charset="-122"/>
                          <a:cs typeface="微软雅黑" panose="020B0503020204020204" charset="-122"/>
                        </a:rPr>
                        <a:t>分</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solidFill>
                      <a:srgbClr val="F2F2F2"/>
                    </a:solid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1100" b="0">
                          <a:solidFill>
                            <a:srgbClr val="000000"/>
                          </a:solidFill>
                          <a:latin typeface="微软雅黑" panose="020B0503020204020204" charset="-122"/>
                          <a:ea typeface="微软雅黑" panose="020B0503020204020204" charset="-122"/>
                          <a:cs typeface="微软雅黑" panose="020B0503020204020204" charset="-122"/>
                        </a:rPr>
                        <a:t>分</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solidFill>
                      <a:srgbClr val="F2F2F2"/>
                    </a:solid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1100" b="0">
                          <a:solidFill>
                            <a:srgbClr val="000000"/>
                          </a:solidFill>
                          <a:latin typeface="微软雅黑" panose="020B0503020204020204" charset="-122"/>
                          <a:ea typeface="微软雅黑" panose="020B0503020204020204" charset="-122"/>
                          <a:cs typeface="微软雅黑" panose="020B0503020204020204" charset="-122"/>
                        </a:rPr>
                        <a:t>分</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solidFill>
                      <a:srgbClr val="F2F2F2"/>
                    </a:solidFill>
                  </a:tcPr>
                </a:tc>
                <a:tc>
                  <a:txBody>
                    <a:bodyPr/>
                    <a:p>
                      <a:pPr indent="0">
                        <a:buNone/>
                      </a:pPr>
                      <a:r>
                        <a:rPr lang="zh-CN" altLang="en-US" sz="1100" b="0">
                          <a:solidFill>
                            <a:srgbClr val="000000"/>
                          </a:solidFill>
                          <a:latin typeface="微软雅黑" panose="020B0503020204020204" charset="-122"/>
                          <a:ea typeface="微软雅黑" panose="020B0503020204020204" charset="-122"/>
                          <a:cs typeface="微软雅黑" panose="020B0503020204020204" charset="-122"/>
                        </a:rPr>
                        <a:t>平均分数</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solidFill>
                      <a:srgbClr val="F2F2F2"/>
                    </a:solidFill>
                  </a:tcPr>
                </a:tc>
              </a:tr>
              <a:tr h="299085">
                <a:tc>
                  <a:txBody>
                    <a:bodyPr/>
                    <a:p>
                      <a:pPr indent="0">
                        <a:buNone/>
                      </a:pPr>
                      <a:r>
                        <a:rPr lang="zh-CN" altLang="en-US" sz="1100" b="0">
                          <a:solidFill>
                            <a:srgbClr val="000000"/>
                          </a:solidFill>
                          <a:latin typeface="微软雅黑" panose="020B0503020204020204" charset="-122"/>
                          <a:ea typeface="微软雅黑" panose="020B0503020204020204" charset="-122"/>
                          <a:cs typeface="微软雅黑" panose="020B0503020204020204" charset="-122"/>
                        </a:rPr>
                        <a:t>麻烦</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23</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21</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21</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27</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3.11</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nvGraphicFramePr>
        <p:xfrm>
          <a:off x="878205" y="1923415"/>
          <a:ext cx="2851785" cy="713105"/>
        </p:xfrm>
        <a:graphic>
          <a:graphicData uri="http://schemas.openxmlformats.org/drawingml/2006/table">
            <a:tbl>
              <a:tblPr firstRow="1" bandRow="1">
                <a:tableStyleId>{5C22544A-7EE6-4342-B048-85BDC9FD1C3A}</a:tableStyleId>
              </a:tblPr>
              <a:tblGrid>
                <a:gridCol w="2851785"/>
              </a:tblGrid>
              <a:tr h="713105">
                <a:tc>
                  <a:txBody>
                    <a:bodyPr/>
                    <a:p>
                      <a:pPr indent="0" algn="ctr">
                        <a:buNone/>
                      </a:pPr>
                      <a:r>
                        <a:rPr lang="en-US" altLang="zh-CN" sz="1200" b="1">
                          <a:solidFill>
                            <a:srgbClr val="FFFFFF"/>
                          </a:solidFill>
                          <a:latin typeface="微软雅黑" panose="020B0503020204020204" charset="-122"/>
                          <a:ea typeface="微软雅黑" panose="020B0503020204020204" charset="-122"/>
                          <a:cs typeface="微软雅黑" panose="020B0503020204020204" charset="-122"/>
                        </a:rPr>
                        <a:t>Q6:</a:t>
                      </a:r>
                      <a:r>
                        <a:rPr lang="zh-CN" altLang="en-US" sz="1200" b="1">
                          <a:solidFill>
                            <a:srgbClr val="FFFFFF"/>
                          </a:solidFill>
                          <a:latin typeface="微软雅黑" panose="020B0503020204020204" charset="-122"/>
                          <a:ea typeface="微软雅黑" panose="020B0503020204020204" charset="-122"/>
                          <a:cs typeface="微软雅黑" panose="020B0503020204020204" charset="-122"/>
                        </a:rPr>
                        <a:t>您愿意支付一定费用为自己设计专属的旅行计划吗？意愿越强打分越高</a:t>
                      </a:r>
                      <a:endParaRPr lang="zh-CN" altLang="en-US" sz="1200" b="1">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1C658B"/>
                    </a:solidFill>
                  </a:tcPr>
                </a:tc>
              </a:tr>
            </a:tbl>
          </a:graphicData>
        </a:graphic>
      </p:graphicFrame>
      <p:graphicFrame>
        <p:nvGraphicFramePr>
          <p:cNvPr id="4" name="Chart 1"/>
          <p:cNvGraphicFramePr/>
          <p:nvPr/>
        </p:nvGraphicFramePr>
        <p:xfrm>
          <a:off x="403225" y="2767965"/>
          <a:ext cx="4865370" cy="258318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表格 4"/>
          <p:cNvGraphicFramePr/>
          <p:nvPr/>
        </p:nvGraphicFramePr>
        <p:xfrm>
          <a:off x="108585" y="5645150"/>
          <a:ext cx="5454015" cy="642620"/>
        </p:xfrm>
        <a:graphic>
          <a:graphicData uri="http://schemas.openxmlformats.org/drawingml/2006/table">
            <a:tbl>
              <a:tblPr firstRow="1" bandRow="1">
                <a:tableStyleId>{5C22544A-7EE6-4342-B048-85BDC9FD1C3A}</a:tableStyleId>
              </a:tblPr>
              <a:tblGrid>
                <a:gridCol w="779145"/>
                <a:gridCol w="779145"/>
                <a:gridCol w="779145"/>
                <a:gridCol w="779145"/>
                <a:gridCol w="779145"/>
                <a:gridCol w="779145"/>
                <a:gridCol w="779145"/>
              </a:tblGrid>
              <a:tr h="321310">
                <a:tc>
                  <a:txBody>
                    <a:bodyPr/>
                    <a:p>
                      <a:pPr indent="0">
                        <a:buNone/>
                      </a:pP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solidFill>
                      <a:srgbClr val="F2F2F2"/>
                    </a:solid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100" b="0">
                          <a:solidFill>
                            <a:srgbClr val="000000"/>
                          </a:solidFill>
                          <a:latin typeface="微软雅黑" panose="020B0503020204020204" charset="-122"/>
                          <a:ea typeface="微软雅黑" panose="020B0503020204020204" charset="-122"/>
                          <a:cs typeface="微软雅黑" panose="020B0503020204020204" charset="-122"/>
                        </a:rPr>
                        <a:t>分</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solidFill>
                      <a:srgbClr val="F2F2F2"/>
                    </a:solid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100" b="0">
                          <a:solidFill>
                            <a:srgbClr val="000000"/>
                          </a:solidFill>
                          <a:latin typeface="微软雅黑" panose="020B0503020204020204" charset="-122"/>
                          <a:ea typeface="微软雅黑" panose="020B0503020204020204" charset="-122"/>
                          <a:cs typeface="微软雅黑" panose="020B0503020204020204" charset="-122"/>
                        </a:rPr>
                        <a:t>分</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solidFill>
                      <a:srgbClr val="F2F2F2"/>
                    </a:solid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1100" b="0">
                          <a:solidFill>
                            <a:srgbClr val="000000"/>
                          </a:solidFill>
                          <a:latin typeface="微软雅黑" panose="020B0503020204020204" charset="-122"/>
                          <a:ea typeface="微软雅黑" panose="020B0503020204020204" charset="-122"/>
                          <a:cs typeface="微软雅黑" panose="020B0503020204020204" charset="-122"/>
                        </a:rPr>
                        <a:t>分</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solidFill>
                      <a:srgbClr val="F2F2F2"/>
                    </a:solid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1100" b="0">
                          <a:solidFill>
                            <a:srgbClr val="000000"/>
                          </a:solidFill>
                          <a:latin typeface="微软雅黑" panose="020B0503020204020204" charset="-122"/>
                          <a:ea typeface="微软雅黑" panose="020B0503020204020204" charset="-122"/>
                          <a:cs typeface="微软雅黑" panose="020B0503020204020204" charset="-122"/>
                        </a:rPr>
                        <a:t>分</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solidFill>
                      <a:srgbClr val="F2F2F2"/>
                    </a:solid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1100" b="0">
                          <a:solidFill>
                            <a:srgbClr val="000000"/>
                          </a:solidFill>
                          <a:latin typeface="微软雅黑" panose="020B0503020204020204" charset="-122"/>
                          <a:ea typeface="微软雅黑" panose="020B0503020204020204" charset="-122"/>
                          <a:cs typeface="微软雅黑" panose="020B0503020204020204" charset="-122"/>
                        </a:rPr>
                        <a:t>分</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solidFill>
                      <a:srgbClr val="F2F2F2"/>
                    </a:solidFill>
                  </a:tcPr>
                </a:tc>
                <a:tc>
                  <a:txBody>
                    <a:bodyPr/>
                    <a:p>
                      <a:pPr indent="0">
                        <a:buNone/>
                      </a:pPr>
                      <a:r>
                        <a:rPr lang="zh-CN" altLang="en-US" sz="1100" b="0">
                          <a:solidFill>
                            <a:srgbClr val="000000"/>
                          </a:solidFill>
                          <a:latin typeface="微软雅黑" panose="020B0503020204020204" charset="-122"/>
                          <a:ea typeface="微软雅黑" panose="020B0503020204020204" charset="-122"/>
                          <a:cs typeface="微软雅黑" panose="020B0503020204020204" charset="-122"/>
                        </a:rPr>
                        <a:t>平均分数</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solidFill>
                      <a:srgbClr val="F2F2F2"/>
                    </a:solidFill>
                  </a:tcPr>
                </a:tc>
              </a:tr>
              <a:tr h="321310">
                <a:tc>
                  <a:txBody>
                    <a:bodyPr/>
                    <a:p>
                      <a:pPr indent="0">
                        <a:buNone/>
                      </a:pPr>
                      <a:r>
                        <a:rPr lang="zh-CN" altLang="en-US" sz="1100" b="0">
                          <a:solidFill>
                            <a:srgbClr val="000000"/>
                          </a:solidFill>
                          <a:latin typeface="微软雅黑" panose="020B0503020204020204" charset="-122"/>
                          <a:ea typeface="微软雅黑" panose="020B0503020204020204" charset="-122"/>
                          <a:cs typeface="微软雅黑" panose="020B0503020204020204" charset="-122"/>
                        </a:rPr>
                        <a:t>愿意</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34</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24</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19</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23</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12</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r>
                        <a:rPr lang="en-US" altLang="zh-CN" sz="1100" b="0">
                          <a:solidFill>
                            <a:srgbClr val="000000"/>
                          </a:solidFill>
                          <a:latin typeface="微软雅黑" panose="020B0503020204020204" charset="-122"/>
                          <a:ea typeface="微软雅黑" panose="020B0503020204020204" charset="-122"/>
                          <a:cs typeface="微软雅黑" panose="020B0503020204020204" charset="-122"/>
                        </a:rPr>
                        <a:t>2.6</a:t>
                      </a:r>
                      <a:endParaRPr lang="zh-CN" altLang="en-US" sz="11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nvGraphicFramePr>
        <p:xfrm>
          <a:off x="5399405" y="1289050"/>
          <a:ext cx="2108835" cy="722630"/>
        </p:xfrm>
        <a:graphic>
          <a:graphicData uri="http://schemas.openxmlformats.org/drawingml/2006/table">
            <a:tbl>
              <a:tblPr firstRow="1" bandRow="1">
                <a:tableStyleId>{5C22544A-7EE6-4342-B048-85BDC9FD1C3A}</a:tableStyleId>
              </a:tblPr>
              <a:tblGrid>
                <a:gridCol w="2108835"/>
              </a:tblGrid>
              <a:tr h="722630">
                <a:tc>
                  <a:txBody>
                    <a:bodyPr/>
                    <a:p>
                      <a:pPr indent="0" algn="ctr">
                        <a:buNone/>
                      </a:pPr>
                      <a:r>
                        <a:rPr lang="en-US" altLang="zh-CN" sz="1200" b="1">
                          <a:solidFill>
                            <a:srgbClr val="FFFFFF"/>
                          </a:solidFill>
                          <a:latin typeface="微软雅黑" panose="020B0503020204020204" charset="-122"/>
                          <a:ea typeface="微软雅黑" panose="020B0503020204020204" charset="-122"/>
                          <a:cs typeface="微软雅黑" panose="020B0503020204020204" charset="-122"/>
                        </a:rPr>
                        <a:t>Q4:</a:t>
                      </a:r>
                      <a:r>
                        <a:rPr lang="zh-CN" altLang="en-US" sz="1200" b="1">
                          <a:solidFill>
                            <a:srgbClr val="FFFFFF"/>
                          </a:solidFill>
                          <a:latin typeface="微软雅黑" panose="020B0503020204020204" charset="-122"/>
                          <a:ea typeface="微软雅黑" panose="020B0503020204020204" charset="-122"/>
                          <a:cs typeface="微软雅黑" panose="020B0503020204020204" charset="-122"/>
                        </a:rPr>
                        <a:t>您做攻略的时间大概相较于出行提前？</a:t>
                      </a:r>
                      <a:endParaRPr lang="zh-CN" altLang="en-US" sz="1200" b="1">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1C658B"/>
                    </a:solidFill>
                  </a:tcPr>
                </a:tc>
              </a:tr>
            </a:tbl>
          </a:graphicData>
        </a:graphic>
      </p:graphicFrame>
      <p:graphicFrame>
        <p:nvGraphicFramePr>
          <p:cNvPr id="7" name="Chart 1"/>
          <p:cNvGraphicFramePr/>
          <p:nvPr/>
        </p:nvGraphicFramePr>
        <p:xfrm>
          <a:off x="7170420" y="422275"/>
          <a:ext cx="4865370" cy="25831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表格 7"/>
          <p:cNvGraphicFramePr/>
          <p:nvPr/>
        </p:nvGraphicFramePr>
        <p:xfrm>
          <a:off x="5737860" y="4254500"/>
          <a:ext cx="1432560" cy="713105"/>
        </p:xfrm>
        <a:graphic>
          <a:graphicData uri="http://schemas.openxmlformats.org/drawingml/2006/table">
            <a:tbl>
              <a:tblPr firstRow="1" bandRow="1">
                <a:tableStyleId>{5C22544A-7EE6-4342-B048-85BDC9FD1C3A}</a:tableStyleId>
              </a:tblPr>
              <a:tblGrid>
                <a:gridCol w="1432560"/>
              </a:tblGrid>
              <a:tr h="713105">
                <a:tc>
                  <a:txBody>
                    <a:bodyPr/>
                    <a:p>
                      <a:pPr indent="0" algn="ctr">
                        <a:buNone/>
                      </a:pPr>
                      <a:r>
                        <a:rPr lang="en-US" altLang="zh-CN" sz="1200" b="1">
                          <a:solidFill>
                            <a:srgbClr val="FFFFFF"/>
                          </a:solidFill>
                          <a:latin typeface="微软雅黑" panose="020B0503020204020204" charset="-122"/>
                          <a:ea typeface="微软雅黑" panose="020B0503020204020204" charset="-122"/>
                          <a:cs typeface="微软雅黑" panose="020B0503020204020204" charset="-122"/>
                        </a:rPr>
                        <a:t>Q7:</a:t>
                      </a:r>
                      <a:r>
                        <a:rPr lang="zh-CN" altLang="en-US" sz="1200" b="1">
                          <a:solidFill>
                            <a:srgbClr val="FFFFFF"/>
                          </a:solidFill>
                          <a:latin typeface="微软雅黑" panose="020B0503020204020204" charset="-122"/>
                          <a:ea typeface="微软雅黑" panose="020B0503020204020204" charset="-122"/>
                          <a:cs typeface="微软雅黑" panose="020B0503020204020204" charset="-122"/>
                        </a:rPr>
                        <a:t>您希望这是一个共享的平台还是私人设计平台</a:t>
                      </a:r>
                      <a:r>
                        <a:rPr lang="zh-CN" altLang="en-US" sz="800" b="1">
                          <a:solidFill>
                            <a:srgbClr val="FFFFFF"/>
                          </a:solidFill>
                          <a:latin typeface="微软雅黑" panose="020B0503020204020204" charset="-122"/>
                          <a:ea typeface="微软雅黑" panose="020B0503020204020204" charset="-122"/>
                          <a:cs typeface="微软雅黑" panose="020B0503020204020204" charset="-122"/>
                        </a:rPr>
                        <a:t>？</a:t>
                      </a:r>
                      <a:endParaRPr lang="zh-CN" altLang="en-US" sz="800" b="1">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1C658B"/>
                    </a:solidFill>
                  </a:tcPr>
                </a:tc>
              </a:tr>
            </a:tbl>
          </a:graphicData>
        </a:graphic>
      </p:graphicFrame>
      <p:graphicFrame>
        <p:nvGraphicFramePr>
          <p:cNvPr id="9" name="Chart 1"/>
          <p:cNvGraphicFramePr/>
          <p:nvPr/>
        </p:nvGraphicFramePr>
        <p:xfrm>
          <a:off x="6938645" y="3772535"/>
          <a:ext cx="4865370" cy="25831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nvGraphicFramePr>
        <p:xfrm>
          <a:off x="838200" y="768350"/>
          <a:ext cx="4309745" cy="713105"/>
        </p:xfrm>
        <a:graphic>
          <a:graphicData uri="http://schemas.openxmlformats.org/drawingml/2006/table">
            <a:tbl>
              <a:tblPr firstRow="1" bandRow="1">
                <a:tableStyleId>{5C22544A-7EE6-4342-B048-85BDC9FD1C3A}</a:tableStyleId>
              </a:tblPr>
              <a:tblGrid>
                <a:gridCol w="4309745"/>
              </a:tblGrid>
              <a:tr h="713105">
                <a:tc>
                  <a:txBody>
                    <a:bodyPr/>
                    <a:p>
                      <a:pPr indent="0" algn="ctr">
                        <a:buNone/>
                      </a:pPr>
                      <a:r>
                        <a:rPr lang="en-US" altLang="zh-CN" sz="1200" b="1">
                          <a:solidFill>
                            <a:srgbClr val="FFFFFF"/>
                          </a:solidFill>
                          <a:latin typeface="微软雅黑" panose="020B0503020204020204" charset="-122"/>
                          <a:ea typeface="微软雅黑" panose="020B0503020204020204" charset="-122"/>
                          <a:cs typeface="微软雅黑" panose="020B0503020204020204" charset="-122"/>
                        </a:rPr>
                        <a:t>Q9:</a:t>
                      </a:r>
                      <a:r>
                        <a:rPr lang="zh-CN" altLang="en-US" sz="1200" b="1">
                          <a:solidFill>
                            <a:srgbClr val="FFFFFF"/>
                          </a:solidFill>
                          <a:latin typeface="微软雅黑" panose="020B0503020204020204" charset="-122"/>
                          <a:ea typeface="微软雅黑" panose="020B0503020204020204" charset="-122"/>
                          <a:cs typeface="微软雅黑" panose="020B0503020204020204" charset="-122"/>
                        </a:rPr>
                        <a:t>如果您是当地人，您愿意提供的信息包括？</a:t>
                      </a:r>
                      <a:endParaRPr lang="zh-CN" altLang="en-US" sz="1200" b="1">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1C658B"/>
                    </a:solidFill>
                  </a:tcPr>
                </a:tc>
              </a:tr>
            </a:tbl>
          </a:graphicData>
        </a:graphic>
      </p:graphicFrame>
      <p:graphicFrame>
        <p:nvGraphicFramePr>
          <p:cNvPr id="4" name="Chart 1"/>
          <p:cNvGraphicFramePr/>
          <p:nvPr/>
        </p:nvGraphicFramePr>
        <p:xfrm>
          <a:off x="560705" y="1819910"/>
          <a:ext cx="4865370" cy="258318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表格 4"/>
          <p:cNvGraphicFramePr/>
          <p:nvPr/>
        </p:nvGraphicFramePr>
        <p:xfrm>
          <a:off x="341630" y="4933315"/>
          <a:ext cx="5085080" cy="1374140"/>
        </p:xfrm>
        <a:graphic>
          <a:graphicData uri="http://schemas.openxmlformats.org/drawingml/2006/table">
            <a:tbl>
              <a:tblPr firstRow="1" bandRow="1">
                <a:tableStyleId>{5C22544A-7EE6-4342-B048-85BDC9FD1C3A}</a:tableStyleId>
              </a:tblPr>
              <a:tblGrid>
                <a:gridCol w="1296035"/>
                <a:gridCol w="307340"/>
                <a:gridCol w="208280"/>
                <a:gridCol w="208280"/>
                <a:gridCol w="208280"/>
                <a:gridCol w="184785"/>
                <a:gridCol w="445135"/>
                <a:gridCol w="446405"/>
                <a:gridCol w="1780540"/>
              </a:tblGrid>
              <a:tr h="501015">
                <a:tc>
                  <a:txBody>
                    <a:bodyPr/>
                    <a:p>
                      <a:pPr indent="0">
                        <a:buNone/>
                      </a:pPr>
                      <a:r>
                        <a:rPr lang="zh-CN" altLang="en-US" sz="1200" b="0">
                          <a:solidFill>
                            <a:srgbClr val="000000"/>
                          </a:solidFill>
                          <a:latin typeface="微软雅黑" panose="020B0503020204020204" charset="-122"/>
                          <a:ea typeface="微软雅黑" panose="020B0503020204020204" charset="-122"/>
                          <a:cs typeface="微软雅黑" panose="020B0503020204020204" charset="-122"/>
                        </a:rPr>
                        <a:t>景点推荐，理由，照片，</a:t>
                      </a:r>
                      <a:r>
                        <a:rPr lang="en-US" altLang="zh-CN" sz="1200" b="0">
                          <a:solidFill>
                            <a:srgbClr val="000000"/>
                          </a:solidFill>
                          <a:latin typeface="微软雅黑" panose="020B0503020204020204" charset="-122"/>
                          <a:ea typeface="微软雅黑" panose="020B0503020204020204" charset="-122"/>
                          <a:cs typeface="微软雅黑" panose="020B0503020204020204" charset="-122"/>
                        </a:rPr>
                        <a:t>etc</a:t>
                      </a:r>
                      <a:endParaRPr lang="zh-CN" altLang="en-US" sz="12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r>
                        <a:rPr lang="en-US" altLang="zh-CN" sz="1200" b="0">
                          <a:solidFill>
                            <a:srgbClr val="000000"/>
                          </a:solidFill>
                          <a:latin typeface="微软雅黑" panose="020B0503020204020204" charset="-122"/>
                          <a:ea typeface="微软雅黑" panose="020B0503020204020204" charset="-122"/>
                          <a:cs typeface="微软雅黑" panose="020B0503020204020204" charset="-122"/>
                        </a:rPr>
                        <a:t>86</a:t>
                      </a:r>
                      <a:endParaRPr lang="en-US" altLang="zh-CN" sz="12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80808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9525" cap="flat" cmpd="sng">
                      <a:solidFill>
                        <a:srgbClr val="000000"/>
                      </a:solidFill>
                      <a:prstDash val="solid"/>
                      <a:headEnd type="none" w="med" len="med"/>
                      <a:tailEnd type="none" w="med" len="med"/>
                    </a:lnL>
                    <a:lnR w="6350" cap="flat" cmpd="sng">
                      <a:solidFill>
                        <a:srgbClr val="80808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solidFill>
                            <a:srgbClr val="000000"/>
                          </a:solidFill>
                          <a:latin typeface="微软雅黑" panose="020B0503020204020204" charset="-122"/>
                          <a:ea typeface="微软雅黑" panose="020B0503020204020204" charset="-122"/>
                          <a:cs typeface="微软雅黑" panose="020B0503020204020204" charset="-122"/>
                        </a:rPr>
                        <a:t>当然不懂当地咯</a:t>
                      </a:r>
                      <a:endParaRPr lang="zh-CN" altLang="en-US" sz="12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r>
              <a:tr h="372110">
                <a:tc>
                  <a:txBody>
                    <a:bodyPr/>
                    <a:p>
                      <a:pPr indent="0">
                        <a:buNone/>
                      </a:pPr>
                      <a:r>
                        <a:rPr lang="zh-CN" altLang="en-US" sz="1200" b="0">
                          <a:solidFill>
                            <a:srgbClr val="000000"/>
                          </a:solidFill>
                          <a:latin typeface="微软雅黑" panose="020B0503020204020204" charset="-122"/>
                          <a:ea typeface="微软雅黑" panose="020B0503020204020204" charset="-122"/>
                          <a:cs typeface="微软雅黑" panose="020B0503020204020204" charset="-122"/>
                        </a:rPr>
                        <a:t>单日路线规划（给定景点）</a:t>
                      </a:r>
                      <a:endParaRPr lang="zh-CN" altLang="en-US" sz="12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r>
                        <a:rPr lang="en-US" altLang="zh-CN" sz="1200" b="0">
                          <a:solidFill>
                            <a:srgbClr val="000000"/>
                          </a:solidFill>
                          <a:latin typeface="微软雅黑" panose="020B0503020204020204" charset="-122"/>
                          <a:ea typeface="微软雅黑" panose="020B0503020204020204" charset="-122"/>
                          <a:cs typeface="微软雅黑" panose="020B0503020204020204" charset="-122"/>
                        </a:rPr>
                        <a:t>43</a:t>
                      </a:r>
                      <a:endParaRPr lang="en-US" altLang="zh-CN" sz="12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80808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9525" cap="flat" cmpd="sng">
                      <a:solidFill>
                        <a:srgbClr val="000000"/>
                      </a:solidFill>
                      <a:prstDash val="solid"/>
                      <a:headEnd type="none" w="med" len="med"/>
                      <a:tailEnd type="none" w="med" len="med"/>
                    </a:lnL>
                    <a:lnR w="6350" cap="flat" cmpd="sng">
                      <a:solidFill>
                        <a:srgbClr val="80808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solidFill>
                            <a:srgbClr val="000000"/>
                          </a:solidFill>
                          <a:latin typeface="微软雅黑" panose="020B0503020204020204" charset="-122"/>
                          <a:ea typeface="微软雅黑" panose="020B0503020204020204" charset="-122"/>
                          <a:cs typeface="微软雅黑" panose="020B0503020204020204" charset="-122"/>
                        </a:rPr>
                        <a:t>都不错</a:t>
                      </a:r>
                      <a:endParaRPr lang="zh-CN" altLang="en-US" sz="12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r>
              <a:tr h="501015">
                <a:tc>
                  <a:txBody>
                    <a:bodyPr/>
                    <a:p>
                      <a:pPr indent="0">
                        <a:buNone/>
                      </a:pPr>
                      <a:r>
                        <a:rPr lang="zh-CN" altLang="en-US" sz="1200" b="0">
                          <a:solidFill>
                            <a:srgbClr val="000000"/>
                          </a:solidFill>
                          <a:latin typeface="微软雅黑" panose="020B0503020204020204" charset="-122"/>
                          <a:ea typeface="微软雅黑" panose="020B0503020204020204" charset="-122"/>
                          <a:cs typeface="微软雅黑" panose="020B0503020204020204" charset="-122"/>
                        </a:rPr>
                        <a:t>单日路线规划（不限定景点）</a:t>
                      </a:r>
                      <a:endParaRPr lang="zh-CN" altLang="en-US" sz="12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r>
                        <a:rPr lang="en-US" altLang="zh-CN" sz="1200" b="0">
                          <a:solidFill>
                            <a:srgbClr val="000000"/>
                          </a:solidFill>
                          <a:latin typeface="微软雅黑" panose="020B0503020204020204" charset="-122"/>
                          <a:ea typeface="微软雅黑" panose="020B0503020204020204" charset="-122"/>
                          <a:cs typeface="微软雅黑" panose="020B0503020204020204" charset="-122"/>
                        </a:rPr>
                        <a:t>30</a:t>
                      </a:r>
                      <a:endParaRPr lang="en-US" altLang="zh-CN" sz="12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80808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9525" cap="flat" cmpd="sng">
                      <a:solidFill>
                        <a:srgbClr val="000000"/>
                      </a:solidFill>
                      <a:prstDash val="solid"/>
                      <a:headEnd type="none" w="med" len="med"/>
                      <a:tailEnd type="none" w="med" len="med"/>
                    </a:lnL>
                    <a:lnR w="6350" cap="flat" cmpd="sng">
                      <a:solidFill>
                        <a:srgbClr val="80808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solidFill>
                            <a:srgbClr val="000000"/>
                          </a:solidFill>
                          <a:latin typeface="微软雅黑" panose="020B0503020204020204" charset="-122"/>
                          <a:ea typeface="微软雅黑" panose="020B0503020204020204" charset="-122"/>
                          <a:cs typeface="微软雅黑" panose="020B0503020204020204" charset="-122"/>
                        </a:rPr>
                        <a:t>餐饮推荐</a:t>
                      </a:r>
                      <a:endParaRPr lang="zh-CN" altLang="en-US" sz="12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nvGraphicFramePr>
        <p:xfrm>
          <a:off x="8321675" y="768350"/>
          <a:ext cx="2377440" cy="713105"/>
        </p:xfrm>
        <a:graphic>
          <a:graphicData uri="http://schemas.openxmlformats.org/drawingml/2006/table">
            <a:tbl>
              <a:tblPr firstRow="1" bandRow="1">
                <a:tableStyleId>{5C22544A-7EE6-4342-B048-85BDC9FD1C3A}</a:tableStyleId>
              </a:tblPr>
              <a:tblGrid>
                <a:gridCol w="2377440"/>
              </a:tblGrid>
              <a:tr h="713105">
                <a:tc>
                  <a:txBody>
                    <a:bodyPr/>
                    <a:p>
                      <a:pPr indent="0" algn="ctr">
                        <a:buNone/>
                      </a:pPr>
                      <a:r>
                        <a:rPr lang="en-US" altLang="zh-CN" sz="1200" b="1">
                          <a:solidFill>
                            <a:srgbClr val="FFFFFF"/>
                          </a:solidFill>
                          <a:latin typeface="微软雅黑" panose="020B0503020204020204" charset="-122"/>
                          <a:ea typeface="微软雅黑" panose="020B0503020204020204" charset="-122"/>
                          <a:cs typeface="微软雅黑" panose="020B0503020204020204" charset="-122"/>
                        </a:rPr>
                        <a:t>Q8:</a:t>
                      </a:r>
                      <a:r>
                        <a:rPr lang="zh-CN" altLang="en-US" sz="1200" b="1">
                          <a:solidFill>
                            <a:srgbClr val="FFFFFF"/>
                          </a:solidFill>
                          <a:latin typeface="微软雅黑" panose="020B0503020204020204" charset="-122"/>
                          <a:ea typeface="微软雅黑" panose="020B0503020204020204" charset="-122"/>
                          <a:cs typeface="微软雅黑" panose="020B0503020204020204" charset="-122"/>
                        </a:rPr>
                        <a:t>您希望这样的平台为您提供什么信息？</a:t>
                      </a:r>
                      <a:endParaRPr lang="zh-CN" altLang="en-US" sz="1200" b="1">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1C658B"/>
                    </a:solidFill>
                  </a:tcPr>
                </a:tc>
              </a:tr>
            </a:tbl>
          </a:graphicData>
        </a:graphic>
      </p:graphicFrame>
      <p:graphicFrame>
        <p:nvGraphicFramePr>
          <p:cNvPr id="7" name="Chart 1"/>
          <p:cNvGraphicFramePr/>
          <p:nvPr/>
        </p:nvGraphicFramePr>
        <p:xfrm>
          <a:off x="6514465" y="1819910"/>
          <a:ext cx="4865370" cy="25831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表格 7"/>
          <p:cNvGraphicFramePr/>
          <p:nvPr/>
        </p:nvGraphicFramePr>
        <p:xfrm>
          <a:off x="5795010" y="5052695"/>
          <a:ext cx="6224270" cy="1135380"/>
        </p:xfrm>
        <a:graphic>
          <a:graphicData uri="http://schemas.openxmlformats.org/drawingml/2006/table">
            <a:tbl>
              <a:tblPr firstRow="1" bandRow="1">
                <a:tableStyleId>{5C22544A-7EE6-4342-B048-85BDC9FD1C3A}</a:tableStyleId>
              </a:tblPr>
              <a:tblGrid>
                <a:gridCol w="1894840"/>
                <a:gridCol w="208280"/>
                <a:gridCol w="208280"/>
                <a:gridCol w="208280"/>
                <a:gridCol w="208280"/>
                <a:gridCol w="545465"/>
                <a:gridCol w="545465"/>
                <a:gridCol w="545465"/>
                <a:gridCol w="1859915"/>
              </a:tblGrid>
              <a:tr h="650240">
                <a:tc>
                  <a:txBody>
                    <a:bodyPr/>
                    <a:p>
                      <a:pPr indent="0">
                        <a:buNone/>
                      </a:pPr>
                      <a:r>
                        <a:rPr lang="zh-CN" altLang="en-US" sz="1200" b="0">
                          <a:solidFill>
                            <a:srgbClr val="000000"/>
                          </a:solidFill>
                          <a:latin typeface="微软雅黑" panose="020B0503020204020204" charset="-122"/>
                          <a:ea typeface="微软雅黑" panose="020B0503020204020204" charset="-122"/>
                          <a:cs typeface="微软雅黑" panose="020B0503020204020204" charset="-122"/>
                        </a:rPr>
                        <a:t>景点推荐，理由，照片，</a:t>
                      </a:r>
                      <a:r>
                        <a:rPr lang="en-US" altLang="zh-CN" sz="1200" b="0">
                          <a:solidFill>
                            <a:srgbClr val="000000"/>
                          </a:solidFill>
                          <a:latin typeface="微软雅黑" panose="020B0503020204020204" charset="-122"/>
                          <a:ea typeface="微软雅黑" panose="020B0503020204020204" charset="-122"/>
                          <a:cs typeface="微软雅黑" panose="020B0503020204020204" charset="-122"/>
                        </a:rPr>
                        <a:t>etc</a:t>
                      </a:r>
                      <a:endParaRPr lang="zh-CN" altLang="en-US" sz="12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r>
                        <a:rPr lang="en-US" altLang="zh-CN" sz="1200" b="0">
                          <a:solidFill>
                            <a:srgbClr val="000000"/>
                          </a:solidFill>
                          <a:latin typeface="微软雅黑" panose="020B0503020204020204" charset="-122"/>
                          <a:ea typeface="微软雅黑" panose="020B0503020204020204" charset="-122"/>
                          <a:cs typeface="微软雅黑" panose="020B0503020204020204" charset="-122"/>
                        </a:rPr>
                        <a:t>75</a:t>
                      </a:r>
                      <a:endParaRPr lang="en-US" altLang="zh-CN" sz="12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80808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9525" cap="flat" cmpd="sng">
                      <a:solidFill>
                        <a:srgbClr val="000000"/>
                      </a:solidFill>
                      <a:prstDash val="solid"/>
                      <a:headEnd type="none" w="med" len="med"/>
                      <a:tailEnd type="none" w="med" len="med"/>
                    </a:lnL>
                    <a:lnR w="6350" cap="flat" cmpd="sng">
                      <a:solidFill>
                        <a:srgbClr val="80808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solidFill>
                            <a:srgbClr val="000000"/>
                          </a:solidFill>
                          <a:latin typeface="微软雅黑" panose="020B0503020204020204" charset="-122"/>
                          <a:ea typeface="微软雅黑" panose="020B0503020204020204" charset="-122"/>
                          <a:cs typeface="微软雅黑" panose="020B0503020204020204" charset="-122"/>
                        </a:rPr>
                        <a:t>联系到一位原住民，想听他讲这里的故事</a:t>
                      </a:r>
                      <a:endParaRPr lang="zh-CN" altLang="en-US" sz="12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r>
              <a:tr h="485140">
                <a:tc>
                  <a:txBody>
                    <a:bodyPr/>
                    <a:p>
                      <a:pPr indent="0">
                        <a:buNone/>
                      </a:pPr>
                      <a:r>
                        <a:rPr lang="zh-CN" altLang="en-US" sz="1200" b="0">
                          <a:solidFill>
                            <a:srgbClr val="000000"/>
                          </a:solidFill>
                          <a:latin typeface="微软雅黑" panose="020B0503020204020204" charset="-122"/>
                          <a:ea typeface="微软雅黑" panose="020B0503020204020204" charset="-122"/>
                          <a:cs typeface="微软雅黑" panose="020B0503020204020204" charset="-122"/>
                        </a:rPr>
                        <a:t>单日路线规划（给定景点）</a:t>
                      </a:r>
                      <a:endParaRPr lang="zh-CN" altLang="en-US" sz="12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r>
                        <a:rPr lang="en-US" altLang="zh-CN" sz="1200" b="0">
                          <a:solidFill>
                            <a:srgbClr val="000000"/>
                          </a:solidFill>
                          <a:latin typeface="微软雅黑" panose="020B0503020204020204" charset="-122"/>
                          <a:ea typeface="微软雅黑" panose="020B0503020204020204" charset="-122"/>
                          <a:cs typeface="微软雅黑" panose="020B0503020204020204" charset="-122"/>
                        </a:rPr>
                        <a:t>33</a:t>
                      </a:r>
                      <a:endParaRPr lang="en-US" altLang="zh-CN" sz="12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80808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9525" cap="flat" cmpd="sng">
                      <a:solidFill>
                        <a:srgbClr val="000000"/>
                      </a:solidFill>
                      <a:prstDash val="solid"/>
                      <a:headEnd type="none" w="med" len="med"/>
                      <a:tailEnd type="none" w="med" len="med"/>
                    </a:lnL>
                    <a:lnR w="6350" cap="flat" cmpd="sng">
                      <a:solidFill>
                        <a:srgbClr val="80808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solidFill>
                            <a:srgbClr val="000000"/>
                          </a:solidFill>
                          <a:latin typeface="微软雅黑" panose="020B0503020204020204" charset="-122"/>
                          <a:ea typeface="微软雅黑" panose="020B0503020204020204" charset="-122"/>
                          <a:cs typeface="微软雅黑" panose="020B0503020204020204" charset="-122"/>
                        </a:rPr>
                        <a:t>餐饮住宿推荐</a:t>
                      </a:r>
                      <a:endParaRPr lang="zh-CN" altLang="en-US" sz="12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b">
                    <a:lnL w="6350" cap="flat" cmpd="sng">
                      <a:solidFill>
                        <a:srgbClr val="808080"/>
                      </a:solidFill>
                      <a:prstDash val="solid"/>
                      <a:headEnd type="none" w="med" len="med"/>
                      <a:tailEnd type="none" w="med" len="med"/>
                    </a:lnL>
                    <a:lnR w="6350" cap="flat" cmpd="sng">
                      <a:solidFill>
                        <a:srgbClr val="808080"/>
                      </a:solidFill>
                      <a:prstDash val="solid"/>
                      <a:headEnd type="none" w="med" len="med"/>
                      <a:tailEnd type="none" w="med" len="med"/>
                    </a:lnR>
                    <a:lnT w="6350" cap="flat" cmpd="sng">
                      <a:solidFill>
                        <a:srgbClr val="808080"/>
                      </a:solidFill>
                      <a:prstDash val="solid"/>
                      <a:headEnd type="none" w="med" len="med"/>
                      <a:tailEnd type="none" w="med" len="med"/>
                    </a:lnT>
                    <a:lnB w="6350" cap="flat" cmpd="sng">
                      <a:solidFill>
                        <a:srgbClr val="80808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调查总结</a:t>
            </a:r>
            <a:endParaRPr lang="zh-CN" altLang="en-US" sz="4000"/>
          </a:p>
        </p:txBody>
      </p:sp>
      <p:sp>
        <p:nvSpPr>
          <p:cNvPr id="3" name="内容占位符 2"/>
          <p:cNvSpPr>
            <a:spLocks noGrp="1"/>
          </p:cNvSpPr>
          <p:nvPr>
            <p:ph idx="1"/>
          </p:nvPr>
        </p:nvSpPr>
        <p:spPr/>
        <p:txBody>
          <a:bodyPr/>
          <a:p>
            <a:r>
              <a:rPr lang="zh-CN" altLang="en-US" sz="2400"/>
              <a:t>通过对用户的调查，我们找到了用户的一些需求以及对产品的要求：</a:t>
            </a:r>
            <a:endParaRPr lang="zh-CN" altLang="en-US" sz="2400"/>
          </a:p>
          <a:p>
            <a:pPr marL="0" indent="0">
              <a:buNone/>
            </a:pPr>
            <a:r>
              <a:rPr lang="en-US" altLang="zh-CN" sz="2400"/>
              <a:t>1.</a:t>
            </a:r>
            <a:r>
              <a:rPr lang="zh-CN" altLang="en-US" sz="2400"/>
              <a:t>大部分用户在旅行时倾向于自由度更高的自由行。</a:t>
            </a:r>
            <a:endParaRPr lang="zh-CN" altLang="en-US" sz="2400"/>
          </a:p>
          <a:p>
            <a:pPr marL="0" indent="0">
              <a:buNone/>
            </a:pPr>
            <a:r>
              <a:rPr lang="en-US" altLang="zh-CN" sz="2400"/>
              <a:t>2.</a:t>
            </a:r>
            <a:r>
              <a:rPr lang="zh-CN" altLang="en-US" sz="2400"/>
              <a:t>用户大部分会在提前一周至提前一个月开始对旅行做计划</a:t>
            </a:r>
            <a:endParaRPr lang="zh-CN" altLang="en-US" sz="2400"/>
          </a:p>
          <a:p>
            <a:pPr marL="0" indent="0">
              <a:buNone/>
            </a:pPr>
            <a:r>
              <a:rPr lang="en-US" altLang="zh-CN" sz="2400"/>
              <a:t>3.</a:t>
            </a:r>
            <a:r>
              <a:rPr lang="zh-CN" altLang="en-US" sz="2400"/>
              <a:t>用户希望有当地的人或正在目的地旅游的人帮助用户指定旅行计划，但愿意为此付费的用户偏少。</a:t>
            </a:r>
            <a:endParaRPr lang="zh-CN" altLang="en-US" sz="2400"/>
          </a:p>
          <a:p>
            <a:pPr marL="0" indent="0">
              <a:buNone/>
            </a:pPr>
            <a:r>
              <a:rPr lang="en-US" altLang="zh-CN" sz="2400"/>
              <a:t>4.</a:t>
            </a:r>
            <a:r>
              <a:rPr lang="zh-CN" altLang="en-US" sz="2400"/>
              <a:t>用户希望获得餐饮及住宿上的推荐，旅游景点路线的规划，当地的风土人情</a:t>
            </a:r>
            <a:endParaRPr lang="zh-CN" altLang="en-US" sz="2400"/>
          </a:p>
          <a:p>
            <a:pPr marL="0" indent="0">
              <a:buNone/>
            </a:pPr>
            <a:r>
              <a:rPr lang="en-US" altLang="zh-CN" sz="2400"/>
              <a:t>5.</a:t>
            </a:r>
            <a:r>
              <a:rPr lang="zh-CN" altLang="en-US" sz="2400"/>
              <a:t>多数用户更希望这个平台是共享的。</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项目规划</a:t>
            </a:r>
            <a:endParaRPr lang="zh-CN" altLang="en-US"/>
          </a:p>
        </p:txBody>
      </p:sp>
      <p:sp>
        <p:nvSpPr>
          <p:cNvPr id="3" name="内容占位符 2"/>
          <p:cNvSpPr>
            <a:spLocks noGrp="1"/>
          </p:cNvSpPr>
          <p:nvPr>
            <p:ph idx="1"/>
          </p:nvPr>
        </p:nvSpPr>
        <p:spPr/>
        <p:txBody>
          <a:bodyPr/>
          <a:p>
            <a:pPr>
              <a:lnSpc>
                <a:spcPct val="110000"/>
              </a:lnSpc>
            </a:pPr>
            <a:r>
              <a:rPr lang="zh-CN" altLang="en-US" sz="2400"/>
              <a:t>本项目的目的在于建立一个平台，利用当地人资源，为游客提供更好地游玩体验。有一对一线路制定服务，由实名制及奖罚积分机制保证服务质量，由会员制来获得盈利。为消费者提供全新的自由式的旅游体验。</a:t>
            </a:r>
            <a:endParaRPr lang="zh-CN" altLang="en-US" sz="2400"/>
          </a:p>
          <a:p>
            <a:pPr>
              <a:lnSpc>
                <a:spcPct val="110000"/>
              </a:lnSpc>
            </a:pPr>
            <a:r>
              <a:rPr lang="zh-CN" altLang="en-US" sz="2400"/>
              <a:t>我们的产品优点：</a:t>
            </a:r>
            <a:endParaRPr lang="zh-CN" altLang="en-US" sz="2400"/>
          </a:p>
          <a:p>
            <a:pPr>
              <a:lnSpc>
                <a:spcPct val="110000"/>
              </a:lnSpc>
            </a:pPr>
            <a:r>
              <a:rPr lang="zh-CN" altLang="en-US" sz="2400"/>
              <a:t>  高质量、不破坏自由度的导游路线</a:t>
            </a:r>
            <a:endParaRPr lang="zh-CN" altLang="en-US" sz="2400"/>
          </a:p>
          <a:p>
            <a:pPr>
              <a:lnSpc>
                <a:spcPct val="110000"/>
              </a:lnSpc>
            </a:pPr>
            <a:r>
              <a:rPr lang="zh-CN" altLang="en-US" sz="2400"/>
              <a:t>  城市及近郊旅行线路的拓展</a:t>
            </a:r>
            <a:endParaRPr lang="zh-CN" altLang="en-US" sz="2400"/>
          </a:p>
          <a:p>
            <a:pPr>
              <a:lnSpc>
                <a:spcPct val="110000"/>
              </a:lnSpc>
            </a:pPr>
            <a:r>
              <a:rPr lang="zh-CN" altLang="en-US" sz="2400"/>
              <a:t>  灵活的旅游模式，更好的体验</a:t>
            </a:r>
            <a:endParaRPr lang="zh-CN" altLang="en-US" sz="2400"/>
          </a:p>
          <a:p>
            <a:pPr marL="0" indent="0">
              <a:lnSpc>
                <a:spcPct val="110000"/>
              </a:lnSpc>
              <a:buNone/>
            </a:pPr>
            <a:endParaRPr lang="zh-CN" altLang="en-US" sz="24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1436</Words>
  <Application>WPS 演示</Application>
  <PresentationFormat>宽屏</PresentationFormat>
  <Paragraphs>181</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微软雅黑</vt:lpstr>
      <vt:lpstr>Calibri Light</vt:lpstr>
      <vt:lpstr>Calibri</vt:lpstr>
      <vt:lpstr>Arial Unicode MS</vt:lpstr>
      <vt:lpstr>Office 主题</vt:lpstr>
      <vt:lpstr>网  一款致力于为客户提供更好旅游体验的网站</vt:lpstr>
      <vt:lpstr>用户需求？</vt:lpstr>
      <vt:lpstr>用户需求？</vt:lpstr>
      <vt:lpstr>用户调查</vt:lpstr>
      <vt:lpstr>PowerPoint 演示文稿</vt:lpstr>
      <vt:lpstr>PowerPoint 演示文稿</vt:lpstr>
      <vt:lpstr>PowerPoint 演示文稿</vt:lpstr>
      <vt:lpstr>调查总结</vt:lpstr>
      <vt:lpstr>项目规划</vt:lpstr>
      <vt:lpstr>具体功能</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SHIYONG</dc:creator>
  <cp:lastModifiedBy>SHIYONG</cp:lastModifiedBy>
  <cp:revision>9</cp:revision>
  <dcterms:created xsi:type="dcterms:W3CDTF">2017-11-27T17:18:00Z</dcterms:created>
  <dcterms:modified xsi:type="dcterms:W3CDTF">2017-11-28T02:45:12Z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