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Medium"/>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edium-regular.fntdata"/><Relationship Id="rId10" Type="http://schemas.openxmlformats.org/officeDocument/2006/relationships/slide" Target="slides/slide5.xml"/><Relationship Id="rId13" Type="http://schemas.openxmlformats.org/officeDocument/2006/relationships/font" Target="fonts/RobotoMedium-italic.fntdata"/><Relationship Id="rId12"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dc944b21c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dc944b21c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dc944b21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dc944b21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c944b21c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c944b21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c9a3a3f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c9a3a3f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c944b21c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c944b21c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381000"/>
            <a:ext cx="8520600" cy="247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072250"/>
            <a:ext cx="8520600" cy="792600"/>
          </a:xfrm>
          <a:prstGeom prst="rect">
            <a:avLst/>
          </a:prstGeom>
          <a:effectLst>
            <a:outerShdw blurRad="28575" rotWithShape="0" algn="bl" dist="9525">
              <a:srgbClr val="000000">
                <a:alpha val="90000"/>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Font typeface="Trebuchet MS"/>
              <a:buNone/>
              <a:defRPr sz="2800">
                <a:solidFill>
                  <a:schemeClr val="lt1"/>
                </a:solidFill>
                <a:latin typeface="Trebuchet MS"/>
                <a:ea typeface="Trebuchet MS"/>
                <a:cs typeface="Trebuchet MS"/>
                <a:sym typeface="Trebuchet MS"/>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311700" y="2400300"/>
            <a:ext cx="8520600" cy="108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lgn="ctr">
              <a:spcBef>
                <a:spcPts val="0"/>
              </a:spcBef>
              <a:spcAft>
                <a:spcPts val="0"/>
              </a:spcAft>
              <a:buSzPts val="2600"/>
              <a:buNone/>
              <a:defRPr sz="2600"/>
            </a:lvl2pPr>
            <a:lvl3pPr lvl="2" rtl="0" algn="ctr">
              <a:spcBef>
                <a:spcPts val="0"/>
              </a:spcBef>
              <a:spcAft>
                <a:spcPts val="0"/>
              </a:spcAft>
              <a:buSzPts val="2600"/>
              <a:buNone/>
              <a:defRPr sz="2600"/>
            </a:lvl3pPr>
            <a:lvl4pPr lvl="3" rtl="0" algn="ctr">
              <a:spcBef>
                <a:spcPts val="0"/>
              </a:spcBef>
              <a:spcAft>
                <a:spcPts val="0"/>
              </a:spcAft>
              <a:buSzPts val="2600"/>
              <a:buNone/>
              <a:defRPr sz="2600"/>
            </a:lvl4pPr>
            <a:lvl5pPr lvl="4" rtl="0" algn="ctr">
              <a:spcBef>
                <a:spcPts val="0"/>
              </a:spcBef>
              <a:spcAft>
                <a:spcPts val="0"/>
              </a:spcAft>
              <a:buSzPts val="2600"/>
              <a:buNone/>
              <a:defRPr sz="2600"/>
            </a:lvl5pPr>
            <a:lvl6pPr lvl="5" rtl="0" algn="ctr">
              <a:spcBef>
                <a:spcPts val="0"/>
              </a:spcBef>
              <a:spcAft>
                <a:spcPts val="0"/>
              </a:spcAft>
              <a:buSzPts val="2600"/>
              <a:buNone/>
              <a:defRPr sz="2600"/>
            </a:lvl6pPr>
            <a:lvl7pPr lvl="6" rtl="0" algn="ctr">
              <a:spcBef>
                <a:spcPts val="0"/>
              </a:spcBef>
              <a:spcAft>
                <a:spcPts val="0"/>
              </a:spcAft>
              <a:buSzPts val="2600"/>
              <a:buNone/>
              <a:defRPr sz="2600"/>
            </a:lvl7pPr>
            <a:lvl8pPr lvl="7" rtl="0" algn="ctr">
              <a:spcBef>
                <a:spcPts val="0"/>
              </a:spcBef>
              <a:spcAft>
                <a:spcPts val="0"/>
              </a:spcAft>
              <a:buSzPts val="2600"/>
              <a:buNone/>
              <a:defRPr sz="2600"/>
            </a:lvl8pPr>
            <a:lvl9pPr lvl="8" rtl="0" algn="ctr">
              <a:spcBef>
                <a:spcPts val="0"/>
              </a:spcBef>
              <a:spcAft>
                <a:spcPts val="0"/>
              </a:spcAft>
              <a:buSzPts val="2600"/>
              <a:buNone/>
              <a:defRPr sz="2600"/>
            </a:lvl9pPr>
          </a:lstStyle>
          <a:p/>
        </p:txBody>
      </p:sp>
      <p:sp>
        <p:nvSpPr>
          <p:cNvPr id="14" name="Google Shape;14;p3"/>
          <p:cNvSpPr txBox="1"/>
          <p:nvPr>
            <p:ph idx="1" type="subTitle"/>
          </p:nvPr>
        </p:nvSpPr>
        <p:spPr>
          <a:xfrm>
            <a:off x="311700" y="3634225"/>
            <a:ext cx="8520600" cy="78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1pPr>
            <a:lvl2pPr lvl="1"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2pPr>
            <a:lvl3pPr lvl="2"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3pPr>
            <a:lvl4pPr lvl="3"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4pPr>
            <a:lvl5pPr lvl="4"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5pPr>
            <a:lvl6pPr lvl="5"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6pPr>
            <a:lvl7pPr lvl="6"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7pPr>
            <a:lvl8pPr lvl="7"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8pPr>
            <a:lvl9pPr lvl="8" rtl="0" algn="ctr">
              <a:lnSpc>
                <a:spcPct val="100000"/>
              </a:lnSpc>
              <a:spcBef>
                <a:spcPts val="0"/>
              </a:spcBef>
              <a:spcAft>
                <a:spcPts val="0"/>
              </a:spcAft>
              <a:buClr>
                <a:srgbClr val="1F204D"/>
              </a:buClr>
              <a:buSzPts val="1600"/>
              <a:buFont typeface="Trebuchet MS"/>
              <a:buNone/>
              <a:defRPr b="1" sz="1600">
                <a:solidFill>
                  <a:srgbClr val="1F204D"/>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11700" y="828675"/>
            <a:ext cx="8520600" cy="305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17" name="Google Shape;17;p4"/>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247650" y="1152475"/>
            <a:ext cx="8708400" cy="3476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6"/>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247650" y="445025"/>
            <a:ext cx="8708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7"/>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8"/>
          <p:cNvSpPr/>
          <p:nvPr/>
        </p:nvSpPr>
        <p:spPr>
          <a:xfrm>
            <a:off x="4572000" y="-125"/>
            <a:ext cx="4572000" cy="5143500"/>
          </a:xfrm>
          <a:prstGeom prst="rect">
            <a:avLst/>
          </a:prstGeom>
          <a:solidFill>
            <a:srgbClr val="C7E5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txBox="1"/>
          <p:nvPr>
            <p:ph type="title"/>
          </p:nvPr>
        </p:nvSpPr>
        <p:spPr>
          <a:xfrm>
            <a:off x="265500" y="362100"/>
            <a:ext cx="4045200" cy="2950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8"/>
          <p:cNvSpPr txBox="1"/>
          <p:nvPr>
            <p:ph idx="1" type="subTitle"/>
          </p:nvPr>
        </p:nvSpPr>
        <p:spPr>
          <a:xfrm>
            <a:off x="265500" y="3536500"/>
            <a:ext cx="4045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5" name="Google Shape;35;p8"/>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9"/>
          <p:cNvSpPr txBox="1"/>
          <p:nvPr>
            <p:ph idx="12" type="sldNum"/>
          </p:nvPr>
        </p:nvSpPr>
        <p:spPr>
          <a:xfrm>
            <a:off x="8407425" y="-1"/>
            <a:ext cx="548700" cy="362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7650" y="445025"/>
            <a:ext cx="87084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1pPr>
            <a:lvl2pPr lvl="1">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2pPr>
            <a:lvl3pPr lvl="2">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3pPr>
            <a:lvl4pPr lvl="3">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4pPr>
            <a:lvl5pPr lvl="4">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5pPr>
            <a:lvl6pPr lvl="5">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6pPr>
            <a:lvl7pPr lvl="6">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7pPr>
            <a:lvl8pPr lvl="7">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8pPr>
            <a:lvl9pPr lvl="8">
              <a:spcBef>
                <a:spcPts val="0"/>
              </a:spcBef>
              <a:spcAft>
                <a:spcPts val="0"/>
              </a:spcAft>
              <a:buClr>
                <a:srgbClr val="1F204D"/>
              </a:buClr>
              <a:buSzPts val="2800"/>
              <a:buFont typeface="Trebuchet MS"/>
              <a:buNone/>
              <a:defRPr b="1" sz="2800">
                <a:solidFill>
                  <a:srgbClr val="1F204D"/>
                </a:solidFill>
                <a:latin typeface="Trebuchet MS"/>
                <a:ea typeface="Trebuchet MS"/>
                <a:cs typeface="Trebuchet MS"/>
                <a:sym typeface="Trebuchet MS"/>
              </a:defRPr>
            </a:lvl9pPr>
          </a:lstStyle>
          <a:p/>
        </p:txBody>
      </p:sp>
      <p:sp>
        <p:nvSpPr>
          <p:cNvPr id="7" name="Google Shape;7;p1"/>
          <p:cNvSpPr txBox="1"/>
          <p:nvPr>
            <p:ph idx="1" type="body"/>
          </p:nvPr>
        </p:nvSpPr>
        <p:spPr>
          <a:xfrm>
            <a:off x="247650" y="1152475"/>
            <a:ext cx="8708400" cy="3476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Trebuchet MS"/>
              <a:buChar char="●"/>
              <a:defRPr sz="1800">
                <a:solidFill>
                  <a:srgbClr val="434343"/>
                </a:solidFill>
                <a:latin typeface="Trebuchet MS"/>
                <a:ea typeface="Trebuchet MS"/>
                <a:cs typeface="Trebuchet MS"/>
                <a:sym typeface="Trebuchet MS"/>
              </a:defRPr>
            </a:lvl1pPr>
            <a:lvl2pPr indent="-317500" lvl="1" marL="9144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2pPr>
            <a:lvl3pPr indent="-317500" lvl="2" marL="13716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3pPr>
            <a:lvl4pPr indent="-317500" lvl="3" marL="18288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4pPr>
            <a:lvl5pPr indent="-317500" lvl="4" marL="22860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5pPr>
            <a:lvl6pPr indent="-317500" lvl="5" marL="27432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6pPr>
            <a:lvl7pPr indent="-317500" lvl="6" marL="32004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7pPr>
            <a:lvl8pPr indent="-317500" lvl="7" marL="3657600">
              <a:lnSpc>
                <a:spcPct val="115000"/>
              </a:lnSpc>
              <a:spcBef>
                <a:spcPts val="1600"/>
              </a:spcBef>
              <a:spcAft>
                <a:spcPts val="0"/>
              </a:spcAft>
              <a:buClr>
                <a:srgbClr val="434343"/>
              </a:buClr>
              <a:buSzPts val="1400"/>
              <a:buFont typeface="Trebuchet MS"/>
              <a:buChar char="○"/>
              <a:defRPr>
                <a:solidFill>
                  <a:srgbClr val="434343"/>
                </a:solidFill>
                <a:latin typeface="Trebuchet MS"/>
                <a:ea typeface="Trebuchet MS"/>
                <a:cs typeface="Trebuchet MS"/>
                <a:sym typeface="Trebuchet MS"/>
              </a:defRPr>
            </a:lvl8pPr>
            <a:lvl9pPr indent="-317500" lvl="8" marL="4114800">
              <a:lnSpc>
                <a:spcPct val="115000"/>
              </a:lnSpc>
              <a:spcBef>
                <a:spcPts val="1600"/>
              </a:spcBef>
              <a:spcAft>
                <a:spcPts val="1600"/>
              </a:spcAft>
              <a:buClr>
                <a:srgbClr val="434343"/>
              </a:buClr>
              <a:buSzPts val="1400"/>
              <a:buFont typeface="Trebuchet MS"/>
              <a:buChar char="■"/>
              <a:defRPr>
                <a:solidFill>
                  <a:srgbClr val="434343"/>
                </a:solidFill>
                <a:latin typeface="Trebuchet MS"/>
                <a:ea typeface="Trebuchet MS"/>
                <a:cs typeface="Trebuchet MS"/>
                <a:sym typeface="Trebuchet MS"/>
              </a:defRPr>
            </a:lvl9pPr>
          </a:lstStyle>
          <a:p/>
        </p:txBody>
      </p:sp>
      <p:sp>
        <p:nvSpPr>
          <p:cNvPr id="8" name="Google Shape;8;p1"/>
          <p:cNvSpPr txBox="1"/>
          <p:nvPr>
            <p:ph idx="12" type="sldNum"/>
          </p:nvPr>
        </p:nvSpPr>
        <p:spPr>
          <a:xfrm>
            <a:off x="8407425" y="-1"/>
            <a:ext cx="548700" cy="362100"/>
          </a:xfrm>
          <a:prstGeom prst="rect">
            <a:avLst/>
          </a:prstGeom>
          <a:noFill/>
          <a:ln>
            <a:noFill/>
          </a:ln>
        </p:spPr>
        <p:txBody>
          <a:bodyPr anchorCtr="0" anchor="ctr" bIns="91425" lIns="91425" spcFirstLastPara="1" rIns="91425" wrap="square" tIns="91425">
            <a:noAutofit/>
          </a:bodyPr>
          <a:lstStyle>
            <a:lvl1pPr lvl="0" algn="r">
              <a:buNone/>
              <a:defRPr sz="1000">
                <a:solidFill>
                  <a:srgbClr val="C6D97E"/>
                </a:solidFill>
                <a:latin typeface="Roboto Medium"/>
                <a:ea typeface="Roboto Medium"/>
                <a:cs typeface="Roboto Medium"/>
                <a:sym typeface="Roboto Medium"/>
              </a:defRPr>
            </a:lvl1pPr>
            <a:lvl2pPr lvl="1" algn="r">
              <a:buNone/>
              <a:defRPr sz="1000">
                <a:solidFill>
                  <a:srgbClr val="C6D97E"/>
                </a:solidFill>
                <a:latin typeface="Roboto Medium"/>
                <a:ea typeface="Roboto Medium"/>
                <a:cs typeface="Roboto Medium"/>
                <a:sym typeface="Roboto Medium"/>
              </a:defRPr>
            </a:lvl2pPr>
            <a:lvl3pPr lvl="2" algn="r">
              <a:buNone/>
              <a:defRPr sz="1000">
                <a:solidFill>
                  <a:srgbClr val="C6D97E"/>
                </a:solidFill>
                <a:latin typeface="Roboto Medium"/>
                <a:ea typeface="Roboto Medium"/>
                <a:cs typeface="Roboto Medium"/>
                <a:sym typeface="Roboto Medium"/>
              </a:defRPr>
            </a:lvl3pPr>
            <a:lvl4pPr lvl="3" algn="r">
              <a:buNone/>
              <a:defRPr sz="1000">
                <a:solidFill>
                  <a:srgbClr val="C6D97E"/>
                </a:solidFill>
                <a:latin typeface="Roboto Medium"/>
                <a:ea typeface="Roboto Medium"/>
                <a:cs typeface="Roboto Medium"/>
                <a:sym typeface="Roboto Medium"/>
              </a:defRPr>
            </a:lvl4pPr>
            <a:lvl5pPr lvl="4" algn="r">
              <a:buNone/>
              <a:defRPr sz="1000">
                <a:solidFill>
                  <a:srgbClr val="C6D97E"/>
                </a:solidFill>
                <a:latin typeface="Roboto Medium"/>
                <a:ea typeface="Roboto Medium"/>
                <a:cs typeface="Roboto Medium"/>
                <a:sym typeface="Roboto Medium"/>
              </a:defRPr>
            </a:lvl5pPr>
            <a:lvl6pPr lvl="5" algn="r">
              <a:buNone/>
              <a:defRPr sz="1000">
                <a:solidFill>
                  <a:srgbClr val="C6D97E"/>
                </a:solidFill>
                <a:latin typeface="Roboto Medium"/>
                <a:ea typeface="Roboto Medium"/>
                <a:cs typeface="Roboto Medium"/>
                <a:sym typeface="Roboto Medium"/>
              </a:defRPr>
            </a:lvl6pPr>
            <a:lvl7pPr lvl="6" algn="r">
              <a:buNone/>
              <a:defRPr sz="1000">
                <a:solidFill>
                  <a:srgbClr val="C6D97E"/>
                </a:solidFill>
                <a:latin typeface="Roboto Medium"/>
                <a:ea typeface="Roboto Medium"/>
                <a:cs typeface="Roboto Medium"/>
                <a:sym typeface="Roboto Medium"/>
              </a:defRPr>
            </a:lvl7pPr>
            <a:lvl8pPr lvl="7" algn="r">
              <a:buNone/>
              <a:defRPr sz="1000">
                <a:solidFill>
                  <a:srgbClr val="C6D97E"/>
                </a:solidFill>
                <a:latin typeface="Roboto Medium"/>
                <a:ea typeface="Roboto Medium"/>
                <a:cs typeface="Roboto Medium"/>
                <a:sym typeface="Roboto Medium"/>
              </a:defRPr>
            </a:lvl8pPr>
            <a:lvl9pPr lvl="8" algn="r">
              <a:buNone/>
              <a:defRPr sz="1000">
                <a:solidFill>
                  <a:srgbClr val="C6D97E"/>
                </a:solidFill>
                <a:latin typeface="Roboto Medium"/>
                <a:ea typeface="Roboto Medium"/>
                <a:cs typeface="Roboto Medium"/>
                <a:sym typeface="Roboto Medium"/>
              </a:defRPr>
            </a:lvl9pPr>
          </a:lstStyle>
          <a:p>
            <a:pPr indent="0" lvl="0" marL="0" rtl="0" algn="r">
              <a:spcBef>
                <a:spcPts val="0"/>
              </a:spcBef>
              <a:spcAft>
                <a:spcPts val="0"/>
              </a:spcAft>
              <a:buNone/>
            </a:pPr>
            <a:fld id="{00000000-1234-1234-1234-123412341234}" type="slidenum">
              <a:rPr lang="es"/>
              <a:t>‹#›</a:t>
            </a:fld>
            <a:endParaRPr>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artecma.com/wp-content/uploads/2021/07/1351-BRAZO-GRADUABLE-PARA-LAPTOP-2.pdf" TargetMode="External"/><Relationship Id="rId5" Type="http://schemas.openxmlformats.org/officeDocument/2006/relationships/hyperlink" Target="https://artecma.com/producto/brazo-graduable-para-lapt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artecma.com/wp-content/uploads/2020/07/0136-BANDEJA-TRIPLE-BOCELADA-NEGRO.pdf" TargetMode="External"/><Relationship Id="rId5" Type="http://schemas.openxmlformats.org/officeDocument/2006/relationships/hyperlink" Target="https://artecma.com/producto/bandeja-triple-bocelada-negra-accesorios-para-ofici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artecma.com/wp-content/uploads/2020/07/0962-MESA-MULTIPLE-GRADUABLE-A-3-ALTURAS-1.pdf" TargetMode="External"/><Relationship Id="rId5" Type="http://schemas.openxmlformats.org/officeDocument/2006/relationships/hyperlink" Target="https://artecma.com/producto/mesa-multiple-de-3-altur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0"/>
          <p:cNvSpPr txBox="1"/>
          <p:nvPr>
            <p:ph type="ctrTitle"/>
          </p:nvPr>
        </p:nvSpPr>
        <p:spPr>
          <a:xfrm>
            <a:off x="3855000" y="172050"/>
            <a:ext cx="2170800" cy="7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ESDEK</a:t>
            </a:r>
            <a:endParaRPr>
              <a:solidFill>
                <a:schemeClr val="dk1"/>
              </a:solidFill>
            </a:endParaRPr>
          </a:p>
        </p:txBody>
      </p:sp>
      <p:sp>
        <p:nvSpPr>
          <p:cNvPr id="43" name="Google Shape;43;p10"/>
          <p:cNvSpPr txBox="1"/>
          <p:nvPr>
            <p:ph idx="1" type="subTitle"/>
          </p:nvPr>
        </p:nvSpPr>
        <p:spPr>
          <a:xfrm>
            <a:off x="4181400" y="744300"/>
            <a:ext cx="1518000" cy="3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1700"/>
              <a:t>easy decore</a:t>
            </a:r>
            <a:endParaRPr sz="1700"/>
          </a:p>
        </p:txBody>
      </p:sp>
      <p:sp>
        <p:nvSpPr>
          <p:cNvPr id="44" name="Google Shape;44;p10"/>
          <p:cNvSpPr txBox="1"/>
          <p:nvPr/>
        </p:nvSpPr>
        <p:spPr>
          <a:xfrm>
            <a:off x="2482500" y="2952200"/>
            <a:ext cx="4179000" cy="124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200"/>
              <a:t>Luis Felipe Dávila Goyeneche 	lfdavilago@unal.edu.co</a:t>
            </a:r>
            <a:endParaRPr sz="1200"/>
          </a:p>
          <a:p>
            <a:pPr indent="0" lvl="0" marL="0" rtl="0" algn="l">
              <a:lnSpc>
                <a:spcPct val="115000"/>
              </a:lnSpc>
              <a:spcBef>
                <a:spcPts val="0"/>
              </a:spcBef>
              <a:spcAft>
                <a:spcPts val="0"/>
              </a:spcAft>
              <a:buNone/>
            </a:pPr>
            <a:r>
              <a:rPr lang="es" sz="1200"/>
              <a:t>Sebastian Cubides Toscano	scubidest@unal.edu.co</a:t>
            </a:r>
            <a:endParaRPr sz="1200"/>
          </a:p>
          <a:p>
            <a:pPr indent="0" lvl="0" marL="0" rtl="0" algn="l">
              <a:lnSpc>
                <a:spcPct val="115000"/>
              </a:lnSpc>
              <a:spcBef>
                <a:spcPts val="0"/>
              </a:spcBef>
              <a:spcAft>
                <a:spcPts val="0"/>
              </a:spcAft>
              <a:buNone/>
            </a:pPr>
            <a:r>
              <a:rPr lang="es" sz="1200"/>
              <a:t>Jorge Daza 				jodazar@unal.edu.co</a:t>
            </a:r>
            <a:endParaRPr sz="1200"/>
          </a:p>
          <a:p>
            <a:pPr indent="0" lvl="0" marL="0" rtl="0" algn="l">
              <a:lnSpc>
                <a:spcPct val="115000"/>
              </a:lnSpc>
              <a:spcBef>
                <a:spcPts val="0"/>
              </a:spcBef>
              <a:spcAft>
                <a:spcPts val="0"/>
              </a:spcAft>
              <a:buNone/>
            </a:pPr>
            <a:r>
              <a:rPr lang="es" sz="1200"/>
              <a:t>David Felipe Silva Chacón		dsilvac@unal.edu.co</a:t>
            </a:r>
            <a:endParaRPr sz="1200"/>
          </a:p>
          <a:p>
            <a:pPr indent="0" lvl="0" marL="0" rtl="0" algn="l">
              <a:spcBef>
                <a:spcPts val="0"/>
              </a:spcBef>
              <a:spcAft>
                <a:spcPts val="0"/>
              </a:spcAft>
              <a:buNone/>
            </a:pPr>
            <a:r>
              <a:t/>
            </a:r>
            <a:endParaRPr/>
          </a:p>
        </p:txBody>
      </p:sp>
      <p:sp>
        <p:nvSpPr>
          <p:cNvPr id="45" name="Google Shape;45;p10"/>
          <p:cNvSpPr txBox="1"/>
          <p:nvPr>
            <p:ph idx="1" type="subTitle"/>
          </p:nvPr>
        </p:nvSpPr>
        <p:spPr>
          <a:xfrm>
            <a:off x="311700" y="1508050"/>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300"/>
              <a:t>Automatización de Procesos de Manufactura</a:t>
            </a:r>
            <a:endParaRPr sz="2300"/>
          </a:p>
          <a:p>
            <a:pPr indent="0" lvl="0" marL="0" rtl="0" algn="ctr">
              <a:spcBef>
                <a:spcPts val="0"/>
              </a:spcBef>
              <a:spcAft>
                <a:spcPts val="0"/>
              </a:spcAft>
              <a:buNone/>
            </a:pPr>
            <a:r>
              <a:rPr lang="es" sz="2300"/>
              <a:t>Grupo 2</a:t>
            </a:r>
            <a:endParaRPr sz="2300"/>
          </a:p>
        </p:txBody>
      </p:sp>
      <p:pic>
        <p:nvPicPr>
          <p:cNvPr id="46" name="Google Shape;46;p10"/>
          <p:cNvPicPr preferRelativeResize="0"/>
          <p:nvPr/>
        </p:nvPicPr>
        <p:blipFill>
          <a:blip r:embed="rId3">
            <a:alphaModFix/>
          </a:blip>
          <a:stretch>
            <a:fillRect/>
          </a:stretch>
        </p:blipFill>
        <p:spPr>
          <a:xfrm>
            <a:off x="3118200" y="172050"/>
            <a:ext cx="736800" cy="736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nvSpPr>
        <p:spPr>
          <a:xfrm>
            <a:off x="812250" y="272225"/>
            <a:ext cx="7519500" cy="950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Clr>
                <a:schemeClr val="dk1"/>
              </a:buClr>
              <a:buSzPts val="1100"/>
              <a:buFont typeface="Arial"/>
              <a:buNone/>
            </a:pPr>
            <a:r>
              <a:rPr b="1" lang="es" sz="2700">
                <a:solidFill>
                  <a:srgbClr val="1A1B1E"/>
                </a:solidFill>
              </a:rPr>
              <a:t>BRAZO GRADUABLE PARA LAPTOP</a:t>
            </a:r>
            <a:endParaRPr b="1" sz="2700">
              <a:solidFill>
                <a:srgbClr val="1A1B1E"/>
              </a:solidFill>
            </a:endParaRPr>
          </a:p>
          <a:p>
            <a:pPr indent="0" lvl="0" marL="0" rtl="0" algn="l">
              <a:spcBef>
                <a:spcPts val="400"/>
              </a:spcBef>
              <a:spcAft>
                <a:spcPts val="0"/>
              </a:spcAft>
              <a:buNone/>
            </a:pPr>
            <a:r>
              <a:t/>
            </a:r>
            <a:endParaRPr/>
          </a:p>
        </p:txBody>
      </p:sp>
      <p:pic>
        <p:nvPicPr>
          <p:cNvPr id="52" name="Google Shape;52;p11"/>
          <p:cNvPicPr preferRelativeResize="0"/>
          <p:nvPr/>
        </p:nvPicPr>
        <p:blipFill rotWithShape="1">
          <a:blip r:embed="rId3">
            <a:alphaModFix/>
          </a:blip>
          <a:srcRect b="8798" l="21513" r="30529" t="6441"/>
          <a:stretch/>
        </p:blipFill>
        <p:spPr>
          <a:xfrm>
            <a:off x="195825" y="1118625"/>
            <a:ext cx="2898100" cy="2658400"/>
          </a:xfrm>
          <a:prstGeom prst="rect">
            <a:avLst/>
          </a:prstGeom>
          <a:noFill/>
          <a:ln>
            <a:noFill/>
          </a:ln>
        </p:spPr>
      </p:pic>
      <p:sp>
        <p:nvSpPr>
          <p:cNvPr id="53" name="Google Shape;53;p11"/>
          <p:cNvSpPr txBox="1"/>
          <p:nvPr/>
        </p:nvSpPr>
        <p:spPr>
          <a:xfrm>
            <a:off x="3838025" y="639700"/>
            <a:ext cx="5208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Soporte graduable a 4 posiciones diferentes; Home, alturas baja, media y alta. </a:t>
            </a:r>
            <a:endParaRPr sz="1100"/>
          </a:p>
          <a:p>
            <a:pPr indent="0" lvl="0" marL="0" rtl="0" algn="l">
              <a:spcBef>
                <a:spcPts val="0"/>
              </a:spcBef>
              <a:spcAft>
                <a:spcPts val="0"/>
              </a:spcAft>
              <a:buNone/>
            </a:pPr>
            <a:r>
              <a:rPr lang="es" sz="1100"/>
              <a:t>El ángulo de inclinación de la cabeza del soporte es graduable en 4 posiciones.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Las dimensiones aproximadas del soporte son:</a:t>
            </a:r>
            <a:endParaRPr sz="1100"/>
          </a:p>
          <a:p>
            <a:pPr indent="-298450" lvl="0" marL="457200" rtl="0" algn="l">
              <a:spcBef>
                <a:spcPts val="0"/>
              </a:spcBef>
              <a:spcAft>
                <a:spcPts val="0"/>
              </a:spcAft>
              <a:buSzPts val="1100"/>
              <a:buChar char="●"/>
            </a:pPr>
            <a:r>
              <a:rPr lang="es" sz="1100"/>
              <a:t>Ancho: 36.5 cm</a:t>
            </a:r>
            <a:endParaRPr sz="1100"/>
          </a:p>
          <a:p>
            <a:pPr indent="-298450" lvl="0" marL="457200" rtl="0" algn="l">
              <a:spcBef>
                <a:spcPts val="0"/>
              </a:spcBef>
              <a:spcAft>
                <a:spcPts val="0"/>
              </a:spcAft>
              <a:buSzPts val="1100"/>
              <a:buChar char="●"/>
            </a:pPr>
            <a:r>
              <a:rPr lang="es" sz="1100"/>
              <a:t>Fondo: 35 cm</a:t>
            </a:r>
            <a:endParaRPr sz="1100"/>
          </a:p>
          <a:p>
            <a:pPr indent="-298450" lvl="0" marL="457200" rtl="0" algn="l">
              <a:spcBef>
                <a:spcPts val="0"/>
              </a:spcBef>
              <a:spcAft>
                <a:spcPts val="0"/>
              </a:spcAft>
              <a:buSzPts val="1100"/>
              <a:buChar char="●"/>
            </a:pPr>
            <a:r>
              <a:rPr lang="es" sz="1100"/>
              <a:t>Alto: 7.5 cm</a:t>
            </a:r>
            <a:endParaRPr sz="1100"/>
          </a:p>
          <a:p>
            <a:pPr indent="-298450" lvl="0" marL="457200" rtl="0" algn="l">
              <a:spcBef>
                <a:spcPts val="0"/>
              </a:spcBef>
              <a:spcAft>
                <a:spcPts val="0"/>
              </a:spcAft>
              <a:buSzPts val="1100"/>
              <a:buChar char="●"/>
            </a:pPr>
            <a:r>
              <a:rPr lang="es" sz="1100"/>
              <a:t>Peso: 1.2 kg</a:t>
            </a:r>
            <a:endParaRPr sz="1100"/>
          </a:p>
          <a:p>
            <a:pPr indent="-298450" lvl="0" marL="457200" rtl="0" algn="l">
              <a:spcBef>
                <a:spcPts val="0"/>
              </a:spcBef>
              <a:spcAft>
                <a:spcPts val="0"/>
              </a:spcAft>
              <a:buSzPts val="1100"/>
              <a:buChar char="●"/>
            </a:pPr>
            <a:r>
              <a:rPr lang="es" sz="1100"/>
              <a:t>Altura máxima: 28.2 cm</a:t>
            </a:r>
            <a:endParaRPr sz="1100"/>
          </a:p>
          <a:p>
            <a:pPr indent="-298450" lvl="0" marL="457200" rtl="0" algn="l">
              <a:spcBef>
                <a:spcPts val="0"/>
              </a:spcBef>
              <a:spcAft>
                <a:spcPts val="0"/>
              </a:spcAft>
              <a:buSzPts val="1100"/>
              <a:buChar char="●"/>
            </a:pPr>
            <a:r>
              <a:rPr lang="es" sz="1100"/>
              <a:t>Altura mínima: 7.4 cm</a:t>
            </a:r>
            <a:endParaRPr sz="1100"/>
          </a:p>
          <a:p>
            <a:pPr indent="0" lvl="0" marL="0" rtl="0" algn="l">
              <a:spcBef>
                <a:spcPts val="0"/>
              </a:spcBef>
              <a:spcAft>
                <a:spcPts val="0"/>
              </a:spcAft>
              <a:buNone/>
            </a:pPr>
            <a:r>
              <a:rPr lang="es" sz="1100"/>
              <a:t>Ver ficha técnica: </a:t>
            </a:r>
            <a:r>
              <a:rPr lang="es" sz="1100" u="sng">
                <a:solidFill>
                  <a:schemeClr val="hlink"/>
                </a:solidFill>
                <a:hlinkClick r:id="rId4"/>
              </a:rPr>
              <a:t>https://artecma.com/wp-content/uploads/2021/07/1351-BRAZO-GRADUABLE-PARA-LAPTOP-2.pdf</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Está</a:t>
            </a:r>
            <a:r>
              <a:rPr lang="es" sz="1100"/>
              <a:t> hecho en madera, posee juntas de tipo pasador </a:t>
            </a:r>
            <a:r>
              <a:rPr lang="es" sz="1100"/>
              <a:t>metálico</a:t>
            </a:r>
            <a:r>
              <a:rPr lang="es" sz="1100"/>
              <a:t> y un eslabón retenedor metálico. Está pintado en color negro y tal vez posee en los bordes una tira plastica de protección.</a:t>
            </a:r>
            <a:endParaRPr sz="1100"/>
          </a:p>
          <a:p>
            <a:pPr indent="0" lvl="0" marL="0" rtl="0" algn="l">
              <a:spcBef>
                <a:spcPts val="0"/>
              </a:spcBef>
              <a:spcAft>
                <a:spcPts val="0"/>
              </a:spcAft>
              <a:buNone/>
            </a:pPr>
            <a:r>
              <a:rPr lang="es" sz="1100"/>
              <a:t>Tiene 4 eslabones, la base, el acoplador, el soporte o cabeza y el retenedor.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 posible que se </a:t>
            </a:r>
            <a:r>
              <a:rPr lang="es" sz="1100"/>
              <a:t>involucren</a:t>
            </a:r>
            <a:r>
              <a:rPr lang="es" sz="1100"/>
              <a:t> los siguientes procesos para su manufactura: Corte de madera, Perforado de madera, Pulido de madera, Corte de metal, Pegado de madera, Pintado de madera, Doblado de metal, “Colocación del bordeado plástico”, </a:t>
            </a:r>
            <a:r>
              <a:rPr lang="es" sz="1100"/>
              <a:t>Ensamble y empacado. Por tener una posición de home se ubica en cajas y posiblemente pueda incluirse una operación de paletizado. </a:t>
            </a:r>
            <a:endParaRPr sz="1100"/>
          </a:p>
        </p:txBody>
      </p:sp>
      <p:sp>
        <p:nvSpPr>
          <p:cNvPr id="54" name="Google Shape;54;p11"/>
          <p:cNvSpPr txBox="1"/>
          <p:nvPr/>
        </p:nvSpPr>
        <p:spPr>
          <a:xfrm>
            <a:off x="130550" y="4079300"/>
            <a:ext cx="7519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t>Producto de la línea ergonómica de Artecma</a:t>
            </a:r>
            <a:endParaRPr sz="1000"/>
          </a:p>
          <a:p>
            <a:pPr indent="0" lvl="0" marL="0" rtl="0" algn="l">
              <a:spcBef>
                <a:spcPts val="0"/>
              </a:spcBef>
              <a:spcAft>
                <a:spcPts val="0"/>
              </a:spcAft>
              <a:buNone/>
            </a:pPr>
            <a:r>
              <a:rPr lang="es" sz="1000" u="sng">
                <a:solidFill>
                  <a:schemeClr val="hlink"/>
                </a:solidFill>
                <a:hlinkClick r:id="rId5"/>
              </a:rPr>
              <a:t>https://artecma.com/producto/brazo-graduable-para-laptop/</a:t>
            </a:r>
            <a:endParaRPr sz="10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2"/>
          <p:cNvPicPr preferRelativeResize="0"/>
          <p:nvPr/>
        </p:nvPicPr>
        <p:blipFill rotWithShape="1">
          <a:blip r:embed="rId3">
            <a:alphaModFix/>
          </a:blip>
          <a:srcRect b="5713" l="23673" r="23600" t="6919"/>
          <a:stretch/>
        </p:blipFill>
        <p:spPr>
          <a:xfrm>
            <a:off x="287175" y="1246875"/>
            <a:ext cx="3089275" cy="2656600"/>
          </a:xfrm>
          <a:prstGeom prst="rect">
            <a:avLst/>
          </a:prstGeom>
          <a:noFill/>
          <a:ln>
            <a:noFill/>
          </a:ln>
        </p:spPr>
      </p:pic>
      <p:sp>
        <p:nvSpPr>
          <p:cNvPr id="60" name="Google Shape;60;p12"/>
          <p:cNvSpPr txBox="1"/>
          <p:nvPr/>
        </p:nvSpPr>
        <p:spPr>
          <a:xfrm>
            <a:off x="812250" y="296775"/>
            <a:ext cx="7519500" cy="950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s" sz="2700">
                <a:solidFill>
                  <a:srgbClr val="1A1B1E"/>
                </a:solidFill>
                <a:highlight>
                  <a:srgbClr val="FFFFFF"/>
                </a:highlight>
              </a:rPr>
              <a:t>BANDEJA TRIPLE BOCELADA</a:t>
            </a:r>
            <a:endParaRPr b="1" sz="2700">
              <a:solidFill>
                <a:srgbClr val="1A1B1E"/>
              </a:solidFill>
              <a:highlight>
                <a:srgbClr val="FFFFFF"/>
              </a:highlight>
            </a:endParaRPr>
          </a:p>
          <a:p>
            <a:pPr indent="0" lvl="0" marL="0" rtl="0" algn="l">
              <a:spcBef>
                <a:spcPts val="400"/>
              </a:spcBef>
              <a:spcAft>
                <a:spcPts val="0"/>
              </a:spcAft>
              <a:buNone/>
            </a:pPr>
            <a:r>
              <a:t/>
            </a:r>
            <a:endParaRPr/>
          </a:p>
        </p:txBody>
      </p:sp>
      <p:sp>
        <p:nvSpPr>
          <p:cNvPr id="61" name="Google Shape;61;p12"/>
          <p:cNvSpPr txBox="1"/>
          <p:nvPr/>
        </p:nvSpPr>
        <p:spPr>
          <a:xfrm>
            <a:off x="3838025" y="835750"/>
            <a:ext cx="5208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Bandeja de 3 niveles articulada mediante unión que permite desplazar una sobre la otra para organizar gran cantidad de documentos.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Las dimensiones aproximadas del soporte son:</a:t>
            </a:r>
            <a:endParaRPr sz="1100"/>
          </a:p>
          <a:p>
            <a:pPr indent="-298450" lvl="0" marL="457200" rtl="0" algn="l">
              <a:spcBef>
                <a:spcPts val="0"/>
              </a:spcBef>
              <a:spcAft>
                <a:spcPts val="0"/>
              </a:spcAft>
              <a:buSzPts val="1100"/>
              <a:buChar char="●"/>
            </a:pPr>
            <a:r>
              <a:rPr lang="es" sz="1100"/>
              <a:t>Ancho: 29 cm</a:t>
            </a:r>
            <a:endParaRPr sz="1100"/>
          </a:p>
          <a:p>
            <a:pPr indent="-298450" lvl="0" marL="457200" rtl="0" algn="l">
              <a:spcBef>
                <a:spcPts val="0"/>
              </a:spcBef>
              <a:spcAft>
                <a:spcPts val="0"/>
              </a:spcAft>
              <a:buSzPts val="1100"/>
              <a:buChar char="●"/>
            </a:pPr>
            <a:r>
              <a:rPr lang="es" sz="1100"/>
              <a:t>Fondo: 35.5 cm</a:t>
            </a:r>
            <a:endParaRPr sz="1100"/>
          </a:p>
          <a:p>
            <a:pPr indent="-298450" lvl="0" marL="457200" rtl="0" algn="l">
              <a:spcBef>
                <a:spcPts val="0"/>
              </a:spcBef>
              <a:spcAft>
                <a:spcPts val="0"/>
              </a:spcAft>
              <a:buSzPts val="1100"/>
              <a:buChar char="●"/>
            </a:pPr>
            <a:r>
              <a:rPr lang="es" sz="1100"/>
              <a:t>Alto: 15.5 cm</a:t>
            </a:r>
            <a:endParaRPr sz="1100"/>
          </a:p>
          <a:p>
            <a:pPr indent="-298450" lvl="0" marL="457200" rtl="0" algn="l">
              <a:spcBef>
                <a:spcPts val="0"/>
              </a:spcBef>
              <a:spcAft>
                <a:spcPts val="0"/>
              </a:spcAft>
              <a:buSzPts val="1100"/>
              <a:buChar char="●"/>
            </a:pPr>
            <a:r>
              <a:rPr lang="es" sz="1100"/>
              <a:t>Peso: 1.8 kg</a:t>
            </a:r>
            <a:endParaRPr sz="1100"/>
          </a:p>
          <a:p>
            <a:pPr indent="0" lvl="0" marL="0" rtl="0" algn="l">
              <a:spcBef>
                <a:spcPts val="0"/>
              </a:spcBef>
              <a:spcAft>
                <a:spcPts val="0"/>
              </a:spcAft>
              <a:buNone/>
            </a:pPr>
            <a:r>
              <a:rPr lang="es" sz="1100"/>
              <a:t>Ver ficha técnica: </a:t>
            </a:r>
            <a:r>
              <a:rPr lang="es" sz="1100" u="sng">
                <a:solidFill>
                  <a:schemeClr val="hlink"/>
                </a:solidFill>
                <a:hlinkClick r:id="rId4"/>
              </a:rPr>
              <a:t>https://artecma.com/wp-content/uploads/2020/07/0136-BANDEJA-TRIPLE-BOCELADA-NEGRO.pdf</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Está hecho en madera, posee juntas de tipo pasador metálico. Está pintado en color negro.</a:t>
            </a:r>
            <a:endParaRPr sz="1100"/>
          </a:p>
          <a:p>
            <a:pPr indent="0" lvl="0" marL="0" rtl="0" algn="l">
              <a:spcBef>
                <a:spcPts val="0"/>
              </a:spcBef>
              <a:spcAft>
                <a:spcPts val="0"/>
              </a:spcAft>
              <a:buNone/>
            </a:pPr>
            <a:r>
              <a:rPr lang="es" sz="1100"/>
              <a:t>Tiene 11 eslabones en madera; 3 contenedores y 4 acopladores por lado.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 posible que se involucren los siguientes procesos para su manufactura: Corte de madera, Perforado de madera,Ṕulido de madera, Corte de metal, Pegado de madera, Pintado de madera, fresado de madera, Ensamble y empacado. Por tener una posición de home se ubica en cajas y posiblemente pueda incluirse una operación de paletizado. </a:t>
            </a:r>
            <a:endParaRPr sz="1100"/>
          </a:p>
        </p:txBody>
      </p:sp>
      <p:sp>
        <p:nvSpPr>
          <p:cNvPr id="62" name="Google Shape;62;p12"/>
          <p:cNvSpPr txBox="1"/>
          <p:nvPr/>
        </p:nvSpPr>
        <p:spPr>
          <a:xfrm>
            <a:off x="130550" y="4242750"/>
            <a:ext cx="7519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t>Producto de la línea Accesorios para Oficina de Artecma</a:t>
            </a:r>
            <a:endParaRPr sz="1000"/>
          </a:p>
          <a:p>
            <a:pPr indent="0" lvl="0" marL="0" rtl="0" algn="l">
              <a:spcBef>
                <a:spcPts val="0"/>
              </a:spcBef>
              <a:spcAft>
                <a:spcPts val="0"/>
              </a:spcAft>
              <a:buNone/>
            </a:pPr>
            <a:r>
              <a:rPr lang="es" sz="1000" u="sng">
                <a:solidFill>
                  <a:schemeClr val="hlink"/>
                </a:solidFill>
                <a:hlinkClick r:id="rId5"/>
              </a:rPr>
              <a:t>https://artecma.com/producto/bandeja-triple-bocelada-negra-accesorios-para-oficina/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2300" l="8910" r="10450" t="14038"/>
          <a:stretch/>
        </p:blipFill>
        <p:spPr>
          <a:xfrm>
            <a:off x="195825" y="1507800"/>
            <a:ext cx="3446400" cy="1855775"/>
          </a:xfrm>
          <a:prstGeom prst="rect">
            <a:avLst/>
          </a:prstGeom>
          <a:noFill/>
          <a:ln>
            <a:noFill/>
          </a:ln>
        </p:spPr>
      </p:pic>
      <p:sp>
        <p:nvSpPr>
          <p:cNvPr id="68" name="Google Shape;68;p13"/>
          <p:cNvSpPr txBox="1"/>
          <p:nvPr/>
        </p:nvSpPr>
        <p:spPr>
          <a:xfrm>
            <a:off x="812250" y="326700"/>
            <a:ext cx="7519500" cy="6003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400"/>
              </a:spcAft>
              <a:buNone/>
            </a:pPr>
            <a:r>
              <a:rPr b="1" lang="es" sz="2700">
                <a:solidFill>
                  <a:srgbClr val="1A1B1E"/>
                </a:solidFill>
                <a:highlight>
                  <a:srgbClr val="FFFFFF"/>
                </a:highlight>
              </a:rPr>
              <a:t>MESA MÚLTIPLE DE 3 ALTURAS</a:t>
            </a:r>
            <a:endParaRPr/>
          </a:p>
        </p:txBody>
      </p:sp>
      <p:sp>
        <p:nvSpPr>
          <p:cNvPr id="69" name="Google Shape;69;p13"/>
          <p:cNvSpPr txBox="1"/>
          <p:nvPr/>
        </p:nvSpPr>
        <p:spPr>
          <a:xfrm>
            <a:off x="3838025" y="824850"/>
            <a:ext cx="5208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Soporte de 3 alturas para monitor con bandeja para documentos. Las alturas se gradúan utilizando dos tornillos que se puede cambiar de orificio.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Las dimensiones aproximadas del soporte son:</a:t>
            </a:r>
            <a:endParaRPr sz="1100"/>
          </a:p>
          <a:p>
            <a:pPr indent="-298450" lvl="0" marL="457200" rtl="0" algn="l">
              <a:spcBef>
                <a:spcPts val="0"/>
              </a:spcBef>
              <a:spcAft>
                <a:spcPts val="0"/>
              </a:spcAft>
              <a:buSzPts val="1100"/>
              <a:buChar char="●"/>
            </a:pPr>
            <a:r>
              <a:rPr lang="es" sz="1100"/>
              <a:t>Ancho: 37 cm</a:t>
            </a:r>
            <a:endParaRPr sz="1100"/>
          </a:p>
          <a:p>
            <a:pPr indent="-298450" lvl="0" marL="457200" rtl="0" algn="l">
              <a:spcBef>
                <a:spcPts val="0"/>
              </a:spcBef>
              <a:spcAft>
                <a:spcPts val="0"/>
              </a:spcAft>
              <a:buSzPts val="1100"/>
              <a:buChar char="●"/>
            </a:pPr>
            <a:r>
              <a:rPr lang="es" sz="1100"/>
              <a:t>Fondo: 27 cm</a:t>
            </a:r>
            <a:endParaRPr sz="1100"/>
          </a:p>
          <a:p>
            <a:pPr indent="-298450" lvl="0" marL="457200" rtl="0" algn="l">
              <a:spcBef>
                <a:spcPts val="0"/>
              </a:spcBef>
              <a:spcAft>
                <a:spcPts val="0"/>
              </a:spcAft>
              <a:buSzPts val="1100"/>
              <a:buChar char="●"/>
            </a:pPr>
            <a:r>
              <a:rPr lang="es" sz="1100"/>
              <a:t>Alto: 14 cm</a:t>
            </a:r>
            <a:endParaRPr sz="1100"/>
          </a:p>
          <a:p>
            <a:pPr indent="-298450" lvl="0" marL="457200" rtl="0" algn="l">
              <a:spcBef>
                <a:spcPts val="0"/>
              </a:spcBef>
              <a:spcAft>
                <a:spcPts val="0"/>
              </a:spcAft>
              <a:buSzPts val="1100"/>
              <a:buChar char="●"/>
            </a:pPr>
            <a:r>
              <a:rPr lang="es" sz="1100"/>
              <a:t>Peso: 1.1 kg</a:t>
            </a:r>
            <a:endParaRPr sz="1100"/>
          </a:p>
          <a:p>
            <a:pPr indent="-298450" lvl="0" marL="457200" rtl="0" algn="l">
              <a:spcBef>
                <a:spcPts val="0"/>
              </a:spcBef>
              <a:spcAft>
                <a:spcPts val="0"/>
              </a:spcAft>
              <a:buSzPts val="1100"/>
              <a:buChar char="●"/>
            </a:pPr>
            <a:r>
              <a:rPr lang="es" sz="1100"/>
              <a:t>Altura mínima: 11 cm</a:t>
            </a:r>
            <a:endParaRPr sz="1100"/>
          </a:p>
          <a:p>
            <a:pPr indent="-298450" lvl="0" marL="457200" rtl="0" algn="l">
              <a:spcBef>
                <a:spcPts val="0"/>
              </a:spcBef>
              <a:spcAft>
                <a:spcPts val="0"/>
              </a:spcAft>
              <a:buSzPts val="1100"/>
              <a:buChar char="●"/>
            </a:pPr>
            <a:r>
              <a:rPr lang="es" sz="1100"/>
              <a:t>Altura máxima: 14,5 cm</a:t>
            </a:r>
            <a:endParaRPr sz="1100"/>
          </a:p>
          <a:p>
            <a:pPr indent="0" lvl="0" marL="0" rtl="0" algn="l">
              <a:spcBef>
                <a:spcPts val="0"/>
              </a:spcBef>
              <a:spcAft>
                <a:spcPts val="0"/>
              </a:spcAft>
              <a:buNone/>
            </a:pPr>
            <a:r>
              <a:rPr lang="es" sz="1100"/>
              <a:t>Ver ficha técnica: </a:t>
            </a:r>
            <a:r>
              <a:rPr lang="es" sz="1100" u="sng">
                <a:solidFill>
                  <a:schemeClr val="hlink"/>
                </a:solidFill>
                <a:hlinkClick r:id="rId4"/>
              </a:rPr>
              <a:t>https://artecma.com/wp-content/uploads/2020/07/0962-MESA-MULTIPLE-GRADUABLE-A-3-ALTURAS-1.pdf</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Está hecho en madera, posee juntas fijas con un tornillo pasante. Está pintado en color negro.</a:t>
            </a:r>
            <a:endParaRPr sz="1100"/>
          </a:p>
          <a:p>
            <a:pPr indent="0" lvl="0" marL="0" rtl="0" algn="l">
              <a:spcBef>
                <a:spcPts val="0"/>
              </a:spcBef>
              <a:spcAft>
                <a:spcPts val="0"/>
              </a:spcAft>
              <a:buNone/>
            </a:pPr>
            <a:r>
              <a:rPr lang="es" sz="1100"/>
              <a:t>Consta de 3 tipos de partes de madera  independientes. 2 soportes laterales, mesa principal, mesa secundaria. 2 tornillos para cambiar la altura.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Es posible que se involucren los siguientes procesos para su manufactura: Corte de madera, Perforado de madera,Ṕulido de madera, Corte de metal, Pegado de madera, Pintado de madera, fresado de madera, Ensamble y empacado. </a:t>
            </a:r>
            <a:endParaRPr sz="1100"/>
          </a:p>
        </p:txBody>
      </p:sp>
      <p:sp>
        <p:nvSpPr>
          <p:cNvPr id="70" name="Google Shape;70;p13"/>
          <p:cNvSpPr txBox="1"/>
          <p:nvPr/>
        </p:nvSpPr>
        <p:spPr>
          <a:xfrm>
            <a:off x="65275" y="4140525"/>
            <a:ext cx="751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t>Producto de la línea Ergonómica de Artecma</a:t>
            </a:r>
            <a:endParaRPr sz="1000"/>
          </a:p>
          <a:p>
            <a:pPr indent="0" lvl="0" marL="0" rtl="0" algn="l">
              <a:spcBef>
                <a:spcPts val="0"/>
              </a:spcBef>
              <a:spcAft>
                <a:spcPts val="0"/>
              </a:spcAft>
              <a:buNone/>
            </a:pPr>
            <a:r>
              <a:rPr lang="es" sz="1000" u="sng">
                <a:solidFill>
                  <a:schemeClr val="hlink"/>
                </a:solidFill>
                <a:hlinkClick r:id="rId5"/>
              </a:rPr>
              <a:t>https://artecma.com/producto/mesa-multiple-de-3-alturas/</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nvSpPr>
        <p:spPr>
          <a:xfrm>
            <a:off x="812250" y="261200"/>
            <a:ext cx="7519500" cy="950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s" sz="2700">
                <a:solidFill>
                  <a:srgbClr val="1A1B1E"/>
                </a:solidFill>
                <a:highlight>
                  <a:srgbClr val="FFFFFF"/>
                </a:highlight>
              </a:rPr>
              <a:t>MERCADO DE OFICINAS</a:t>
            </a:r>
            <a:endParaRPr b="1" sz="2700">
              <a:solidFill>
                <a:srgbClr val="1A1B1E"/>
              </a:solidFill>
              <a:highlight>
                <a:srgbClr val="FFFFFF"/>
              </a:highlight>
            </a:endParaRPr>
          </a:p>
          <a:p>
            <a:pPr indent="0" lvl="0" marL="0" rtl="0" algn="l">
              <a:spcBef>
                <a:spcPts val="400"/>
              </a:spcBef>
              <a:spcAft>
                <a:spcPts val="0"/>
              </a:spcAft>
              <a:buNone/>
            </a:pPr>
            <a:r>
              <a:t/>
            </a:r>
            <a:endParaRPr/>
          </a:p>
        </p:txBody>
      </p:sp>
      <p:sp>
        <p:nvSpPr>
          <p:cNvPr id="76" name="Google Shape;76;p14"/>
          <p:cNvSpPr txBox="1"/>
          <p:nvPr/>
        </p:nvSpPr>
        <p:spPr>
          <a:xfrm>
            <a:off x="773100" y="681850"/>
            <a:ext cx="7597800" cy="42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50"/>
              <a:t>Los productos propuestos </a:t>
            </a:r>
            <a:r>
              <a:rPr lang="es" sz="1050"/>
              <a:t>anteriormente</a:t>
            </a:r>
            <a:r>
              <a:rPr lang="es" sz="1050"/>
              <a:t> </a:t>
            </a:r>
            <a:r>
              <a:rPr lang="es" sz="1050"/>
              <a:t>están</a:t>
            </a:r>
            <a:r>
              <a:rPr lang="es" sz="1050"/>
              <a:t> pensados para personas asalariadas que laboran en espacios físicos de oficinas. Hoy en día es común que a los empleados oficinistas se </a:t>
            </a:r>
            <a:r>
              <a:rPr lang="es" sz="1050"/>
              <a:t>les asignen</a:t>
            </a:r>
            <a:r>
              <a:rPr lang="es" sz="1050"/>
              <a:t> una Laptot de dotación y un escritorio o espacio para laborar. Teniendo en cuenta que los horarios de oficina van desde muy temprano en la mañana hasta las 4 de la tarde, las personas pasan aproximadamente 8 horas diarias </a:t>
            </a:r>
            <a:r>
              <a:rPr lang="es" sz="1050"/>
              <a:t>interactuando</a:t>
            </a:r>
            <a:r>
              <a:rPr lang="es" sz="1050"/>
              <a:t> con sus computadores </a:t>
            </a:r>
            <a:r>
              <a:rPr lang="es" sz="1050"/>
              <a:t>portátiles</a:t>
            </a:r>
            <a:r>
              <a:rPr lang="es" sz="1050"/>
              <a:t> y sus oficinas. En este sentido la ergonomía y la organización juegan un papel importante en materia de condiciones laborales dignas y por tanto son temas de interés para las grandes empresas que operan con la modalidad de sucursales y oficinas, </a:t>
            </a:r>
            <a:r>
              <a:rPr lang="es" sz="1050"/>
              <a:t>como son</a:t>
            </a:r>
            <a:r>
              <a:rPr lang="es" sz="1050"/>
              <a:t> los bancos y entidades financieras.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rPr lang="es" sz="1050"/>
              <a:t>En </a:t>
            </a:r>
            <a:r>
              <a:rPr lang="es" sz="1050"/>
              <a:t>Colombia hoy en día operan más de 50 bancos y que se encuentran en proceso de apertura de sucursales luego de la pandemia.</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rPr lang="es" sz="1050"/>
              <a:t>En promedio, Bancolombia, Davivienda y el Banco agrario cuentan cada uno con 620 sucursales en el País en las que laboran aproximadamente 20 mil personas.</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rPr lang="es" sz="1050"/>
              <a:t>Tomando el 10% de la cantidad total de empleados oficinistas que se estimó con la información de los bancos se considera una producción anual de 8000 unidades de cada producto. Esta producción puede aumentar en caso de un pedido masivo a causa de aperturas de nuevas oficinas o bien por el aumento de la demanda de clientes particulares. Nota: Se toma el 10% pensando en que la vida útil de los productos de oficina puede rondar los 5 años e intentando incluir posibles compradores no necesariamente incluidos en el perfil de nuestro consumidor principal, como lo son estudiantes, emprendedores, home officers y equivalentes.</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rPr lang="es" sz="1050"/>
              <a:t>Resumen de producción esperada: </a:t>
            </a:r>
            <a:endParaRPr sz="1050"/>
          </a:p>
          <a:p>
            <a:pPr indent="-295275" lvl="0" marL="457200" rtl="0" algn="l">
              <a:spcBef>
                <a:spcPts val="0"/>
              </a:spcBef>
              <a:spcAft>
                <a:spcPts val="0"/>
              </a:spcAft>
              <a:buSzPts val="1050"/>
              <a:buChar char="●"/>
            </a:pPr>
            <a:r>
              <a:rPr lang="es" sz="1050"/>
              <a:t>Anual: 8000 unidades</a:t>
            </a:r>
            <a:endParaRPr sz="1050"/>
          </a:p>
          <a:p>
            <a:pPr indent="-295275" lvl="0" marL="457200" rtl="0" algn="l">
              <a:spcBef>
                <a:spcPts val="0"/>
              </a:spcBef>
              <a:spcAft>
                <a:spcPts val="0"/>
              </a:spcAft>
              <a:buSzPts val="1050"/>
              <a:buChar char="●"/>
            </a:pPr>
            <a:r>
              <a:rPr lang="es" sz="1050"/>
              <a:t>Mensual: 800 unidades</a:t>
            </a:r>
            <a:endParaRPr sz="1050"/>
          </a:p>
          <a:p>
            <a:pPr indent="-295275" lvl="0" marL="457200" rtl="0" algn="l">
              <a:spcBef>
                <a:spcPts val="0"/>
              </a:spcBef>
              <a:spcAft>
                <a:spcPts val="0"/>
              </a:spcAft>
              <a:buSzPts val="1050"/>
              <a:buChar char="●"/>
            </a:pPr>
            <a:r>
              <a:rPr lang="es" sz="1050"/>
              <a:t>Diaria: 40 unidades</a:t>
            </a:r>
            <a:endParaRPr sz="10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