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3"/>
    <p:sldId id="261" r:id="rId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p:pic>
        <p:nvPicPr>
          <p:cNvPr id="4" name="Imagen 3" descr="Calendario Azteca con colores más oscuros y detalles intricados"/>
          <p:cNvPicPr>
            <a:picLocks noChangeAspect="1"/>
          </p:cNvPicPr>
          <p:nvPr/>
        </p:nvPicPr>
        <p:blipFill>
          <a:blip r:embed="rId1"/>
          <a:stretch>
            <a:fillRect/>
          </a:stretch>
        </p:blipFill>
        <p:spPr>
          <a:xfrm>
            <a:off x="2489200" y="0"/>
            <a:ext cx="6858000" cy="6858000"/>
          </a:xfrm>
          <a:prstGeom prst="rect">
            <a:avLst/>
          </a:prstGeom>
        </p:spPr>
      </p:pic>
      <p:sp>
        <p:nvSpPr>
          <p:cNvPr id="5" name="Rectángulo 4"/>
          <p:cNvSpPr/>
          <p:nvPr/>
        </p:nvSpPr>
        <p:spPr>
          <a:xfrm>
            <a:off x="0" y="0"/>
            <a:ext cx="12192000" cy="6858000"/>
          </a:xfrm>
          <a:prstGeom prst="rect">
            <a:avLst/>
          </a:prstGeom>
          <a:solidFill>
            <a:schemeClr val="bg1">
              <a:alpha val="49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MX" altLang="en-US"/>
          </a:p>
        </p:txBody>
      </p:sp>
      <p:sp>
        <p:nvSpPr>
          <p:cNvPr id="6" name="Cuadro de texto 5"/>
          <p:cNvSpPr txBox="1"/>
          <p:nvPr/>
        </p:nvSpPr>
        <p:spPr>
          <a:xfrm>
            <a:off x="2489200" y="0"/>
            <a:ext cx="6858000" cy="417195"/>
          </a:xfrm>
          <a:prstGeom prst="rect">
            <a:avLst/>
          </a:prstGeom>
          <a:solidFill>
            <a:schemeClr val="tx1">
              <a:alpha val="73000"/>
            </a:schemeClr>
          </a:solidFill>
          <a:ln>
            <a:noFill/>
          </a:ln>
        </p:spPr>
        <p:txBody>
          <a:bodyPr wrap="square" rtlCol="0">
            <a:noAutofit/>
            <a:scene3d>
              <a:camera prst="orthographicFront"/>
              <a:lightRig rig="threePt" dir="t"/>
            </a:scene3d>
          </a:bodyPr>
          <a:p>
            <a:pPr algn="ctr">
              <a:buClrTx/>
              <a:buSzTx/>
              <a:buFontTx/>
            </a:pPr>
            <a:r>
              <a:rPr lang="es-MX" altLang="en-US" sz="2400">
                <a:solidFill>
                  <a:schemeClr val="bg1"/>
                </a:solidFill>
                <a:effectLst>
                  <a:outerShdw blurRad="38100" dist="19050" dir="2700000" algn="tl" rotWithShape="0">
                    <a:schemeClr val="dk1">
                      <a:alpha val="40000"/>
                    </a:schemeClr>
                  </a:outerShdw>
                </a:effectLst>
              </a:rPr>
              <a:t>CIVILIZACION </a:t>
            </a:r>
            <a:r>
              <a:rPr lang="es-MX" altLang="en-US" sz="2400">
                <a:ln>
                  <a:noFill/>
                </a:ln>
                <a:solidFill>
                  <a:schemeClr val="bg1"/>
                </a:solidFill>
                <a:effectLst>
                  <a:outerShdw blurRad="38100" dist="19050" dir="2700000" algn="tl" rotWithShape="0">
                    <a:schemeClr val="dk1">
                      <a:alpha val="40000"/>
                    </a:schemeClr>
                  </a:outerShdw>
                </a:effectLst>
              </a:rPr>
              <a:t>AZTECA</a:t>
            </a:r>
            <a:endParaRPr lang="es-MX" altLang="en-US" sz="2400">
              <a:ln>
                <a:noFill/>
              </a:ln>
              <a:solidFill>
                <a:schemeClr val="bg1"/>
              </a:solidFill>
              <a:effectLst>
                <a:outerShdw blurRad="38100" dist="19050" dir="2700000" algn="tl" rotWithShape="0">
                  <a:schemeClr val="dk1">
                    <a:alpha val="40000"/>
                  </a:schemeClr>
                </a:outerShdw>
              </a:effectLst>
            </a:endParaRPr>
          </a:p>
        </p:txBody>
      </p:sp>
      <p:sp>
        <p:nvSpPr>
          <p:cNvPr id="8" name="Cuadro de texto 7"/>
          <p:cNvSpPr txBox="1"/>
          <p:nvPr/>
        </p:nvSpPr>
        <p:spPr>
          <a:xfrm>
            <a:off x="2489200" y="416878"/>
            <a:ext cx="5080000" cy="337185"/>
          </a:xfrm>
          <a:prstGeom prst="rect">
            <a:avLst/>
          </a:prstGeom>
        </p:spPr>
        <p:txBody>
          <a:bodyPr>
            <a:spAutoFit/>
          </a:bodyPr>
          <a:p>
            <a:r>
              <a:rPr lang="en-US" altLang="zh-CN" sz="1600"/>
              <a:t>La Fascinante Civilización Azteca</a:t>
            </a:r>
            <a:endParaRPr lang="en-US" altLang="zh-CN" sz="1600"/>
          </a:p>
        </p:txBody>
      </p:sp>
      <p:sp>
        <p:nvSpPr>
          <p:cNvPr id="9" name="Cuadro de texto 8"/>
          <p:cNvSpPr txBox="1"/>
          <p:nvPr/>
        </p:nvSpPr>
        <p:spPr>
          <a:xfrm>
            <a:off x="2489200" y="754063"/>
            <a:ext cx="5080000" cy="1076325"/>
          </a:xfrm>
          <a:prstGeom prst="rect">
            <a:avLst/>
          </a:prstGeom>
        </p:spPr>
        <p:txBody>
          <a:bodyPr>
            <a:spAutoFit/>
          </a:bodyPr>
          <a:p>
            <a:r>
              <a:rPr lang="en-US" altLang="zh-CN" sz="1600"/>
              <a:t>Descripción: Imagina una ciudad flotante en el medio de un lago, donde pirámides imponentes se elevan hacia el cielo, y el eco de tambores y cantos rituales resuena en el aire. Bienvenidos al asombroso mundo de los aztecas.</a:t>
            </a:r>
            <a:endParaRPr lang="en-US" altLang="zh-CN" sz="1600"/>
          </a:p>
        </p:txBody>
      </p:sp>
      <p:sp>
        <p:nvSpPr>
          <p:cNvPr id="12" name="Cuadro de texto 11"/>
          <p:cNvSpPr txBox="1"/>
          <p:nvPr/>
        </p:nvSpPr>
        <p:spPr>
          <a:xfrm>
            <a:off x="60960" y="1860550"/>
            <a:ext cx="5080000" cy="1568450"/>
          </a:xfrm>
          <a:prstGeom prst="rect">
            <a:avLst/>
          </a:prstGeom>
        </p:spPr>
        <p:txBody>
          <a:bodyPr>
            <a:spAutoFit/>
          </a:bodyPr>
          <a:p>
            <a:r>
              <a:rPr lang="en-US" altLang="zh-CN" sz="1600"/>
              <a:t>Origen: Los aztecas, también conocidos como mexicas, se originaron en el norte de México y se establecieron en el Valle de México alrededor del siglo XIII. Fundaron su capital, Tenochtitlán, en 1325 en una isla en el Lago Texcoco, guiados por una profecía que les indicaba buscar un águila posada sobre un nopal, devorando una serpiente.</a:t>
            </a:r>
            <a:endParaRPr lang="en-US" altLang="zh-CN" sz="1600"/>
          </a:p>
        </p:txBody>
      </p:sp>
      <p:sp>
        <p:nvSpPr>
          <p:cNvPr id="13" name="Cuadro de texto 12"/>
          <p:cNvSpPr txBox="1"/>
          <p:nvPr/>
        </p:nvSpPr>
        <p:spPr>
          <a:xfrm>
            <a:off x="6978650" y="2030095"/>
            <a:ext cx="5080000" cy="1814830"/>
          </a:xfrm>
          <a:prstGeom prst="rect">
            <a:avLst/>
          </a:prstGeom>
        </p:spPr>
        <p:txBody>
          <a:bodyPr>
            <a:spAutoFit/>
          </a:bodyPr>
          <a:p>
            <a:r>
              <a:rPr lang="en-US" altLang="zh-CN" sz="1600"/>
              <a:t>Historia: La historia de los aztecas es una de crecimiento meteórico y dominio. Desde su fundación, lograron expandirse rápidamente mediante alianzas y conquistas, formando la Triple Alianza con Texcoco y Tlacopan. Su imperio floreció hasta la llegada de los conquistadores españoles en 1519, liderados por Hernán Cortés, lo que eventualmente llevó a la caída del imperio en 1521.</a:t>
            </a:r>
            <a:endParaRPr lang="en-US" altLang="zh-CN" sz="1600"/>
          </a:p>
        </p:txBody>
      </p:sp>
      <p:sp>
        <p:nvSpPr>
          <p:cNvPr id="14" name="Cuadro de texto 13"/>
          <p:cNvSpPr txBox="1"/>
          <p:nvPr/>
        </p:nvSpPr>
        <p:spPr>
          <a:xfrm>
            <a:off x="0" y="3672840"/>
            <a:ext cx="5080000" cy="1814830"/>
          </a:xfrm>
          <a:prstGeom prst="rect">
            <a:avLst/>
          </a:prstGeom>
        </p:spPr>
        <p:txBody>
          <a:bodyPr>
            <a:spAutoFit/>
          </a:bodyPr>
          <a:p>
            <a:r>
              <a:rPr lang="en-US" altLang="zh-CN" sz="1600"/>
              <a:t>Cultura: La cultura azteca era rica y variada, destacándose en arte, arquitectura, y literatura. Construyeron impresionantes templos y pirámides, como el Templo Mayor, y desarrollaron avanzadas técnicas agrícolas, como las chinampas, para maximizar la producción de alimentos. Además, su lenguaje, el náhuatl, sigue siendo hablado hoy en día.</a:t>
            </a:r>
            <a:endParaRPr lang="en-US" altLang="zh-CN"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uadro de texto 3"/>
          <p:cNvSpPr txBox="1"/>
          <p:nvPr/>
        </p:nvSpPr>
        <p:spPr>
          <a:xfrm>
            <a:off x="92075" y="67945"/>
            <a:ext cx="5080000" cy="1322070"/>
          </a:xfrm>
          <a:prstGeom prst="rect">
            <a:avLst/>
          </a:prstGeom>
        </p:spPr>
        <p:txBody>
          <a:bodyPr>
            <a:spAutoFit/>
          </a:bodyPr>
          <a:p>
            <a:r>
              <a:rPr lang="en-US" altLang="zh-CN" sz="1600"/>
              <a:t>Creencias: Los aztecas eran profundamente religiosos y creían en la necesidad de sacrificios humanos para apaciguar a sus dioses y asegurar el orden del cosmos. Tenían un complejo panteón y realizaban numerosas festividades y rituales en honor a sus deidades.</a:t>
            </a:r>
            <a:endParaRPr lang="en-US" altLang="zh-CN" sz="1600"/>
          </a:p>
        </p:txBody>
      </p:sp>
      <p:sp>
        <p:nvSpPr>
          <p:cNvPr id="5" name="Cuadro de texto 4"/>
          <p:cNvSpPr txBox="1"/>
          <p:nvPr/>
        </p:nvSpPr>
        <p:spPr>
          <a:xfrm>
            <a:off x="6936105" y="67945"/>
            <a:ext cx="5080000" cy="1814830"/>
          </a:xfrm>
          <a:prstGeom prst="rect">
            <a:avLst/>
          </a:prstGeom>
        </p:spPr>
        <p:txBody>
          <a:bodyPr>
            <a:spAutoFit/>
          </a:bodyPr>
          <a:p>
            <a:r>
              <a:rPr lang="en-US" altLang="zh-CN" sz="1600"/>
              <a:t>Dioses más conocidos:</a:t>
            </a:r>
            <a:endParaRPr lang="en-US" altLang="zh-CN" sz="1600"/>
          </a:p>
          <a:p>
            <a:pPr>
              <a:buFont typeface="Arial" panose="020B0604020202020204"/>
              <a:buChar char="•"/>
            </a:pPr>
            <a:r>
              <a:rPr lang="en-US" altLang="zh-CN" sz="1600"/>
              <a:t>Huitzilopochtli: Dios de la guerra y el sol, considerado el dios patrón de los aztecas.</a:t>
            </a:r>
            <a:endParaRPr lang="en-US" altLang="zh-CN" sz="1600"/>
          </a:p>
          <a:p>
            <a:pPr>
              <a:buFont typeface="Arial" panose="020B0604020202020204"/>
              <a:buChar char="•"/>
            </a:pPr>
            <a:r>
              <a:rPr lang="en-US" altLang="zh-CN" sz="1600"/>
              <a:t>Quetzalcóatl: La serpiente emplumada, dios del viento, la sabiduría y el conocimiento.</a:t>
            </a:r>
            <a:endParaRPr lang="en-US" altLang="zh-CN" sz="1600"/>
          </a:p>
          <a:p>
            <a:pPr>
              <a:buFont typeface="Arial" panose="020B0604020202020204"/>
              <a:buChar char="•"/>
            </a:pPr>
            <a:r>
              <a:rPr lang="en-US" altLang="zh-CN" sz="1600"/>
              <a:t>Tlaloc: Dios de la lluvia y la fertilidad, asociado con el sustento agrícola.</a:t>
            </a:r>
            <a:endParaRPr lang="en-US" altLang="zh-CN" sz="1600"/>
          </a:p>
        </p:txBody>
      </p:sp>
      <p:sp>
        <p:nvSpPr>
          <p:cNvPr id="6" name="Cuadro de texto 5"/>
          <p:cNvSpPr txBox="1"/>
          <p:nvPr/>
        </p:nvSpPr>
        <p:spPr>
          <a:xfrm>
            <a:off x="92075" y="1525270"/>
            <a:ext cx="5080000" cy="1568450"/>
          </a:xfrm>
          <a:prstGeom prst="rect">
            <a:avLst/>
          </a:prstGeom>
        </p:spPr>
        <p:txBody>
          <a:bodyPr>
            <a:spAutoFit/>
          </a:bodyPr>
          <a:p>
            <a:r>
              <a:rPr lang="en-US" altLang="zh-CN" sz="1600"/>
              <a:t>Dioses menos conocidos:</a:t>
            </a:r>
            <a:endParaRPr lang="en-US" altLang="zh-CN" sz="1600"/>
          </a:p>
          <a:p>
            <a:pPr>
              <a:buFont typeface="Arial" panose="020B0604020202020204"/>
              <a:buChar char="•"/>
            </a:pPr>
            <a:r>
              <a:rPr lang="en-US" altLang="zh-CN" sz="1600"/>
              <a:t>Xochiquetzal: Diosa del amor, la belleza, y las flores.</a:t>
            </a:r>
            <a:endParaRPr lang="en-US" altLang="zh-CN" sz="1600"/>
          </a:p>
          <a:p>
            <a:pPr>
              <a:buFont typeface="Arial" panose="020B0604020202020204"/>
              <a:buChar char="•"/>
            </a:pPr>
            <a:r>
              <a:rPr lang="en-US" altLang="zh-CN" sz="1600"/>
              <a:t>Xipe Tótec: Dios de la renovación, la agricultura, y los orfebres.</a:t>
            </a:r>
            <a:endParaRPr lang="en-US" altLang="zh-CN" sz="1600"/>
          </a:p>
          <a:p>
            <a:pPr>
              <a:buFont typeface="Arial" panose="020B0604020202020204"/>
              <a:buChar char="•"/>
            </a:pPr>
            <a:r>
              <a:rPr lang="en-US" altLang="zh-CN" sz="1600"/>
              <a:t>Chalchiuhtlicue: Diosa de los ríos, lagos y mares, y la patrona del agua corriente.</a:t>
            </a:r>
            <a:endParaRPr lang="en-US" altLang="zh-CN" sz="1600"/>
          </a:p>
        </p:txBody>
      </p:sp>
      <p:sp>
        <p:nvSpPr>
          <p:cNvPr id="7" name="Cuadro de texto 6"/>
          <p:cNvSpPr txBox="1"/>
          <p:nvPr/>
        </p:nvSpPr>
        <p:spPr>
          <a:xfrm>
            <a:off x="6758305" y="1998345"/>
            <a:ext cx="5080000" cy="1814830"/>
          </a:xfrm>
          <a:prstGeom prst="rect">
            <a:avLst/>
          </a:prstGeom>
        </p:spPr>
        <p:txBody>
          <a:bodyPr>
            <a:spAutoFit/>
          </a:bodyPr>
          <a:p>
            <a:r>
              <a:rPr lang="en-US" altLang="zh-CN" sz="1600"/>
              <a:t>Leyendas más famosas:</a:t>
            </a:r>
            <a:endParaRPr lang="en-US" altLang="zh-CN" sz="1600"/>
          </a:p>
          <a:p>
            <a:pPr>
              <a:buFont typeface="Arial" panose="020B0604020202020204"/>
              <a:buChar char="•"/>
            </a:pPr>
            <a:r>
              <a:rPr lang="en-US" altLang="zh-CN" sz="1600"/>
              <a:t>La creación del quinto sol: Una narrativa mitológica sobre cómo los dioses se sacrificaron para crear el sol y mantener el mundo en equilibrio.</a:t>
            </a:r>
            <a:endParaRPr lang="en-US" altLang="zh-CN" sz="1600"/>
          </a:p>
          <a:p>
            <a:pPr>
              <a:buFont typeface="Arial" panose="020B0604020202020204"/>
              <a:buChar char="•"/>
            </a:pPr>
            <a:r>
              <a:rPr lang="en-US" altLang="zh-CN" sz="1600"/>
              <a:t>La leyenda de Popocatépetl e Iztaccíhuatl: Una trágica historia de amor entre dos jóvenes que, al morir, se convirtieron en volcanes.</a:t>
            </a:r>
            <a:endParaRPr lang="en-US" altLang="zh-CN" sz="1600"/>
          </a:p>
        </p:txBody>
      </p:sp>
      <p:sp>
        <p:nvSpPr>
          <p:cNvPr id="8" name="Cuadro de texto 7"/>
          <p:cNvSpPr txBox="1"/>
          <p:nvPr/>
        </p:nvSpPr>
        <p:spPr>
          <a:xfrm>
            <a:off x="384810" y="3612515"/>
            <a:ext cx="5080000" cy="2061210"/>
          </a:xfrm>
          <a:prstGeom prst="rect">
            <a:avLst/>
          </a:prstGeom>
        </p:spPr>
        <p:txBody>
          <a:bodyPr>
            <a:spAutoFit/>
          </a:bodyPr>
          <a:p>
            <a:r>
              <a:rPr lang="en-US" altLang="zh-CN" sz="1600"/>
              <a:t>Leyendas menos famosas:</a:t>
            </a:r>
            <a:endParaRPr lang="en-US" altLang="zh-CN" sz="1600"/>
          </a:p>
          <a:p>
            <a:pPr>
              <a:buFont typeface="Arial" panose="020B0604020202020204"/>
              <a:buChar char="•"/>
            </a:pPr>
            <a:r>
              <a:rPr lang="en-US" altLang="zh-CN" sz="1600"/>
              <a:t>La leyenda de los cinco soles: Relatos sobre las diferentes eras del mundo, cada una dominada por un sol diferente que fue destruido por cataclismos.</a:t>
            </a:r>
            <a:endParaRPr lang="en-US" altLang="zh-CN" sz="1600"/>
          </a:p>
          <a:p>
            <a:pPr>
              <a:buFont typeface="Arial" panose="020B0604020202020204"/>
              <a:buChar char="•"/>
            </a:pPr>
            <a:r>
              <a:rPr lang="en-US" altLang="zh-CN" sz="1600"/>
              <a:t>La leyenda de Tlalocan: Un paraíso acuático gobernado por Tlaloc, donde las almas de los ahogados y aquellos que morían por causas relacionadas con el agua encontraban descanso.</a:t>
            </a:r>
            <a:endParaRPr lang="en-US" altLang="zh-CN" sz="1600"/>
          </a:p>
        </p:txBody>
      </p:sp>
      <p:sp>
        <p:nvSpPr>
          <p:cNvPr id="9" name="Cuadro de texto 8"/>
          <p:cNvSpPr txBox="1"/>
          <p:nvPr/>
        </p:nvSpPr>
        <p:spPr>
          <a:xfrm>
            <a:off x="6591300" y="4800600"/>
            <a:ext cx="5080000" cy="1568450"/>
          </a:xfrm>
          <a:prstGeom prst="rect">
            <a:avLst/>
          </a:prstGeom>
        </p:spPr>
        <p:txBody>
          <a:bodyPr>
            <a:spAutoFit/>
          </a:bodyPr>
          <a:p>
            <a:r>
              <a:rPr lang="en-US" altLang="zh-CN" sz="1600"/>
              <a:t>El fin de su historia: El imperio azteca llegó a su fin con la conquista española en 1521. Tras una serie de batallas y traiciones, Tenochtitlán fue sitiada y destruida. Esta caída marcó el inicio del dominio colonial español en México, pero el legado azteca perdura en la cultura y el espíritu de México hasta el día de hoy.</a:t>
            </a:r>
            <a:endParaRPr lang="en-US" altLang="zh-CN"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3062</Words>
  <Application>WPS Presentation</Application>
  <PresentationFormat>宽屏</PresentationFormat>
  <Paragraphs>34</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SimSun</vt:lpstr>
      <vt:lpstr>Wingdings</vt:lpstr>
      <vt:lpstr>Calibri Light</vt:lpstr>
      <vt:lpstr>Arial Unicode MS</vt:lpstr>
      <vt:lpstr>Microsoft YaHei</vt:lpstr>
      <vt:lpstr>Calibri</vt:lpstr>
      <vt:lpstr>Arial</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Latitude</dc:creator>
  <cp:lastModifiedBy>Dell Latitude</cp:lastModifiedBy>
  <cp:revision>2</cp:revision>
  <dcterms:created xsi:type="dcterms:W3CDTF">2024-11-14T22:19:38Z</dcterms:created>
  <dcterms:modified xsi:type="dcterms:W3CDTF">2024-11-14T22:36:57Z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2058-12.2.0.18607</vt:lpwstr>
  </property>
  <property fmtid="{D5CDD505-2E9C-101B-9397-08002B2CF9AE}" pid="3" name="ICV">
    <vt:lpwstr>0B9400450AB14E50969F38C1D87F9BCD_11</vt:lpwstr>
  </property>
</Properties>
</file>