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3" r:id="rId7"/>
    <p:sldId id="271" r:id="rId8"/>
    <p:sldId id="265" r:id="rId9"/>
    <p:sldId id="274" r:id="rId10"/>
    <p:sldId id="275" r:id="rId11"/>
    <p:sldId id="278" r:id="rId12"/>
    <p:sldId id="276" r:id="rId13"/>
    <p:sldId id="272" r:id="rId14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4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39C4A-194B-4B3E-82E8-A02C8332182D}" type="doc">
      <dgm:prSet loTypeId="urn:microsoft.com/office/officeart/2005/8/layout/cycle1" loCatId="cycle" qsTypeId="urn:microsoft.com/office/officeart/2005/8/quickstyle/simple3" qsCatId="simple" csTypeId="urn:microsoft.com/office/officeart/2005/8/colors/accent6_5" csCatId="accent6" phldr="1"/>
      <dgm:spPr/>
      <dgm:t>
        <a:bodyPr/>
        <a:lstStyle/>
        <a:p>
          <a:endParaRPr lang="pt-BR"/>
        </a:p>
      </dgm:t>
    </dgm:pt>
    <dgm:pt modelId="{4E9A5267-6EEE-4D5A-9C61-3C6E0926958E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Selecionado</a:t>
          </a:r>
          <a:endParaRPr lang="pt-BR" b="1" i="1" dirty="0"/>
        </a:p>
      </dgm:t>
    </dgm:pt>
    <dgm:pt modelId="{8BFDD144-FFF6-4D1A-86C2-AD6F0D9E581E}" type="parTrans" cxnId="{617C4D5F-97B3-4DCE-B859-D2AC93FD17C1}">
      <dgm:prSet/>
      <dgm:spPr/>
      <dgm:t>
        <a:bodyPr/>
        <a:lstStyle/>
        <a:p>
          <a:endParaRPr lang="pt-BR"/>
        </a:p>
      </dgm:t>
    </dgm:pt>
    <dgm:pt modelId="{6F82FF22-BB25-4394-A016-6DF3A9D29E2E}" type="sibTrans" cxnId="{617C4D5F-97B3-4DCE-B859-D2AC93FD17C1}">
      <dgm:prSet/>
      <dgm:spPr/>
      <dgm:t>
        <a:bodyPr/>
        <a:lstStyle/>
        <a:p>
          <a:endParaRPr lang="pt-BR"/>
        </a:p>
      </dgm:t>
    </dgm:pt>
    <dgm:pt modelId="{D645F258-701E-4659-BF93-A7DD0CBF3173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Resolvendo</a:t>
          </a:r>
          <a:endParaRPr lang="pt-BR" b="1" i="1" dirty="0"/>
        </a:p>
      </dgm:t>
    </dgm:pt>
    <dgm:pt modelId="{AF4F53CC-CA9F-4411-A63C-91A9B50AE090}" type="parTrans" cxnId="{DE14076C-CB98-4F09-8284-42CCB906E920}">
      <dgm:prSet/>
      <dgm:spPr/>
      <dgm:t>
        <a:bodyPr/>
        <a:lstStyle/>
        <a:p>
          <a:endParaRPr lang="pt-BR"/>
        </a:p>
      </dgm:t>
    </dgm:pt>
    <dgm:pt modelId="{CEA60D74-9962-4AC2-8FAC-8F4E9F6AAC20}" type="sibTrans" cxnId="{DE14076C-CB98-4F09-8284-42CCB906E920}">
      <dgm:prSet/>
      <dgm:spPr/>
      <dgm:t>
        <a:bodyPr/>
        <a:lstStyle/>
        <a:p>
          <a:endParaRPr lang="pt-BR"/>
        </a:p>
      </dgm:t>
    </dgm:pt>
    <dgm:pt modelId="{1D68F09B-2EC8-476E-9815-E55F69E6F28C}">
      <dgm:prSet phldrT="[Texto]"/>
      <dgm:spPr>
        <a:ln>
          <a:noFill/>
        </a:ln>
      </dgm:spPr>
      <dgm:t>
        <a:bodyPr/>
        <a:lstStyle/>
        <a:p>
          <a:r>
            <a:rPr lang="pt-BR" b="1" i="1" dirty="0" smtClean="0"/>
            <a:t>Terminado</a:t>
          </a:r>
          <a:endParaRPr lang="pt-BR" b="1" i="1" dirty="0"/>
        </a:p>
      </dgm:t>
    </dgm:pt>
    <dgm:pt modelId="{016B267A-0D6A-4E7A-BDB7-8BBA47C8E3D1}" type="parTrans" cxnId="{E36055D8-A4E4-4B0D-A28B-4F9D9D1B6402}">
      <dgm:prSet/>
      <dgm:spPr/>
      <dgm:t>
        <a:bodyPr/>
        <a:lstStyle/>
        <a:p>
          <a:endParaRPr lang="pt-BR"/>
        </a:p>
      </dgm:t>
    </dgm:pt>
    <dgm:pt modelId="{42B98C3E-FBD4-4A94-9F06-A2E47FB8DC64}" type="sibTrans" cxnId="{E36055D8-A4E4-4B0D-A28B-4F9D9D1B6402}">
      <dgm:prSet/>
      <dgm:spPr/>
      <dgm:t>
        <a:bodyPr/>
        <a:lstStyle/>
        <a:p>
          <a:endParaRPr lang="pt-BR"/>
        </a:p>
      </dgm:t>
    </dgm:pt>
    <dgm:pt modelId="{318C7EAB-1944-46E4-B65B-98EB5255A452}">
      <dgm:prSet phldrT="[Texto]"/>
      <dgm:spPr>
        <a:solidFill>
          <a:sysClr val="windowText" lastClr="000000"/>
        </a:solidFill>
        <a:ln>
          <a:noFill/>
        </a:ln>
      </dgm:spPr>
      <dgm:t>
        <a:bodyPr/>
        <a:lstStyle/>
        <a:p>
          <a:r>
            <a:rPr lang="pt-BR" b="1" i="1" dirty="0" smtClean="0"/>
            <a:t>Abertura</a:t>
          </a:r>
          <a:endParaRPr lang="pt-BR" b="1" i="1" dirty="0"/>
        </a:p>
      </dgm:t>
    </dgm:pt>
    <dgm:pt modelId="{791F1554-1633-4A22-AAB9-061FFCE74141}" type="parTrans" cxnId="{2FCF3E58-A99A-46C6-9562-6879C84B8AE5}">
      <dgm:prSet/>
      <dgm:spPr/>
      <dgm:t>
        <a:bodyPr/>
        <a:lstStyle/>
        <a:p>
          <a:endParaRPr lang="pt-BR"/>
        </a:p>
      </dgm:t>
    </dgm:pt>
    <dgm:pt modelId="{C0C45353-D750-4977-8B16-F0D35A1B72B5}" type="sibTrans" cxnId="{2FCF3E58-A99A-46C6-9562-6879C84B8AE5}">
      <dgm:prSet/>
      <dgm:spPr/>
      <dgm:t>
        <a:bodyPr/>
        <a:lstStyle/>
        <a:p>
          <a:endParaRPr lang="pt-BR"/>
        </a:p>
      </dgm:t>
    </dgm:pt>
    <dgm:pt modelId="{92131F2E-2CCF-4575-9011-84043A939AEC}" type="pres">
      <dgm:prSet presAssocID="{DF439C4A-194B-4B3E-82E8-A02C8332182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DA6DD6D-8500-4572-AD74-15D9DE96C6AA}" type="pres">
      <dgm:prSet presAssocID="{4E9A5267-6EEE-4D5A-9C61-3C6E0926958E}" presName="dummy" presStyleCnt="0"/>
      <dgm:spPr/>
    </dgm:pt>
    <dgm:pt modelId="{4E1AC838-F05D-487D-8D01-9527620828A3}" type="pres">
      <dgm:prSet presAssocID="{4E9A5267-6EEE-4D5A-9C61-3C6E0926958E}" presName="node" presStyleLbl="revTx" presStyleIdx="0" presStyleCnt="4" custScaleY="41270" custRadScaleRad="97615" custRadScaleInc="1185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481B34-A956-4AA1-BF8A-FE346E10B846}" type="pres">
      <dgm:prSet presAssocID="{6F82FF22-BB25-4394-A016-6DF3A9D29E2E}" presName="sibTrans" presStyleLbl="node1" presStyleIdx="0" presStyleCnt="4"/>
      <dgm:spPr/>
      <dgm:t>
        <a:bodyPr/>
        <a:lstStyle/>
        <a:p>
          <a:endParaRPr lang="pt-BR"/>
        </a:p>
      </dgm:t>
    </dgm:pt>
    <dgm:pt modelId="{D71240F5-0A36-4775-8462-C4FAFF68D969}" type="pres">
      <dgm:prSet presAssocID="{D645F258-701E-4659-BF93-A7DD0CBF3173}" presName="dummy" presStyleCnt="0"/>
      <dgm:spPr/>
    </dgm:pt>
    <dgm:pt modelId="{450E53F1-337D-48E6-BD65-6F7CF99A0732}" type="pres">
      <dgm:prSet presAssocID="{D645F258-701E-4659-BF93-A7DD0CBF3173}" presName="node" presStyleLbl="revTx" presStyleIdx="1" presStyleCnt="4" custScaleY="38723" custRadScaleRad="100166" custRadScaleInc="445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C9B045-D74E-4E94-8C35-40DDACC3AA2D}" type="pres">
      <dgm:prSet presAssocID="{CEA60D74-9962-4AC2-8FAC-8F4E9F6AAC20}" presName="sibTrans" presStyleLbl="node1" presStyleIdx="1" presStyleCnt="4"/>
      <dgm:spPr/>
      <dgm:t>
        <a:bodyPr/>
        <a:lstStyle/>
        <a:p>
          <a:endParaRPr lang="pt-BR"/>
        </a:p>
      </dgm:t>
    </dgm:pt>
    <dgm:pt modelId="{9DE727A4-389A-4674-BCDF-F2ADE319C686}" type="pres">
      <dgm:prSet presAssocID="{1D68F09B-2EC8-476E-9815-E55F69E6F28C}" presName="dummy" presStyleCnt="0"/>
      <dgm:spPr/>
    </dgm:pt>
    <dgm:pt modelId="{6F5137E6-F902-4EB9-9E29-8C05D3E70788}" type="pres">
      <dgm:prSet presAssocID="{1D68F09B-2EC8-476E-9815-E55F69E6F28C}" presName="node" presStyleLbl="revTx" presStyleIdx="2" presStyleCnt="4" custScaleY="38723" custRadScaleRad="100938" custRadScaleInc="-293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9BCD160-E255-4AB4-BB9D-8715E4D17606}" type="pres">
      <dgm:prSet presAssocID="{42B98C3E-FBD4-4A94-9F06-A2E47FB8DC64}" presName="sibTrans" presStyleLbl="node1" presStyleIdx="2" presStyleCnt="4" custScaleY="99882"/>
      <dgm:spPr/>
      <dgm:t>
        <a:bodyPr/>
        <a:lstStyle/>
        <a:p>
          <a:endParaRPr lang="pt-BR"/>
        </a:p>
      </dgm:t>
    </dgm:pt>
    <dgm:pt modelId="{4A1AF5E7-2505-4AA7-BAB5-64E9D2A05C45}" type="pres">
      <dgm:prSet presAssocID="{318C7EAB-1944-46E4-B65B-98EB5255A452}" presName="dummy" presStyleCnt="0"/>
      <dgm:spPr/>
    </dgm:pt>
    <dgm:pt modelId="{2A3827B7-1136-4C54-AD98-CF445ACC219B}" type="pres">
      <dgm:prSet presAssocID="{318C7EAB-1944-46E4-B65B-98EB5255A452}" presName="node" presStyleLbl="revTx" presStyleIdx="3" presStyleCnt="4" custScaleY="41270" custRadScaleRad="99769" custRadScaleInc="-766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A0B3232-50B7-4DB1-8985-E57229810206}" type="pres">
      <dgm:prSet presAssocID="{C0C45353-D750-4977-8B16-F0D35A1B72B5}" presName="sibTrans" presStyleLbl="node1" presStyleIdx="3" presStyleCnt="4"/>
      <dgm:spPr/>
      <dgm:t>
        <a:bodyPr/>
        <a:lstStyle/>
        <a:p>
          <a:endParaRPr lang="pt-BR"/>
        </a:p>
      </dgm:t>
    </dgm:pt>
  </dgm:ptLst>
  <dgm:cxnLst>
    <dgm:cxn modelId="{4092B5A5-E61A-4860-A9A4-71C9B53C6BD6}" type="presOf" srcId="{4E9A5267-6EEE-4D5A-9C61-3C6E0926958E}" destId="{4E1AC838-F05D-487D-8D01-9527620828A3}" srcOrd="0" destOrd="0" presId="urn:microsoft.com/office/officeart/2005/8/layout/cycle1"/>
    <dgm:cxn modelId="{617C4D5F-97B3-4DCE-B859-D2AC93FD17C1}" srcId="{DF439C4A-194B-4B3E-82E8-A02C8332182D}" destId="{4E9A5267-6EEE-4D5A-9C61-3C6E0926958E}" srcOrd="0" destOrd="0" parTransId="{8BFDD144-FFF6-4D1A-86C2-AD6F0D9E581E}" sibTransId="{6F82FF22-BB25-4394-A016-6DF3A9D29E2E}"/>
    <dgm:cxn modelId="{C432035F-E63C-45FD-8ED6-C5584E1A1EB9}" type="presOf" srcId="{1D68F09B-2EC8-476E-9815-E55F69E6F28C}" destId="{6F5137E6-F902-4EB9-9E29-8C05D3E70788}" srcOrd="0" destOrd="0" presId="urn:microsoft.com/office/officeart/2005/8/layout/cycle1"/>
    <dgm:cxn modelId="{FFEAE03A-19DB-4169-9D0C-BC4C1C3CABC7}" type="presOf" srcId="{D645F258-701E-4659-BF93-A7DD0CBF3173}" destId="{450E53F1-337D-48E6-BD65-6F7CF99A0732}" srcOrd="0" destOrd="0" presId="urn:microsoft.com/office/officeart/2005/8/layout/cycle1"/>
    <dgm:cxn modelId="{F5974BBB-0CD6-47AD-B18C-442D3CCF0D39}" type="presOf" srcId="{CEA60D74-9962-4AC2-8FAC-8F4E9F6AAC20}" destId="{B8C9B045-D74E-4E94-8C35-40DDACC3AA2D}" srcOrd="0" destOrd="0" presId="urn:microsoft.com/office/officeart/2005/8/layout/cycle1"/>
    <dgm:cxn modelId="{0E14A2CD-A81B-4B52-8807-D5424CA7E423}" type="presOf" srcId="{DF439C4A-194B-4B3E-82E8-A02C8332182D}" destId="{92131F2E-2CCF-4575-9011-84043A939AEC}" srcOrd="0" destOrd="0" presId="urn:microsoft.com/office/officeart/2005/8/layout/cycle1"/>
    <dgm:cxn modelId="{44D66B0A-A303-4E33-8A51-8ECCEB383DA0}" type="presOf" srcId="{42B98C3E-FBD4-4A94-9F06-A2E47FB8DC64}" destId="{B9BCD160-E255-4AB4-BB9D-8715E4D17606}" srcOrd="0" destOrd="0" presId="urn:microsoft.com/office/officeart/2005/8/layout/cycle1"/>
    <dgm:cxn modelId="{C12E896C-1261-4762-AF9D-9D4E58698316}" type="presOf" srcId="{C0C45353-D750-4977-8B16-F0D35A1B72B5}" destId="{4A0B3232-50B7-4DB1-8985-E57229810206}" srcOrd="0" destOrd="0" presId="urn:microsoft.com/office/officeart/2005/8/layout/cycle1"/>
    <dgm:cxn modelId="{2FCF3E58-A99A-46C6-9562-6879C84B8AE5}" srcId="{DF439C4A-194B-4B3E-82E8-A02C8332182D}" destId="{318C7EAB-1944-46E4-B65B-98EB5255A452}" srcOrd="3" destOrd="0" parTransId="{791F1554-1633-4A22-AAB9-061FFCE74141}" sibTransId="{C0C45353-D750-4977-8B16-F0D35A1B72B5}"/>
    <dgm:cxn modelId="{DE14076C-CB98-4F09-8284-42CCB906E920}" srcId="{DF439C4A-194B-4B3E-82E8-A02C8332182D}" destId="{D645F258-701E-4659-BF93-A7DD0CBF3173}" srcOrd="1" destOrd="0" parTransId="{AF4F53CC-CA9F-4411-A63C-91A9B50AE090}" sibTransId="{CEA60D74-9962-4AC2-8FAC-8F4E9F6AAC20}"/>
    <dgm:cxn modelId="{E36055D8-A4E4-4B0D-A28B-4F9D9D1B6402}" srcId="{DF439C4A-194B-4B3E-82E8-A02C8332182D}" destId="{1D68F09B-2EC8-476E-9815-E55F69E6F28C}" srcOrd="2" destOrd="0" parTransId="{016B267A-0D6A-4E7A-BDB7-8BBA47C8E3D1}" sibTransId="{42B98C3E-FBD4-4A94-9F06-A2E47FB8DC64}"/>
    <dgm:cxn modelId="{36735403-837F-4A38-B577-20AA794A4EE0}" type="presOf" srcId="{6F82FF22-BB25-4394-A016-6DF3A9D29E2E}" destId="{BF481B34-A956-4AA1-BF8A-FE346E10B846}" srcOrd="0" destOrd="0" presId="urn:microsoft.com/office/officeart/2005/8/layout/cycle1"/>
    <dgm:cxn modelId="{1194F316-5C01-41F8-B3D7-3225D04D610D}" type="presOf" srcId="{318C7EAB-1944-46E4-B65B-98EB5255A452}" destId="{2A3827B7-1136-4C54-AD98-CF445ACC219B}" srcOrd="0" destOrd="0" presId="urn:microsoft.com/office/officeart/2005/8/layout/cycle1"/>
    <dgm:cxn modelId="{2991C2E4-B6BA-46B1-8C2A-AFBB57318D2D}" type="presParOf" srcId="{92131F2E-2CCF-4575-9011-84043A939AEC}" destId="{DDA6DD6D-8500-4572-AD74-15D9DE96C6AA}" srcOrd="0" destOrd="0" presId="urn:microsoft.com/office/officeart/2005/8/layout/cycle1"/>
    <dgm:cxn modelId="{20595120-AEC0-43A9-B2DA-3AE91E422722}" type="presParOf" srcId="{92131F2E-2CCF-4575-9011-84043A939AEC}" destId="{4E1AC838-F05D-487D-8D01-9527620828A3}" srcOrd="1" destOrd="0" presId="urn:microsoft.com/office/officeart/2005/8/layout/cycle1"/>
    <dgm:cxn modelId="{B368D76A-ECF4-4D55-AC88-49E6C6A5111A}" type="presParOf" srcId="{92131F2E-2CCF-4575-9011-84043A939AEC}" destId="{BF481B34-A956-4AA1-BF8A-FE346E10B846}" srcOrd="2" destOrd="0" presId="urn:microsoft.com/office/officeart/2005/8/layout/cycle1"/>
    <dgm:cxn modelId="{1FB72A0A-39B0-4E0F-A681-1196F6F048AD}" type="presParOf" srcId="{92131F2E-2CCF-4575-9011-84043A939AEC}" destId="{D71240F5-0A36-4775-8462-C4FAFF68D969}" srcOrd="3" destOrd="0" presId="urn:microsoft.com/office/officeart/2005/8/layout/cycle1"/>
    <dgm:cxn modelId="{FFB41DB8-245C-4802-BAF5-1BC7098BD720}" type="presParOf" srcId="{92131F2E-2CCF-4575-9011-84043A939AEC}" destId="{450E53F1-337D-48E6-BD65-6F7CF99A0732}" srcOrd="4" destOrd="0" presId="urn:microsoft.com/office/officeart/2005/8/layout/cycle1"/>
    <dgm:cxn modelId="{87110B1D-B3F1-4A8A-B2B0-1AF441FE7E01}" type="presParOf" srcId="{92131F2E-2CCF-4575-9011-84043A939AEC}" destId="{B8C9B045-D74E-4E94-8C35-40DDACC3AA2D}" srcOrd="5" destOrd="0" presId="urn:microsoft.com/office/officeart/2005/8/layout/cycle1"/>
    <dgm:cxn modelId="{111A968B-00C3-4E2B-A0CE-55FED3D15B51}" type="presParOf" srcId="{92131F2E-2CCF-4575-9011-84043A939AEC}" destId="{9DE727A4-389A-4674-BCDF-F2ADE319C686}" srcOrd="6" destOrd="0" presId="urn:microsoft.com/office/officeart/2005/8/layout/cycle1"/>
    <dgm:cxn modelId="{7AC70B34-18AF-47DE-A033-CB44305354AF}" type="presParOf" srcId="{92131F2E-2CCF-4575-9011-84043A939AEC}" destId="{6F5137E6-F902-4EB9-9E29-8C05D3E70788}" srcOrd="7" destOrd="0" presId="urn:microsoft.com/office/officeart/2005/8/layout/cycle1"/>
    <dgm:cxn modelId="{F1EFC6A6-42D0-4300-8C0D-8976AEB04CB9}" type="presParOf" srcId="{92131F2E-2CCF-4575-9011-84043A939AEC}" destId="{B9BCD160-E255-4AB4-BB9D-8715E4D17606}" srcOrd="8" destOrd="0" presId="urn:microsoft.com/office/officeart/2005/8/layout/cycle1"/>
    <dgm:cxn modelId="{ADE79C35-38CB-463B-A655-B86FA6A4F57D}" type="presParOf" srcId="{92131F2E-2CCF-4575-9011-84043A939AEC}" destId="{4A1AF5E7-2505-4AA7-BAB5-64E9D2A05C45}" srcOrd="9" destOrd="0" presId="urn:microsoft.com/office/officeart/2005/8/layout/cycle1"/>
    <dgm:cxn modelId="{BCC1FA65-E18F-4707-8177-40F996E0E28D}" type="presParOf" srcId="{92131F2E-2CCF-4575-9011-84043A939AEC}" destId="{2A3827B7-1136-4C54-AD98-CF445ACC219B}" srcOrd="10" destOrd="0" presId="urn:microsoft.com/office/officeart/2005/8/layout/cycle1"/>
    <dgm:cxn modelId="{9F5969A8-6F20-44C0-8BCE-5435DAF1DA19}" type="presParOf" srcId="{92131F2E-2CCF-4575-9011-84043A939AEC}" destId="{4A0B3232-50B7-4DB1-8985-E57229810206}" srcOrd="11" destOrd="0" presId="urn:microsoft.com/office/officeart/2005/8/layout/cycle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AC838-F05D-487D-8D01-9527620828A3}">
      <dsp:nvSpPr>
        <dsp:cNvPr id="0" name=""/>
        <dsp:cNvSpPr/>
      </dsp:nvSpPr>
      <dsp:spPr>
        <a:xfrm>
          <a:off x="5041349" y="844716"/>
          <a:ext cx="1966247" cy="811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Selecionado</a:t>
          </a:r>
          <a:endParaRPr lang="pt-BR" sz="2900" b="1" i="1" kern="1200" dirty="0"/>
        </a:p>
      </dsp:txBody>
      <dsp:txXfrm>
        <a:off x="5041349" y="844716"/>
        <a:ext cx="1966247" cy="811470"/>
      </dsp:txXfrm>
    </dsp:sp>
    <dsp:sp modelId="{BF481B34-A956-4AA1-BF8A-FE346E10B846}">
      <dsp:nvSpPr>
        <dsp:cNvPr id="0" name=""/>
        <dsp:cNvSpPr/>
      </dsp:nvSpPr>
      <dsp:spPr>
        <a:xfrm>
          <a:off x="1489684" y="56461"/>
          <a:ext cx="5550553" cy="5550553"/>
        </a:xfrm>
        <a:prstGeom prst="circularArrow">
          <a:avLst>
            <a:gd name="adj1" fmla="val 6908"/>
            <a:gd name="adj2" fmla="val 465804"/>
            <a:gd name="adj3" fmla="val 1492400"/>
            <a:gd name="adj4" fmla="val 19807401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0E53F1-337D-48E6-BD65-6F7CF99A0732}">
      <dsp:nvSpPr>
        <dsp:cNvPr id="0" name=""/>
        <dsp:cNvSpPr/>
      </dsp:nvSpPr>
      <dsp:spPr>
        <a:xfrm>
          <a:off x="4946528" y="4104461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Resolvendo</a:t>
          </a:r>
          <a:endParaRPr lang="pt-BR" sz="2900" b="1" i="1" kern="1200" dirty="0"/>
        </a:p>
      </dsp:txBody>
      <dsp:txXfrm>
        <a:off x="4946528" y="4104461"/>
        <a:ext cx="1966247" cy="761390"/>
      </dsp:txXfrm>
    </dsp:sp>
    <dsp:sp modelId="{B8C9B045-D74E-4E94-8C35-40DDACC3AA2D}">
      <dsp:nvSpPr>
        <dsp:cNvPr id="0" name=""/>
        <dsp:cNvSpPr/>
      </dsp:nvSpPr>
      <dsp:spPr>
        <a:xfrm>
          <a:off x="1503088" y="14591"/>
          <a:ext cx="5550553" cy="5550553"/>
        </a:xfrm>
        <a:prstGeom prst="circularArrow">
          <a:avLst>
            <a:gd name="adj1" fmla="val 6908"/>
            <a:gd name="adj2" fmla="val 465804"/>
            <a:gd name="adj3" fmla="val 6637928"/>
            <a:gd name="adj4" fmla="val 3696290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13333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5137E6-F902-4EB9-9E29-8C05D3E70788}">
      <dsp:nvSpPr>
        <dsp:cNvPr id="0" name=""/>
        <dsp:cNvSpPr/>
      </dsp:nvSpPr>
      <dsp:spPr>
        <a:xfrm>
          <a:off x="1656190" y="4104453"/>
          <a:ext cx="1966247" cy="761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Terminado</a:t>
          </a:r>
          <a:endParaRPr lang="pt-BR" sz="2900" b="1" i="1" kern="1200" dirty="0"/>
        </a:p>
      </dsp:txBody>
      <dsp:txXfrm>
        <a:off x="1656190" y="4104453"/>
        <a:ext cx="1966247" cy="761390"/>
      </dsp:txXfrm>
    </dsp:sp>
    <dsp:sp modelId="{B9BCD160-E255-4AB4-BB9D-8715E4D17606}">
      <dsp:nvSpPr>
        <dsp:cNvPr id="0" name=""/>
        <dsp:cNvSpPr/>
      </dsp:nvSpPr>
      <dsp:spPr>
        <a:xfrm>
          <a:off x="1513170" y="29260"/>
          <a:ext cx="5550553" cy="5544003"/>
        </a:xfrm>
        <a:prstGeom prst="circularArrow">
          <a:avLst>
            <a:gd name="adj1" fmla="val 6908"/>
            <a:gd name="adj2" fmla="val 465804"/>
            <a:gd name="adj3" fmla="val 12196996"/>
            <a:gd name="adj4" fmla="val 8788825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26667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827B7-1136-4C54-AD98-CF445ACC219B}">
      <dsp:nvSpPr>
        <dsp:cNvPr id="0" name=""/>
        <dsp:cNvSpPr/>
      </dsp:nvSpPr>
      <dsp:spPr>
        <a:xfrm>
          <a:off x="1584184" y="772702"/>
          <a:ext cx="1966247" cy="811470"/>
        </a:xfrm>
        <a:prstGeom prst="rect">
          <a:avLst/>
        </a:prstGeom>
        <a:solidFill>
          <a:sysClr val="windowText" lastClr="000000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1" i="1" kern="1200" dirty="0" smtClean="0"/>
            <a:t>Abertura</a:t>
          </a:r>
          <a:endParaRPr lang="pt-BR" sz="2900" b="1" i="1" kern="1200" dirty="0"/>
        </a:p>
      </dsp:txBody>
      <dsp:txXfrm>
        <a:off x="1584184" y="772702"/>
        <a:ext cx="1966247" cy="811470"/>
      </dsp:txXfrm>
    </dsp:sp>
    <dsp:sp modelId="{4A0B3232-50B7-4DB1-8985-E57229810206}">
      <dsp:nvSpPr>
        <dsp:cNvPr id="0" name=""/>
        <dsp:cNvSpPr/>
      </dsp:nvSpPr>
      <dsp:spPr>
        <a:xfrm>
          <a:off x="1473882" y="35354"/>
          <a:ext cx="5550553" cy="5550553"/>
        </a:xfrm>
        <a:prstGeom prst="circularArrow">
          <a:avLst>
            <a:gd name="adj1" fmla="val 6908"/>
            <a:gd name="adj2" fmla="val 465804"/>
            <a:gd name="adj3" fmla="val 17749412"/>
            <a:gd name="adj4" fmla="val 14383143"/>
            <a:gd name="adj5" fmla="val 8059"/>
          </a:avLst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tint val="20000"/>
                <a:satMod val="180000"/>
                <a:lumMod val="98000"/>
              </a:schemeClr>
            </a:gs>
            <a:gs pos="40000">
              <a:schemeClr val="accent6">
                <a:alpha val="90000"/>
                <a:hueOff val="0"/>
                <a:satOff val="0"/>
                <a:lumOff val="0"/>
                <a:alphaOff val="-40000"/>
                <a:tint val="30000"/>
                <a:satMod val="260000"/>
                <a:lumMod val="84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tint val="100000"/>
                <a:satMod val="110000"/>
              </a:schemeClr>
            </a:gs>
          </a:gsLst>
          <a:lin ang="504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bham.ac.uk/~mdr/teaching/modules04/java2/TilesSolvability.html" TargetMode="External"/><Relationship Id="rId3" Type="http://schemas.openxmlformats.org/officeDocument/2006/relationships/hyperlink" Target="https://www.kopf.com.br/kaplof/how-to-solve-any-slide-puzzle-regardless-of-its-size/" TargetMode="External"/><Relationship Id="rId7" Type="http://schemas.openxmlformats.org/officeDocument/2006/relationships/hyperlink" Target="https://love2d.org/wiki/Main_Page" TargetMode="External"/><Relationship Id="rId2" Type="http://schemas.openxmlformats.org/officeDocument/2006/relationships/hyperlink" Target="https://sites.google.com/site/geduldspiele/GallerySlidingPuzz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a.org/manual/5.3/" TargetMode="External"/><Relationship Id="rId5" Type="http://schemas.openxmlformats.org/officeDocument/2006/relationships/hyperlink" Target="https://docs.coronalabs.com/tutorial/data/shuffleTable/index.html" TargetMode="External"/><Relationship Id="rId4" Type="http://schemas.openxmlformats.org/officeDocument/2006/relationships/hyperlink" Target="https://gist.github.com/jdev6/1e7ff30671edf88d03d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6000" dirty="0" smtClean="0"/>
              <a:t>Projeto Final: “Deslize!”</a:t>
            </a:r>
            <a:endParaRPr lang="pt-BR" sz="60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3261072"/>
          </a:xfrm>
        </p:spPr>
        <p:txBody>
          <a:bodyPr rtlCol="0">
            <a:normAutofit/>
          </a:bodyPr>
          <a:lstStyle/>
          <a:p>
            <a:pPr rtl="0"/>
            <a:r>
              <a:rPr lang="pt-BR" cap="none" dirty="0" smtClean="0"/>
              <a:t>INF 1031 – Introdução à Computação</a:t>
            </a:r>
          </a:p>
          <a:p>
            <a:pPr rtl="0"/>
            <a:r>
              <a:rPr lang="pt-BR" cap="none" dirty="0" smtClean="0"/>
              <a:t>Prof. Waldemar </a:t>
            </a:r>
            <a:r>
              <a:rPr lang="pt-BR" cap="none" dirty="0" err="1" smtClean="0"/>
              <a:t>Celes</a:t>
            </a:r>
            <a:endParaRPr lang="pt-BR" cap="none" dirty="0" smtClean="0"/>
          </a:p>
          <a:p>
            <a:pPr rtl="0"/>
            <a:endParaRPr lang="pt-BR" cap="none" dirty="0"/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Equipe: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Motta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Eduardo Siqueira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Gabriel Banaggia</a:t>
            </a:r>
          </a:p>
          <a:p>
            <a:pPr rtl="0"/>
            <a:r>
              <a:rPr lang="pt-BR" cap="none" dirty="0" smtClean="0">
                <a:solidFill>
                  <a:schemeClr val="tx1"/>
                </a:solidFill>
              </a:rPr>
              <a:t>João Pedro </a:t>
            </a:r>
            <a:r>
              <a:rPr lang="pt-BR" cap="none" dirty="0" err="1" smtClean="0">
                <a:solidFill>
                  <a:schemeClr val="tx1"/>
                </a:solidFill>
              </a:rPr>
              <a:t>Raffo</a:t>
            </a:r>
            <a:endParaRPr lang="pt-BR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Referências consultadas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7828" y="1701797"/>
            <a:ext cx="10945215" cy="4462272"/>
          </a:xfrm>
        </p:spPr>
        <p:txBody>
          <a:bodyPr rtlCol="0">
            <a:normAutofit fontScale="85000" lnSpcReduction="10000"/>
          </a:bodyPr>
          <a:lstStyle/>
          <a:p>
            <a:r>
              <a:rPr lang="pt-BR" dirty="0" smtClean="0"/>
              <a:t>2D </a:t>
            </a:r>
            <a:r>
              <a:rPr lang="pt-BR" dirty="0" err="1" smtClean="0"/>
              <a:t>Sliding</a:t>
            </a:r>
            <a:r>
              <a:rPr lang="pt-BR" dirty="0" smtClean="0"/>
              <a:t> Puzzles (</a:t>
            </a:r>
            <a:r>
              <a:rPr lang="pt-BR" dirty="0">
                <a:hlinkClick r:id="rId2"/>
              </a:rPr>
              <a:t>https://sites.google.com/site/geduldspiele/GallerySlidingPuzzles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Kaplof</a:t>
            </a:r>
            <a:r>
              <a:rPr lang="pt-BR" dirty="0" smtClean="0"/>
              <a:t> (</a:t>
            </a:r>
            <a:r>
              <a:rPr lang="pt-BR" dirty="0">
                <a:hlinkClick r:id="rId3"/>
              </a:rPr>
              <a:t>https://www.kopf.com.br/kaplof/how-to-solve-any-slide-puzzle-regardless-of-its-size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GitHub</a:t>
            </a:r>
            <a:r>
              <a:rPr lang="en-US" dirty="0" smtClean="0"/>
              <a:t> (</a:t>
            </a:r>
            <a:r>
              <a:rPr lang="pt-BR" dirty="0">
                <a:hlinkClick r:id="rId4"/>
              </a:rPr>
              <a:t>https://gist.github.com/jdev6/1e7ff30671edf88d03d4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Códigos</a:t>
            </a:r>
            <a:r>
              <a:rPr lang="en-US" dirty="0" smtClean="0"/>
              <a:t> no </a:t>
            </a:r>
            <a:r>
              <a:rPr lang="en-US" dirty="0" err="1" smtClean="0"/>
              <a:t>CoronaLabs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pt-BR" dirty="0">
                <a:hlinkClick r:id="rId5"/>
              </a:rPr>
              <a:t>https://docs.coronalabs.com/tutorial/data/shuffleTable/index.html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Manual de </a:t>
            </a:r>
            <a:r>
              <a:rPr lang="en-US" dirty="0" err="1" smtClean="0"/>
              <a:t>Lua</a:t>
            </a:r>
            <a:r>
              <a:rPr lang="en-US" dirty="0" smtClean="0"/>
              <a:t> (</a:t>
            </a:r>
            <a:r>
              <a:rPr lang="pt-BR" dirty="0">
                <a:hlinkClick r:id="rId6"/>
              </a:rPr>
              <a:t>https://www.lua.org/manual/5.3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)</a:t>
            </a:r>
            <a:endParaRPr lang="en-US" dirty="0"/>
          </a:p>
          <a:p>
            <a:r>
              <a:rPr lang="en-US" dirty="0" err="1" smtClean="0"/>
              <a:t>Löve</a:t>
            </a:r>
            <a:r>
              <a:rPr lang="en-US" dirty="0" smtClean="0"/>
              <a:t> 2D Wiki (</a:t>
            </a: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love2d.org/wiki/Main_Page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Solvability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Tile Puzzles (</a:t>
            </a:r>
            <a:r>
              <a:rPr lang="pt-BR" dirty="0" smtClean="0">
                <a:hlinkClick r:id="rId8"/>
              </a:rPr>
              <a:t>https</a:t>
            </a:r>
            <a:r>
              <a:rPr lang="pt-BR" dirty="0">
                <a:hlinkClick r:id="rId8"/>
              </a:rPr>
              <a:t>://www.cs.bham.ac.uk/~mdr/teaching/modules04/java2/TilesSolvability.html</a:t>
            </a:r>
            <a:r>
              <a:rPr lang="pt-B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74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Proposta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Implementar um jogo de tipo quebra-cabeça com peças deslizantes</a:t>
            </a:r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80" y="2591053"/>
            <a:ext cx="4277032" cy="35730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2591053"/>
            <a:ext cx="4269807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Reuniões e divisão de tarefas</a:t>
            </a:r>
            <a:endParaRPr lang="pt-BR" dirty="0"/>
          </a:p>
          <a:p>
            <a:pPr lvl="1"/>
            <a:r>
              <a:rPr lang="pt-BR" dirty="0"/>
              <a:t>1) </a:t>
            </a:r>
            <a:r>
              <a:rPr lang="pt-BR" dirty="0" smtClean="0"/>
              <a:t>Modelo </a:t>
            </a:r>
            <a:r>
              <a:rPr lang="pt-BR" dirty="0"/>
              <a:t>para os estados do </a:t>
            </a:r>
            <a:r>
              <a:rPr lang="pt-BR" dirty="0" smtClean="0"/>
              <a:t>jogo</a:t>
            </a:r>
          </a:p>
          <a:p>
            <a:pPr lvl="1"/>
            <a:r>
              <a:rPr lang="pt-BR" dirty="0" smtClean="0"/>
              <a:t>2</a:t>
            </a:r>
            <a:r>
              <a:rPr lang="pt-BR" dirty="0"/>
              <a:t>) </a:t>
            </a:r>
            <a:r>
              <a:rPr lang="pt-BR" dirty="0" smtClean="0"/>
              <a:t>Recorte </a:t>
            </a:r>
            <a:r>
              <a:rPr lang="pt-BR" dirty="0"/>
              <a:t>das imagens nos </a:t>
            </a:r>
            <a:r>
              <a:rPr lang="pt-BR" dirty="0" err="1"/>
              <a:t>quads</a:t>
            </a:r>
            <a:r>
              <a:rPr lang="pt-BR" dirty="0"/>
              <a:t> de </a:t>
            </a:r>
            <a:r>
              <a:rPr lang="pt-BR" dirty="0" err="1" smtClean="0"/>
              <a:t>Löve</a:t>
            </a:r>
            <a:endParaRPr lang="pt-BR" dirty="0"/>
          </a:p>
          <a:p>
            <a:pPr lvl="1"/>
            <a:r>
              <a:rPr lang="pt-BR" dirty="0"/>
              <a:t>3) T</a:t>
            </a:r>
            <a:r>
              <a:rPr lang="pt-BR" dirty="0" smtClean="0"/>
              <a:t>abelas com elementos </a:t>
            </a:r>
            <a:r>
              <a:rPr lang="pt-BR" dirty="0"/>
              <a:t>do jogo e o seu </a:t>
            </a:r>
            <a:r>
              <a:rPr lang="pt-BR" dirty="0" smtClean="0"/>
              <a:t>ordenamento</a:t>
            </a:r>
            <a:endParaRPr lang="pt-BR" dirty="0"/>
          </a:p>
          <a:p>
            <a:pPr lvl="1"/>
            <a:r>
              <a:rPr lang="pt-BR" dirty="0" smtClean="0"/>
              <a:t>4) Eventos para ler </a:t>
            </a:r>
            <a:r>
              <a:rPr lang="pt-BR" dirty="0"/>
              <a:t>os cliques válidos e </a:t>
            </a:r>
            <a:r>
              <a:rPr lang="pt-BR" dirty="0" smtClean="0"/>
              <a:t>'movimentar</a:t>
            </a:r>
            <a:r>
              <a:rPr lang="pt-BR" dirty="0"/>
              <a:t>' os </a:t>
            </a:r>
            <a:r>
              <a:rPr lang="pt-BR" dirty="0" err="1" smtClean="0"/>
              <a:t>quads</a:t>
            </a:r>
            <a:endParaRPr lang="pt-BR" dirty="0"/>
          </a:p>
          <a:p>
            <a:pPr lvl="1"/>
            <a:r>
              <a:rPr lang="pt-BR" dirty="0" smtClean="0"/>
              <a:t>5) </a:t>
            </a:r>
            <a:r>
              <a:rPr lang="pt-BR" dirty="0"/>
              <a:t>Pontuação (tempo e número de movimentos)</a:t>
            </a:r>
          </a:p>
          <a:p>
            <a:r>
              <a:rPr lang="pt-BR" dirty="0" smtClean="0"/>
              <a:t>Programando em separado </a:t>
            </a:r>
            <a:r>
              <a:rPr lang="pt-BR" i="1" dirty="0" smtClean="0"/>
              <a:t>versus</a:t>
            </a:r>
            <a:r>
              <a:rPr lang="pt-BR" dirty="0" smtClean="0"/>
              <a:t> 			            Programando em conjunto em tempo real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509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3294856"/>
            <a:ext cx="4062942" cy="2438400"/>
          </a:xfrm>
        </p:spPr>
        <p:txBody>
          <a:bodyPr rtlCol="0"/>
          <a:lstStyle/>
          <a:p>
            <a:pPr rtl="0"/>
            <a:r>
              <a:rPr lang="pt-BR" dirty="0" smtClean="0"/>
              <a:t>Máquina de Estados</a:t>
            </a:r>
            <a:endParaRPr lang="pt-BR" dirty="0"/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722475370"/>
              </p:ext>
            </p:extLst>
          </p:nvPr>
        </p:nvGraphicFramePr>
        <p:xfrm>
          <a:off x="3862164" y="692696"/>
          <a:ext cx="8595252" cy="5550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7704312" y="43108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774932" y="303324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Clique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704650" y="5981367"/>
            <a:ext cx="1238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Função</a:t>
            </a:r>
            <a:endParaRPr lang="pt-BR" sz="2800" dirty="0">
              <a:solidFill>
                <a:schemeClr val="accent6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4525" y="3294856"/>
            <a:ext cx="910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chemeClr val="accent6"/>
                </a:solidFill>
              </a:rPr>
              <a:t>Tecla</a:t>
            </a:r>
            <a:endParaRPr lang="pt-BR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155450" cy="2438400"/>
          </a:xfrm>
        </p:spPr>
        <p:txBody>
          <a:bodyPr rtlCol="0"/>
          <a:lstStyle/>
          <a:p>
            <a:pPr rtl="0"/>
            <a:r>
              <a:rPr lang="pt-BR" dirty="0" smtClean="0"/>
              <a:t>Função gerar </a:t>
            </a:r>
            <a:r>
              <a:rPr lang="pt-BR" dirty="0" err="1" smtClean="0"/>
              <a:t>quads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en-US" dirty="0" err="1" smtClean="0"/>
              <a:t>Resolução</a:t>
            </a:r>
            <a:r>
              <a:rPr lang="en-US" dirty="0" smtClean="0"/>
              <a:t> 900 x 900</a:t>
            </a:r>
            <a:endParaRPr lang="en-US" dirty="0"/>
          </a:p>
        </p:txBody>
      </p:sp>
      <p:pic>
        <p:nvPicPr>
          <p:cNvPr id="2" name="Espaço Reservado para Imagem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r="4445"/>
          <a:stretch>
            <a:fillRect/>
          </a:stretch>
        </p:blipFill>
        <p:spPr>
          <a:xfrm>
            <a:off x="1629916" y="549172"/>
            <a:ext cx="3219346" cy="2951836"/>
          </a:xfrm>
        </p:spPr>
      </p:pic>
      <p:cxnSp>
        <p:nvCxnSpPr>
          <p:cNvPr id="11" name="Conector de seta reta 10"/>
          <p:cNvCxnSpPr/>
          <p:nvPr/>
        </p:nvCxnSpPr>
        <p:spPr>
          <a:xfrm>
            <a:off x="1629916" y="404664"/>
            <a:ext cx="3219346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1485900" y="549172"/>
            <a:ext cx="0" cy="29518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091495" y="-27384"/>
            <a:ext cx="317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165486" y="1794257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" name="Grupo 31"/>
          <p:cNvGrpSpPr/>
          <p:nvPr/>
        </p:nvGrpSpPr>
        <p:grpSpPr>
          <a:xfrm>
            <a:off x="1629916" y="549171"/>
            <a:ext cx="3219346" cy="2967906"/>
            <a:chOff x="1629916" y="621179"/>
            <a:chExt cx="3219346" cy="2967906"/>
          </a:xfrm>
        </p:grpSpPr>
        <p:cxnSp>
          <p:nvCxnSpPr>
            <p:cNvPr id="21" name="Conector reto 20"/>
            <p:cNvCxnSpPr/>
            <p:nvPr/>
          </p:nvCxnSpPr>
          <p:spPr>
            <a:xfrm>
              <a:off x="3790156" y="62117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2638028" y="637249"/>
              <a:ext cx="0" cy="2951836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1629916" y="1556792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/>
            <p:cNvCxnSpPr/>
            <p:nvPr/>
          </p:nvCxnSpPr>
          <p:spPr>
            <a:xfrm>
              <a:off x="1629916" y="2564904"/>
              <a:ext cx="3219346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1293995" y="491057"/>
            <a:ext cx="785464" cy="4738143"/>
            <a:chOff x="1293995" y="491057"/>
            <a:chExt cx="785464" cy="4738143"/>
          </a:xfrm>
        </p:grpSpPr>
        <p:sp>
          <p:nvSpPr>
            <p:cNvPr id="33" name="Elipse 32"/>
            <p:cNvSpPr/>
            <p:nvPr/>
          </p:nvSpPr>
          <p:spPr>
            <a:xfrm>
              <a:off x="1554195" y="491057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1" name="Grupo 40"/>
            <p:cNvGrpSpPr/>
            <p:nvPr/>
          </p:nvGrpSpPr>
          <p:grpSpPr>
            <a:xfrm>
              <a:off x="1293995" y="4829090"/>
              <a:ext cx="785464" cy="400110"/>
              <a:chOff x="1293995" y="4829090"/>
              <a:chExt cx="785464" cy="400110"/>
            </a:xfrm>
          </p:grpSpPr>
          <p:sp>
            <p:nvSpPr>
              <p:cNvPr id="39" name="Elipse 3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0" name="CaixaDeTexto 39"/>
              <p:cNvSpPr txBox="1"/>
              <p:nvPr/>
            </p:nvSpPr>
            <p:spPr>
              <a:xfrm>
                <a:off x="1413892" y="4829090"/>
                <a:ext cx="6655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(0,0)</a:t>
                </a:r>
                <a:endParaRPr lang="pt-BR" sz="2000" dirty="0"/>
              </a:p>
            </p:txBody>
          </p:sp>
        </p:grpSp>
      </p:grpSp>
      <p:grpSp>
        <p:nvGrpSpPr>
          <p:cNvPr id="9" name="Grupo 8"/>
          <p:cNvGrpSpPr/>
          <p:nvPr/>
        </p:nvGrpSpPr>
        <p:grpSpPr>
          <a:xfrm>
            <a:off x="1293995" y="1406515"/>
            <a:ext cx="1045150" cy="4256652"/>
            <a:chOff x="1293995" y="1406515"/>
            <a:chExt cx="1045150" cy="4256652"/>
          </a:xfrm>
        </p:grpSpPr>
        <p:sp>
          <p:nvSpPr>
            <p:cNvPr id="36" name="Elipse 35"/>
            <p:cNvSpPr/>
            <p:nvPr/>
          </p:nvSpPr>
          <p:spPr>
            <a:xfrm>
              <a:off x="1546953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1293995" y="5263057"/>
              <a:ext cx="1045150" cy="400110"/>
              <a:chOff x="1293995" y="4829090"/>
              <a:chExt cx="1045150" cy="400110"/>
            </a:xfrm>
          </p:grpSpPr>
          <p:sp>
            <p:nvSpPr>
              <p:cNvPr id="43" name="Elipse 42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(0,300)</a:t>
                </a:r>
                <a:endParaRPr lang="pt-BR" sz="2000" dirty="0"/>
              </a:p>
            </p:txBody>
          </p:sp>
        </p:grpSp>
      </p:grpSp>
      <p:grpSp>
        <p:nvGrpSpPr>
          <p:cNvPr id="10" name="Grupo 9"/>
          <p:cNvGrpSpPr/>
          <p:nvPr/>
        </p:nvGrpSpPr>
        <p:grpSpPr>
          <a:xfrm>
            <a:off x="3325415" y="492639"/>
            <a:ext cx="1045150" cy="4736561"/>
            <a:chOff x="3325415" y="492639"/>
            <a:chExt cx="1045150" cy="4736561"/>
          </a:xfrm>
        </p:grpSpPr>
        <p:sp>
          <p:nvSpPr>
            <p:cNvPr id="34" name="Elipse 33"/>
            <p:cNvSpPr/>
            <p:nvPr/>
          </p:nvSpPr>
          <p:spPr>
            <a:xfrm>
              <a:off x="3718147" y="49263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5" name="Grupo 44"/>
            <p:cNvGrpSpPr/>
            <p:nvPr/>
          </p:nvGrpSpPr>
          <p:grpSpPr>
            <a:xfrm>
              <a:off x="3325415" y="4829090"/>
              <a:ext cx="1045150" cy="400110"/>
              <a:chOff x="1293995" y="4829090"/>
              <a:chExt cx="1045150" cy="400110"/>
            </a:xfrm>
          </p:grpSpPr>
          <p:sp>
            <p:nvSpPr>
              <p:cNvPr id="46" name="Elipse 45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(600,0)</a:t>
                </a:r>
                <a:endParaRPr lang="pt-BR" sz="2000" dirty="0"/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2199356" y="487281"/>
            <a:ext cx="1045150" cy="4741919"/>
            <a:chOff x="2199356" y="487281"/>
            <a:chExt cx="1045150" cy="4741919"/>
          </a:xfrm>
        </p:grpSpPr>
        <p:sp>
          <p:nvSpPr>
            <p:cNvPr id="35" name="Elipse 34"/>
            <p:cNvSpPr/>
            <p:nvPr/>
          </p:nvSpPr>
          <p:spPr>
            <a:xfrm>
              <a:off x="2566020" y="487281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48" name="Grupo 47"/>
            <p:cNvGrpSpPr/>
            <p:nvPr/>
          </p:nvGrpSpPr>
          <p:grpSpPr>
            <a:xfrm>
              <a:off x="2199356" y="4829090"/>
              <a:ext cx="1045150" cy="400110"/>
              <a:chOff x="1293995" y="4829090"/>
              <a:chExt cx="1045150" cy="400110"/>
            </a:xfrm>
          </p:grpSpPr>
          <p:sp>
            <p:nvSpPr>
              <p:cNvPr id="49" name="Elipse 48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1413892" y="4829090"/>
                <a:ext cx="925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(300,0)</a:t>
                </a:r>
                <a:endParaRPr lang="pt-BR" sz="2000" dirty="0"/>
              </a:p>
            </p:txBody>
          </p:sp>
        </p:grpSp>
      </p:grpSp>
      <p:grpSp>
        <p:nvGrpSpPr>
          <p:cNvPr id="8" name="Grupo 7"/>
          <p:cNvGrpSpPr/>
          <p:nvPr/>
        </p:nvGrpSpPr>
        <p:grpSpPr>
          <a:xfrm>
            <a:off x="2367523" y="1405734"/>
            <a:ext cx="1304837" cy="4257433"/>
            <a:chOff x="2367523" y="1405734"/>
            <a:chExt cx="1304837" cy="4257433"/>
          </a:xfrm>
        </p:grpSpPr>
        <p:sp>
          <p:nvSpPr>
            <p:cNvPr id="37" name="Elipse 36"/>
            <p:cNvSpPr/>
            <p:nvPr/>
          </p:nvSpPr>
          <p:spPr>
            <a:xfrm>
              <a:off x="2566020" y="1405734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2367523" y="5263057"/>
              <a:ext cx="1304837" cy="400110"/>
              <a:chOff x="1293995" y="4829090"/>
              <a:chExt cx="1304837" cy="400110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3" name="CaixaDeTexto 52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(300,300)</a:t>
                </a:r>
                <a:endParaRPr lang="pt-BR" sz="2000" dirty="0"/>
              </a:p>
            </p:txBody>
          </p:sp>
        </p:grpSp>
      </p:grpSp>
      <p:grpSp>
        <p:nvGrpSpPr>
          <p:cNvPr id="7" name="Grupo 6"/>
          <p:cNvGrpSpPr/>
          <p:nvPr/>
        </p:nvGrpSpPr>
        <p:grpSpPr>
          <a:xfrm>
            <a:off x="3718147" y="1406515"/>
            <a:ext cx="1344086" cy="4242925"/>
            <a:chOff x="3718147" y="1406515"/>
            <a:chExt cx="1344086" cy="4242925"/>
          </a:xfrm>
        </p:grpSpPr>
        <p:sp>
          <p:nvSpPr>
            <p:cNvPr id="38" name="Elipse 37"/>
            <p:cNvSpPr/>
            <p:nvPr/>
          </p:nvSpPr>
          <p:spPr>
            <a:xfrm>
              <a:off x="3718147" y="140651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grpSp>
          <p:nvGrpSpPr>
            <p:cNvPr id="54" name="Grupo 53"/>
            <p:cNvGrpSpPr/>
            <p:nvPr/>
          </p:nvGrpSpPr>
          <p:grpSpPr>
            <a:xfrm>
              <a:off x="3757396" y="5249330"/>
              <a:ext cx="1304837" cy="400110"/>
              <a:chOff x="1293995" y="4829090"/>
              <a:chExt cx="1304837" cy="400110"/>
            </a:xfrm>
          </p:grpSpPr>
          <p:sp>
            <p:nvSpPr>
              <p:cNvPr id="55" name="Elipse 54"/>
              <p:cNvSpPr/>
              <p:nvPr/>
            </p:nvSpPr>
            <p:spPr>
              <a:xfrm>
                <a:off x="1293995" y="49459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800" dirty="0"/>
              </a:p>
            </p:txBody>
          </p:sp>
          <p:sp>
            <p:nvSpPr>
              <p:cNvPr id="56" name="CaixaDeTexto 55"/>
              <p:cNvSpPr txBox="1"/>
              <p:nvPr/>
            </p:nvSpPr>
            <p:spPr>
              <a:xfrm>
                <a:off x="1413892" y="4829090"/>
                <a:ext cx="1184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000" dirty="0" smtClean="0"/>
                  <a:t>(600,300)</a:t>
                </a:r>
                <a:endParaRPr lang="pt-BR" sz="2000" dirty="0"/>
              </a:p>
            </p:txBody>
          </p:sp>
        </p:grpSp>
      </p:grpSp>
      <p:sp>
        <p:nvSpPr>
          <p:cNvPr id="4" name="Retângulo 3"/>
          <p:cNvSpPr/>
          <p:nvPr/>
        </p:nvSpPr>
        <p:spPr>
          <a:xfrm>
            <a:off x="5384088" y="188221"/>
            <a:ext cx="6760874" cy="658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gera_quads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-exemplo com dificuldade 3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dificuldade *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/dificuldade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tiles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{}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x, y,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 + 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{index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tile_atual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(</a:t>
            </a:r>
            <a:r>
              <a:rPr lang="pt-BR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tamanho_tile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--p/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próx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y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--siga pela linha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x</a:t>
            </a: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deixa o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último invisível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[#tiles].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200"/>
              </a:lnSpc>
            </a:pP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tiles</a:t>
            </a:r>
          </a:p>
          <a:p>
            <a:pPr>
              <a:lnSpc>
                <a:spcPts val="2200"/>
              </a:lnSpc>
            </a:pPr>
            <a:r>
              <a:rPr lang="pt-BR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070720"/>
            <a:ext cx="4062942" cy="2438400"/>
          </a:xfrm>
        </p:spPr>
        <p:txBody>
          <a:bodyPr/>
          <a:lstStyle/>
          <a:p>
            <a:r>
              <a:rPr lang="pt-BR" dirty="0" smtClean="0"/>
              <a:t>Tabela de peças e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Função embaralhar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</a:t>
            </a:r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1, Q1,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2, Q2,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{  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3, Q3, </a:t>
            </a:r>
            <a:r>
              <a:rPr lang="pt-BR" dirty="0"/>
              <a:t>t</a:t>
            </a:r>
            <a:r>
              <a:rPr lang="pt-BR" dirty="0">
                <a:solidFill>
                  <a:schemeClr val="accent2"/>
                </a:solidFill>
              </a:rPr>
              <a:t>}</a:t>
            </a:r>
            <a:r>
              <a:rPr lang="pt-BR" dirty="0"/>
              <a:t>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9, Q9, f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, ..., </a:t>
            </a:r>
            <a:r>
              <a:rPr lang="pt-BR" dirty="0" smtClean="0">
                <a:solidFill>
                  <a:schemeClr val="accent2"/>
                </a:solidFill>
              </a:rPr>
              <a:t>{</a:t>
            </a:r>
            <a:r>
              <a:rPr lang="pt-BR" dirty="0" smtClean="0"/>
              <a:t>4, Q4, t</a:t>
            </a:r>
            <a:r>
              <a:rPr lang="pt-BR" dirty="0" smtClean="0">
                <a:solidFill>
                  <a:schemeClr val="accent2"/>
                </a:solidFill>
              </a:rPr>
              <a:t>}</a:t>
            </a:r>
            <a:r>
              <a:rPr lang="pt-BR" dirty="0" smtClean="0"/>
              <a:t>   }</a:t>
            </a:r>
            <a:endParaRPr lang="pt-BR" dirty="0"/>
          </a:p>
        </p:txBody>
      </p:sp>
      <p:grpSp>
        <p:nvGrpSpPr>
          <p:cNvPr id="19" name="Grupo 18"/>
          <p:cNvGrpSpPr/>
          <p:nvPr/>
        </p:nvGrpSpPr>
        <p:grpSpPr>
          <a:xfrm>
            <a:off x="907022" y="4725144"/>
            <a:ext cx="1010926" cy="904166"/>
            <a:chOff x="907022" y="4725144"/>
            <a:chExt cx="1010926" cy="904166"/>
          </a:xfrm>
        </p:grpSpPr>
        <p:sp>
          <p:nvSpPr>
            <p:cNvPr id="5" name="Elipse 4"/>
            <p:cNvSpPr/>
            <p:nvPr/>
          </p:nvSpPr>
          <p:spPr>
            <a:xfrm>
              <a:off x="1557908" y="4725144"/>
              <a:ext cx="360040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07022" y="5229200"/>
              <a:ext cx="862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ident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1341884" y="5085184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o 19"/>
          <p:cNvGrpSpPr/>
          <p:nvPr/>
        </p:nvGrpSpPr>
        <p:grpSpPr>
          <a:xfrm>
            <a:off x="2133972" y="4725144"/>
            <a:ext cx="1224136" cy="936104"/>
            <a:chOff x="2133972" y="4725144"/>
            <a:chExt cx="1224136" cy="936104"/>
          </a:xfrm>
        </p:grpSpPr>
        <p:sp>
          <p:nvSpPr>
            <p:cNvPr id="6" name="Elipse 5"/>
            <p:cNvSpPr/>
            <p:nvPr/>
          </p:nvSpPr>
          <p:spPr>
            <a:xfrm>
              <a:off x="2926060" y="4725144"/>
              <a:ext cx="432048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33972" y="5261138"/>
              <a:ext cx="8286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quad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6" name="Conector de seta reta 15"/>
            <p:cNvCxnSpPr/>
            <p:nvPr/>
          </p:nvCxnSpPr>
          <p:spPr>
            <a:xfrm flipV="1">
              <a:off x="2892693" y="515719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o 20"/>
          <p:cNvGrpSpPr/>
          <p:nvPr/>
        </p:nvGrpSpPr>
        <p:grpSpPr>
          <a:xfrm>
            <a:off x="4006180" y="4706483"/>
            <a:ext cx="936104" cy="954765"/>
            <a:chOff x="4006180" y="4706483"/>
            <a:chExt cx="936104" cy="954765"/>
          </a:xfrm>
        </p:grpSpPr>
        <p:sp>
          <p:nvSpPr>
            <p:cNvPr id="7" name="Elipse 6"/>
            <p:cNvSpPr/>
            <p:nvPr/>
          </p:nvSpPr>
          <p:spPr>
            <a:xfrm>
              <a:off x="4626868" y="4706483"/>
              <a:ext cx="315416" cy="36004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06180" y="5261138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</a:t>
              </a:r>
              <a:r>
                <a:rPr lang="pt-BR" sz="2000" dirty="0" err="1" smtClean="0"/>
                <a:t>visib</a:t>
              </a:r>
              <a:r>
                <a:rPr lang="pt-BR" sz="2000" dirty="0" smtClean="0"/>
                <a:t>’</a:t>
              </a:r>
              <a:endParaRPr lang="pt-BR" sz="2000" dirty="0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482630" y="5133929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2009823" y="5661248"/>
            <a:ext cx="1636318" cy="1022602"/>
            <a:chOff x="2009823" y="5661248"/>
            <a:chExt cx="1636318" cy="1022602"/>
          </a:xfrm>
        </p:grpSpPr>
        <p:sp>
          <p:nvSpPr>
            <p:cNvPr id="8" name="Elipse 7"/>
            <p:cNvSpPr/>
            <p:nvPr/>
          </p:nvSpPr>
          <p:spPr>
            <a:xfrm>
              <a:off x="2566021" y="5661248"/>
              <a:ext cx="1080120" cy="432048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009823" y="6283740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smtClean="0"/>
                <a:t>‘index = 2’</a:t>
              </a:r>
              <a:endParaRPr lang="pt-BR" sz="2000" dirty="0"/>
            </a:p>
          </p:txBody>
        </p:sp>
        <p:cxnSp>
          <p:nvCxnSpPr>
            <p:cNvPr id="18" name="Conector de seta reta 17"/>
            <p:cNvCxnSpPr/>
            <p:nvPr/>
          </p:nvCxnSpPr>
          <p:spPr>
            <a:xfrm flipV="1">
              <a:off x="2826946" y="6145572"/>
              <a:ext cx="198227" cy="1880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Imagem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88032"/>
            <a:ext cx="3068960" cy="306896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5748172" y="607295"/>
            <a:ext cx="60928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embaralha_tabela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 = #t, 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pt-BR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pt-B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(i)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t[i], t[j] = t[j], t[i]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-trecho para garantir que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haverá solução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4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5577" y="2149996"/>
            <a:ext cx="4062942" cy="2438400"/>
          </a:xfrm>
        </p:spPr>
        <p:txBody>
          <a:bodyPr/>
          <a:lstStyle/>
          <a:p>
            <a:r>
              <a:rPr lang="pt-BR" dirty="0" smtClean="0"/>
              <a:t>Função </a:t>
            </a:r>
            <a:r>
              <a:rPr lang="pt-BR" dirty="0" smtClean="0"/>
              <a:t>selecionar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975872" y="349488"/>
            <a:ext cx="723922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verifica_clique_painel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(w/2 -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painel_w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(h/2 -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confere se o clique foi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painel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&gt;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painel_w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&gt;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painel_h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x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borda_x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y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borda_y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(y/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tam_tile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)-1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dific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55577" y="306705"/>
            <a:ext cx="3756990" cy="3724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20688"/>
            <a:ext cx="3096344" cy="3096344"/>
          </a:xfrm>
          <a:prstGeom prst="rect">
            <a:avLst/>
          </a:prstGeom>
          <a:ln w="330200" cmpd="sng">
            <a:noFill/>
            <a:prstDash val="solid"/>
            <a:miter lim="800000"/>
          </a:ln>
          <a:effectLst>
            <a:softEdge rad="0"/>
          </a:effectLst>
        </p:spPr>
      </p:pic>
      <p:cxnSp>
        <p:nvCxnSpPr>
          <p:cNvPr id="8" name="Conector de seta reta 7"/>
          <p:cNvCxnSpPr/>
          <p:nvPr/>
        </p:nvCxnSpPr>
        <p:spPr>
          <a:xfrm flipH="1">
            <a:off x="1155577" y="620688"/>
            <a:ext cx="330323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1168184" y="535853"/>
            <a:ext cx="317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pt-BR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1515695" y="306705"/>
            <a:ext cx="0" cy="3253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511564" y="193092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endParaRPr lang="pt-BR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110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2142728"/>
            <a:ext cx="4062942" cy="2438400"/>
          </a:xfrm>
        </p:spPr>
        <p:txBody>
          <a:bodyPr/>
          <a:lstStyle/>
          <a:p>
            <a:r>
              <a:rPr lang="pt-BR" dirty="0" smtClean="0"/>
              <a:t>Função </a:t>
            </a:r>
            <a:r>
              <a:rPr lang="pt-BR" dirty="0" smtClean="0"/>
              <a:t>trocar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70276" y="44624"/>
            <a:ext cx="723922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troca_vizinho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verifica se tile direita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está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vazia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visivel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false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tiles[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 tiles[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movimentos = movimentos +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pt-BR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--tile esquerda: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% dificuldade ~= 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superior: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dificuldade) &gt; 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150000"/>
              </a:lnSpc>
            </a:pP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--tile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inferior: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dificuldade) &lt;= 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b="1" dirty="0">
              <a:solidFill>
                <a:schemeClr val="accent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620688"/>
            <a:ext cx="30963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Vitória e Pontuação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46340" y="476672"/>
            <a:ext cx="65527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i=</a:t>
            </a:r>
            <a:r>
              <a:rPr lang="pt-BR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qnt_tiles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tiles[i].index ~= i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love.mousepressed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x,y,bt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0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verifica_vitoria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resolvendo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love.timer.getTime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tFim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tInicio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pontuacao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dificuldade - movimentos -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duracao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terminado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b="1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20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633</TotalTime>
  <Words>765</Words>
  <Application>Microsoft Office PowerPoint</Application>
  <PresentationFormat>Personalizar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Tecnologia 16x9</vt:lpstr>
      <vt:lpstr>Projeto Final: “Deslize!”</vt:lpstr>
      <vt:lpstr>Proposta</vt:lpstr>
      <vt:lpstr>Metodologia</vt:lpstr>
      <vt:lpstr>Máquina de Estados</vt:lpstr>
      <vt:lpstr>Função gerar quads</vt:lpstr>
      <vt:lpstr>Tabela de peças e Função embaralhar</vt:lpstr>
      <vt:lpstr>Função selecionar</vt:lpstr>
      <vt:lpstr>Função trocar</vt:lpstr>
      <vt:lpstr>Vitória e Pontuação</vt:lpstr>
      <vt:lpstr>Referências consultadas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do Título</dc:title>
  <dc:creator>Gabriel Banaggia</dc:creator>
  <cp:lastModifiedBy>Gabriel Banaggia</cp:lastModifiedBy>
  <cp:revision>43</cp:revision>
  <dcterms:created xsi:type="dcterms:W3CDTF">2020-07-10T14:47:11Z</dcterms:created>
  <dcterms:modified xsi:type="dcterms:W3CDTF">2020-07-13T13:44:20Z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