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3" r:id="rId7"/>
    <p:sldId id="271" r:id="rId8"/>
    <p:sldId id="265" r:id="rId9"/>
    <p:sldId id="274" r:id="rId10"/>
    <p:sldId id="275" r:id="rId11"/>
    <p:sldId id="272" r:id="rId1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f.com.br/kaplof/how-to-solve-any-slide-puzzle-regardless-of-its-size/" TargetMode="External"/><Relationship Id="rId7" Type="http://schemas.openxmlformats.org/officeDocument/2006/relationships/hyperlink" Target="https://love2d.org/wiki/Main_Page" TargetMode="External"/><Relationship Id="rId2" Type="http://schemas.openxmlformats.org/officeDocument/2006/relationships/hyperlink" Target="https://sites.google.com/site/geduldspiele/GallerySlidingPuzz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a.org/manual/5.3/" TargetMode="External"/><Relationship Id="rId5" Type="http://schemas.openxmlformats.org/officeDocument/2006/relationships/hyperlink" Target="https://docs.coronalabs.com/tutorial/data/shuffleTable/index.html" TargetMode="External"/><Relationship Id="rId4" Type="http://schemas.openxmlformats.org/officeDocument/2006/relationships/hyperlink" Target="https://gist.github.com/jdev6/1e7ff30671edf88d03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Projeto Final: “Deslize!”</a:t>
            </a:r>
            <a:endParaRPr lang="pt-BR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 smtClean="0"/>
              <a:t>INF 1031 – Introdução à Computação</a:t>
            </a:r>
          </a:p>
          <a:p>
            <a:pPr rtl="0"/>
            <a:r>
              <a:rPr lang="pt-BR" cap="none" dirty="0" smtClean="0"/>
              <a:t>Prof. Waldemar </a:t>
            </a:r>
            <a:r>
              <a:rPr lang="pt-BR" cap="none" dirty="0" err="1" smtClean="0"/>
              <a:t>Celes</a:t>
            </a:r>
            <a:endParaRPr lang="pt-BR" cap="none" dirty="0" smtClean="0"/>
          </a:p>
          <a:p>
            <a:pPr rtl="0"/>
            <a:endParaRPr lang="pt-BR" cap="none" dirty="0"/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Equipe: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Motta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Siqueira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Gabriel Banaggia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João Pedro </a:t>
            </a:r>
            <a:r>
              <a:rPr lang="pt-BR" cap="none" dirty="0" err="1" smtClean="0">
                <a:solidFill>
                  <a:schemeClr val="tx1"/>
                </a:solidFill>
              </a:rPr>
              <a:t>Raffo</a:t>
            </a: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Proposta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Implementar um jogo de tipo quebra-cabeça com peças deslizantes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0" y="2591053"/>
            <a:ext cx="4277032" cy="3573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591053"/>
            <a:ext cx="4269807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 divisão de tarefas</a:t>
            </a:r>
            <a:endParaRPr lang="pt-BR" dirty="0"/>
          </a:p>
          <a:p>
            <a:pPr lvl="1"/>
            <a:r>
              <a:rPr lang="pt-BR" dirty="0"/>
              <a:t>1) </a:t>
            </a:r>
            <a:r>
              <a:rPr lang="pt-BR" dirty="0" smtClean="0"/>
              <a:t>Modelo </a:t>
            </a:r>
            <a:r>
              <a:rPr lang="pt-BR" dirty="0"/>
              <a:t>para os estados do </a:t>
            </a:r>
            <a:r>
              <a:rPr lang="pt-BR" dirty="0" smtClean="0"/>
              <a:t>jogo</a:t>
            </a:r>
          </a:p>
          <a:p>
            <a:pPr lvl="1"/>
            <a:r>
              <a:rPr lang="pt-BR" dirty="0" smtClean="0"/>
              <a:t>2</a:t>
            </a:r>
            <a:r>
              <a:rPr lang="pt-BR" dirty="0"/>
              <a:t>) </a:t>
            </a:r>
            <a:r>
              <a:rPr lang="pt-BR" dirty="0" smtClean="0"/>
              <a:t>Recorte </a:t>
            </a:r>
            <a:r>
              <a:rPr lang="pt-BR" dirty="0"/>
              <a:t>das imagens nos </a:t>
            </a:r>
            <a:r>
              <a:rPr lang="pt-BR" dirty="0" err="1"/>
              <a:t>quads</a:t>
            </a:r>
            <a:r>
              <a:rPr lang="pt-BR" dirty="0"/>
              <a:t> de </a:t>
            </a:r>
            <a:r>
              <a:rPr lang="pt-BR" dirty="0" err="1" smtClean="0"/>
              <a:t>Löve</a:t>
            </a:r>
            <a:endParaRPr lang="pt-BR" dirty="0"/>
          </a:p>
          <a:p>
            <a:pPr lvl="1"/>
            <a:r>
              <a:rPr lang="pt-BR" dirty="0"/>
              <a:t>3) T</a:t>
            </a:r>
            <a:r>
              <a:rPr lang="pt-BR" dirty="0" smtClean="0"/>
              <a:t>abelas com elementos </a:t>
            </a:r>
            <a:r>
              <a:rPr lang="pt-BR" dirty="0"/>
              <a:t>do jogo e o seu </a:t>
            </a:r>
            <a:r>
              <a:rPr lang="pt-BR" dirty="0" smtClean="0"/>
              <a:t>ordenamento</a:t>
            </a:r>
            <a:endParaRPr lang="pt-BR" dirty="0"/>
          </a:p>
          <a:p>
            <a:pPr lvl="1"/>
            <a:r>
              <a:rPr lang="pt-BR" dirty="0" smtClean="0"/>
              <a:t>4) Eventos para ler </a:t>
            </a:r>
            <a:r>
              <a:rPr lang="pt-BR" dirty="0"/>
              <a:t>os cliques válidos e </a:t>
            </a:r>
            <a:r>
              <a:rPr lang="pt-BR" dirty="0" smtClean="0"/>
              <a:t>'movimentar</a:t>
            </a:r>
            <a:r>
              <a:rPr lang="pt-BR" dirty="0"/>
              <a:t>' os </a:t>
            </a:r>
            <a:r>
              <a:rPr lang="pt-BR" dirty="0" err="1" smtClean="0"/>
              <a:t>quads</a:t>
            </a:r>
            <a:endParaRPr lang="pt-BR" dirty="0"/>
          </a:p>
          <a:p>
            <a:pPr lvl="1"/>
            <a:r>
              <a:rPr lang="pt-BR" dirty="0" smtClean="0"/>
              <a:t>5) </a:t>
            </a:r>
            <a:r>
              <a:rPr lang="pt-BR" dirty="0"/>
              <a:t>Pontuação (tempo e número de movimentos)</a:t>
            </a:r>
          </a:p>
          <a:p>
            <a:r>
              <a:rPr lang="pt-BR" dirty="0" smtClean="0"/>
              <a:t>Programando em separado </a:t>
            </a:r>
            <a:r>
              <a:rPr lang="pt-BR" i="1" dirty="0" smtClean="0"/>
              <a:t>versus</a:t>
            </a:r>
            <a:r>
              <a:rPr lang="pt-BR" dirty="0" smtClean="0"/>
              <a:t> 			            Programando em conjunto em 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3294856"/>
            <a:ext cx="4062942" cy="2438400"/>
          </a:xfrm>
        </p:spPr>
        <p:txBody>
          <a:bodyPr rtlCol="0"/>
          <a:lstStyle/>
          <a:p>
            <a:pPr rtl="0"/>
            <a:r>
              <a:rPr lang="pt-BR" dirty="0" smtClean="0"/>
              <a:t>Máquina de Estados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3" y="1093951"/>
            <a:ext cx="6094412" cy="4568497"/>
          </a:xfr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155450" cy="2438400"/>
          </a:xfrm>
        </p:spPr>
        <p:txBody>
          <a:bodyPr rtlCol="0"/>
          <a:lstStyle/>
          <a:p>
            <a:pPr rtl="0"/>
            <a:r>
              <a:rPr lang="pt-BR" dirty="0" smtClean="0"/>
              <a:t>Função gerar </a:t>
            </a:r>
            <a:r>
              <a:rPr lang="pt-BR" dirty="0" err="1" smtClean="0"/>
              <a:t>quads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Resolução</a:t>
            </a:r>
            <a:r>
              <a:rPr lang="en-US" dirty="0" smtClean="0"/>
              <a:t> 900 x 900</a:t>
            </a:r>
            <a:endParaRPr lang="en-US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4445"/>
          <a:stretch>
            <a:fillRect/>
          </a:stretch>
        </p:blipFill>
        <p:spPr>
          <a:xfrm>
            <a:off x="1629916" y="549172"/>
            <a:ext cx="3219346" cy="2951836"/>
          </a:xfrm>
        </p:spPr>
      </p:pic>
      <p:cxnSp>
        <p:nvCxnSpPr>
          <p:cNvPr id="11" name="Conector de seta reta 10"/>
          <p:cNvCxnSpPr/>
          <p:nvPr/>
        </p:nvCxnSpPr>
        <p:spPr>
          <a:xfrm>
            <a:off x="1629916" y="404664"/>
            <a:ext cx="32193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485900" y="549172"/>
            <a:ext cx="0" cy="2951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091495" y="-27384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65486" y="179425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629916" y="549171"/>
            <a:ext cx="3219346" cy="2967906"/>
            <a:chOff x="1629916" y="621179"/>
            <a:chExt cx="3219346" cy="2967906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790156" y="62117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2638028" y="63724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629916" y="1556792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1629916" y="2564904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ipse 32"/>
          <p:cNvSpPr/>
          <p:nvPr/>
        </p:nvSpPr>
        <p:spPr>
          <a:xfrm>
            <a:off x="1554195" y="491057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4" name="Elipse 33"/>
          <p:cNvSpPr/>
          <p:nvPr/>
        </p:nvSpPr>
        <p:spPr>
          <a:xfrm>
            <a:off x="3718147" y="492639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5" name="Elipse 34"/>
          <p:cNvSpPr/>
          <p:nvPr/>
        </p:nvSpPr>
        <p:spPr>
          <a:xfrm>
            <a:off x="2566020" y="487281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6" name="Elipse 35"/>
          <p:cNvSpPr/>
          <p:nvPr/>
        </p:nvSpPr>
        <p:spPr>
          <a:xfrm>
            <a:off x="1546953" y="14065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7" name="Elipse 36"/>
          <p:cNvSpPr/>
          <p:nvPr/>
        </p:nvSpPr>
        <p:spPr>
          <a:xfrm>
            <a:off x="2566020" y="140573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8" name="Elipse 37"/>
          <p:cNvSpPr/>
          <p:nvPr/>
        </p:nvSpPr>
        <p:spPr>
          <a:xfrm>
            <a:off x="3718147" y="14065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grpSp>
        <p:nvGrpSpPr>
          <p:cNvPr id="41" name="Grupo 40"/>
          <p:cNvGrpSpPr/>
          <p:nvPr/>
        </p:nvGrpSpPr>
        <p:grpSpPr>
          <a:xfrm>
            <a:off x="1293995" y="4829090"/>
            <a:ext cx="785464" cy="400110"/>
            <a:chOff x="1293995" y="4829090"/>
            <a:chExt cx="785464" cy="400110"/>
          </a:xfrm>
        </p:grpSpPr>
        <p:sp>
          <p:nvSpPr>
            <p:cNvPr id="39" name="Elipse 38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413892" y="4829090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(0,0)</a:t>
              </a:r>
              <a:endParaRPr lang="pt-BR" sz="20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293995" y="5263057"/>
            <a:ext cx="1045150" cy="400110"/>
            <a:chOff x="1293995" y="4829090"/>
            <a:chExt cx="1045150" cy="400110"/>
          </a:xfrm>
        </p:grpSpPr>
        <p:sp>
          <p:nvSpPr>
            <p:cNvPr id="43" name="Elipse 42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(0,300)</a:t>
              </a:r>
              <a:endParaRPr lang="pt-BR" sz="20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325415" y="4829090"/>
            <a:ext cx="1045150" cy="400110"/>
            <a:chOff x="1293995" y="4829090"/>
            <a:chExt cx="1045150" cy="400110"/>
          </a:xfrm>
        </p:grpSpPr>
        <p:sp>
          <p:nvSpPr>
            <p:cNvPr id="46" name="Elipse 45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(600,0)</a:t>
              </a:r>
              <a:endParaRPr lang="pt-BR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199356" y="4829090"/>
            <a:ext cx="1045150" cy="400110"/>
            <a:chOff x="1293995" y="4829090"/>
            <a:chExt cx="1045150" cy="400110"/>
          </a:xfrm>
        </p:grpSpPr>
        <p:sp>
          <p:nvSpPr>
            <p:cNvPr id="49" name="Elipse 48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(300,0)</a:t>
              </a:r>
              <a:endParaRPr lang="pt-BR" sz="2000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2367523" y="5263057"/>
            <a:ext cx="1304837" cy="400110"/>
            <a:chOff x="1293995" y="4829090"/>
            <a:chExt cx="1304837" cy="400110"/>
          </a:xfrm>
        </p:grpSpPr>
        <p:sp>
          <p:nvSpPr>
            <p:cNvPr id="52" name="Elipse 51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13892" y="48290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(300,300)</a:t>
              </a:r>
              <a:endParaRPr lang="pt-BR" sz="20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757396" y="5249330"/>
            <a:ext cx="1304837" cy="400110"/>
            <a:chOff x="1293995" y="4829090"/>
            <a:chExt cx="1304837" cy="400110"/>
          </a:xfrm>
        </p:grpSpPr>
        <p:sp>
          <p:nvSpPr>
            <p:cNvPr id="55" name="Elipse 54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13892" y="48290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(600,300)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070720"/>
            <a:ext cx="4062942" cy="2438400"/>
          </a:xfrm>
        </p:spPr>
        <p:txBody>
          <a:bodyPr/>
          <a:lstStyle/>
          <a:p>
            <a:r>
              <a:rPr lang="pt-BR" dirty="0" smtClean="0"/>
              <a:t>Tabela de peças 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Função embaralhar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</a:p>
          <a:p>
            <a:r>
              <a:rPr lang="pt-BR" dirty="0"/>
              <a:t> </a:t>
            </a:r>
            <a:r>
              <a:rPr lang="pt-BR" dirty="0" smtClean="0"/>
              <a:t>    {1, Q1, t}, {2, Q2, t}, ..., {9, Q9, f}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    {3, Q3, </a:t>
            </a:r>
            <a:r>
              <a:rPr lang="pt-BR" dirty="0"/>
              <a:t>t}, </a:t>
            </a:r>
            <a:r>
              <a:rPr lang="pt-BR" dirty="0" smtClean="0"/>
              <a:t>{9, Q9, f}, </a:t>
            </a:r>
            <a:r>
              <a:rPr lang="pt-BR" dirty="0"/>
              <a:t>..., </a:t>
            </a:r>
            <a:r>
              <a:rPr lang="pt-BR" dirty="0" smtClean="0"/>
              <a:t>{4, Q4, t}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907022" y="4725144"/>
            <a:ext cx="1010926" cy="904166"/>
            <a:chOff x="907022" y="4725144"/>
            <a:chExt cx="1010926" cy="904166"/>
          </a:xfrm>
        </p:grpSpPr>
        <p:sp>
          <p:nvSpPr>
            <p:cNvPr id="5" name="Elipse 4"/>
            <p:cNvSpPr/>
            <p:nvPr/>
          </p:nvSpPr>
          <p:spPr>
            <a:xfrm>
              <a:off x="1557908" y="4725144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07022" y="5229200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‘id’</a:t>
              </a:r>
              <a:endParaRPr lang="pt-BR" sz="2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341884" y="5085184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2133972" y="4725144"/>
            <a:ext cx="1224136" cy="936104"/>
            <a:chOff x="2133972" y="4725144"/>
            <a:chExt cx="1224136" cy="936104"/>
          </a:xfrm>
        </p:grpSpPr>
        <p:sp>
          <p:nvSpPr>
            <p:cNvPr id="6" name="Elipse 5"/>
            <p:cNvSpPr/>
            <p:nvPr/>
          </p:nvSpPr>
          <p:spPr>
            <a:xfrm>
              <a:off x="2926060" y="4725144"/>
              <a:ext cx="432048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33972" y="5261138"/>
              <a:ext cx="828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quad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2892693" y="515719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150196" y="4706483"/>
            <a:ext cx="864096" cy="954765"/>
            <a:chOff x="4150196" y="4706483"/>
            <a:chExt cx="864096" cy="954765"/>
          </a:xfrm>
        </p:grpSpPr>
        <p:sp>
          <p:nvSpPr>
            <p:cNvPr id="7" name="Elipse 6"/>
            <p:cNvSpPr/>
            <p:nvPr/>
          </p:nvSpPr>
          <p:spPr>
            <a:xfrm>
              <a:off x="4654252" y="4706483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150196" y="5261138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‘vis’</a:t>
              </a:r>
              <a:endParaRPr lang="pt-BR" sz="20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626646" y="5133929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009823" y="5661248"/>
            <a:ext cx="1708325" cy="1022602"/>
            <a:chOff x="2009823" y="5661248"/>
            <a:chExt cx="1708325" cy="1022602"/>
          </a:xfrm>
        </p:grpSpPr>
        <p:sp>
          <p:nvSpPr>
            <p:cNvPr id="8" name="Elipse 7"/>
            <p:cNvSpPr/>
            <p:nvPr/>
          </p:nvSpPr>
          <p:spPr>
            <a:xfrm>
              <a:off x="2566020" y="5661248"/>
              <a:ext cx="1152128" cy="4320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09823" y="6283740"/>
              <a:ext cx="882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‘index’</a:t>
              </a:r>
              <a:endParaRPr lang="pt-BR" sz="20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V="1">
              <a:off x="2826946" y="614557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4" y="288032"/>
            <a:ext cx="3068960" cy="30689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34" y="548031"/>
            <a:ext cx="3068960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142728"/>
            <a:ext cx="4062942" cy="2438400"/>
          </a:xfrm>
        </p:spPr>
        <p:txBody>
          <a:bodyPr/>
          <a:lstStyle/>
          <a:p>
            <a:r>
              <a:rPr lang="pt-BR" dirty="0" smtClean="0"/>
              <a:t>Função selecionar e trocar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18882" y="4810968"/>
            <a:ext cx="4062942" cy="1930400"/>
          </a:xfrm>
        </p:spPr>
        <p:txBody>
          <a:bodyPr/>
          <a:lstStyle/>
          <a:p>
            <a:r>
              <a:rPr lang="pt-BR" dirty="0" err="1" smtClean="0"/>
              <a:t>verifica_clique</a:t>
            </a:r>
            <a:endParaRPr lang="pt-BR" dirty="0" smtClean="0"/>
          </a:p>
          <a:p>
            <a:r>
              <a:rPr lang="pt-BR" dirty="0" err="1" smtClean="0"/>
              <a:t>troca_vizinho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65" y="379244"/>
            <a:ext cx="3067287" cy="30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Referências consultadas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pt-BR" dirty="0" smtClean="0"/>
              <a:t>2D </a:t>
            </a:r>
            <a:r>
              <a:rPr lang="pt-BR" dirty="0" err="1" smtClean="0"/>
              <a:t>Sliding</a:t>
            </a:r>
            <a:r>
              <a:rPr lang="pt-BR" dirty="0" smtClean="0"/>
              <a:t> Puzzles (</a:t>
            </a:r>
            <a:r>
              <a:rPr lang="pt-BR" dirty="0">
                <a:hlinkClick r:id="rId2"/>
              </a:rPr>
              <a:t>https://sites.google.com/site/geduldspiele/GallerySlidingPuzzles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Kaplof</a:t>
            </a:r>
            <a:r>
              <a:rPr lang="pt-BR" dirty="0" smtClean="0"/>
              <a:t> (</a:t>
            </a:r>
            <a:r>
              <a:rPr lang="pt-BR" dirty="0">
                <a:hlinkClick r:id="rId3"/>
              </a:rPr>
              <a:t>https://www.kopf.com.br/kaplof/how-to-solve-any-slide-puzzle-regardless-of-its-size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pt-BR" dirty="0">
                <a:hlinkClick r:id="rId4"/>
              </a:rPr>
              <a:t>https://gist.github.com/jdev6/1e7ff30671edf88d03d4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CoronaLabs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pt-BR" dirty="0">
                <a:hlinkClick r:id="rId5"/>
              </a:rPr>
              <a:t>https://docs.coronalabs.com/tutorial/data/shuffleTable/index.html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 de </a:t>
            </a:r>
            <a:r>
              <a:rPr lang="en-US" dirty="0" err="1" smtClean="0"/>
              <a:t>Lua</a:t>
            </a:r>
            <a:r>
              <a:rPr lang="en-US" dirty="0" smtClean="0"/>
              <a:t> (</a:t>
            </a:r>
            <a:r>
              <a:rPr lang="pt-BR" dirty="0">
                <a:hlinkClick r:id="rId6"/>
              </a:rPr>
              <a:t>https://www.lua.org/manual/5.3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Löve</a:t>
            </a:r>
            <a:r>
              <a:rPr lang="en-US" dirty="0" smtClean="0"/>
              <a:t> 2D Wiki (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love2d.org/wiki/Main_Page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281</TotalTime>
  <Words>245</Words>
  <Application>Microsoft Office PowerPoint</Application>
  <PresentationFormat>Personalizar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Tecnologia 16x9</vt:lpstr>
      <vt:lpstr>Projeto Final: “Deslize!”</vt:lpstr>
      <vt:lpstr>Proposta</vt:lpstr>
      <vt:lpstr>Metodologia</vt:lpstr>
      <vt:lpstr>Máquina de Estados</vt:lpstr>
      <vt:lpstr>Função gerar quads</vt:lpstr>
      <vt:lpstr>Tabela de peças e Função embaralhar</vt:lpstr>
      <vt:lpstr>Função selecionar e trocar</vt:lpstr>
      <vt:lpstr>Referências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Gabriel Banaggia</dc:creator>
  <cp:lastModifiedBy>Gabriel Banaggia</cp:lastModifiedBy>
  <cp:revision>17</cp:revision>
  <dcterms:created xsi:type="dcterms:W3CDTF">2020-07-10T14:47:11Z</dcterms:created>
  <dcterms:modified xsi:type="dcterms:W3CDTF">2020-07-10T19:29:02Z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