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9DB1F-FFC0-46D4-BFCD-81ED4B1C51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DISPLAY </a:t>
            </a:r>
            <a:r>
              <a:rPr lang="ko-KR" altLang="en-US" dirty="0"/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4223150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271099-FF06-43A1-8BC0-3E75EF230C75}"/>
              </a:ext>
            </a:extLst>
          </p:cNvPr>
          <p:cNvSpPr txBox="1"/>
          <p:nvPr/>
        </p:nvSpPr>
        <p:spPr>
          <a:xfrm>
            <a:off x="97654" y="79899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display</a:t>
            </a:r>
            <a:r>
              <a:rPr lang="ko-KR" altLang="en-US" dirty="0"/>
              <a:t>와 </a:t>
            </a:r>
            <a:r>
              <a:rPr lang="en-US" altLang="ko-KR" dirty="0"/>
              <a:t>visibility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3B653A-1118-4D19-9C64-805176BF99E6}"/>
              </a:ext>
            </a:extLst>
          </p:cNvPr>
          <p:cNvSpPr txBox="1"/>
          <p:nvPr/>
        </p:nvSpPr>
        <p:spPr>
          <a:xfrm>
            <a:off x="4659579" y="2638148"/>
            <a:ext cx="23743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display</a:t>
            </a:r>
            <a:r>
              <a:rPr lang="en-US" altLang="ko-KR" dirty="0"/>
              <a:t> : </a:t>
            </a:r>
            <a:r>
              <a:rPr lang="ko-KR" altLang="en-US" dirty="0"/>
              <a:t>표시 나타냄</a:t>
            </a:r>
            <a:endParaRPr lang="en-US" altLang="ko-KR" dirty="0"/>
          </a:p>
          <a:p>
            <a:r>
              <a:rPr lang="en-US" altLang="ko-KR" dirty="0">
                <a:solidFill>
                  <a:srgbClr val="92D050"/>
                </a:solidFill>
              </a:rPr>
              <a:t>visibility</a:t>
            </a:r>
            <a:r>
              <a:rPr lang="en-US" altLang="ko-KR" dirty="0"/>
              <a:t> : </a:t>
            </a:r>
            <a:r>
              <a:rPr lang="ko-KR" altLang="en-US" dirty="0"/>
              <a:t>볼 수 있음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2D3DF1-22F5-4237-B9D9-8E3EB8EF0A8D}"/>
              </a:ext>
            </a:extLst>
          </p:cNvPr>
          <p:cNvSpPr txBox="1"/>
          <p:nvPr/>
        </p:nvSpPr>
        <p:spPr>
          <a:xfrm>
            <a:off x="3585316" y="3561478"/>
            <a:ext cx="46826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display</a:t>
            </a:r>
            <a:r>
              <a:rPr lang="ko-KR" altLang="en-US" dirty="0"/>
              <a:t>는 요소를 어떻게 표시할지 선택하고</a:t>
            </a:r>
            <a:endParaRPr lang="en-US" altLang="ko-KR" dirty="0"/>
          </a:p>
          <a:p>
            <a:r>
              <a:rPr lang="en-US" altLang="ko-KR" dirty="0">
                <a:solidFill>
                  <a:srgbClr val="92D050"/>
                </a:solidFill>
              </a:rPr>
              <a:t>visibility</a:t>
            </a:r>
            <a:r>
              <a:rPr lang="ko-KR" altLang="en-US" dirty="0"/>
              <a:t>는 요소를 보이게 할 것인지 선택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710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271099-FF06-43A1-8BC0-3E75EF230C75}"/>
              </a:ext>
            </a:extLst>
          </p:cNvPr>
          <p:cNvSpPr txBox="1"/>
          <p:nvPr/>
        </p:nvSpPr>
        <p:spPr>
          <a:xfrm>
            <a:off x="97654" y="79899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display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3B653A-1118-4D19-9C64-805176BF99E6}"/>
              </a:ext>
            </a:extLst>
          </p:cNvPr>
          <p:cNvSpPr txBox="1"/>
          <p:nvPr/>
        </p:nvSpPr>
        <p:spPr>
          <a:xfrm>
            <a:off x="4757233" y="2256408"/>
            <a:ext cx="340349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기본적으로 상속은 하지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값은 아래 </a:t>
            </a:r>
            <a:r>
              <a:rPr lang="en-US" altLang="ko-KR" dirty="0"/>
              <a:t>4</a:t>
            </a:r>
            <a:r>
              <a:rPr lang="ko-KR" altLang="en-US" dirty="0"/>
              <a:t>개 중에 하나를 가짐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inline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block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inline-block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none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0142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271099-FF06-43A1-8BC0-3E75EF230C75}"/>
              </a:ext>
            </a:extLst>
          </p:cNvPr>
          <p:cNvSpPr txBox="1"/>
          <p:nvPr/>
        </p:nvSpPr>
        <p:spPr>
          <a:xfrm>
            <a:off x="97654" y="79899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display - inline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3B653A-1118-4D19-9C64-805176BF99E6}"/>
              </a:ext>
            </a:extLst>
          </p:cNvPr>
          <p:cNvSpPr txBox="1"/>
          <p:nvPr/>
        </p:nvSpPr>
        <p:spPr>
          <a:xfrm>
            <a:off x="2599960" y="2238653"/>
            <a:ext cx="772519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줄을 바꾸지 않고 다른 요소와 함께 한 행에 위치하려는 성향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상하단</a:t>
            </a:r>
            <a:r>
              <a:rPr lang="ko-KR" altLang="en-US" dirty="0"/>
              <a:t> 여백</a:t>
            </a:r>
            <a:r>
              <a:rPr lang="en-US" altLang="ko-KR" dirty="0"/>
              <a:t>(margin-top, bottom) </a:t>
            </a:r>
            <a:r>
              <a:rPr lang="ko-KR" altLang="en-US" dirty="0"/>
              <a:t>속성을 정의해도 적용되지 않음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inline</a:t>
            </a:r>
            <a:r>
              <a:rPr lang="ko-KR" altLang="en-US" dirty="0"/>
              <a:t>은 </a:t>
            </a:r>
            <a:r>
              <a:rPr lang="ko-KR" altLang="en-US" dirty="0" err="1"/>
              <a:t>상하여백</a:t>
            </a:r>
            <a:r>
              <a:rPr lang="ko-KR" altLang="en-US" dirty="0"/>
              <a:t> 대신 </a:t>
            </a:r>
            <a:r>
              <a:rPr lang="en-US" altLang="ko-KR" dirty="0">
                <a:sym typeface="Wingdings" panose="05000000000000000000" pitchFamily="2" charset="2"/>
              </a:rPr>
              <a:t> line-height </a:t>
            </a:r>
            <a:r>
              <a:rPr lang="ko-KR" altLang="en-US" dirty="0">
                <a:sym typeface="Wingdings" panose="05000000000000000000" pitchFamily="2" charset="2"/>
              </a:rPr>
              <a:t>속성을 사용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ym typeface="Wingdings" panose="05000000000000000000" pitchFamily="2" charset="2"/>
              </a:rPr>
              <a:t>너비와 높이 속성 적용 </a:t>
            </a:r>
            <a:r>
              <a:rPr lang="en-US" altLang="ko-KR" dirty="0">
                <a:sym typeface="Wingdings" panose="05000000000000000000" pitchFamily="2" charset="2"/>
              </a:rPr>
              <a:t>X</a:t>
            </a:r>
          </a:p>
          <a:p>
            <a:pPr marL="285750" indent="-285750">
              <a:buFontTx/>
              <a:buChar char="-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inline </a:t>
            </a:r>
            <a:r>
              <a:rPr lang="ko-KR" altLang="en-US" dirty="0"/>
              <a:t>속성을 연속으로 사용하면 좌우에 </a:t>
            </a:r>
            <a:r>
              <a:rPr lang="en-US" altLang="ko-KR" dirty="0"/>
              <a:t>5px </a:t>
            </a:r>
            <a:r>
              <a:rPr lang="ko-KR" altLang="en-US" dirty="0"/>
              <a:t>가량 자동으로 </a:t>
            </a:r>
            <a:r>
              <a:rPr lang="ko-KR" altLang="en-US" dirty="0" err="1"/>
              <a:t>여백발생함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3513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271099-FF06-43A1-8BC0-3E75EF230C75}"/>
              </a:ext>
            </a:extLst>
          </p:cNvPr>
          <p:cNvSpPr txBox="1"/>
          <p:nvPr/>
        </p:nvSpPr>
        <p:spPr>
          <a:xfrm>
            <a:off x="97654" y="79899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display - block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3B653A-1118-4D19-9C64-805176BF99E6}"/>
              </a:ext>
            </a:extLst>
          </p:cNvPr>
          <p:cNvSpPr txBox="1"/>
          <p:nvPr/>
        </p:nvSpPr>
        <p:spPr>
          <a:xfrm>
            <a:off x="2209342" y="2540493"/>
            <a:ext cx="80922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한 줄에 나열되지 않고 완전히 차지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즉</a:t>
            </a:r>
            <a:r>
              <a:rPr lang="en-US" altLang="ko-KR" dirty="0">
                <a:sym typeface="Wingdings" panose="05000000000000000000" pitchFamily="2" charset="2"/>
              </a:rPr>
              <a:t>, width</a:t>
            </a:r>
            <a:r>
              <a:rPr lang="ko-KR" altLang="en-US" dirty="0">
                <a:sym typeface="Wingdings" panose="05000000000000000000" pitchFamily="2" charset="2"/>
              </a:rPr>
              <a:t> 기본값이 </a:t>
            </a:r>
            <a:r>
              <a:rPr lang="en-US" altLang="ko-KR" dirty="0">
                <a:sym typeface="Wingdings" panose="05000000000000000000" pitchFamily="2" charset="2"/>
              </a:rPr>
              <a:t>100%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ym typeface="Wingdings" panose="05000000000000000000" pitchFamily="2" charset="2"/>
              </a:rPr>
              <a:t>margin, height, width </a:t>
            </a:r>
            <a:r>
              <a:rPr lang="ko-KR" altLang="en-US" dirty="0">
                <a:sym typeface="Wingdings" panose="05000000000000000000" pitchFamily="2" charset="2"/>
              </a:rPr>
              <a:t>전부 적용 가능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ym typeface="Wingdings" panose="05000000000000000000" pitchFamily="2" charset="2"/>
              </a:rPr>
              <a:t>block </a:t>
            </a:r>
            <a:r>
              <a:rPr lang="ko-KR" altLang="en-US" dirty="0">
                <a:sym typeface="Wingdings" panose="05000000000000000000" pitchFamily="2" charset="2"/>
              </a:rPr>
              <a:t>요소인지 구분할 수 있는 가장 쉬운 방법은 </a:t>
            </a:r>
            <a:r>
              <a:rPr lang="en-US" altLang="ko-KR" dirty="0">
                <a:sym typeface="Wingdings" panose="05000000000000000000" pitchFamily="2" charset="2"/>
              </a:rPr>
              <a:t>background-color </a:t>
            </a:r>
            <a:r>
              <a:rPr lang="ko-KR" altLang="en-US" dirty="0">
                <a:sym typeface="Wingdings" panose="05000000000000000000" pitchFamily="2" charset="2"/>
              </a:rPr>
              <a:t>부여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블록 요소는 한 줄을 배경색이 다 차지함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1113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271099-FF06-43A1-8BC0-3E75EF230C75}"/>
              </a:ext>
            </a:extLst>
          </p:cNvPr>
          <p:cNvSpPr txBox="1"/>
          <p:nvPr/>
        </p:nvSpPr>
        <p:spPr>
          <a:xfrm>
            <a:off x="97654" y="79899"/>
            <a:ext cx="2475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display – inline-block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3B653A-1118-4D19-9C64-805176BF99E6}"/>
              </a:ext>
            </a:extLst>
          </p:cNvPr>
          <p:cNvSpPr txBox="1"/>
          <p:nvPr/>
        </p:nvSpPr>
        <p:spPr>
          <a:xfrm>
            <a:off x="2209342" y="2540493"/>
            <a:ext cx="871424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sym typeface="Wingdings" panose="05000000000000000000" pitchFamily="2" charset="2"/>
              </a:rPr>
              <a:t>inline</a:t>
            </a:r>
            <a:r>
              <a:rPr lang="ko-KR" altLang="en-US" dirty="0">
                <a:sym typeface="Wingdings" panose="05000000000000000000" pitchFamily="2" charset="2"/>
              </a:rPr>
              <a:t>과 같이 </a:t>
            </a:r>
            <a:r>
              <a:rPr lang="ko-KR" altLang="en-US" dirty="0" err="1">
                <a:sym typeface="Wingdings" panose="05000000000000000000" pitchFamily="2" charset="2"/>
              </a:rPr>
              <a:t>한줄에</a:t>
            </a:r>
            <a:r>
              <a:rPr lang="ko-KR" altLang="en-US" dirty="0">
                <a:sym typeface="Wingdings" panose="05000000000000000000" pitchFamily="2" charset="2"/>
              </a:rPr>
              <a:t> 표현하면서도 </a:t>
            </a:r>
            <a:r>
              <a:rPr lang="en-US" altLang="ko-KR" dirty="0">
                <a:sym typeface="Wingdings" panose="05000000000000000000" pitchFamily="2" charset="2"/>
              </a:rPr>
              <a:t>width, height, margin</a:t>
            </a:r>
            <a:r>
              <a:rPr lang="ko-KR" altLang="en-US" dirty="0">
                <a:sym typeface="Wingdings" panose="05000000000000000000" pitchFamily="2" charset="2"/>
              </a:rPr>
              <a:t>이 적용되는 속성이다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ym typeface="Wingdings" panose="05000000000000000000" pitchFamily="2" charset="2"/>
              </a:rPr>
              <a:t>inline-block</a:t>
            </a:r>
            <a:r>
              <a:rPr lang="ko-KR" altLang="en-US" dirty="0">
                <a:sym typeface="Wingdings" panose="05000000000000000000" pitchFamily="2" charset="2"/>
              </a:rPr>
              <a:t>을 기본값으로 가지고 있는 태그는 존재하지 않는다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ym typeface="Wingdings" panose="05000000000000000000" pitchFamily="2" charset="2"/>
              </a:rPr>
              <a:t>margin</a:t>
            </a:r>
            <a:r>
              <a:rPr lang="ko-KR" altLang="en-US" dirty="0">
                <a:sym typeface="Wingdings" panose="05000000000000000000" pitchFamily="2" charset="2"/>
              </a:rPr>
              <a:t>과 </a:t>
            </a:r>
            <a:r>
              <a:rPr lang="en-US" altLang="ko-KR" dirty="0">
                <a:sym typeface="Wingdings" panose="05000000000000000000" pitchFamily="2" charset="2"/>
              </a:rPr>
              <a:t>line-height </a:t>
            </a:r>
            <a:r>
              <a:rPr lang="ko-KR" altLang="en-US" dirty="0">
                <a:sym typeface="Wingdings" panose="05000000000000000000" pitchFamily="2" charset="2"/>
              </a:rPr>
              <a:t>속성 동시 적용가능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ym typeface="Wingdings" panose="05000000000000000000" pitchFamily="2" charset="2"/>
              </a:rPr>
              <a:t>기본적인 넓이는 </a:t>
            </a:r>
            <a:r>
              <a:rPr lang="en-US" altLang="ko-KR" dirty="0">
                <a:sym typeface="Wingdings" panose="05000000000000000000" pitchFamily="2" charset="2"/>
              </a:rPr>
              <a:t>inline </a:t>
            </a:r>
            <a:r>
              <a:rPr lang="ko-KR" altLang="en-US" dirty="0">
                <a:sym typeface="Wingdings" panose="05000000000000000000" pitchFamily="2" charset="2"/>
              </a:rPr>
              <a:t>요소처럼 기본적인 크기만 가지고 있음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그러나 여기에 </a:t>
            </a:r>
            <a:r>
              <a:rPr lang="en-US" altLang="ko-KR" dirty="0">
                <a:sym typeface="Wingdings" panose="05000000000000000000" pitchFamily="2" charset="2"/>
              </a:rPr>
              <a:t>width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height</a:t>
            </a:r>
            <a:r>
              <a:rPr lang="ko-KR" altLang="en-US" dirty="0">
                <a:sym typeface="Wingdings" panose="05000000000000000000" pitchFamily="2" charset="2"/>
              </a:rPr>
              <a:t>를 적용가능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ym typeface="Wingdings" panose="05000000000000000000" pitchFamily="2" charset="2"/>
              </a:rPr>
              <a:t>inline-block </a:t>
            </a:r>
            <a:r>
              <a:rPr lang="ko-KR" altLang="en-US" dirty="0">
                <a:sym typeface="Wingdings" panose="05000000000000000000" pitchFamily="2" charset="2"/>
              </a:rPr>
              <a:t>속성을 가진 태그끼리 연속으로 사용하면 좌우에 </a:t>
            </a:r>
            <a:r>
              <a:rPr lang="en-US" altLang="ko-KR" dirty="0">
                <a:sym typeface="Wingdings" panose="05000000000000000000" pitchFamily="2" charset="2"/>
              </a:rPr>
              <a:t>5px </a:t>
            </a:r>
            <a:r>
              <a:rPr lang="ko-KR" altLang="en-US" dirty="0">
                <a:sym typeface="Wingdings" panose="05000000000000000000" pitchFamily="2" charset="2"/>
              </a:rPr>
              <a:t>여백 발생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76528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271099-FF06-43A1-8BC0-3E75EF230C75}"/>
              </a:ext>
            </a:extLst>
          </p:cNvPr>
          <p:cNvSpPr txBox="1"/>
          <p:nvPr/>
        </p:nvSpPr>
        <p:spPr>
          <a:xfrm>
            <a:off x="97654" y="79899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display </a:t>
            </a:r>
            <a:r>
              <a:rPr lang="ko-KR" altLang="en-US" dirty="0"/>
              <a:t>유의사항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3B653A-1118-4D19-9C64-805176BF99E6}"/>
              </a:ext>
            </a:extLst>
          </p:cNvPr>
          <p:cNvSpPr txBox="1"/>
          <p:nvPr/>
        </p:nvSpPr>
        <p:spPr>
          <a:xfrm>
            <a:off x="3612014" y="2504982"/>
            <a:ext cx="56845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기본적으로 </a:t>
            </a:r>
            <a:r>
              <a:rPr lang="en-US" altLang="ko-KR" dirty="0">
                <a:solidFill>
                  <a:srgbClr val="00B0F0"/>
                </a:solidFill>
                <a:sym typeface="Wingdings" panose="05000000000000000000" pitchFamily="2" charset="2"/>
              </a:rPr>
              <a:t>block</a:t>
            </a:r>
            <a:r>
              <a:rPr lang="ko-KR" altLang="en-US" dirty="0">
                <a:sym typeface="Wingdings" panose="05000000000000000000" pitchFamily="2" charset="2"/>
              </a:rPr>
              <a:t>이 </a:t>
            </a:r>
            <a:r>
              <a:rPr lang="en-US" altLang="ko-KR" dirty="0">
                <a:solidFill>
                  <a:srgbClr val="92D050"/>
                </a:solidFill>
                <a:sym typeface="Wingdings" panose="05000000000000000000" pitchFamily="2" charset="2"/>
              </a:rPr>
              <a:t>inline</a:t>
            </a:r>
            <a:r>
              <a:rPr lang="ko-KR" altLang="en-US" dirty="0">
                <a:sym typeface="Wingdings" panose="05000000000000000000" pitchFamily="2" charset="2"/>
              </a:rPr>
              <a:t>보다 상위 개념으로 사용됨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rgbClr val="00B0F0"/>
                </a:solidFill>
                <a:sym typeface="Wingdings" panose="05000000000000000000" pitchFamily="2" charset="2"/>
              </a:rPr>
              <a:t>block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속성을 가지고 있는 </a:t>
            </a:r>
            <a:r>
              <a:rPr lang="en-US" altLang="ko-KR" dirty="0">
                <a:sym typeface="Wingdings" panose="05000000000000000000" pitchFamily="2" charset="2"/>
              </a:rPr>
              <a:t>&lt;</a:t>
            </a:r>
            <a:r>
              <a:rPr lang="en-US" altLang="ko-KR" dirty="0">
                <a:solidFill>
                  <a:srgbClr val="00B0F0"/>
                </a:solidFill>
                <a:sym typeface="Wingdings" panose="05000000000000000000" pitchFamily="2" charset="2"/>
              </a:rPr>
              <a:t>p</a:t>
            </a:r>
            <a:r>
              <a:rPr lang="en-US" altLang="ko-KR" dirty="0">
                <a:sym typeface="Wingdings" panose="05000000000000000000" pitchFamily="2" charset="2"/>
              </a:rPr>
              <a:t>&gt;</a:t>
            </a:r>
            <a:r>
              <a:rPr lang="ko-KR" altLang="en-US" dirty="0">
                <a:sym typeface="Wingdings" panose="05000000000000000000" pitchFamily="2" charset="2"/>
              </a:rPr>
              <a:t>태그와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rgbClr val="92D050"/>
                </a:solidFill>
                <a:sym typeface="Wingdings" panose="05000000000000000000" pitchFamily="2" charset="2"/>
              </a:rPr>
              <a:t>inline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속성을 가지고 있는 </a:t>
            </a:r>
            <a:r>
              <a:rPr lang="en-US" altLang="ko-KR" dirty="0">
                <a:sym typeface="Wingdings" panose="05000000000000000000" pitchFamily="2" charset="2"/>
              </a:rPr>
              <a:t>&lt;</a:t>
            </a:r>
            <a:r>
              <a:rPr lang="en-US" altLang="ko-KR" dirty="0">
                <a:solidFill>
                  <a:srgbClr val="92D050"/>
                </a:solidFill>
                <a:sym typeface="Wingdings" panose="05000000000000000000" pitchFamily="2" charset="2"/>
              </a:rPr>
              <a:t>span</a:t>
            </a:r>
            <a:r>
              <a:rPr lang="en-US" altLang="ko-KR" dirty="0">
                <a:sym typeface="Wingdings" panose="05000000000000000000" pitchFamily="2" charset="2"/>
              </a:rPr>
              <a:t>&gt;</a:t>
            </a:r>
            <a:r>
              <a:rPr lang="ko-KR" altLang="en-US" dirty="0">
                <a:sym typeface="Wingdings" panose="05000000000000000000" pitchFamily="2" charset="2"/>
              </a:rPr>
              <a:t>태그를 비교하면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algn="ctr"/>
            <a:r>
              <a:rPr lang="en-US" altLang="ko-KR" dirty="0">
                <a:sym typeface="Wingdings" panose="05000000000000000000" pitchFamily="2" charset="2"/>
              </a:rPr>
              <a:t>&lt;</a:t>
            </a:r>
            <a:r>
              <a:rPr lang="en-US" altLang="ko-KR" dirty="0">
                <a:solidFill>
                  <a:srgbClr val="00B0F0"/>
                </a:solidFill>
                <a:sym typeface="Wingdings" panose="05000000000000000000" pitchFamily="2" charset="2"/>
              </a:rPr>
              <a:t>p</a:t>
            </a:r>
            <a:r>
              <a:rPr lang="en-US" altLang="ko-KR" dirty="0">
                <a:sym typeface="Wingdings" panose="05000000000000000000" pitchFamily="2" charset="2"/>
              </a:rPr>
              <a:t>&gt;&lt;</a:t>
            </a:r>
            <a:r>
              <a:rPr lang="en-US" altLang="ko-KR" dirty="0">
                <a:solidFill>
                  <a:srgbClr val="92D050"/>
                </a:solidFill>
                <a:sym typeface="Wingdings" panose="05000000000000000000" pitchFamily="2" charset="2"/>
              </a:rPr>
              <a:t>span</a:t>
            </a:r>
            <a:r>
              <a:rPr lang="en-US" altLang="ko-KR" dirty="0">
                <a:sym typeface="Wingdings" panose="05000000000000000000" pitchFamily="2" charset="2"/>
              </a:rPr>
              <a:t>&gt;&lt;/</a:t>
            </a:r>
            <a:r>
              <a:rPr lang="en-US" altLang="ko-KR" dirty="0">
                <a:solidFill>
                  <a:srgbClr val="92D050"/>
                </a:solidFill>
                <a:sym typeface="Wingdings" panose="05000000000000000000" pitchFamily="2" charset="2"/>
              </a:rPr>
              <a:t>span</a:t>
            </a:r>
            <a:r>
              <a:rPr lang="en-US" altLang="ko-KR" dirty="0">
                <a:sym typeface="Wingdings" panose="05000000000000000000" pitchFamily="2" charset="2"/>
              </a:rPr>
              <a:t>&gt;&lt;/</a:t>
            </a:r>
            <a:r>
              <a:rPr lang="en-US" altLang="ko-KR" dirty="0">
                <a:solidFill>
                  <a:srgbClr val="00B0F0"/>
                </a:solidFill>
                <a:sym typeface="Wingdings" panose="05000000000000000000" pitchFamily="2" charset="2"/>
              </a:rPr>
              <a:t>p</a:t>
            </a:r>
            <a:r>
              <a:rPr lang="en-US" altLang="ko-KR" dirty="0">
                <a:sym typeface="Wingdings" panose="05000000000000000000" pitchFamily="2" charset="2"/>
              </a:rPr>
              <a:t>&gt; </a:t>
            </a:r>
            <a:r>
              <a:rPr lang="ko-KR" altLang="en-US" dirty="0">
                <a:solidFill>
                  <a:srgbClr val="FFFF00"/>
                </a:solidFill>
                <a:sym typeface="Wingdings" panose="05000000000000000000" pitchFamily="2" charset="2"/>
              </a:rPr>
              <a:t>사용가능</a:t>
            </a:r>
            <a:endParaRPr lang="en-US" altLang="ko-KR" dirty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altLang="ko-KR" dirty="0">
                <a:sym typeface="Wingdings" panose="05000000000000000000" pitchFamily="2" charset="2"/>
              </a:rPr>
              <a:t>&lt;</a:t>
            </a:r>
            <a:r>
              <a:rPr lang="en-US" altLang="ko-KR" dirty="0">
                <a:solidFill>
                  <a:srgbClr val="92D050"/>
                </a:solidFill>
                <a:sym typeface="Wingdings" panose="05000000000000000000" pitchFamily="2" charset="2"/>
              </a:rPr>
              <a:t>span</a:t>
            </a:r>
            <a:r>
              <a:rPr lang="en-US" altLang="ko-KR" dirty="0">
                <a:sym typeface="Wingdings" panose="05000000000000000000" pitchFamily="2" charset="2"/>
              </a:rPr>
              <a:t>&gt;&lt;</a:t>
            </a:r>
            <a:r>
              <a:rPr lang="en-US" altLang="ko-KR" dirty="0">
                <a:solidFill>
                  <a:srgbClr val="00B0F0"/>
                </a:solidFill>
                <a:sym typeface="Wingdings" panose="05000000000000000000" pitchFamily="2" charset="2"/>
              </a:rPr>
              <a:t>p</a:t>
            </a:r>
            <a:r>
              <a:rPr lang="en-US" altLang="ko-KR" dirty="0">
                <a:sym typeface="Wingdings" panose="05000000000000000000" pitchFamily="2" charset="2"/>
              </a:rPr>
              <a:t>&gt;&lt;/</a:t>
            </a:r>
            <a:r>
              <a:rPr lang="en-US" altLang="ko-KR" dirty="0">
                <a:solidFill>
                  <a:srgbClr val="00B0F0"/>
                </a:solidFill>
                <a:sym typeface="Wingdings" panose="05000000000000000000" pitchFamily="2" charset="2"/>
              </a:rPr>
              <a:t>p</a:t>
            </a:r>
            <a:r>
              <a:rPr lang="en-US" altLang="ko-KR" dirty="0">
                <a:sym typeface="Wingdings" panose="05000000000000000000" pitchFamily="2" charset="2"/>
              </a:rPr>
              <a:t>&gt;&lt;/</a:t>
            </a:r>
            <a:r>
              <a:rPr lang="en-US" altLang="ko-KR" dirty="0">
                <a:solidFill>
                  <a:srgbClr val="92D050"/>
                </a:solidFill>
                <a:sym typeface="Wingdings" panose="05000000000000000000" pitchFamily="2" charset="2"/>
              </a:rPr>
              <a:t>span</a:t>
            </a:r>
            <a:r>
              <a:rPr lang="en-US" altLang="ko-KR" dirty="0">
                <a:sym typeface="Wingdings" panose="05000000000000000000" pitchFamily="2" charset="2"/>
              </a:rPr>
              <a:t>&gt;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사용불가</a:t>
            </a:r>
            <a:endParaRPr lang="en-US" altLang="ko-KR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5779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271099-FF06-43A1-8BC0-3E75EF230C75}"/>
              </a:ext>
            </a:extLst>
          </p:cNvPr>
          <p:cNvSpPr txBox="1"/>
          <p:nvPr/>
        </p:nvSpPr>
        <p:spPr>
          <a:xfrm>
            <a:off x="97654" y="79899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display </a:t>
            </a:r>
            <a:r>
              <a:rPr lang="ko-KR" altLang="en-US" dirty="0"/>
              <a:t>유의사항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3B653A-1118-4D19-9C64-805176BF99E6}"/>
              </a:ext>
            </a:extLst>
          </p:cNvPr>
          <p:cNvSpPr txBox="1"/>
          <p:nvPr/>
        </p:nvSpPr>
        <p:spPr>
          <a:xfrm>
            <a:off x="3230274" y="2957743"/>
            <a:ext cx="64540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ym typeface="Wingdings" panose="05000000000000000000" pitchFamily="2" charset="2"/>
              </a:rPr>
              <a:t>예를들어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92D050"/>
                </a:solidFill>
                <a:sym typeface="Wingdings" panose="05000000000000000000" pitchFamily="2" charset="2"/>
              </a:rPr>
              <a:t>a</a:t>
            </a:r>
            <a:r>
              <a:rPr lang="ko-KR" altLang="en-US" dirty="0">
                <a:sym typeface="Wingdings" panose="05000000000000000000" pitchFamily="2" charset="2"/>
              </a:rPr>
              <a:t>태그는 </a:t>
            </a:r>
            <a:r>
              <a:rPr lang="en-US" altLang="ko-KR" dirty="0">
                <a:solidFill>
                  <a:srgbClr val="92D050"/>
                </a:solidFill>
                <a:sym typeface="Wingdings" panose="05000000000000000000" pitchFamily="2" charset="2"/>
              </a:rPr>
              <a:t>inline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형식을 사용해야 하는데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구조상 </a:t>
            </a:r>
            <a:r>
              <a:rPr lang="en-US" altLang="ko-KR" dirty="0">
                <a:solidFill>
                  <a:srgbClr val="00B0F0"/>
                </a:solidFill>
                <a:sym typeface="Wingdings" panose="05000000000000000000" pitchFamily="2" charset="2"/>
              </a:rPr>
              <a:t>block</a:t>
            </a:r>
            <a:r>
              <a:rPr lang="ko-KR" altLang="en-US" dirty="0">
                <a:sym typeface="Wingdings" panose="05000000000000000000" pitchFamily="2" charset="2"/>
              </a:rPr>
              <a:t>의 속성을 가져야 한다면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>
                <a:solidFill>
                  <a:srgbClr val="FFC000"/>
                </a:solidFill>
                <a:sym typeface="Wingdings" panose="05000000000000000000" pitchFamily="2" charset="2"/>
              </a:rPr>
              <a:t>display</a:t>
            </a:r>
            <a:r>
              <a:rPr lang="en-US" altLang="ko-KR" dirty="0" err="1">
                <a:sym typeface="Wingdings" panose="05000000000000000000" pitchFamily="2" charset="2"/>
              </a:rPr>
              <a:t>:</a:t>
            </a:r>
            <a:r>
              <a:rPr lang="en-US" altLang="ko-KR" dirty="0" err="1">
                <a:solidFill>
                  <a:srgbClr val="00B0F0"/>
                </a:solidFill>
                <a:sym typeface="Wingdings" panose="05000000000000000000" pitchFamily="2" charset="2"/>
              </a:rPr>
              <a:t>block</a:t>
            </a:r>
            <a:r>
              <a:rPr lang="en-US" altLang="ko-KR" dirty="0">
                <a:sym typeface="Wingdings" panose="05000000000000000000" pitchFamily="2" charset="2"/>
              </a:rPr>
              <a:t>;</a:t>
            </a:r>
            <a:r>
              <a:rPr lang="ko-KR" altLang="en-US" dirty="0">
                <a:sym typeface="Wingdings" panose="05000000000000000000" pitchFamily="2" charset="2"/>
              </a:rPr>
              <a:t>으로 </a:t>
            </a:r>
            <a:r>
              <a:rPr lang="en-US" altLang="ko-KR" dirty="0">
                <a:solidFill>
                  <a:srgbClr val="92D050"/>
                </a:solidFill>
                <a:sym typeface="Wingdings" panose="05000000000000000000" pitchFamily="2" charset="2"/>
              </a:rPr>
              <a:t>inline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olidFill>
                  <a:srgbClr val="00B0F0"/>
                </a:solidFill>
                <a:sym typeface="Wingdings" panose="05000000000000000000" pitchFamily="2" charset="2"/>
              </a:rPr>
              <a:t>block</a:t>
            </a:r>
            <a:r>
              <a:rPr lang="ko-KR" altLang="en-US" dirty="0">
                <a:sym typeface="Wingdings" panose="05000000000000000000" pitchFamily="2" charset="2"/>
              </a:rPr>
              <a:t>으로 변경할 수는 있지만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b="1" dirty="0">
                <a:sym typeface="Wingdings" panose="05000000000000000000" pitchFamily="2" charset="2"/>
              </a:rPr>
              <a:t>권장사항은 아니라는 것을 </a:t>
            </a:r>
            <a:r>
              <a:rPr lang="ko-KR" altLang="en-US" b="1" dirty="0" err="1">
                <a:sym typeface="Wingdings" panose="05000000000000000000" pitchFamily="2" charset="2"/>
              </a:rPr>
              <a:t>염두해</a:t>
            </a:r>
            <a:r>
              <a:rPr lang="ko-KR" altLang="en-US" b="1" dirty="0">
                <a:sym typeface="Wingdings" panose="05000000000000000000" pitchFamily="2" charset="2"/>
              </a:rPr>
              <a:t> 두길 바람</a:t>
            </a:r>
            <a:r>
              <a:rPr lang="en-US" altLang="ko-KR" b="1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5755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2408</TotalTime>
  <Words>276</Words>
  <Application>Microsoft Office PowerPoint</Application>
  <PresentationFormat>와이드스크린</PresentationFormat>
  <Paragraphs>57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Century Gothic</vt:lpstr>
      <vt:lpstr>Wingdings</vt:lpstr>
      <vt:lpstr>그물</vt:lpstr>
      <vt:lpstr>DISPLAY 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 정리</dc:title>
  <dc:creator>iel je</dc:creator>
  <cp:lastModifiedBy>iel je</cp:lastModifiedBy>
  <cp:revision>80</cp:revision>
  <dcterms:created xsi:type="dcterms:W3CDTF">2017-09-11T10:20:55Z</dcterms:created>
  <dcterms:modified xsi:type="dcterms:W3CDTF">2017-09-19T01:24:29Z</dcterms:modified>
</cp:coreProperties>
</file>