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8719227e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8719227e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8719227e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8719227e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8719227e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8719227e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8719227e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8719227e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8719227e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8719227e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8719227e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8719227e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8719227e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8719227e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8719227e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8719227e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8719227e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8719227e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8719227e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8719227e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55350" y="14324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4622"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348"/>
              <a:buFont typeface="Arial"/>
              <a:buNone/>
            </a:pPr>
            <a:r>
              <a:t/>
            </a:r>
            <a:endParaRPr sz="4022">
              <a:solidFill>
                <a:schemeClr val="accent5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4622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EduHub MongoDB Database Design</a:t>
            </a:r>
            <a:r>
              <a:rPr lang="en" sz="4622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67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Educational Platform Data Architecture</a:t>
            </a:r>
            <a:r>
              <a:rPr lang="en" sz="27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7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85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Analytics &amp; Business Intelligence</a:t>
            </a:r>
            <a:r>
              <a:rPr lang="en" sz="27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sz="3700"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658150"/>
            <a:ext cx="8520600" cy="42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5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Data-Driven Insights</a:t>
            </a:r>
            <a:r>
              <a:rPr lang="en" sz="175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50">
              <a:solidFill>
                <a:srgbClr val="274E1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Key Metrics Generated</a:t>
            </a:r>
            <a:r>
              <a:rPr lang="en" sz="16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600">
              <a:solidFill>
                <a:srgbClr val="274E1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6858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Times New Roman"/>
              <a:buAutoNum type="arabicPeriod"/>
            </a:pPr>
            <a:r>
              <a:rPr b="1" lang="en" sz="16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Student Engagement</a:t>
            </a:r>
            <a:r>
              <a:rPr lang="en" sz="16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rgbClr val="274E1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11430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Completion rates: 33% average </a:t>
            </a:r>
            <a:endParaRPr sz="16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11430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Progress tracking: Real-time percentage </a:t>
            </a:r>
            <a:endParaRPr sz="16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11430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Drop-out analysis by course category </a:t>
            </a:r>
            <a:endParaRPr sz="16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6858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Times New Roman"/>
              <a:buAutoNum type="arabicPeriod" startAt="2"/>
            </a:pPr>
            <a:r>
              <a:rPr b="1" lang="en" sz="16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Course Performance</a:t>
            </a:r>
            <a:r>
              <a:rPr lang="en" sz="16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rgbClr val="274E1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11430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Enrollment statistics per course </a:t>
            </a:r>
            <a:endParaRPr sz="16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11430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Popular category identification </a:t>
            </a:r>
            <a:endParaRPr sz="16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11430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Price-performance correlation </a:t>
            </a:r>
            <a:endParaRPr sz="16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6858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Times New Roman"/>
              <a:buAutoNum type="arabicPeriod" startAt="3"/>
            </a:pPr>
            <a:r>
              <a:rPr b="1" lang="en" sz="16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Instructor Effectiveness</a:t>
            </a:r>
            <a:r>
              <a:rPr lang="en" sz="16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rgbClr val="274E1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11430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Student reach per instructor </a:t>
            </a:r>
            <a:endParaRPr sz="16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11430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Course completion rates </a:t>
            </a:r>
            <a:endParaRPr sz="16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11430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Revenue generation potential </a:t>
            </a:r>
            <a:endParaRPr sz="16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Business Value</a:t>
            </a:r>
            <a:r>
              <a:rPr lang="en" sz="16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6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Actionable insights for platform optimization and growth strategy </a:t>
            </a:r>
            <a:endParaRPr sz="16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179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Conclusion &amp; Technical Excellence</a:t>
            </a:r>
            <a:r>
              <a:rPr lang="en" sz="26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600">
              <a:solidFill>
                <a:srgbClr val="274E13"/>
              </a:solidFill>
            </a:endParaRPr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751950"/>
            <a:ext cx="8520600" cy="42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95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Project Achievements</a:t>
            </a:r>
            <a:r>
              <a:rPr lang="en" sz="195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950">
              <a:solidFill>
                <a:srgbClr val="274E1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Technical Accomplishments</a:t>
            </a:r>
            <a:r>
              <a:rPr lang="en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  <a:endParaRPr>
              <a:solidFill>
                <a:srgbClr val="274E1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Scalable Architecture</a:t>
            </a:r>
            <a:r>
              <a:rPr lang="en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Document-based design for flexible growth </a:t>
            </a:r>
            <a:endParaRPr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Performance Optimized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Strategic indexing for sub-millisecond queries </a:t>
            </a:r>
            <a:endParaRPr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Integrity</a:t>
            </a:r>
            <a:r>
              <a:rPr lang="en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Multi-layer validation and error handling </a:t>
            </a:r>
            <a:endParaRPr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Rich Analytics</a:t>
            </a:r>
            <a:r>
              <a:rPr lang="en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Complex aggregation pipelines for business intelligence </a:t>
            </a:r>
            <a:endParaRPr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Production Ready</a:t>
            </a:r>
            <a:r>
              <a:rPr lang="en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Comprehensive CRUD operations and relationship management </a:t>
            </a:r>
            <a:endParaRPr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Best Practices Implemented</a:t>
            </a:r>
            <a:r>
              <a:rPr lang="en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>
              <a:solidFill>
                <a:srgbClr val="274E1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858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Schema validation with business rules </a:t>
            </a:r>
            <a:endParaRPr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858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Efficient query optimization </a:t>
            </a:r>
            <a:endParaRPr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858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Proper error handling and logging </a:t>
            </a:r>
            <a:endParaRPr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6858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Referential integrity through application logic </a:t>
            </a:r>
            <a:endParaRPr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r>
              <a:rPr lang="en" sz="23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300">
              <a:solidFill>
                <a:srgbClr val="274E13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5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EduHub - Educational Platform Database</a:t>
            </a:r>
            <a:r>
              <a:rPr lang="en" sz="185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50">
              <a:solidFill>
                <a:srgbClr val="274E1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7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Design and implement a comprehensive MongoDB database for an online learning platform </a:t>
            </a:r>
            <a:endParaRPr sz="17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Key Features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6858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User management (Students &amp; Instructors) </a:t>
            </a:r>
            <a:endParaRPr sz="17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6858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Course catalog and content management </a:t>
            </a:r>
            <a:endParaRPr sz="17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6858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Enrollment tracking and progress monitoring </a:t>
            </a:r>
            <a:endParaRPr sz="17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6858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Assignment submission and grading system </a:t>
            </a:r>
            <a:endParaRPr sz="17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6858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Performance analytics and reporting </a:t>
            </a:r>
            <a:endParaRPr sz="17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Technology Stack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7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MongoDB, Python (PyMongo), Aggregation Pipeline </a:t>
            </a:r>
            <a:endParaRPr sz="17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398125"/>
            <a:ext cx="8520600" cy="7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Schema Design Decisions</a:t>
            </a:r>
            <a:r>
              <a:rPr lang="en" sz="25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500">
              <a:solidFill>
                <a:srgbClr val="274E13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948575"/>
            <a:ext cx="8520600" cy="39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847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Document Structure &amp; Validation</a:t>
            </a:r>
            <a:r>
              <a:rPr lang="en" sz="1847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47">
              <a:solidFill>
                <a:srgbClr val="274E1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742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Key Design Choices</a:t>
            </a:r>
            <a:r>
              <a:rPr lang="en" sz="1742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742">
              <a:solidFill>
                <a:srgbClr val="274E1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672">
                <a:solidFill>
                  <a:srgbClr val="274E13"/>
                </a:solidFill>
                <a:highlight>
                  <a:srgbClr val="FFFFFF"/>
                </a:highlight>
              </a:rPr>
              <a:t>Flexible Schema with Validation</a:t>
            </a:r>
            <a:r>
              <a:rPr lang="en" sz="1672">
                <a:solidFill>
                  <a:srgbClr val="274E13"/>
                </a:solidFill>
                <a:highlight>
                  <a:srgbClr val="FFFFFF"/>
                </a:highlight>
              </a:rPr>
              <a:t> </a:t>
            </a:r>
            <a:endParaRPr sz="1672">
              <a:solidFill>
                <a:srgbClr val="274E13"/>
              </a:solidFill>
              <a:highlight>
                <a:srgbClr val="FFFFFF"/>
              </a:highlight>
            </a:endParaRPr>
          </a:p>
          <a:p>
            <a:pPr indent="-334814" lvl="0" marL="6858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38761D"/>
              </a:buClr>
              <a:buSzPts val="1673"/>
              <a:buFont typeface="Arial"/>
              <a:buChar char="●"/>
            </a:pPr>
            <a:r>
              <a:rPr lang="en" sz="1672">
                <a:solidFill>
                  <a:srgbClr val="38761D"/>
                </a:solidFill>
                <a:highlight>
                  <a:srgbClr val="FFFFFF"/>
                </a:highlight>
              </a:rPr>
              <a:t>JSON Schema validation for critical fields </a:t>
            </a:r>
            <a:endParaRPr sz="1672">
              <a:solidFill>
                <a:srgbClr val="38761D"/>
              </a:solidFill>
              <a:highlight>
                <a:srgbClr val="FFFFFF"/>
              </a:highlight>
            </a:endParaRPr>
          </a:p>
          <a:p>
            <a:pPr indent="-334814" lvl="0" marL="685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73"/>
              <a:buFont typeface="Arial"/>
              <a:buChar char="●"/>
            </a:pPr>
            <a:r>
              <a:rPr lang="en" sz="1672">
                <a:solidFill>
                  <a:srgbClr val="38761D"/>
                </a:solidFill>
                <a:highlight>
                  <a:srgbClr val="FFFFFF"/>
                </a:highlight>
              </a:rPr>
              <a:t>Required fields: userId, email, firstName, lastName, role </a:t>
            </a:r>
            <a:endParaRPr sz="1672">
              <a:solidFill>
                <a:srgbClr val="38761D"/>
              </a:solidFill>
              <a:highlight>
                <a:srgbClr val="FFFFFF"/>
              </a:highlight>
            </a:endParaRPr>
          </a:p>
          <a:p>
            <a:pPr indent="-334814" lvl="0" marL="685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73"/>
              <a:buFont typeface="Arial"/>
              <a:buChar char="●"/>
            </a:pPr>
            <a:r>
              <a:rPr lang="en" sz="1672">
                <a:solidFill>
                  <a:srgbClr val="38761D"/>
                </a:solidFill>
                <a:highlight>
                  <a:srgbClr val="FFFFFF"/>
                </a:highlight>
              </a:rPr>
              <a:t>Enum constraints for roles and course levels </a:t>
            </a:r>
            <a:endParaRPr sz="1672">
              <a:solidFill>
                <a:srgbClr val="38761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672">
                <a:solidFill>
                  <a:srgbClr val="274E13"/>
                </a:solidFill>
                <a:highlight>
                  <a:srgbClr val="FFFFFF"/>
                </a:highlight>
              </a:rPr>
              <a:t>Embedded vs Referenced Data</a:t>
            </a:r>
            <a:r>
              <a:rPr lang="en" sz="1672">
                <a:solidFill>
                  <a:srgbClr val="274E13"/>
                </a:solidFill>
                <a:highlight>
                  <a:srgbClr val="FFFFFF"/>
                </a:highlight>
              </a:rPr>
              <a:t> </a:t>
            </a:r>
            <a:endParaRPr sz="1672">
              <a:solidFill>
                <a:srgbClr val="274E13"/>
              </a:solidFill>
              <a:highlight>
                <a:srgbClr val="FFFFFF"/>
              </a:highlight>
            </a:endParaRPr>
          </a:p>
          <a:p>
            <a:pPr indent="-334814" lvl="0" marL="6858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38761D"/>
              </a:buClr>
              <a:buSzPts val="1673"/>
              <a:buFont typeface="Arial"/>
              <a:buChar char="●"/>
            </a:pPr>
            <a:r>
              <a:rPr lang="en" sz="1672">
                <a:solidFill>
                  <a:srgbClr val="38761D"/>
                </a:solidFill>
                <a:highlight>
                  <a:srgbClr val="FFFFFF"/>
                </a:highlight>
              </a:rPr>
              <a:t>Embedded: User profiles, course tags, skills arrays </a:t>
            </a:r>
            <a:endParaRPr sz="1672">
              <a:solidFill>
                <a:srgbClr val="38761D"/>
              </a:solidFill>
              <a:highlight>
                <a:srgbClr val="FFFFFF"/>
              </a:highlight>
            </a:endParaRPr>
          </a:p>
          <a:p>
            <a:pPr indent="-334814" lvl="0" marL="685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73"/>
              <a:buFont typeface="Arial"/>
              <a:buChar char="●"/>
            </a:pPr>
            <a:r>
              <a:rPr lang="en" sz="1672">
                <a:solidFill>
                  <a:srgbClr val="38761D"/>
                </a:solidFill>
                <a:highlight>
                  <a:srgbClr val="FFFFFF"/>
                </a:highlight>
              </a:rPr>
              <a:t>Referenced: Course-instructor, enrollment-student relationships </a:t>
            </a:r>
            <a:endParaRPr sz="1672">
              <a:solidFill>
                <a:srgbClr val="38761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672">
                <a:solidFill>
                  <a:srgbClr val="274E13"/>
                </a:solidFill>
                <a:highlight>
                  <a:srgbClr val="FFFFFF"/>
                </a:highlight>
              </a:rPr>
              <a:t>Data Types &amp; Constraints</a:t>
            </a:r>
            <a:r>
              <a:rPr lang="en" sz="1672">
                <a:solidFill>
                  <a:srgbClr val="274E13"/>
                </a:solidFill>
                <a:highlight>
                  <a:srgbClr val="FFFFFF"/>
                </a:highlight>
              </a:rPr>
              <a:t> </a:t>
            </a:r>
            <a:endParaRPr sz="1672">
              <a:solidFill>
                <a:srgbClr val="274E13"/>
              </a:solidFill>
              <a:highlight>
                <a:srgbClr val="FFFFFF"/>
              </a:highlight>
            </a:endParaRPr>
          </a:p>
          <a:p>
            <a:pPr indent="-334814" lvl="0" marL="68580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Clr>
                <a:srgbClr val="38761D"/>
              </a:buClr>
              <a:buSzPts val="1673"/>
              <a:buFont typeface="Arial"/>
              <a:buChar char="●"/>
            </a:pPr>
            <a:r>
              <a:rPr lang="en" sz="1672">
                <a:solidFill>
                  <a:srgbClr val="38761D"/>
                </a:solidFill>
                <a:highlight>
                  <a:srgbClr val="FFFFFF"/>
                </a:highlight>
              </a:rPr>
              <a:t>Email pattern validation with regex </a:t>
            </a:r>
            <a:endParaRPr sz="1672">
              <a:solidFill>
                <a:srgbClr val="38761D"/>
              </a:solidFill>
              <a:highlight>
                <a:srgbClr val="FFFFFF"/>
              </a:highlight>
            </a:endParaRPr>
          </a:p>
          <a:p>
            <a:pPr indent="-334814" lvl="0" marL="685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73"/>
              <a:buFont typeface="Arial"/>
              <a:buChar char="●"/>
            </a:pPr>
            <a:r>
              <a:rPr lang="en" sz="1672">
                <a:solidFill>
                  <a:srgbClr val="38761D"/>
                </a:solidFill>
                <a:highlight>
                  <a:srgbClr val="FFFFFF"/>
                </a:highlight>
              </a:rPr>
              <a:t>Price minimum value constraints (≥ 0) </a:t>
            </a:r>
            <a:endParaRPr sz="1672">
              <a:solidFill>
                <a:srgbClr val="38761D"/>
              </a:solidFill>
              <a:highlight>
                <a:srgbClr val="FFFFFF"/>
              </a:highlight>
            </a:endParaRPr>
          </a:p>
          <a:p>
            <a:pPr indent="-334814" lvl="0" marL="6858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73"/>
              <a:buFont typeface="Arial"/>
              <a:buChar char="●"/>
            </a:pPr>
            <a:r>
              <a:rPr lang="en" sz="1672">
                <a:solidFill>
                  <a:srgbClr val="38761D"/>
                </a:solidFill>
                <a:highlight>
                  <a:srgbClr val="FFFFFF"/>
                </a:highlight>
              </a:rPr>
              <a:t>Date fields for temporal tracking </a:t>
            </a:r>
            <a:endParaRPr sz="1672">
              <a:solidFill>
                <a:srgbClr val="38761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36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192825" y="354375"/>
            <a:ext cx="8639400" cy="44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274E13"/>
                </a:solidFill>
                <a:highlight>
                  <a:srgbClr val="FFFFFF"/>
                </a:highlight>
              </a:rPr>
              <a:t>Data Types &amp; Constraints</a:t>
            </a:r>
            <a:r>
              <a:rPr lang="en" sz="17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685800" rtl="0" algn="l">
              <a:spcBef>
                <a:spcPts val="800"/>
              </a:spcBef>
              <a:spcAft>
                <a:spcPts val="0"/>
              </a:spcAft>
              <a:buClr>
                <a:srgbClr val="38761D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38761D"/>
                </a:solidFill>
                <a:highlight>
                  <a:srgbClr val="FFFFFF"/>
                </a:highlight>
              </a:rPr>
              <a:t>Email pattern validation with regex </a:t>
            </a:r>
            <a:endParaRPr sz="1700">
              <a:solidFill>
                <a:srgbClr val="38761D"/>
              </a:solidFill>
              <a:highlight>
                <a:srgbClr val="FFFFFF"/>
              </a:highlight>
            </a:endParaRPr>
          </a:p>
          <a:p>
            <a:pPr indent="-336550" lvl="0" marL="6858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38761D"/>
                </a:solidFill>
                <a:highlight>
                  <a:srgbClr val="FFFFFF"/>
                </a:highlight>
              </a:rPr>
              <a:t>Price minimum value constraints (≥ 0) </a:t>
            </a:r>
            <a:endParaRPr sz="1700">
              <a:solidFill>
                <a:srgbClr val="38761D"/>
              </a:solidFill>
              <a:highlight>
                <a:srgbClr val="FFFFFF"/>
              </a:highlight>
            </a:endParaRPr>
          </a:p>
          <a:p>
            <a:pPr indent="-336550" lvl="0" marL="6858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38761D"/>
                </a:solidFill>
                <a:highlight>
                  <a:srgbClr val="FFFFFF"/>
                </a:highlight>
              </a:rPr>
              <a:t>Date fields for temporal tracking </a:t>
            </a:r>
            <a:endParaRPr sz="1700">
              <a:solidFill>
                <a:srgbClr val="3876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Example Schema</a:t>
            </a:r>
            <a:r>
              <a:rPr lang="en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(Users): </a:t>
            </a:r>
            <a:endParaRPr>
              <a:solidFill>
                <a:srgbClr val="274E1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sz="16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"userId": "string (unique)", </a:t>
            </a:r>
            <a:endParaRPr sz="16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"email": "string (validated pattern)", </a:t>
            </a:r>
            <a:endParaRPr sz="16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"role": "enum ['student', 'instructor']", </a:t>
            </a:r>
            <a:endParaRPr sz="16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"profile": { </a:t>
            </a:r>
            <a:endParaRPr sz="16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"bio": "string", </a:t>
            </a:r>
            <a:endParaRPr sz="16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"skills": ["array of strings"] </a:t>
            </a:r>
            <a:endParaRPr sz="16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 </a:t>
            </a:r>
            <a:endParaRPr sz="16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6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2335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Relationships &amp; References</a:t>
            </a:r>
            <a:r>
              <a:rPr lang="en" sz="24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400">
              <a:solidFill>
                <a:srgbClr val="274E13"/>
              </a:solidFill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635775"/>
            <a:ext cx="8520600" cy="41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5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Entity Relationship Design</a:t>
            </a:r>
            <a:r>
              <a:rPr lang="en" sz="185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50">
              <a:solidFill>
                <a:srgbClr val="274E1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Reference Architecture</a:t>
            </a:r>
            <a:r>
              <a:rPr lang="en" sz="17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700">
              <a:solidFill>
                <a:srgbClr val="274E1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274E13"/>
                </a:solidFill>
                <a:highlight>
                  <a:srgbClr val="FFFFFF"/>
                </a:highlight>
              </a:rPr>
              <a:t>Users ↔ Courses (Many-to-Many via Enrollments)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0200" lvl="0" marL="685800" rtl="0" algn="l">
              <a:spcBef>
                <a:spcPts val="80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38761D"/>
                </a:solidFill>
                <a:highlight>
                  <a:srgbClr val="FFFFFF"/>
                </a:highlight>
              </a:rPr>
              <a:t>instructorId in Courses → userId in Users </a:t>
            </a:r>
            <a:endParaRPr sz="1600">
              <a:solidFill>
                <a:srgbClr val="38761D"/>
              </a:solidFill>
              <a:highlight>
                <a:srgbClr val="FFFFFF"/>
              </a:highlight>
            </a:endParaRPr>
          </a:p>
          <a:p>
            <a:pPr indent="-330200" lvl="0" marL="6858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38761D"/>
                </a:solidFill>
                <a:highlight>
                  <a:srgbClr val="FFFFFF"/>
                </a:highlight>
              </a:rPr>
              <a:t>Enrollment junction table pattern </a:t>
            </a:r>
            <a:endParaRPr sz="1600">
              <a:solidFill>
                <a:srgbClr val="3876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274E13"/>
                </a:solidFill>
                <a:highlight>
                  <a:srgbClr val="FFFFFF"/>
                </a:highlight>
              </a:rPr>
              <a:t>Courses ↔ Content (One-to-Many)</a:t>
            </a:r>
            <a:r>
              <a:rPr lang="en" sz="1600">
                <a:solidFill>
                  <a:srgbClr val="274E13"/>
                </a:solidFill>
                <a:highlight>
                  <a:srgbClr val="FFFFFF"/>
                </a:highlight>
              </a:rPr>
              <a:t> </a:t>
            </a:r>
            <a:endParaRPr sz="1600">
              <a:solidFill>
                <a:srgbClr val="274E13"/>
              </a:solidFill>
              <a:highlight>
                <a:srgbClr val="FFFFFF"/>
              </a:highlight>
            </a:endParaRPr>
          </a:p>
          <a:p>
            <a:pPr indent="-330200" lvl="0" marL="685800" rtl="0" algn="l">
              <a:spcBef>
                <a:spcPts val="80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38761D"/>
                </a:solidFill>
                <a:highlight>
                  <a:srgbClr val="FFFFFF"/>
                </a:highlight>
              </a:rPr>
              <a:t>courseId links Lessons and Assignments </a:t>
            </a:r>
            <a:endParaRPr sz="1600">
              <a:solidFill>
                <a:srgbClr val="38761D"/>
              </a:solidFill>
              <a:highlight>
                <a:srgbClr val="FFFFFF"/>
              </a:highlight>
            </a:endParaRPr>
          </a:p>
          <a:p>
            <a:pPr indent="-330200" lvl="0" marL="6858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38761D"/>
                </a:solidFill>
                <a:highlight>
                  <a:srgbClr val="FFFFFF"/>
                </a:highlight>
              </a:rPr>
              <a:t>Ordered lesson sequences with order field </a:t>
            </a:r>
            <a:endParaRPr sz="1600">
              <a:solidFill>
                <a:srgbClr val="3876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274E13"/>
                </a:solidFill>
                <a:highlight>
                  <a:srgbClr val="FFFFFF"/>
                </a:highlight>
              </a:rPr>
              <a:t>Students ↔ Assignments (Many-to-Many via Submissions)</a:t>
            </a:r>
            <a:r>
              <a:rPr lang="en" sz="1600">
                <a:solidFill>
                  <a:srgbClr val="274E13"/>
                </a:solidFill>
                <a:highlight>
                  <a:srgbClr val="FFFFFF"/>
                </a:highlight>
              </a:rPr>
              <a:t> </a:t>
            </a:r>
            <a:endParaRPr sz="1600">
              <a:solidFill>
                <a:srgbClr val="274E13"/>
              </a:solidFill>
              <a:highlight>
                <a:srgbClr val="FFFFFF"/>
              </a:highlight>
            </a:endParaRPr>
          </a:p>
          <a:p>
            <a:pPr indent="-330200" lvl="0" marL="685800" rtl="0" algn="l">
              <a:spcBef>
                <a:spcPts val="80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38761D"/>
                </a:solidFill>
                <a:highlight>
                  <a:srgbClr val="FFFFFF"/>
                </a:highlight>
              </a:rPr>
              <a:t>Assignment submissions with grading workflow </a:t>
            </a:r>
            <a:endParaRPr sz="1600">
              <a:solidFill>
                <a:srgbClr val="38761D"/>
              </a:solidFill>
              <a:highlight>
                <a:srgbClr val="FFFFFF"/>
              </a:highlight>
            </a:endParaRPr>
          </a:p>
          <a:p>
            <a:pPr indent="-330200" lvl="0" marL="6858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38761D"/>
                </a:solidFill>
                <a:highlight>
                  <a:srgbClr val="FFFFFF"/>
                </a:highlight>
              </a:rPr>
              <a:t>Status tracking: submitted → graded → feedback </a:t>
            </a:r>
            <a:endParaRPr sz="1600">
              <a:solidFill>
                <a:srgbClr val="38761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Referential Integrity</a:t>
            </a:r>
            <a:r>
              <a:rPr lang="en" sz="17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7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Manual validation through application logic and aggregation pipeline verification </a:t>
            </a:r>
            <a:endParaRPr sz="17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249150" y="6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Advanced Querying &amp; Analytics</a:t>
            </a:r>
            <a:r>
              <a:rPr lang="en" sz="27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700">
              <a:solidFill>
                <a:srgbClr val="274E13"/>
              </a:solidFill>
            </a:endParaRPr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642500"/>
            <a:ext cx="8520600" cy="43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5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Aggregation Pipeline Implementation</a:t>
            </a:r>
            <a:r>
              <a:rPr lang="en" sz="175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50">
              <a:solidFill>
                <a:srgbClr val="274E1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Complex Analytics Implemented</a:t>
            </a:r>
            <a:r>
              <a:rPr lang="en" sz="16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600">
              <a:solidFill>
                <a:srgbClr val="274E1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6858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Times New Roman"/>
              <a:buAutoNum type="arabicPeriod"/>
            </a:pPr>
            <a:r>
              <a:rPr b="1" lang="en" sz="16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Course Enrollment Statistics</a:t>
            </a:r>
            <a:r>
              <a:rPr lang="en" sz="16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rgbClr val="274E1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 startAt="2"/>
            </a:pPr>
            <a:r>
              <a:rPr b="1" lang="en" sz="16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Student Performance Analysis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11430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Average grades calculation </a:t>
            </a:r>
            <a:endParaRPr sz="16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11430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Completion rate metrics </a:t>
            </a:r>
            <a:endParaRPr sz="16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11430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Top-performing student identification </a:t>
            </a:r>
            <a:endParaRPr sz="16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6858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Times New Roman"/>
              <a:buAutoNum type="arabicPeriod" startAt="3"/>
            </a:pPr>
            <a:r>
              <a:rPr b="1" lang="en" sz="16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Instructor Analytics</a:t>
            </a:r>
            <a:r>
              <a:rPr lang="en" sz="16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rgbClr val="274E1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11430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Course count per instructor </a:t>
            </a:r>
            <a:endParaRPr sz="16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11430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Student reach analysis </a:t>
            </a:r>
            <a:endParaRPr sz="16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11430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Revenue potential calculations </a:t>
            </a:r>
            <a:endParaRPr sz="16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 startAt="4"/>
            </a:pPr>
            <a:r>
              <a:rPr b="1" lang="en" sz="16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Engagement Metrics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11430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Monthly enrollment trends </a:t>
            </a:r>
            <a:endParaRPr sz="16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11430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Category popularity analysis </a:t>
            </a:r>
            <a:endParaRPr sz="16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11430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Drop-out rate calculations</a:t>
            </a:r>
            <a:endParaRPr sz="16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13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Performance Optimization</a:t>
            </a:r>
            <a:r>
              <a:rPr lang="en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800">
              <a:solidFill>
                <a:srgbClr val="274E13"/>
              </a:solidFill>
            </a:endParaRPr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776475"/>
            <a:ext cx="8520600" cy="4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5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Indexing Strategy</a:t>
            </a:r>
            <a:r>
              <a:rPr lang="en" sz="175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50">
              <a:solidFill>
                <a:srgbClr val="274E1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Index Implementation</a:t>
            </a:r>
            <a:r>
              <a:rPr lang="en" sz="16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600">
              <a:solidFill>
                <a:srgbClr val="274E1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6858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Times New Roman"/>
              <a:buAutoNum type="arabicPeriod"/>
            </a:pPr>
            <a:r>
              <a:rPr b="1" lang="en" sz="16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Single Field Indexes</a:t>
            </a:r>
            <a:r>
              <a:rPr lang="en" sz="16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rgbClr val="274E1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Times New Roman"/>
              <a:buChar char="●"/>
            </a:pP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users.email</a:t>
            </a:r>
            <a:r>
              <a:rPr lang="en" sz="16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(unique) - O(log n) email lookups </a:t>
            </a:r>
            <a:endParaRPr sz="16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200"/>
              <a:buFont typeface="Times New Roman"/>
              <a:buChar char="●"/>
            </a:pP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assignments.dueDate</a:t>
            </a:r>
            <a:r>
              <a:rPr lang="en" sz="16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- efficient date range queries </a:t>
            </a:r>
            <a:endParaRPr sz="16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6858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Times New Roman"/>
              <a:buAutoNum type="arabicPeriod" startAt="2"/>
            </a:pPr>
            <a:r>
              <a:rPr b="1" lang="en" sz="16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Compound Indexes</a:t>
            </a:r>
            <a:r>
              <a:rPr lang="en" sz="16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rgbClr val="274E1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(studentId, courseId)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 enrollments - optimized relationship queries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(courseId, order)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 lessons - ordered content retrieval </a:t>
            </a:r>
            <a:endParaRPr sz="16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6858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600"/>
              <a:buFont typeface="Times New Roman"/>
              <a:buAutoNum type="arabicPeriod" startAt="3"/>
            </a:pPr>
            <a:r>
              <a:rPr b="1" lang="en" sz="16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Text Indexes</a:t>
            </a:r>
            <a:r>
              <a:rPr lang="en" sz="16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rgbClr val="274E1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courses.title</a:t>
            </a:r>
            <a:r>
              <a:rPr lang="en" sz="1600">
                <a:solidFill>
                  <a:srgbClr val="0000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16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full-text search capability </a:t>
            </a:r>
            <a:endParaRPr sz="16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Performance Results</a:t>
            </a:r>
            <a:r>
              <a:rPr lang="en" sz="16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6858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Email lookups: Sub-millisecond response times </a:t>
            </a:r>
            <a:endParaRPr sz="16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6858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Complex aggregations: Optimized through proper indexing </a:t>
            </a:r>
            <a:endParaRPr sz="16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6858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Range queries: Efficient date-based filtering </a:t>
            </a:r>
            <a:endParaRPr sz="16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Validation &amp; Error Handling</a:t>
            </a:r>
            <a:r>
              <a:rPr lang="en" sz="25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500">
              <a:solidFill>
                <a:srgbClr val="274E13"/>
              </a:solidFill>
            </a:endParaRPr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572700"/>
            <a:ext cx="8520600" cy="43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5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Robust Data Integrity</a:t>
            </a:r>
            <a:r>
              <a:rPr lang="en" sz="205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50">
              <a:solidFill>
                <a:srgbClr val="274E1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Validation Layers</a:t>
            </a:r>
            <a:r>
              <a:rPr lang="en" sz="19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900">
              <a:solidFill>
                <a:srgbClr val="274E1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6858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900"/>
              <a:buFont typeface="Times New Roman"/>
              <a:buAutoNum type="arabicPeriod"/>
            </a:pPr>
            <a:r>
              <a:rPr b="1" lang="en" sz="19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Schema Validation</a:t>
            </a:r>
            <a:r>
              <a:rPr lang="en" sz="19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900">
              <a:solidFill>
                <a:srgbClr val="274E1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11430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900"/>
              <a:buFont typeface="Times New Roman"/>
              <a:buChar char="○"/>
            </a:pPr>
            <a:r>
              <a:rPr lang="en" sz="19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MongoDB JSON Schema validation </a:t>
            </a:r>
            <a:endParaRPr sz="19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11430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900"/>
              <a:buFont typeface="Times New Roman"/>
              <a:buChar char="○"/>
            </a:pPr>
            <a:r>
              <a:rPr lang="en" sz="19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Required field enforcement </a:t>
            </a:r>
            <a:endParaRPr sz="19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11430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900"/>
              <a:buFont typeface="Times New Roman"/>
              <a:buChar char="○"/>
            </a:pPr>
            <a:r>
              <a:rPr lang="en" sz="19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type and format validation </a:t>
            </a:r>
            <a:endParaRPr sz="19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6858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900"/>
              <a:buFont typeface="Times New Roman"/>
              <a:buAutoNum type="arabicPeriod" startAt="2"/>
            </a:pPr>
            <a:r>
              <a:rPr b="1" lang="en" sz="19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Application-Level Validation</a:t>
            </a:r>
            <a:r>
              <a:rPr lang="en" sz="19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900">
              <a:solidFill>
                <a:srgbClr val="274E1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11430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900"/>
              <a:buFont typeface="Times New Roman"/>
              <a:buChar char="○"/>
            </a:pPr>
            <a:r>
              <a:rPr lang="en" sz="19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Duplicate key error handling </a:t>
            </a:r>
            <a:endParaRPr sz="19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11430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900"/>
              <a:buFont typeface="Times New Roman"/>
              <a:buChar char="○"/>
            </a:pPr>
            <a:r>
              <a:rPr lang="en" sz="19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Invalid data type prevention </a:t>
            </a:r>
            <a:endParaRPr sz="19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11430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900"/>
              <a:buFont typeface="Times New Roman"/>
              <a:buChar char="○"/>
            </a:pPr>
            <a:r>
              <a:rPr lang="en" sz="19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Missing field detection </a:t>
            </a:r>
            <a:endParaRPr sz="19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6858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900"/>
              <a:buFont typeface="Times New Roman"/>
              <a:buAutoNum type="arabicPeriod" startAt="3"/>
            </a:pPr>
            <a:r>
              <a:rPr b="1" lang="en" sz="19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Error Handling Patterns</a:t>
            </a:r>
            <a:r>
              <a:rPr lang="en" sz="19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900">
              <a:solidFill>
                <a:srgbClr val="274E1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Quality Assurance</a:t>
            </a:r>
            <a:r>
              <a:rPr lang="en" sz="19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9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Comprehensive error handling for production reliability </a:t>
            </a:r>
            <a:endParaRPr sz="19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10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CRUD Operations &amp; Data Management</a:t>
            </a:r>
            <a:r>
              <a:rPr lang="en" sz="27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3700">
              <a:solidFill>
                <a:srgbClr val="274E13"/>
              </a:solidFill>
            </a:endParaRPr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673775"/>
            <a:ext cx="85206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5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Complete Data Lifecycle</a:t>
            </a:r>
            <a:r>
              <a:rPr lang="en" sz="205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50">
              <a:solidFill>
                <a:srgbClr val="274E1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Implemented Operations</a:t>
            </a:r>
            <a:r>
              <a:rPr lang="en" sz="19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900">
              <a:solidFill>
                <a:srgbClr val="274E1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AutoNum type="arabicPeriod"/>
            </a:pPr>
            <a:r>
              <a:rPr b="1" lang="en" sz="19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Create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9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Batch data insertion with relationship validation </a:t>
            </a:r>
            <a:endParaRPr sz="19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AutoNum type="arabicPeriod" startAt="2"/>
            </a:pPr>
            <a:r>
              <a:rPr b="1" lang="en" sz="19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Read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9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Complex queries with aggregation pipelines </a:t>
            </a:r>
            <a:endParaRPr sz="19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AutoNum type="arabicPeriod" startAt="3"/>
            </a:pPr>
            <a:r>
              <a:rPr b="1" lang="en" sz="19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Update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9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Profile updates, grade assignments, course publishing </a:t>
            </a:r>
            <a:endParaRPr sz="19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AutoNum type="arabicPeriod" startAt="4"/>
            </a:pPr>
            <a:r>
              <a:rPr b="1" lang="en" sz="19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Delete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9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Soft deletion for users, hard deletion for transactional data </a:t>
            </a:r>
            <a:endParaRPr sz="19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Sample Operations</a:t>
            </a:r>
            <a:r>
              <a:rPr lang="en" sz="19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1900">
              <a:solidFill>
                <a:srgbClr val="274E13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6858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User profile management with skill updates </a:t>
            </a:r>
            <a:endParaRPr sz="19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6858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Course publication workflow </a:t>
            </a:r>
            <a:endParaRPr sz="19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6858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Assignment grading with feedback </a:t>
            </a:r>
            <a:endParaRPr sz="20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685800" rtl="0" algn="l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Enrollment status transitions </a:t>
            </a:r>
            <a:endParaRPr sz="1900">
              <a:solidFill>
                <a:srgbClr val="38761D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274E1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Population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" sz="1900">
                <a:solidFill>
                  <a:srgbClr val="38761D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90+ documents across all collections with realistic relationships</a:t>
            </a:r>
            <a:r>
              <a:rPr lang="en" sz="19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9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