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79516-DF31-4CE0-A7A9-59FC774968D2}" v="1" dt="2021-06-18T20:42:32.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en ERGÜN" userId="04cca5a8e8e73232" providerId="LiveId" clId="{5A879516-DF31-4CE0-A7A9-59FC774968D2}"/>
    <pc:docChg chg="custSel modSld">
      <pc:chgData name="Esen ERGÜN" userId="04cca5a8e8e73232" providerId="LiveId" clId="{5A879516-DF31-4CE0-A7A9-59FC774968D2}" dt="2021-06-18T20:42:44.573" v="6" actId="207"/>
      <pc:docMkLst>
        <pc:docMk/>
      </pc:docMkLst>
      <pc:sldChg chg="modSp mod">
        <pc:chgData name="Esen ERGÜN" userId="04cca5a8e8e73232" providerId="LiveId" clId="{5A879516-DF31-4CE0-A7A9-59FC774968D2}" dt="2021-06-18T20:26:54.894" v="3" actId="27636"/>
        <pc:sldMkLst>
          <pc:docMk/>
          <pc:sldMk cId="2078303225" sldId="265"/>
        </pc:sldMkLst>
        <pc:spChg chg="mod">
          <ac:chgData name="Esen ERGÜN" userId="04cca5a8e8e73232" providerId="LiveId" clId="{5A879516-DF31-4CE0-A7A9-59FC774968D2}" dt="2021-06-18T20:26:54.894" v="3" actId="27636"/>
          <ac:spMkLst>
            <pc:docMk/>
            <pc:sldMk cId="2078303225" sldId="265"/>
            <ac:spMk id="3" creationId="{3D26024E-467E-4D69-B6D4-108E116094E4}"/>
          </ac:spMkLst>
        </pc:spChg>
      </pc:sldChg>
      <pc:sldChg chg="modSp mod">
        <pc:chgData name="Esen ERGÜN" userId="04cca5a8e8e73232" providerId="LiveId" clId="{5A879516-DF31-4CE0-A7A9-59FC774968D2}" dt="2021-06-18T20:42:44.573" v="6" actId="207"/>
        <pc:sldMkLst>
          <pc:docMk/>
          <pc:sldMk cId="1144473233" sldId="266"/>
        </pc:sldMkLst>
        <pc:spChg chg="mod">
          <ac:chgData name="Esen ERGÜN" userId="04cca5a8e8e73232" providerId="LiveId" clId="{5A879516-DF31-4CE0-A7A9-59FC774968D2}" dt="2021-06-18T20:42:44.573" v="6" actId="207"/>
          <ac:spMkLst>
            <pc:docMk/>
            <pc:sldMk cId="1144473233" sldId="266"/>
            <ac:spMk id="2" creationId="{9EE96922-4222-4E24-BA19-3CA094CFB3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6/18/2021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1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888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15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596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111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261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625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41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405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6/18/2021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596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639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3580636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UEkIDpV2ax0"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DC375DD-E414-4938-87D6-AF6D368053BE}"/>
              </a:ext>
            </a:extLst>
          </p:cNvPr>
          <p:cNvPicPr>
            <a:picLocks noChangeAspect="1"/>
          </p:cNvPicPr>
          <p:nvPr/>
        </p:nvPicPr>
        <p:blipFill rotWithShape="1">
          <a:blip r:embed="rId2"/>
          <a:srcRect l="21762" r="7138"/>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F49FA50-30C5-489E-93AD-DA32C65AD6D0}"/>
              </a:ext>
            </a:extLst>
          </p:cNvPr>
          <p:cNvSpPr>
            <a:spLocks noGrp="1"/>
          </p:cNvSpPr>
          <p:nvPr>
            <p:ph type="ctrTitle"/>
          </p:nvPr>
        </p:nvSpPr>
        <p:spPr>
          <a:xfrm>
            <a:off x="477981" y="980661"/>
            <a:ext cx="5207202" cy="2579138"/>
          </a:xfrm>
        </p:spPr>
        <p:txBody>
          <a:bodyPr anchor="b">
            <a:normAutofit/>
          </a:bodyPr>
          <a:lstStyle/>
          <a:p>
            <a:r>
              <a:rPr lang="tr-TR" sz="3200" dirty="0">
                <a:latin typeface="Bahnschrift SemiBold SemiConden" panose="020B0502040204020203" pitchFamily="34" charset="0"/>
              </a:rPr>
              <a:t>     KNOWLEDGE MAPPING </a:t>
            </a:r>
            <a:br>
              <a:rPr lang="tr-TR" sz="2800" dirty="0">
                <a:latin typeface="Bahnschrift SemiBold SemiConden" panose="020B0502040204020203" pitchFamily="34" charset="0"/>
              </a:rPr>
            </a:br>
            <a:r>
              <a:rPr lang="tr-TR" sz="2800" dirty="0">
                <a:latin typeface="Bahnschrift SemiBold SemiConden" panose="020B0502040204020203" pitchFamily="34" charset="0"/>
              </a:rPr>
              <a:t>                       and </a:t>
            </a:r>
            <a:br>
              <a:rPr lang="tr-TR" sz="2800" dirty="0">
                <a:latin typeface="Bahnschrift SemiBold SemiConden" panose="020B0502040204020203" pitchFamily="34" charset="0"/>
              </a:rPr>
            </a:br>
            <a:r>
              <a:rPr lang="tr-TR" sz="2800" dirty="0">
                <a:latin typeface="Bahnschrift SemiBold SemiConden" panose="020B0502040204020203" pitchFamily="34" charset="0"/>
              </a:rPr>
              <a:t>        </a:t>
            </a:r>
            <a:r>
              <a:rPr lang="tr-TR" sz="3200" dirty="0">
                <a:latin typeface="Bahnschrift SemiBold SemiConden" panose="020B0502040204020203" pitchFamily="34" charset="0"/>
              </a:rPr>
              <a:t>DATA VISUALIZATION</a:t>
            </a:r>
            <a:br>
              <a:rPr lang="tr-TR" sz="3200" dirty="0"/>
            </a:br>
            <a:endParaRPr lang="en-US" sz="3200" dirty="0"/>
          </a:p>
        </p:txBody>
      </p:sp>
      <p:sp>
        <p:nvSpPr>
          <p:cNvPr id="3" name="Alt Başlık 2">
            <a:extLst>
              <a:ext uri="{FF2B5EF4-FFF2-40B4-BE49-F238E27FC236}">
                <a16:creationId xmlns:a16="http://schemas.microsoft.com/office/drawing/2014/main" id="{3C0FF7F1-A5C2-4FCA-8690-3195409CF822}"/>
              </a:ext>
            </a:extLst>
          </p:cNvPr>
          <p:cNvSpPr>
            <a:spLocks noGrp="1"/>
          </p:cNvSpPr>
          <p:nvPr>
            <p:ph type="subTitle" idx="1"/>
          </p:nvPr>
        </p:nvSpPr>
        <p:spPr>
          <a:xfrm>
            <a:off x="477980" y="4872922"/>
            <a:ext cx="4023359" cy="1647148"/>
          </a:xfrm>
        </p:spPr>
        <p:txBody>
          <a:bodyPr>
            <a:normAutofit fontScale="92500" lnSpcReduction="10000"/>
          </a:bodyPr>
          <a:lstStyle/>
          <a:p>
            <a:r>
              <a:rPr lang="en-US" sz="1700" b="1" dirty="0">
                <a:latin typeface="Arial" panose="020B0604020202020204" pitchFamily="34" charset="0"/>
                <a:cs typeface="Arial" panose="020B0604020202020204" pitchFamily="34" charset="0"/>
              </a:rPr>
              <a:t>Project Theme: COVID-19</a:t>
            </a:r>
            <a:endParaRPr lang="tr-TR" sz="1700" b="1" dirty="0">
              <a:latin typeface="Arial" panose="020B0604020202020204" pitchFamily="34" charset="0"/>
              <a:cs typeface="Arial" panose="020B0604020202020204" pitchFamily="34" charset="0"/>
            </a:endParaRPr>
          </a:p>
          <a:p>
            <a:r>
              <a:rPr lang="en-US" sz="1700" b="1" i="1" dirty="0">
                <a:latin typeface="Arial" panose="020B0604020202020204" pitchFamily="34" charset="0"/>
                <a:cs typeface="Arial" panose="020B0604020202020204" pitchFamily="34" charset="0"/>
              </a:rPr>
              <a:t>Inequality of opportunity  (access)  in education in the Covid-19 period in Turkey</a:t>
            </a:r>
            <a:r>
              <a:rPr lang="en-US" sz="2000" b="1" i="1" dirty="0"/>
              <a:t>.</a:t>
            </a:r>
            <a:endParaRPr lang="tr-TR" sz="2000" b="1" i="1" dirty="0"/>
          </a:p>
          <a:p>
            <a:r>
              <a:rPr lang="tr-TR" sz="1700" dirty="0"/>
              <a:t>ESENGÜL ERGÜN-17030411028</a:t>
            </a:r>
            <a:endParaRPr lang="en-US" sz="1700" dirty="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5456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E96922-4222-4E24-BA19-3CA094CFB381}"/>
              </a:ext>
            </a:extLst>
          </p:cNvPr>
          <p:cNvSpPr>
            <a:spLocks noGrp="1"/>
          </p:cNvSpPr>
          <p:nvPr>
            <p:ph type="title"/>
          </p:nvPr>
        </p:nvSpPr>
        <p:spPr>
          <a:xfrm>
            <a:off x="1115568" y="3137095"/>
            <a:ext cx="10168128" cy="2627601"/>
          </a:xfrm>
        </p:spPr>
        <p:txBody>
          <a:bodyPr>
            <a:normAutofit fontScale="90000"/>
          </a:bodyPr>
          <a:lstStyle/>
          <a:p>
            <a:br>
              <a:rPr lang="tr-TR" dirty="0"/>
            </a:br>
            <a:r>
              <a:rPr lang="tr-TR" b="1" dirty="0"/>
              <a:t>YouTube Link for video : </a:t>
            </a:r>
            <a:br>
              <a:rPr lang="tr-TR" b="1" dirty="0"/>
            </a:br>
            <a:br>
              <a:rPr lang="tr-TR" b="1" dirty="0"/>
            </a:br>
            <a:r>
              <a:rPr lang="tr-TR" b="1" dirty="0">
                <a:solidFill>
                  <a:schemeClr val="accent2"/>
                </a:solidFill>
                <a:hlinkClick r:id="rId2">
                  <a:extLst>
                    <a:ext uri="{A12FA001-AC4F-418D-AE19-62706E023703}">
                      <ahyp:hlinkClr xmlns:ahyp="http://schemas.microsoft.com/office/drawing/2018/hyperlinkcolor" val="tx"/>
                    </a:ext>
                  </a:extLst>
                </a:hlinkClick>
              </a:rPr>
              <a:t>https://youtu.be/UEkIDpV2ax0</a:t>
            </a:r>
            <a:br>
              <a:rPr lang="tr-TR" b="1" dirty="0"/>
            </a:br>
            <a:br>
              <a:rPr lang="tr-TR" b="1" dirty="0"/>
            </a:br>
            <a:br>
              <a:rPr lang="tr-TR" b="1" dirty="0"/>
            </a:br>
            <a:endParaRPr lang="en-US" b="1" dirty="0"/>
          </a:p>
        </p:txBody>
      </p:sp>
      <p:sp>
        <p:nvSpPr>
          <p:cNvPr id="3" name="İçerik Yer Tutucusu 2">
            <a:extLst>
              <a:ext uri="{FF2B5EF4-FFF2-40B4-BE49-F238E27FC236}">
                <a16:creationId xmlns:a16="http://schemas.microsoft.com/office/drawing/2014/main" id="{5DF3D20C-0983-4E6D-9FD0-15E7339B1F57}"/>
              </a:ext>
            </a:extLst>
          </p:cNvPr>
          <p:cNvSpPr>
            <a:spLocks noGrp="1"/>
          </p:cNvSpPr>
          <p:nvPr>
            <p:ph sz="half" idx="1"/>
          </p:nvPr>
        </p:nvSpPr>
        <p:spPr>
          <a:xfrm>
            <a:off x="901148" y="967409"/>
            <a:ext cx="9289774" cy="1855304"/>
          </a:xfrm>
        </p:spPr>
        <p:txBody>
          <a:bodyPr/>
          <a:lstStyle/>
          <a:p>
            <a:pPr marL="0" indent="0" algn="ctr">
              <a:buNone/>
            </a:pPr>
            <a:r>
              <a:rPr lang="tr-TR" sz="4000" dirty="0">
                <a:latin typeface="Algerian" panose="04020705040A02060702" pitchFamily="82" charset="0"/>
              </a:rPr>
              <a:t>               THANKS FOR WATCHING</a:t>
            </a:r>
            <a:r>
              <a:rPr lang="tr-TR" dirty="0">
                <a:latin typeface="Algerian" panose="04020705040A02060702" pitchFamily="82" charset="0"/>
              </a:rPr>
              <a:t>…</a:t>
            </a:r>
            <a:endParaRPr lang="en-US" dirty="0">
              <a:latin typeface="Algerian" panose="04020705040A02060702" pitchFamily="82" charset="0"/>
            </a:endParaRPr>
          </a:p>
        </p:txBody>
      </p:sp>
    </p:spTree>
    <p:extLst>
      <p:ext uri="{BB962C8B-B14F-4D97-AF65-F5344CB8AC3E}">
        <p14:creationId xmlns:p14="http://schemas.microsoft.com/office/powerpoint/2010/main" val="114447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9B3845-1941-4D1B-AC61-48CE7E6A0920}"/>
              </a:ext>
            </a:extLst>
          </p:cNvPr>
          <p:cNvSpPr>
            <a:spLocks noGrp="1"/>
          </p:cNvSpPr>
          <p:nvPr>
            <p:ph type="title"/>
          </p:nvPr>
        </p:nvSpPr>
        <p:spPr/>
        <p:txBody>
          <a:bodyPr/>
          <a:lstStyle/>
          <a:p>
            <a:r>
              <a:rPr lang="tr-TR" dirty="0"/>
              <a:t>Why I choose this topic?</a:t>
            </a:r>
            <a:endParaRPr lang="en-US" dirty="0"/>
          </a:p>
        </p:txBody>
      </p:sp>
      <p:sp>
        <p:nvSpPr>
          <p:cNvPr id="3" name="İçerik Yer Tutucusu 2">
            <a:extLst>
              <a:ext uri="{FF2B5EF4-FFF2-40B4-BE49-F238E27FC236}">
                <a16:creationId xmlns:a16="http://schemas.microsoft.com/office/drawing/2014/main" id="{2AB500FB-520E-40E5-AA1E-E3D113A0FC7C}"/>
              </a:ext>
            </a:extLst>
          </p:cNvPr>
          <p:cNvSpPr>
            <a:spLocks noGrp="1"/>
          </p:cNvSpPr>
          <p:nvPr>
            <p:ph idx="1"/>
          </p:nvPr>
        </p:nvSpPr>
        <p:spPr/>
        <p:txBody>
          <a:bodyPr>
            <a:normAutofit/>
          </a:bodyPr>
          <a:lstStyle/>
          <a:p>
            <a:pPr marL="0" indent="0">
              <a:buNone/>
            </a:pPr>
            <a:r>
              <a:rPr lang="tr-TR"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 this project, I wanted to do research on education, a social and political issue most affected by the pandemic. Because many students do not have personal computers or broadband internet networks. There are those who still cannot access the computer and the internet, which have become a necessity in this period. Along with this situation, pandemic conditions reduce the student's quality of education life</a:t>
            </a:r>
            <a:r>
              <a:rPr lang="tr-T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380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B6886C6-9DCB-4BE1-841D-716FD129DA69}"/>
              </a:ext>
            </a:extLst>
          </p:cNvPr>
          <p:cNvSpPr>
            <a:spLocks noGrp="1"/>
          </p:cNvSpPr>
          <p:nvPr>
            <p:ph idx="1"/>
          </p:nvPr>
        </p:nvSpPr>
        <p:spPr>
          <a:xfrm>
            <a:off x="636103" y="755373"/>
            <a:ext cx="10681253" cy="5605669"/>
          </a:xfrm>
        </p:spPr>
        <p:txBody>
          <a:bodyPr>
            <a:normAutofit/>
          </a:bodyPr>
          <a:lstStyle/>
          <a:p>
            <a:pPr marL="0" indent="0">
              <a:buNone/>
            </a:pPr>
            <a:r>
              <a:rPr lang="en-US" dirty="0"/>
              <a:t>I will use this tool called DataWrapper</a:t>
            </a:r>
            <a:r>
              <a:rPr lang="tr-TR" dirty="0"/>
              <a:t>.</a:t>
            </a:r>
          </a:p>
          <a:p>
            <a:pPr marL="0" indent="0">
              <a:buNone/>
            </a:pPr>
            <a:endParaRPr lang="tr-TR" dirty="0"/>
          </a:p>
          <a:p>
            <a:pPr marL="0" indent="0">
              <a:buNone/>
            </a:pPr>
            <a:r>
              <a:rPr lang="en-US" dirty="0"/>
              <a:t>I tried to get data from the Turkish Statistical Institute (TUIK) and reliable institutions that have done research on this subject.</a:t>
            </a:r>
            <a:endParaRPr lang="tr-TR" dirty="0"/>
          </a:p>
          <a:p>
            <a:pPr marL="0" indent="0">
              <a:buNone/>
            </a:pPr>
            <a:endParaRPr lang="tr-TR" dirty="0"/>
          </a:p>
          <a:p>
            <a:pPr marL="0" indent="0">
              <a:buNone/>
            </a:pPr>
            <a:r>
              <a:rPr lang="en-US" dirty="0"/>
              <a:t>I have compiled my data in two different ways: There are two types of data: internet access data and access data to tools such as computers and tablets.</a:t>
            </a:r>
          </a:p>
        </p:txBody>
      </p:sp>
    </p:spTree>
    <p:extLst>
      <p:ext uri="{BB962C8B-B14F-4D97-AF65-F5344CB8AC3E}">
        <p14:creationId xmlns:p14="http://schemas.microsoft.com/office/powerpoint/2010/main" val="37735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A51BE87B-D30E-4195-921E-A4F405D8C179}"/>
              </a:ext>
            </a:extLst>
          </p:cNvPr>
          <p:cNvSpPr>
            <a:spLocks noGrp="1"/>
          </p:cNvSpPr>
          <p:nvPr>
            <p:ph sz="half" idx="1"/>
          </p:nvPr>
        </p:nvSpPr>
        <p:spPr>
          <a:xfrm>
            <a:off x="1115568" y="530087"/>
            <a:ext cx="4423841" cy="5642113"/>
          </a:xfrm>
        </p:spPr>
        <p:txBody>
          <a:bodyPr/>
          <a:lstStyle/>
          <a:p>
            <a:pPr marL="0" indent="0">
              <a:buNone/>
            </a:pPr>
            <a:endParaRPr lang="tr-TR" dirty="0"/>
          </a:p>
          <a:p>
            <a:pPr marL="0" indent="0">
              <a:buNone/>
            </a:pPr>
            <a:r>
              <a:rPr lang="en-US" sz="2400" dirty="0">
                <a:latin typeface="Arial" panose="020B0604020202020204" pitchFamily="34" charset="0"/>
                <a:cs typeface="Arial" panose="020B0604020202020204" pitchFamily="34" charset="0"/>
              </a:rPr>
              <a:t>The Organization for Economic Co-operation and</a:t>
            </a:r>
            <a:r>
              <a:rPr lang="tr-TR"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Development (OECD) published a report called ‘</a:t>
            </a:r>
            <a:r>
              <a:rPr lang="tr-T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Education in the Covid-19 Pandemic 2020‘</a:t>
            </a:r>
            <a:r>
              <a:rPr lang="tr-T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tr-TR" sz="2400" dirty="0">
              <a:latin typeface="Arial" panose="020B0604020202020204" pitchFamily="34" charset="0"/>
              <a:cs typeface="Arial" panose="020B0604020202020204" pitchFamily="34" charset="0"/>
            </a:endParaRPr>
          </a:p>
          <a:p>
            <a:pPr marL="0" indent="0">
              <a:buNone/>
            </a:pPr>
            <a:endParaRPr lang="tr-TR"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Turkey ranked 64th from 77 countries in the list of countries.</a:t>
            </a:r>
          </a:p>
        </p:txBody>
      </p:sp>
      <p:pic>
        <p:nvPicPr>
          <p:cNvPr id="9" name="İçerik Yer Tutucusu 8">
            <a:extLst>
              <a:ext uri="{FF2B5EF4-FFF2-40B4-BE49-F238E27FC236}">
                <a16:creationId xmlns:a16="http://schemas.microsoft.com/office/drawing/2014/main" id="{8A9FA91F-E348-4B8B-A1E0-23B2D1AAA032}"/>
              </a:ext>
            </a:extLst>
          </p:cNvPr>
          <p:cNvPicPr>
            <a:picLocks noGrp="1" noChangeAspect="1"/>
          </p:cNvPicPr>
          <p:nvPr>
            <p:ph sz="half" idx="2"/>
          </p:nvPr>
        </p:nvPicPr>
        <p:blipFill>
          <a:blip r:embed="rId2"/>
          <a:stretch>
            <a:fillRect/>
          </a:stretch>
        </p:blipFill>
        <p:spPr>
          <a:xfrm>
            <a:off x="5539409" y="0"/>
            <a:ext cx="6427303" cy="6858000"/>
          </a:xfrm>
          <a:prstGeom prst="rect">
            <a:avLst/>
          </a:prstGeom>
        </p:spPr>
      </p:pic>
    </p:spTree>
    <p:extLst>
      <p:ext uri="{BB962C8B-B14F-4D97-AF65-F5344CB8AC3E}">
        <p14:creationId xmlns:p14="http://schemas.microsoft.com/office/powerpoint/2010/main" val="391000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DE36278E-E16D-473F-8EE0-A2E721FC77A1}"/>
              </a:ext>
            </a:extLst>
          </p:cNvPr>
          <p:cNvSpPr>
            <a:spLocks noGrp="1"/>
          </p:cNvSpPr>
          <p:nvPr>
            <p:ph sz="half" idx="1"/>
          </p:nvPr>
        </p:nvSpPr>
        <p:spPr>
          <a:xfrm>
            <a:off x="1115568" y="781878"/>
            <a:ext cx="4937760" cy="5390322"/>
          </a:xfrm>
        </p:spPr>
        <p:txBody>
          <a:bodyPr/>
          <a:lstStyle/>
          <a:p>
            <a:pPr marL="0" indent="0">
              <a:buNone/>
            </a:pPr>
            <a:r>
              <a:rPr lang="tr-TR" dirty="0"/>
              <a:t> </a:t>
            </a:r>
          </a:p>
          <a:p>
            <a:pPr marL="0" indent="0">
              <a:buNone/>
            </a:pPr>
            <a:r>
              <a:rPr lang="en-US" dirty="0"/>
              <a:t>The rankings of countries for accessing the internet according to OECD. </a:t>
            </a:r>
            <a:endParaRPr lang="tr-TR" dirty="0"/>
          </a:p>
          <a:p>
            <a:pPr marL="0" indent="0">
              <a:buNone/>
            </a:pPr>
            <a:endParaRPr lang="tr-TR" dirty="0"/>
          </a:p>
          <a:p>
            <a:pPr marL="0" indent="0">
              <a:buNone/>
            </a:pPr>
            <a:endParaRPr lang="tr-TR" dirty="0"/>
          </a:p>
          <a:p>
            <a:pPr marL="0" indent="0">
              <a:buNone/>
            </a:pPr>
            <a:r>
              <a:rPr lang="en-US" dirty="0"/>
              <a:t>Turkey ranked 70th in the list of "students with internet access".</a:t>
            </a:r>
          </a:p>
        </p:txBody>
      </p:sp>
      <p:pic>
        <p:nvPicPr>
          <p:cNvPr id="7" name="İçerik Yer Tutucusu 6">
            <a:extLst>
              <a:ext uri="{FF2B5EF4-FFF2-40B4-BE49-F238E27FC236}">
                <a16:creationId xmlns:a16="http://schemas.microsoft.com/office/drawing/2014/main" id="{4BD2098C-6824-422B-BB60-02BFA6133AB3}"/>
              </a:ext>
            </a:extLst>
          </p:cNvPr>
          <p:cNvPicPr>
            <a:picLocks noGrp="1" noChangeAspect="1"/>
          </p:cNvPicPr>
          <p:nvPr>
            <p:ph sz="half" idx="2"/>
          </p:nvPr>
        </p:nvPicPr>
        <p:blipFill>
          <a:blip r:embed="rId2"/>
          <a:stretch>
            <a:fillRect/>
          </a:stretch>
        </p:blipFill>
        <p:spPr>
          <a:xfrm>
            <a:off x="6096000" y="62326"/>
            <a:ext cx="6096000" cy="6795673"/>
          </a:xfrm>
          <a:prstGeom prst="rect">
            <a:avLst/>
          </a:prstGeom>
        </p:spPr>
      </p:pic>
    </p:spTree>
    <p:extLst>
      <p:ext uri="{BB962C8B-B14F-4D97-AF65-F5344CB8AC3E}">
        <p14:creationId xmlns:p14="http://schemas.microsoft.com/office/powerpoint/2010/main" val="264971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30CF668A-648F-44B6-92AC-C13C8A7FABFC}"/>
              </a:ext>
            </a:extLst>
          </p:cNvPr>
          <p:cNvPicPr>
            <a:picLocks noChangeAspect="1"/>
          </p:cNvPicPr>
          <p:nvPr/>
        </p:nvPicPr>
        <p:blipFill>
          <a:blip r:embed="rId2"/>
          <a:stretch>
            <a:fillRect/>
          </a:stretch>
        </p:blipFill>
        <p:spPr>
          <a:xfrm>
            <a:off x="0" y="3114260"/>
            <a:ext cx="5512903" cy="3743740"/>
          </a:xfrm>
          <a:prstGeom prst="rect">
            <a:avLst/>
          </a:prstGeom>
        </p:spPr>
      </p:pic>
      <p:sp>
        <p:nvSpPr>
          <p:cNvPr id="3" name="İçerik Yer Tutucusu 2">
            <a:extLst>
              <a:ext uri="{FF2B5EF4-FFF2-40B4-BE49-F238E27FC236}">
                <a16:creationId xmlns:a16="http://schemas.microsoft.com/office/drawing/2014/main" id="{EAFD6851-F92A-426E-9F7C-102FF829BA17}"/>
              </a:ext>
            </a:extLst>
          </p:cNvPr>
          <p:cNvSpPr>
            <a:spLocks noGrp="1"/>
          </p:cNvSpPr>
          <p:nvPr>
            <p:ph sz="half" idx="2"/>
          </p:nvPr>
        </p:nvSpPr>
        <p:spPr>
          <a:xfrm>
            <a:off x="0" y="0"/>
            <a:ext cx="5950226" cy="3114259"/>
          </a:xfrm>
        </p:spPr>
        <p:txBody>
          <a:bodyPr>
            <a:normAutofit/>
          </a:bodyPr>
          <a:lstStyle/>
          <a:p>
            <a:pPr marL="0" indent="0">
              <a:buNone/>
            </a:pPr>
            <a:endParaRPr lang="tr-TR" dirty="0"/>
          </a:p>
          <a:p>
            <a:pPr>
              <a:lnSpc>
                <a:spcPct val="107000"/>
              </a:lnSpc>
              <a:spcAft>
                <a:spcPts val="800"/>
              </a:spcAft>
            </a:pPr>
            <a:r>
              <a:rPr lang="tr-TR" sz="1800" dirty="0">
                <a:effectLst/>
                <a:latin typeface="Times New Roman" panose="02020603050405020304" pitchFamily="18" charset="0"/>
                <a:ea typeface="Malgun Gothic" panose="020B0503020000020004" pitchFamily="34" charset="-127"/>
              </a:rPr>
              <a:t>According to TUIK data, households in Turkey the rate of having internet access is 90.7% </a:t>
            </a:r>
            <a:endParaRPr lang="en-US" sz="1800" dirty="0">
              <a:effectLst/>
              <a:latin typeface="Times New Roman" panose="02020603050405020304" pitchFamily="18" charset="0"/>
              <a:ea typeface="Malgun Gothic" panose="020B0503020000020004" pitchFamily="34" charset="-127"/>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Malgun Gothic" panose="020B0503020000020004" pitchFamily="34" charset="-127"/>
              </a:rPr>
              <a:t>16.7% of households with desktop computers, </a:t>
            </a:r>
            <a:endParaRPr lang="en-US" sz="1800" dirty="0">
              <a:effectLst/>
              <a:latin typeface="Times New Roman" panose="02020603050405020304" pitchFamily="18" charset="0"/>
              <a:ea typeface="Malgun Gothic" panose="020B0503020000020004" pitchFamily="34" charset="-127"/>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Malgun Gothic" panose="020B0503020000020004" pitchFamily="34" charset="-127"/>
              </a:rPr>
              <a:t>36.4% of households with portable computers, </a:t>
            </a:r>
            <a:endParaRPr lang="en-US" sz="1800" dirty="0">
              <a:effectLst/>
              <a:latin typeface="Times New Roman" panose="02020603050405020304" pitchFamily="18" charset="0"/>
              <a:ea typeface="Malgun Gothic" panose="020B0503020000020004" pitchFamily="34" charset="-127"/>
            </a:endParaRPr>
          </a:p>
          <a:p>
            <a:pPr marL="342900" lvl="0" indent="-342900">
              <a:lnSpc>
                <a:spcPct val="107000"/>
              </a:lnSpc>
              <a:buFont typeface="Symbol" panose="05050102010706020507" pitchFamily="18" charset="2"/>
              <a:buChar char=""/>
            </a:pPr>
            <a:r>
              <a:rPr lang="tr-TR" sz="1800" dirty="0">
                <a:effectLst/>
                <a:latin typeface="Times New Roman" panose="02020603050405020304" pitchFamily="18" charset="0"/>
                <a:ea typeface="Malgun Gothic" panose="020B0503020000020004" pitchFamily="34" charset="-127"/>
              </a:rPr>
              <a:t>22% of households with tablets and</a:t>
            </a:r>
            <a:endParaRPr lang="en-US" sz="1800" dirty="0">
              <a:effectLst/>
              <a:latin typeface="Times New Roman" panose="02020603050405020304" pitchFamily="18" charset="0"/>
              <a:ea typeface="Malgun Gothic" panose="020B0503020000020004" pitchFamily="34" charset="-127"/>
            </a:endParaRPr>
          </a:p>
          <a:p>
            <a:pPr marL="342900" lvl="0" indent="-342900">
              <a:lnSpc>
                <a:spcPct val="107000"/>
              </a:lnSpc>
              <a:spcAft>
                <a:spcPts val="800"/>
              </a:spcAft>
              <a:buFont typeface="Symbol" panose="05050102010706020507" pitchFamily="18" charset="2"/>
              <a:buChar char=""/>
            </a:pPr>
            <a:r>
              <a:rPr lang="tr-TR" sz="1800" dirty="0">
                <a:effectLst/>
                <a:latin typeface="Times New Roman" panose="02020603050405020304" pitchFamily="18" charset="0"/>
                <a:ea typeface="Malgun Gothic" panose="020B0503020000020004" pitchFamily="34" charset="-127"/>
              </a:rPr>
              <a:t>99.4% of households with mobile phones.</a:t>
            </a:r>
            <a:endParaRPr lang="en-US" sz="1800" dirty="0">
              <a:effectLst/>
              <a:latin typeface="Times New Roman" panose="02020603050405020304" pitchFamily="18" charset="0"/>
              <a:ea typeface="Malgun Gothic" panose="020B0503020000020004" pitchFamily="34" charset="-127"/>
            </a:endParaRPr>
          </a:p>
          <a:p>
            <a:pPr marL="0" indent="0">
              <a:buNone/>
            </a:pPr>
            <a:endParaRPr lang="tr-TR" dirty="0"/>
          </a:p>
        </p:txBody>
      </p:sp>
      <p:pic>
        <p:nvPicPr>
          <p:cNvPr id="5" name="İçerik Yer Tutucusu 4">
            <a:extLst>
              <a:ext uri="{FF2B5EF4-FFF2-40B4-BE49-F238E27FC236}">
                <a16:creationId xmlns:a16="http://schemas.microsoft.com/office/drawing/2014/main" id="{DBA2698A-563A-4B12-AAC0-76F7F6835FA4}"/>
              </a:ext>
            </a:extLst>
          </p:cNvPr>
          <p:cNvPicPr>
            <a:picLocks noGrp="1" noChangeAspect="1"/>
          </p:cNvPicPr>
          <p:nvPr>
            <p:ph sz="quarter" idx="4"/>
          </p:nvPr>
        </p:nvPicPr>
        <p:blipFill>
          <a:blip r:embed="rId3"/>
          <a:stretch>
            <a:fillRect/>
          </a:stretch>
        </p:blipFill>
        <p:spPr>
          <a:xfrm>
            <a:off x="5950226" y="1"/>
            <a:ext cx="6241774" cy="3114260"/>
          </a:xfrm>
          <a:prstGeom prst="rect">
            <a:avLst/>
          </a:prstGeom>
        </p:spPr>
      </p:pic>
      <p:pic>
        <p:nvPicPr>
          <p:cNvPr id="11" name="Resim 10">
            <a:extLst>
              <a:ext uri="{FF2B5EF4-FFF2-40B4-BE49-F238E27FC236}">
                <a16:creationId xmlns:a16="http://schemas.microsoft.com/office/drawing/2014/main" id="{3F232A06-9885-43FB-B76B-C22D7099161A}"/>
              </a:ext>
            </a:extLst>
          </p:cNvPr>
          <p:cNvPicPr>
            <a:picLocks noChangeAspect="1"/>
          </p:cNvPicPr>
          <p:nvPr/>
        </p:nvPicPr>
        <p:blipFill>
          <a:blip r:embed="rId4"/>
          <a:stretch>
            <a:fillRect/>
          </a:stretch>
        </p:blipFill>
        <p:spPr>
          <a:xfrm>
            <a:off x="5950226" y="3114261"/>
            <a:ext cx="5688061" cy="3743740"/>
          </a:xfrm>
          <a:prstGeom prst="rect">
            <a:avLst/>
          </a:prstGeom>
        </p:spPr>
      </p:pic>
    </p:spTree>
    <p:extLst>
      <p:ext uri="{BB962C8B-B14F-4D97-AF65-F5344CB8AC3E}">
        <p14:creationId xmlns:p14="http://schemas.microsoft.com/office/powerpoint/2010/main" val="86675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830449-4519-442B-989D-C9B025E989F5}"/>
              </a:ext>
            </a:extLst>
          </p:cNvPr>
          <p:cNvSpPr>
            <a:spLocks noGrp="1"/>
          </p:cNvSpPr>
          <p:nvPr>
            <p:ph sz="half" idx="1"/>
          </p:nvPr>
        </p:nvSpPr>
        <p:spPr>
          <a:xfrm>
            <a:off x="1115567" y="702365"/>
            <a:ext cx="9645197" cy="5469835"/>
          </a:xfrm>
        </p:spPr>
        <p:txBody>
          <a:bodyPr/>
          <a:lstStyle/>
          <a:p>
            <a:pPr marL="0" indent="0">
              <a:buNone/>
            </a:pPr>
            <a:endParaRPr lang="tr-TR" sz="1800" dirty="0">
              <a:latin typeface="Times New Roman" panose="02020603050405020304" pitchFamily="18" charset="0"/>
              <a:ea typeface="Malgun Gothic" panose="020B0503020000020004" pitchFamily="34" charset="-127"/>
            </a:endParaRPr>
          </a:p>
          <a:p>
            <a:pPr marL="0" indent="0">
              <a:buNone/>
            </a:pPr>
            <a:r>
              <a:rPr lang="tr-TR" sz="1800" dirty="0">
                <a:effectLst/>
                <a:latin typeface="Times New Roman" panose="02020603050405020304" pitchFamily="18" charset="0"/>
                <a:ea typeface="Malgun Gothic" panose="020B0503020000020004" pitchFamily="34" charset="-127"/>
              </a:rPr>
              <a:t>  According to these data, nearly every Internet connection in 1 in 10 households not available and approximately 30% of students cannot access devices such as computers and tablets. Most of the time, they can take classes from a small-screen mobile  phone.</a:t>
            </a:r>
            <a:endParaRPr lang="en-US" sz="1800" dirty="0">
              <a:effectLst/>
              <a:latin typeface="Times New Roman" panose="02020603050405020304" pitchFamily="18" charset="0"/>
              <a:ea typeface="Malgun Gothic" panose="020B0503020000020004" pitchFamily="34" charset="-127"/>
            </a:endParaRPr>
          </a:p>
          <a:p>
            <a:endParaRPr lang="en-US" dirty="0"/>
          </a:p>
        </p:txBody>
      </p:sp>
      <p:pic>
        <p:nvPicPr>
          <p:cNvPr id="5" name="Resim 4">
            <a:extLst>
              <a:ext uri="{FF2B5EF4-FFF2-40B4-BE49-F238E27FC236}">
                <a16:creationId xmlns:a16="http://schemas.microsoft.com/office/drawing/2014/main" id="{2A824CD0-57BD-47D6-98B1-44FE0EAB63E5}"/>
              </a:ext>
            </a:extLst>
          </p:cNvPr>
          <p:cNvPicPr>
            <a:picLocks noChangeAspect="1"/>
          </p:cNvPicPr>
          <p:nvPr/>
        </p:nvPicPr>
        <p:blipFill>
          <a:blip r:embed="rId2"/>
          <a:stretch>
            <a:fillRect/>
          </a:stretch>
        </p:blipFill>
        <p:spPr>
          <a:xfrm>
            <a:off x="2040836" y="3429000"/>
            <a:ext cx="8136834" cy="2274545"/>
          </a:xfrm>
          <a:prstGeom prst="rect">
            <a:avLst/>
          </a:prstGeom>
        </p:spPr>
      </p:pic>
    </p:spTree>
    <p:extLst>
      <p:ext uri="{BB962C8B-B14F-4D97-AF65-F5344CB8AC3E}">
        <p14:creationId xmlns:p14="http://schemas.microsoft.com/office/powerpoint/2010/main" val="368818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6BF92440-CBBE-4FFD-9511-30FDF58AB1CC}"/>
              </a:ext>
            </a:extLst>
          </p:cNvPr>
          <p:cNvSpPr>
            <a:spLocks noGrp="1"/>
          </p:cNvSpPr>
          <p:nvPr>
            <p:ph sz="half" idx="2"/>
          </p:nvPr>
        </p:nvSpPr>
        <p:spPr>
          <a:xfrm>
            <a:off x="5764696" y="492371"/>
            <a:ext cx="6108435" cy="2936630"/>
          </a:xfrm>
        </p:spPr>
        <p:txBody>
          <a:bodyPr>
            <a:normAutofit/>
          </a:bodyPr>
          <a:lstStyle/>
          <a:p>
            <a:pPr marL="0" indent="0">
              <a:buNone/>
            </a:pPr>
            <a:r>
              <a:rPr lang="tr-TR" sz="1800" dirty="0">
                <a:effectLst/>
                <a:latin typeface="Times New Roman" panose="02020603050405020304" pitchFamily="18" charset="0"/>
                <a:ea typeface="Malgun Gothic" panose="020B0503020000020004" pitchFamily="34" charset="-127"/>
              </a:rPr>
              <a:t>The rate of access to the internet has increased from 2019 to 2020 due to the distance education that came with Covid, but the rates still show that approximately 1 out of 10 people cannot reach us. </a:t>
            </a:r>
            <a:endParaRPr lang="en-US" sz="1800" dirty="0">
              <a:effectLst/>
              <a:latin typeface="Times New Roman" panose="02020603050405020304" pitchFamily="18" charset="0"/>
              <a:ea typeface="Malgun Gothic" panose="020B0503020000020004" pitchFamily="34" charset="-127"/>
            </a:endParaRPr>
          </a:p>
          <a:p>
            <a:pPr marL="0" indent="0">
              <a:buNone/>
            </a:pPr>
            <a:r>
              <a:rPr lang="tr-TR" sz="1800" dirty="0">
                <a:effectLst/>
                <a:latin typeface="Times New Roman" panose="02020603050405020304" pitchFamily="18" charset="0"/>
                <a:ea typeface="Malgun Gothic" panose="020B0503020000020004" pitchFamily="34" charset="-127"/>
              </a:rPr>
              <a:t>49.1% of households in Turkey use ADSL, cable Internet, fiber etc. with fixed broadband connection and 86.9% with mobile broadband connection.</a:t>
            </a:r>
          </a:p>
          <a:p>
            <a:pPr marL="0" indent="0">
              <a:buNone/>
            </a:pPr>
            <a:endParaRPr lang="tr-TR" sz="1800" dirty="0">
              <a:latin typeface="Times New Roman" panose="02020603050405020304" pitchFamily="18" charset="0"/>
              <a:ea typeface="Malgun Gothic" panose="020B0503020000020004" pitchFamily="34" charset="-127"/>
            </a:endParaRPr>
          </a:p>
          <a:p>
            <a:pPr marL="0" indent="0">
              <a:buNone/>
            </a:pPr>
            <a:endParaRPr lang="en-US" dirty="0"/>
          </a:p>
        </p:txBody>
      </p:sp>
      <p:pic>
        <p:nvPicPr>
          <p:cNvPr id="8" name="İçerik Yer Tutucusu 7">
            <a:extLst>
              <a:ext uri="{FF2B5EF4-FFF2-40B4-BE49-F238E27FC236}">
                <a16:creationId xmlns:a16="http://schemas.microsoft.com/office/drawing/2014/main" id="{A253A6A5-A8EE-4932-9E06-82BF246DF3B9}"/>
              </a:ext>
            </a:extLst>
          </p:cNvPr>
          <p:cNvPicPr>
            <a:picLocks noGrp="1" noChangeAspect="1"/>
          </p:cNvPicPr>
          <p:nvPr>
            <p:ph sz="half" idx="1"/>
          </p:nvPr>
        </p:nvPicPr>
        <p:blipFill>
          <a:blip r:embed="rId2"/>
          <a:stretch>
            <a:fillRect/>
          </a:stretch>
        </p:blipFill>
        <p:spPr>
          <a:xfrm>
            <a:off x="636104" y="808381"/>
            <a:ext cx="4510913" cy="5883967"/>
          </a:xfrm>
          <a:prstGeom prst="rect">
            <a:avLst/>
          </a:prstGeom>
        </p:spPr>
      </p:pic>
      <p:pic>
        <p:nvPicPr>
          <p:cNvPr id="9" name="Resim 8">
            <a:extLst>
              <a:ext uri="{FF2B5EF4-FFF2-40B4-BE49-F238E27FC236}">
                <a16:creationId xmlns:a16="http://schemas.microsoft.com/office/drawing/2014/main" id="{FF0F89B4-E0ED-4140-8882-410AFD07764C}"/>
              </a:ext>
            </a:extLst>
          </p:cNvPr>
          <p:cNvPicPr>
            <a:picLocks noChangeAspect="1"/>
          </p:cNvPicPr>
          <p:nvPr/>
        </p:nvPicPr>
        <p:blipFill>
          <a:blip r:embed="rId3"/>
          <a:stretch>
            <a:fillRect/>
          </a:stretch>
        </p:blipFill>
        <p:spPr>
          <a:xfrm>
            <a:off x="5764696" y="3429000"/>
            <a:ext cx="6427304" cy="3364013"/>
          </a:xfrm>
          <a:prstGeom prst="rect">
            <a:avLst/>
          </a:prstGeom>
        </p:spPr>
      </p:pic>
    </p:spTree>
    <p:extLst>
      <p:ext uri="{BB962C8B-B14F-4D97-AF65-F5344CB8AC3E}">
        <p14:creationId xmlns:p14="http://schemas.microsoft.com/office/powerpoint/2010/main" val="278585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D26024E-467E-4D69-B6D4-108E116094E4}"/>
              </a:ext>
            </a:extLst>
          </p:cNvPr>
          <p:cNvSpPr>
            <a:spLocks noGrp="1"/>
          </p:cNvSpPr>
          <p:nvPr>
            <p:ph sz="half" idx="1"/>
          </p:nvPr>
        </p:nvSpPr>
        <p:spPr>
          <a:xfrm>
            <a:off x="795130" y="636104"/>
            <a:ext cx="10787270" cy="5536096"/>
          </a:xfrm>
        </p:spPr>
        <p:txBody>
          <a:bodyPr>
            <a:normAutofit fontScale="92500" lnSpcReduction="20000"/>
          </a:bodyPr>
          <a:lstStyle/>
          <a:p>
            <a:pPr marL="0" indent="0">
              <a:buNone/>
            </a:pPr>
            <a:r>
              <a:rPr lang="en-US" dirty="0"/>
              <a:t>In a study conducted among university students during the pandemic period;</a:t>
            </a:r>
            <a:endParaRPr lang="tr-TR" dirty="0"/>
          </a:p>
          <a:p>
            <a:pPr marL="0" indent="0">
              <a:buNone/>
            </a:pPr>
            <a:r>
              <a:rPr lang="en-US" dirty="0"/>
              <a:t> It has been determined that only</a:t>
            </a:r>
            <a:r>
              <a:rPr lang="tr-TR" dirty="0"/>
              <a:t>;</a:t>
            </a:r>
          </a:p>
          <a:p>
            <a:r>
              <a:rPr lang="en-US" dirty="0"/>
              <a:t> 63% of the students have an internet connection at home</a:t>
            </a:r>
            <a:endParaRPr lang="tr-TR" dirty="0"/>
          </a:p>
          <a:p>
            <a:r>
              <a:rPr lang="en-US" dirty="0"/>
              <a:t>66% have a computer or tablet.</a:t>
            </a:r>
            <a:endParaRPr lang="tr-TR" dirty="0"/>
          </a:p>
          <a:p>
            <a:pPr marL="0" indent="0">
              <a:buNone/>
            </a:pPr>
            <a:r>
              <a:rPr lang="tr-TR" dirty="0"/>
              <a:t>O</a:t>
            </a:r>
            <a:r>
              <a:rPr lang="en-US" dirty="0"/>
              <a:t>ne third of the students do not have computers and tablets. </a:t>
            </a:r>
            <a:endParaRPr lang="tr-TR" dirty="0"/>
          </a:p>
          <a:p>
            <a:pPr marL="0" indent="0">
              <a:buNone/>
            </a:pPr>
            <a:endParaRPr lang="tr-TR" dirty="0"/>
          </a:p>
          <a:p>
            <a:r>
              <a:rPr lang="en-US" dirty="0"/>
              <a:t>64% of students have distance access education from computers or tablets;</a:t>
            </a:r>
            <a:endParaRPr lang="tr-TR" dirty="0"/>
          </a:p>
          <a:p>
            <a:r>
              <a:rPr lang="en-US" dirty="0"/>
              <a:t>32% of them are using their smartphones; </a:t>
            </a:r>
            <a:endParaRPr lang="tr-TR" dirty="0"/>
          </a:p>
          <a:p>
            <a:r>
              <a:rPr lang="en-US" dirty="0"/>
              <a:t>It was found that 23% of them could not participate in distance education.</a:t>
            </a:r>
          </a:p>
        </p:txBody>
      </p:sp>
    </p:spTree>
    <p:extLst>
      <p:ext uri="{BB962C8B-B14F-4D97-AF65-F5344CB8AC3E}">
        <p14:creationId xmlns:p14="http://schemas.microsoft.com/office/powerpoint/2010/main" val="2078303225"/>
      </p:ext>
    </p:extLst>
  </p:cSld>
  <p:clrMapOvr>
    <a:masterClrMapping/>
  </p:clrMapOvr>
</p:sld>
</file>

<file path=ppt/theme/theme1.xml><?xml version="1.0" encoding="utf-8"?>
<a:theme xmlns:a="http://schemas.openxmlformats.org/drawingml/2006/main" name="AccentBoxVTI">
  <a:themeElements>
    <a:clrScheme name="AnalogousFromDarkSeed_2SEEDS">
      <a:dk1>
        <a:srgbClr val="000000"/>
      </a:dk1>
      <a:lt1>
        <a:srgbClr val="FFFFFF"/>
      </a:lt1>
      <a:dk2>
        <a:srgbClr val="251A2F"/>
      </a:dk2>
      <a:lt2>
        <a:srgbClr val="F3F3F0"/>
      </a:lt2>
      <a:accent1>
        <a:srgbClr val="2A33D8"/>
      </a:accent1>
      <a:accent2>
        <a:srgbClr val="2982E7"/>
      </a:accent2>
      <a:accent3>
        <a:srgbClr val="6E29E7"/>
      </a:accent3>
      <a:accent4>
        <a:srgbClr val="D51781"/>
      </a:accent4>
      <a:accent5>
        <a:srgbClr val="E72944"/>
      </a:accent5>
      <a:accent6>
        <a:srgbClr val="D54C17"/>
      </a:accent6>
      <a:hlink>
        <a:srgbClr val="BF3F8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43</TotalTime>
  <Words>512</Words>
  <Application>Microsoft Office PowerPoint</Application>
  <PresentationFormat>Geniş ekran</PresentationFormat>
  <Paragraphs>41</Paragraphs>
  <Slides>10</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vt:i4>
      </vt:variant>
    </vt:vector>
  </HeadingPairs>
  <TitlesOfParts>
    <vt:vector size="18" baseType="lpstr">
      <vt:lpstr>Algerian</vt:lpstr>
      <vt:lpstr>Arial</vt:lpstr>
      <vt:lpstr>Avenir Next LT Pro</vt:lpstr>
      <vt:lpstr>Bahnschrift SemiBold SemiConden</vt:lpstr>
      <vt:lpstr>Calibri</vt:lpstr>
      <vt:lpstr>Symbol</vt:lpstr>
      <vt:lpstr>Times New Roman</vt:lpstr>
      <vt:lpstr>AccentBoxVTI</vt:lpstr>
      <vt:lpstr>     KNOWLEDGE MAPPING                         and          DATA VISUALIZATION </vt:lpstr>
      <vt:lpstr>Why I choose this topic?</vt:lpstr>
      <vt:lpstr>PowerPoint Sunusu</vt:lpstr>
      <vt:lpstr>PowerPoint Sunusu</vt:lpstr>
      <vt:lpstr>PowerPoint Sunusu</vt:lpstr>
      <vt:lpstr>PowerPoint Sunusu</vt:lpstr>
      <vt:lpstr>PowerPoint Sunusu</vt:lpstr>
      <vt:lpstr>PowerPoint Sunusu</vt:lpstr>
      <vt:lpstr>PowerPoint Sunusu</vt:lpstr>
      <vt:lpstr> YouTube Link for video :   https://youtu.be/UEkIDpV2ax0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KNOWLEDGE MAPPING                         and          DATA VISUALIZATION </dc:title>
  <dc:creator>ESENGÜLERGÜN</dc:creator>
  <cp:lastModifiedBy>ESENGÜLERGÜN</cp:lastModifiedBy>
  <cp:revision>4</cp:revision>
  <dcterms:created xsi:type="dcterms:W3CDTF">2021-06-18T19:42:08Z</dcterms:created>
  <dcterms:modified xsi:type="dcterms:W3CDTF">2021-06-18T20:42:46Z</dcterms:modified>
</cp:coreProperties>
</file>