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8288000" cy="10287000"/>
  <p:notesSz cx="6858000" cy="9144000"/>
  <p:embeddedFontLst>
    <p:embeddedFont>
      <p:font typeface="Asap" panose="020B0604020202020204" charset="0"/>
      <p:regular r:id="rId30"/>
    </p:embeddedFont>
    <p:embeddedFont>
      <p:font typeface="Asap Bold" panose="020B0604020202020204" charset="0"/>
      <p:regular r:id="rId31"/>
    </p:embeddedFont>
    <p:embeddedFont>
      <p:font typeface="Asap Bold Italics" panose="020B0604020202020204" charset="0"/>
      <p:regular r:id="rId32"/>
    </p:embeddedFont>
    <p:embeddedFont>
      <p:font typeface="Faustina Bold" panose="020B0604020202020204" charset="0"/>
      <p:regular r:id="rId33"/>
    </p:embeddedFont>
    <p:embeddedFont>
      <p:font typeface="Muli Bold" panose="020B0604020202020204" charset="0"/>
      <p:regular r:id="rId3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74" d="100"/>
          <a:sy n="74" d="100"/>
        </p:scale>
        <p:origin x="53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4.svg"/></Relationships>
</file>

<file path=ppt/slides/_rels/slide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8" Type="http://schemas.openxmlformats.org/officeDocument/2006/relationships/image" Target="../media/image21.gif"/><Relationship Id="rId3" Type="http://schemas.openxmlformats.org/officeDocument/2006/relationships/image" Target="../media/image4.svg"/><Relationship Id="rId7" Type="http://schemas.openxmlformats.org/officeDocument/2006/relationships/image" Target="../media/image20.jpe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8.sv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8" Type="http://schemas.openxmlformats.org/officeDocument/2006/relationships/image" Target="../media/image24.jpeg"/><Relationship Id="rId3" Type="http://schemas.openxmlformats.org/officeDocument/2006/relationships/image" Target="../media/image4.svg"/><Relationship Id="rId7" Type="http://schemas.openxmlformats.org/officeDocument/2006/relationships/image" Target="../media/image23.jpe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8.sv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10.svg"/></Relationships>
</file>

<file path=ppt/slides/_rels/slide20.xml.rels><?xml version="1.0" encoding="UTF-8" standalone="yes"?>
<Relationships xmlns="http://schemas.openxmlformats.org/package/2006/relationships"><Relationship Id="rId8" Type="http://schemas.openxmlformats.org/officeDocument/2006/relationships/image" Target="../media/image27.gif"/><Relationship Id="rId3" Type="http://schemas.openxmlformats.org/officeDocument/2006/relationships/image" Target="../media/image4.svg"/><Relationship Id="rId7" Type="http://schemas.openxmlformats.org/officeDocument/2006/relationships/image" Target="../media/image26.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8.svg"/><Relationship Id="rId10" Type="http://schemas.openxmlformats.org/officeDocument/2006/relationships/image" Target="../media/image29.png"/><Relationship Id="rId4" Type="http://schemas.openxmlformats.org/officeDocument/2006/relationships/image" Target="../media/image7.png"/><Relationship Id="rId9"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4.svg"/><Relationship Id="rId7" Type="http://schemas.openxmlformats.org/officeDocument/2006/relationships/image" Target="../media/image31.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33.jpeg"/></Relationships>
</file>

<file path=ppt/slides/_rels/slide2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8" Type="http://schemas.openxmlformats.org/officeDocument/2006/relationships/image" Target="../media/image36.jpeg"/><Relationship Id="rId3" Type="http://schemas.openxmlformats.org/officeDocument/2006/relationships/image" Target="../media/image3.png"/><Relationship Id="rId7" Type="http://schemas.openxmlformats.org/officeDocument/2006/relationships/image" Target="../media/image35.gif"/><Relationship Id="rId2" Type="http://schemas.openxmlformats.org/officeDocument/2006/relationships/image" Target="../media/image34.png"/><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4.svg"/></Relationships>
</file>

<file path=ppt/slides/_rels/slide2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0.svg"/><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2" Type="http://schemas.openxmlformats.org/officeDocument/2006/relationships/image" Target="../media/image37.gi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12.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6.sv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14.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8.sv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16.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8.sv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a:off x="-2527743" y="-54755"/>
            <a:ext cx="10138115" cy="8779655"/>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grpSp>
        <p:nvGrpSpPr>
          <p:cNvPr id="4" name="Group 4"/>
          <p:cNvGrpSpPr/>
          <p:nvPr/>
        </p:nvGrpSpPr>
        <p:grpSpPr>
          <a:xfrm>
            <a:off x="2505679" y="5700977"/>
            <a:ext cx="5966980" cy="5167433"/>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txBody>
            <a:bodyPr/>
            <a:lstStyle/>
            <a:p>
              <a:endParaRPr lang="en-US"/>
            </a:p>
          </p:txBody>
        </p:sp>
      </p:grpSp>
      <p:sp>
        <p:nvSpPr>
          <p:cNvPr id="6" name="Freeform 6"/>
          <p:cNvSpPr/>
          <p:nvPr/>
        </p:nvSpPr>
        <p:spPr>
          <a:xfrm>
            <a:off x="576034" y="5924293"/>
            <a:ext cx="1965280" cy="2094776"/>
          </a:xfrm>
          <a:custGeom>
            <a:avLst/>
            <a:gdLst/>
            <a:ahLst/>
            <a:cxnLst/>
            <a:rect l="l" t="t" r="r" b="b"/>
            <a:pathLst>
              <a:path w="1965280" h="2094776">
                <a:moveTo>
                  <a:pt x="0" y="0"/>
                </a:moveTo>
                <a:lnTo>
                  <a:pt x="1965280" y="0"/>
                </a:lnTo>
                <a:lnTo>
                  <a:pt x="1965280" y="2094776"/>
                </a:lnTo>
                <a:lnTo>
                  <a:pt x="0" y="2094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TextBox 7"/>
          <p:cNvSpPr txBox="1"/>
          <p:nvPr/>
        </p:nvSpPr>
        <p:spPr>
          <a:xfrm>
            <a:off x="275445" y="463706"/>
            <a:ext cx="4460469" cy="4679794"/>
          </a:xfrm>
          <a:prstGeom prst="rect">
            <a:avLst/>
          </a:prstGeom>
        </p:spPr>
        <p:txBody>
          <a:bodyPr lIns="0" tIns="0" rIns="0" bIns="0" rtlCol="0" anchor="t">
            <a:spAutoFit/>
          </a:bodyPr>
          <a:lstStyle/>
          <a:p>
            <a:pPr>
              <a:lnSpc>
                <a:spcPts val="18628"/>
              </a:lnSpc>
            </a:pPr>
            <a:r>
              <a:rPr lang="en-US" sz="15523" spc="-574">
                <a:solidFill>
                  <a:srgbClr val="FFFFFF"/>
                </a:solidFill>
                <a:latin typeface="Muli Bold"/>
              </a:rPr>
              <a:t>Java </a:t>
            </a:r>
          </a:p>
          <a:p>
            <a:pPr marL="0" lvl="0" indent="0" algn="l">
              <a:lnSpc>
                <a:spcPts val="18628"/>
              </a:lnSpc>
              <a:spcBef>
                <a:spcPct val="0"/>
              </a:spcBef>
            </a:pPr>
            <a:endParaRPr lang="en-US" sz="15523" spc="-574">
              <a:solidFill>
                <a:srgbClr val="FFFFFF"/>
              </a:solidFill>
              <a:latin typeface="Muli Bold"/>
            </a:endParaRPr>
          </a:p>
        </p:txBody>
      </p:sp>
      <p:sp>
        <p:nvSpPr>
          <p:cNvPr id="8" name="TextBox 8"/>
          <p:cNvSpPr txBox="1"/>
          <p:nvPr/>
        </p:nvSpPr>
        <p:spPr>
          <a:xfrm>
            <a:off x="0" y="2787092"/>
            <a:ext cx="7046226" cy="2720700"/>
          </a:xfrm>
          <a:prstGeom prst="rect">
            <a:avLst/>
          </a:prstGeom>
        </p:spPr>
        <p:txBody>
          <a:bodyPr lIns="0" tIns="0" rIns="0" bIns="0" rtlCol="0" anchor="t">
            <a:spAutoFit/>
          </a:bodyPr>
          <a:lstStyle/>
          <a:p>
            <a:pPr algn="ctr">
              <a:lnSpc>
                <a:spcPts val="22240"/>
              </a:lnSpc>
              <a:spcBef>
                <a:spcPct val="0"/>
              </a:spcBef>
            </a:pPr>
            <a:r>
              <a:rPr lang="en-US" sz="15885">
                <a:solidFill>
                  <a:srgbClr val="FFFFFF"/>
                </a:solidFill>
                <a:latin typeface="Muli Bold"/>
              </a:rPr>
              <a:t>Swing</a:t>
            </a:r>
          </a:p>
        </p:txBody>
      </p:sp>
      <p:sp>
        <p:nvSpPr>
          <p:cNvPr id="9" name="TextBox 9"/>
          <p:cNvSpPr txBox="1"/>
          <p:nvPr/>
        </p:nvSpPr>
        <p:spPr>
          <a:xfrm>
            <a:off x="3115854" y="6204010"/>
            <a:ext cx="4765680" cy="3439617"/>
          </a:xfrm>
          <a:prstGeom prst="rect">
            <a:avLst/>
          </a:prstGeom>
        </p:spPr>
        <p:txBody>
          <a:bodyPr lIns="0" tIns="0" rIns="0" bIns="0" rtlCol="0" anchor="t">
            <a:spAutoFit/>
          </a:bodyPr>
          <a:lstStyle/>
          <a:p>
            <a:pPr algn="ctr">
              <a:lnSpc>
                <a:spcPts val="13802"/>
              </a:lnSpc>
            </a:pPr>
            <a:r>
              <a:rPr lang="en-US" sz="9859" dirty="0" err="1">
                <a:solidFill>
                  <a:srgbClr val="FFFFFF"/>
                </a:solidFill>
                <a:latin typeface="Muli Bold"/>
              </a:rPr>
              <a:t>Nhóm</a:t>
            </a:r>
            <a:endParaRPr lang="en-US" sz="9859" dirty="0">
              <a:solidFill>
                <a:srgbClr val="FFFFFF"/>
              </a:solidFill>
              <a:latin typeface="Muli Bold"/>
            </a:endParaRPr>
          </a:p>
          <a:p>
            <a:pPr algn="ctr">
              <a:lnSpc>
                <a:spcPts val="13802"/>
              </a:lnSpc>
              <a:spcBef>
                <a:spcPct val="0"/>
              </a:spcBef>
            </a:pPr>
            <a:r>
              <a:rPr lang="en-US" sz="9859" dirty="0">
                <a:solidFill>
                  <a:srgbClr val="FFFFFF"/>
                </a:solidFill>
                <a:latin typeface="Muli Bold"/>
              </a:rPr>
              <a:t>6</a:t>
            </a:r>
          </a:p>
        </p:txBody>
      </p:sp>
      <p:sp>
        <p:nvSpPr>
          <p:cNvPr id="10" name="TextBox 10"/>
          <p:cNvSpPr txBox="1"/>
          <p:nvPr/>
        </p:nvSpPr>
        <p:spPr>
          <a:xfrm>
            <a:off x="8453034" y="2393014"/>
            <a:ext cx="9377766" cy="6067631"/>
          </a:xfrm>
          <a:prstGeom prst="rect">
            <a:avLst/>
          </a:prstGeom>
        </p:spPr>
        <p:txBody>
          <a:bodyPr lIns="0" tIns="0" rIns="0" bIns="0" rtlCol="0" anchor="t">
            <a:spAutoFit/>
          </a:bodyPr>
          <a:lstStyle/>
          <a:p>
            <a:pPr algn="ctr">
              <a:lnSpc>
                <a:spcPts val="11538"/>
              </a:lnSpc>
            </a:pPr>
            <a:r>
              <a:rPr lang="en-US" sz="8241">
                <a:solidFill>
                  <a:srgbClr val="FAFAFA"/>
                </a:solidFill>
                <a:latin typeface="Muli Bold"/>
              </a:rPr>
              <a:t>Thành viên nhóm:</a:t>
            </a:r>
          </a:p>
          <a:p>
            <a:pPr marL="974312" lvl="1" indent="-487156">
              <a:lnSpc>
                <a:spcPts val="6317"/>
              </a:lnSpc>
              <a:buFont typeface="Arial"/>
              <a:buChar char="•"/>
            </a:pPr>
            <a:r>
              <a:rPr lang="en-US" sz="4512">
                <a:solidFill>
                  <a:srgbClr val="FAFAFA"/>
                </a:solidFill>
                <a:latin typeface="Muli Bold"/>
              </a:rPr>
              <a:t>Phạm Công Quân  - </a:t>
            </a:r>
          </a:p>
          <a:p>
            <a:pPr marL="974312" lvl="1" indent="-487156">
              <a:lnSpc>
                <a:spcPts val="6317"/>
              </a:lnSpc>
              <a:buFont typeface="Arial"/>
              <a:buChar char="•"/>
            </a:pPr>
            <a:r>
              <a:rPr lang="en-US" sz="4512">
                <a:solidFill>
                  <a:srgbClr val="FAFAFA"/>
                </a:solidFill>
                <a:latin typeface="Muli Bold"/>
              </a:rPr>
              <a:t>Nguyễn Anh Tú   - </a:t>
            </a:r>
          </a:p>
          <a:p>
            <a:pPr marL="974312" lvl="1" indent="-487156">
              <a:lnSpc>
                <a:spcPts val="6317"/>
              </a:lnSpc>
              <a:buFont typeface="Arial"/>
              <a:buChar char="•"/>
            </a:pPr>
            <a:r>
              <a:rPr lang="en-US" sz="4512">
                <a:solidFill>
                  <a:srgbClr val="FAFAFA"/>
                </a:solidFill>
                <a:latin typeface="Muli Bold"/>
              </a:rPr>
              <a:t>An Đăng Vinh  -</a:t>
            </a:r>
          </a:p>
          <a:p>
            <a:pPr marL="974312" lvl="1" indent="-487156">
              <a:lnSpc>
                <a:spcPts val="6317"/>
              </a:lnSpc>
              <a:buFont typeface="Arial"/>
              <a:buChar char="•"/>
            </a:pPr>
            <a:r>
              <a:rPr lang="en-US" sz="4512">
                <a:solidFill>
                  <a:srgbClr val="FAFAFA"/>
                </a:solidFill>
                <a:latin typeface="Muli Bold"/>
              </a:rPr>
              <a:t>Nguyễn Thành Trung  -</a:t>
            </a:r>
          </a:p>
          <a:p>
            <a:pPr>
              <a:lnSpc>
                <a:spcPts val="11538"/>
              </a:lnSpc>
              <a:spcBef>
                <a:spcPct val="0"/>
              </a:spcBef>
            </a:pPr>
            <a:endParaRPr lang="en-US" sz="4512">
              <a:solidFill>
                <a:srgbClr val="FAFAFA"/>
              </a:solidFill>
              <a:latin typeface="Muli 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sp>
        <p:nvSpPr>
          <p:cNvPr id="2" name="AutoShape 2"/>
          <p:cNvSpPr/>
          <p:nvPr/>
        </p:nvSpPr>
        <p:spPr>
          <a:xfrm>
            <a:off x="0" y="2400300"/>
            <a:ext cx="18288000" cy="0"/>
          </a:xfrm>
          <a:prstGeom prst="line">
            <a:avLst/>
          </a:prstGeom>
          <a:ln w="38100" cap="flat">
            <a:solidFill>
              <a:srgbClr val="FFFFFF"/>
            </a:solidFill>
            <a:prstDash val="solid"/>
            <a:headEnd type="none" w="sm" len="sm"/>
            <a:tailEnd type="none" w="sm" len="sm"/>
          </a:ln>
        </p:spPr>
        <p:txBody>
          <a:bodyPr/>
          <a:lstStyle/>
          <a:p>
            <a:endParaRPr lang="en-US"/>
          </a:p>
        </p:txBody>
      </p:sp>
      <p:sp>
        <p:nvSpPr>
          <p:cNvPr id="3" name="TextBox 3"/>
          <p:cNvSpPr txBox="1"/>
          <p:nvPr/>
        </p:nvSpPr>
        <p:spPr>
          <a:xfrm>
            <a:off x="8300409" y="429108"/>
            <a:ext cx="3445933" cy="1377949"/>
          </a:xfrm>
          <a:prstGeom prst="rect">
            <a:avLst/>
          </a:prstGeom>
        </p:spPr>
        <p:txBody>
          <a:bodyPr lIns="0" tIns="0" rIns="0" bIns="0" rtlCol="0" anchor="t">
            <a:spAutoFit/>
          </a:bodyPr>
          <a:lstStyle/>
          <a:p>
            <a:pPr algn="ctr">
              <a:lnSpc>
                <a:spcPts val="11200"/>
              </a:lnSpc>
              <a:spcBef>
                <a:spcPct val="0"/>
              </a:spcBef>
            </a:pPr>
            <a:r>
              <a:rPr lang="en-US" sz="8000">
                <a:solidFill>
                  <a:srgbClr val="FFFFFF"/>
                </a:solidFill>
                <a:latin typeface="Muli Bold"/>
              </a:rPr>
              <a:t>JFrame</a:t>
            </a:r>
          </a:p>
        </p:txBody>
      </p:sp>
      <p:sp>
        <p:nvSpPr>
          <p:cNvPr id="4" name="Freeform 4"/>
          <p:cNvSpPr/>
          <p:nvPr/>
        </p:nvSpPr>
        <p:spPr>
          <a:xfrm>
            <a:off x="0" y="19050"/>
            <a:ext cx="2381250" cy="2381250"/>
          </a:xfrm>
          <a:custGeom>
            <a:avLst/>
            <a:gdLst/>
            <a:ahLst/>
            <a:cxnLst/>
            <a:rect l="l" t="t" r="r" b="b"/>
            <a:pathLst>
              <a:path w="2381250" h="2381250">
                <a:moveTo>
                  <a:pt x="0" y="0"/>
                </a:moveTo>
                <a:lnTo>
                  <a:pt x="2381250" y="0"/>
                </a:lnTo>
                <a:lnTo>
                  <a:pt x="2381250" y="2381250"/>
                </a:lnTo>
                <a:lnTo>
                  <a:pt x="0" y="238125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Freeform 5"/>
          <p:cNvSpPr/>
          <p:nvPr/>
        </p:nvSpPr>
        <p:spPr>
          <a:xfrm>
            <a:off x="886255" y="139104"/>
            <a:ext cx="608740" cy="937835"/>
          </a:xfrm>
          <a:custGeom>
            <a:avLst/>
            <a:gdLst/>
            <a:ahLst/>
            <a:cxnLst/>
            <a:rect l="l" t="t" r="r" b="b"/>
            <a:pathLst>
              <a:path w="608740" h="937835">
                <a:moveTo>
                  <a:pt x="0" y="0"/>
                </a:moveTo>
                <a:lnTo>
                  <a:pt x="608740" y="0"/>
                </a:lnTo>
                <a:lnTo>
                  <a:pt x="608740" y="937835"/>
                </a:lnTo>
                <a:lnTo>
                  <a:pt x="0" y="93783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6" name="TextBox 6"/>
          <p:cNvSpPr txBox="1"/>
          <p:nvPr/>
        </p:nvSpPr>
        <p:spPr>
          <a:xfrm>
            <a:off x="248483" y="1104900"/>
            <a:ext cx="1884283" cy="879475"/>
          </a:xfrm>
          <a:prstGeom prst="rect">
            <a:avLst/>
          </a:prstGeom>
        </p:spPr>
        <p:txBody>
          <a:bodyPr lIns="0" tIns="0" rIns="0" bIns="0" rtlCol="0" anchor="t">
            <a:spAutoFit/>
          </a:bodyPr>
          <a:lstStyle/>
          <a:p>
            <a:pPr algn="ctr">
              <a:lnSpc>
                <a:spcPts val="3500"/>
              </a:lnSpc>
            </a:pPr>
            <a:r>
              <a:rPr lang="en-US" sz="2500">
                <a:solidFill>
                  <a:srgbClr val="FFFFFF"/>
                </a:solidFill>
                <a:latin typeface="Asap Bold"/>
              </a:rPr>
              <a:t>Lớp</a:t>
            </a:r>
          </a:p>
          <a:p>
            <a:pPr algn="ctr">
              <a:lnSpc>
                <a:spcPts val="3500"/>
              </a:lnSpc>
              <a:spcBef>
                <a:spcPct val="0"/>
              </a:spcBef>
            </a:pPr>
            <a:r>
              <a:rPr lang="en-US" sz="2500">
                <a:solidFill>
                  <a:srgbClr val="FFFFFF"/>
                </a:solidFill>
                <a:latin typeface="Asap Bold"/>
              </a:rPr>
              <a:t>JavaSwing</a:t>
            </a:r>
          </a:p>
        </p:txBody>
      </p:sp>
      <p:graphicFrame>
        <p:nvGraphicFramePr>
          <p:cNvPr id="7" name="Table 7"/>
          <p:cNvGraphicFramePr>
            <a:graphicFrameLocks noGrp="1"/>
          </p:cNvGraphicFramePr>
          <p:nvPr/>
        </p:nvGraphicFramePr>
        <p:xfrm>
          <a:off x="248483" y="3934162"/>
          <a:ext cx="17885911" cy="6562725"/>
        </p:xfrm>
        <a:graphic>
          <a:graphicData uri="http://schemas.openxmlformats.org/drawingml/2006/table">
            <a:tbl>
              <a:tblPr/>
              <a:tblGrid>
                <a:gridCol w="5436915">
                  <a:extLst>
                    <a:ext uri="{9D8B030D-6E8A-4147-A177-3AD203B41FA5}">
                      <a16:colId xmlns:a16="http://schemas.microsoft.com/office/drawing/2014/main" val="20000"/>
                    </a:ext>
                  </a:extLst>
                </a:gridCol>
                <a:gridCol w="12448996">
                  <a:extLst>
                    <a:ext uri="{9D8B030D-6E8A-4147-A177-3AD203B41FA5}">
                      <a16:colId xmlns:a16="http://schemas.microsoft.com/office/drawing/2014/main" val="20001"/>
                    </a:ext>
                  </a:extLst>
                </a:gridCol>
              </a:tblGrid>
              <a:tr h="1101771">
                <a:tc>
                  <a:txBody>
                    <a:bodyPr/>
                    <a:lstStyle/>
                    <a:p>
                      <a:pPr algn="ctr">
                        <a:lnSpc>
                          <a:spcPts val="4900"/>
                        </a:lnSpc>
                        <a:defRPr/>
                      </a:pPr>
                      <a:r>
                        <a:rPr lang="en-US" sz="3500">
                          <a:solidFill>
                            <a:srgbClr val="FFFFFF"/>
                          </a:solidFill>
                          <a:latin typeface="Asap Bold"/>
                        </a:rPr>
                        <a:t>phương thức</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4900"/>
                        </a:lnSpc>
                        <a:defRPr/>
                      </a:pPr>
                      <a:r>
                        <a:rPr lang="en-US" sz="3500">
                          <a:solidFill>
                            <a:srgbClr val="FFFFFF"/>
                          </a:solidFill>
                          <a:latin typeface="Asap Bold"/>
                        </a:rPr>
                        <a:t>Mô tả</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0"/>
                  </a:ext>
                </a:extLst>
              </a:tr>
              <a:tr h="1101771">
                <a:tc>
                  <a:txBody>
                    <a:bodyPr/>
                    <a:lstStyle/>
                    <a:p>
                      <a:pPr algn="ctr">
                        <a:lnSpc>
                          <a:spcPts val="4900"/>
                        </a:lnSpc>
                        <a:defRPr/>
                      </a:pPr>
                      <a:r>
                        <a:rPr lang="en-US" sz="3500">
                          <a:solidFill>
                            <a:srgbClr val="FFFFFF"/>
                          </a:solidFill>
                          <a:latin typeface="Asap"/>
                        </a:rPr>
                        <a:t>setVisible(boolean b)</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4900"/>
                        </a:lnSpc>
                        <a:defRPr/>
                      </a:pPr>
                      <a:r>
                        <a:rPr lang="en-US" sz="3500">
                          <a:solidFill>
                            <a:srgbClr val="FFFFFF"/>
                          </a:solidFill>
                          <a:latin typeface="Asap"/>
                        </a:rPr>
                        <a:t>Ẩn, hiện Jframe</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1"/>
                  </a:ext>
                </a:extLst>
              </a:tr>
              <a:tr h="1063449">
                <a:tc>
                  <a:txBody>
                    <a:bodyPr/>
                    <a:lstStyle/>
                    <a:p>
                      <a:pPr algn="ctr">
                        <a:lnSpc>
                          <a:spcPts val="4340"/>
                        </a:lnSpc>
                        <a:defRPr/>
                      </a:pPr>
                      <a:r>
                        <a:rPr lang="en-US" sz="3100">
                          <a:solidFill>
                            <a:srgbClr val="FFFFFF"/>
                          </a:solidFill>
                          <a:latin typeface="Asap"/>
                        </a:rPr>
                        <a:t>setTitle(String title)</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4620"/>
                        </a:lnSpc>
                        <a:defRPr/>
                      </a:pPr>
                      <a:r>
                        <a:rPr lang="en-US" sz="3300">
                          <a:solidFill>
                            <a:srgbClr val="FFFFFF"/>
                          </a:solidFill>
                          <a:latin typeface="Asap"/>
                        </a:rPr>
                        <a:t>Đặt tiêu đề của cửa sổ JFrame.</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2"/>
                  </a:ext>
                </a:extLst>
              </a:tr>
              <a:tr h="1647867">
                <a:tc>
                  <a:txBody>
                    <a:bodyPr/>
                    <a:lstStyle/>
                    <a:p>
                      <a:pPr algn="ctr">
                        <a:lnSpc>
                          <a:spcPts val="4620"/>
                        </a:lnSpc>
                        <a:defRPr/>
                      </a:pPr>
                      <a:r>
                        <a:rPr lang="en-US" sz="3300">
                          <a:solidFill>
                            <a:srgbClr val="FFFFFF"/>
                          </a:solidFill>
                          <a:latin typeface="Asap"/>
                        </a:rPr>
                        <a:t>setSize(int width, int height):</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4900"/>
                        </a:lnSpc>
                        <a:defRPr/>
                      </a:pPr>
                      <a:r>
                        <a:rPr lang="en-US" sz="3500">
                          <a:solidFill>
                            <a:srgbClr val="FFFFFF"/>
                          </a:solidFill>
                          <a:latin typeface="Asap"/>
                        </a:rPr>
                        <a:t>Đặt kích thước của cửa sổ JFrame.</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3"/>
                  </a:ext>
                </a:extLst>
              </a:tr>
              <a:tr h="1647867">
                <a:tc>
                  <a:txBody>
                    <a:bodyPr/>
                    <a:lstStyle/>
                    <a:p>
                      <a:pPr algn="ctr">
                        <a:lnSpc>
                          <a:spcPts val="4620"/>
                        </a:lnSpc>
                        <a:defRPr/>
                      </a:pPr>
                      <a:r>
                        <a:rPr lang="en-US" sz="3300">
                          <a:solidFill>
                            <a:srgbClr val="FFFFFF"/>
                          </a:solidFill>
                          <a:latin typeface="Asap"/>
                        </a:rPr>
                        <a:t>setLocation(int horizontal, int vertical):</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4900"/>
                        </a:lnSpc>
                        <a:defRPr/>
                      </a:pPr>
                      <a:r>
                        <a:rPr lang="en-US" sz="3500">
                          <a:solidFill>
                            <a:srgbClr val="FFFFFF"/>
                          </a:solidFill>
                          <a:latin typeface="Asap"/>
                        </a:rPr>
                        <a:t>Đặt vị trí hiển thị</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8" name="TextBox 8"/>
          <p:cNvSpPr txBox="1"/>
          <p:nvPr/>
        </p:nvSpPr>
        <p:spPr>
          <a:xfrm>
            <a:off x="-321830" y="2595731"/>
            <a:ext cx="11642018" cy="1038225"/>
          </a:xfrm>
          <a:prstGeom prst="rect">
            <a:avLst/>
          </a:prstGeom>
        </p:spPr>
        <p:txBody>
          <a:bodyPr lIns="0" tIns="0" rIns="0" bIns="0" rtlCol="0" anchor="t">
            <a:spAutoFit/>
          </a:bodyPr>
          <a:lstStyle/>
          <a:p>
            <a:pPr algn="ctr">
              <a:lnSpc>
                <a:spcPts val="8400"/>
              </a:lnSpc>
              <a:spcBef>
                <a:spcPct val="0"/>
              </a:spcBef>
            </a:pPr>
            <a:r>
              <a:rPr lang="en-US" sz="6000">
                <a:solidFill>
                  <a:srgbClr val="FFFFFF"/>
                </a:solidFill>
                <a:latin typeface="Asap Bold"/>
              </a:rPr>
              <a:t>Các phương thức phổ biến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sp>
        <p:nvSpPr>
          <p:cNvPr id="2" name="Freeform 2"/>
          <p:cNvSpPr/>
          <p:nvPr/>
        </p:nvSpPr>
        <p:spPr>
          <a:xfrm>
            <a:off x="2391768" y="2600873"/>
            <a:ext cx="9784342" cy="7420565"/>
          </a:xfrm>
          <a:custGeom>
            <a:avLst/>
            <a:gdLst/>
            <a:ahLst/>
            <a:cxnLst/>
            <a:rect l="l" t="t" r="r" b="b"/>
            <a:pathLst>
              <a:path w="9784342" h="7420565">
                <a:moveTo>
                  <a:pt x="0" y="0"/>
                </a:moveTo>
                <a:lnTo>
                  <a:pt x="9784342" y="0"/>
                </a:lnTo>
                <a:lnTo>
                  <a:pt x="9784342" y="7420565"/>
                </a:lnTo>
                <a:lnTo>
                  <a:pt x="0" y="7420565"/>
                </a:lnTo>
                <a:lnTo>
                  <a:pt x="0" y="0"/>
                </a:lnTo>
                <a:close/>
              </a:path>
            </a:pathLst>
          </a:custGeom>
          <a:blipFill>
            <a:blip r:embed="rId2"/>
            <a:stretch>
              <a:fillRect l="-7133" t="-11931" r="-9889" b="-12740"/>
            </a:stretch>
          </a:blipFill>
        </p:spPr>
        <p:txBody>
          <a:bodyPr/>
          <a:lstStyle/>
          <a:p>
            <a:endParaRPr lang="en-US"/>
          </a:p>
        </p:txBody>
      </p:sp>
      <p:sp>
        <p:nvSpPr>
          <p:cNvPr id="3" name="AutoShape 3"/>
          <p:cNvSpPr/>
          <p:nvPr/>
        </p:nvSpPr>
        <p:spPr>
          <a:xfrm>
            <a:off x="0" y="2400300"/>
            <a:ext cx="18288000" cy="0"/>
          </a:xfrm>
          <a:prstGeom prst="line">
            <a:avLst/>
          </a:prstGeom>
          <a:ln w="38100" cap="flat">
            <a:solidFill>
              <a:srgbClr val="FFFFFF"/>
            </a:solidFill>
            <a:prstDash val="solid"/>
            <a:headEnd type="none" w="sm" len="sm"/>
            <a:tailEnd type="none" w="sm" len="sm"/>
          </a:ln>
        </p:spPr>
        <p:txBody>
          <a:bodyPr/>
          <a:lstStyle/>
          <a:p>
            <a:endParaRPr lang="en-US"/>
          </a:p>
        </p:txBody>
      </p:sp>
      <p:sp>
        <p:nvSpPr>
          <p:cNvPr id="4" name="Freeform 4"/>
          <p:cNvSpPr/>
          <p:nvPr/>
        </p:nvSpPr>
        <p:spPr>
          <a:xfrm>
            <a:off x="0" y="19050"/>
            <a:ext cx="2381250" cy="2381250"/>
          </a:xfrm>
          <a:custGeom>
            <a:avLst/>
            <a:gdLst/>
            <a:ahLst/>
            <a:cxnLst/>
            <a:rect l="l" t="t" r="r" b="b"/>
            <a:pathLst>
              <a:path w="2381250" h="2381250">
                <a:moveTo>
                  <a:pt x="0" y="0"/>
                </a:moveTo>
                <a:lnTo>
                  <a:pt x="2381250" y="0"/>
                </a:lnTo>
                <a:lnTo>
                  <a:pt x="2381250" y="2381250"/>
                </a:lnTo>
                <a:lnTo>
                  <a:pt x="0" y="238125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5" name="Freeform 5"/>
          <p:cNvSpPr/>
          <p:nvPr/>
        </p:nvSpPr>
        <p:spPr>
          <a:xfrm>
            <a:off x="886255" y="139104"/>
            <a:ext cx="608740" cy="937835"/>
          </a:xfrm>
          <a:custGeom>
            <a:avLst/>
            <a:gdLst/>
            <a:ahLst/>
            <a:cxnLst/>
            <a:rect l="l" t="t" r="r" b="b"/>
            <a:pathLst>
              <a:path w="608740" h="937835">
                <a:moveTo>
                  <a:pt x="0" y="0"/>
                </a:moveTo>
                <a:lnTo>
                  <a:pt x="608740" y="0"/>
                </a:lnTo>
                <a:lnTo>
                  <a:pt x="608740" y="937835"/>
                </a:lnTo>
                <a:lnTo>
                  <a:pt x="0" y="93783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6" name="Freeform 6"/>
          <p:cNvSpPr/>
          <p:nvPr/>
        </p:nvSpPr>
        <p:spPr>
          <a:xfrm>
            <a:off x="12721086" y="2819400"/>
            <a:ext cx="5357957" cy="5417490"/>
          </a:xfrm>
          <a:custGeom>
            <a:avLst/>
            <a:gdLst/>
            <a:ahLst/>
            <a:cxnLst/>
            <a:rect l="l" t="t" r="r" b="b"/>
            <a:pathLst>
              <a:path w="5357957" h="5417490">
                <a:moveTo>
                  <a:pt x="0" y="0"/>
                </a:moveTo>
                <a:lnTo>
                  <a:pt x="5357957" y="0"/>
                </a:lnTo>
                <a:lnTo>
                  <a:pt x="5357957" y="5417490"/>
                </a:lnTo>
                <a:lnTo>
                  <a:pt x="0" y="5417490"/>
                </a:lnTo>
                <a:lnTo>
                  <a:pt x="0" y="0"/>
                </a:lnTo>
                <a:close/>
              </a:path>
            </a:pathLst>
          </a:custGeom>
          <a:blipFill>
            <a:blip r:embed="rId7"/>
            <a:stretch>
              <a:fillRect/>
            </a:stretch>
          </a:blipFill>
        </p:spPr>
        <p:txBody>
          <a:bodyPr/>
          <a:lstStyle/>
          <a:p>
            <a:endParaRPr lang="en-US"/>
          </a:p>
        </p:txBody>
      </p:sp>
      <p:sp>
        <p:nvSpPr>
          <p:cNvPr id="7" name="TextBox 7"/>
          <p:cNvSpPr txBox="1"/>
          <p:nvPr/>
        </p:nvSpPr>
        <p:spPr>
          <a:xfrm>
            <a:off x="8300409" y="429108"/>
            <a:ext cx="3445933" cy="1377949"/>
          </a:xfrm>
          <a:prstGeom prst="rect">
            <a:avLst/>
          </a:prstGeom>
        </p:spPr>
        <p:txBody>
          <a:bodyPr lIns="0" tIns="0" rIns="0" bIns="0" rtlCol="0" anchor="t">
            <a:spAutoFit/>
          </a:bodyPr>
          <a:lstStyle/>
          <a:p>
            <a:pPr algn="ctr">
              <a:lnSpc>
                <a:spcPts val="11200"/>
              </a:lnSpc>
              <a:spcBef>
                <a:spcPct val="0"/>
              </a:spcBef>
            </a:pPr>
            <a:r>
              <a:rPr lang="en-US" sz="8000">
                <a:solidFill>
                  <a:srgbClr val="FFFFFF"/>
                </a:solidFill>
                <a:latin typeface="Muli Bold"/>
              </a:rPr>
              <a:t>JFrame</a:t>
            </a:r>
          </a:p>
        </p:txBody>
      </p:sp>
      <p:sp>
        <p:nvSpPr>
          <p:cNvPr id="8" name="TextBox 8"/>
          <p:cNvSpPr txBox="1"/>
          <p:nvPr/>
        </p:nvSpPr>
        <p:spPr>
          <a:xfrm>
            <a:off x="248483" y="1104900"/>
            <a:ext cx="1884283" cy="879475"/>
          </a:xfrm>
          <a:prstGeom prst="rect">
            <a:avLst/>
          </a:prstGeom>
        </p:spPr>
        <p:txBody>
          <a:bodyPr lIns="0" tIns="0" rIns="0" bIns="0" rtlCol="0" anchor="t">
            <a:spAutoFit/>
          </a:bodyPr>
          <a:lstStyle/>
          <a:p>
            <a:pPr algn="ctr">
              <a:lnSpc>
                <a:spcPts val="3500"/>
              </a:lnSpc>
            </a:pPr>
            <a:r>
              <a:rPr lang="en-US" sz="2500">
                <a:solidFill>
                  <a:srgbClr val="FFFFFF"/>
                </a:solidFill>
                <a:latin typeface="Asap Bold"/>
              </a:rPr>
              <a:t>Lớp</a:t>
            </a:r>
          </a:p>
          <a:p>
            <a:pPr algn="ctr">
              <a:lnSpc>
                <a:spcPts val="3500"/>
              </a:lnSpc>
              <a:spcBef>
                <a:spcPct val="0"/>
              </a:spcBef>
            </a:pPr>
            <a:r>
              <a:rPr lang="en-US" sz="2500">
                <a:solidFill>
                  <a:srgbClr val="FFFFFF"/>
                </a:solidFill>
                <a:latin typeface="Asap Bold"/>
              </a:rPr>
              <a:t>JavaSwing</a:t>
            </a:r>
          </a:p>
        </p:txBody>
      </p:sp>
      <p:sp>
        <p:nvSpPr>
          <p:cNvPr id="9" name="TextBox 9"/>
          <p:cNvSpPr txBox="1"/>
          <p:nvPr/>
        </p:nvSpPr>
        <p:spPr>
          <a:xfrm>
            <a:off x="534458" y="2714625"/>
            <a:ext cx="1312333" cy="797560"/>
          </a:xfrm>
          <a:prstGeom prst="rect">
            <a:avLst/>
          </a:prstGeom>
        </p:spPr>
        <p:txBody>
          <a:bodyPr lIns="0" tIns="0" rIns="0" bIns="0" rtlCol="0" anchor="t">
            <a:spAutoFit/>
          </a:bodyPr>
          <a:lstStyle/>
          <a:p>
            <a:pPr algn="ctr">
              <a:lnSpc>
                <a:spcPts val="6439"/>
              </a:lnSpc>
              <a:spcBef>
                <a:spcPct val="0"/>
              </a:spcBef>
            </a:pPr>
            <a:r>
              <a:rPr lang="en-US" sz="4599">
                <a:solidFill>
                  <a:srgbClr val="FFFFFF"/>
                </a:solidFill>
                <a:latin typeface="Asap Bold"/>
              </a:rPr>
              <a:t>Ví dụ</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sp>
        <p:nvSpPr>
          <p:cNvPr id="2" name="AutoShape 2"/>
          <p:cNvSpPr/>
          <p:nvPr/>
        </p:nvSpPr>
        <p:spPr>
          <a:xfrm>
            <a:off x="0" y="2419350"/>
            <a:ext cx="18288000" cy="0"/>
          </a:xfrm>
          <a:prstGeom prst="line">
            <a:avLst/>
          </a:prstGeom>
          <a:ln w="38100" cap="flat">
            <a:solidFill>
              <a:srgbClr val="FFFFFF"/>
            </a:solidFill>
            <a:prstDash val="solid"/>
            <a:headEnd type="none" w="sm" len="sm"/>
            <a:tailEnd type="none" w="sm" len="sm"/>
          </a:ln>
        </p:spPr>
        <p:txBody>
          <a:bodyPr/>
          <a:lstStyle/>
          <a:p>
            <a:endParaRPr lang="en-US"/>
          </a:p>
        </p:txBody>
      </p:sp>
      <p:sp>
        <p:nvSpPr>
          <p:cNvPr id="3" name="TextBox 3"/>
          <p:cNvSpPr txBox="1"/>
          <p:nvPr/>
        </p:nvSpPr>
        <p:spPr>
          <a:xfrm>
            <a:off x="8469982" y="429108"/>
            <a:ext cx="3106787" cy="1377949"/>
          </a:xfrm>
          <a:prstGeom prst="rect">
            <a:avLst/>
          </a:prstGeom>
        </p:spPr>
        <p:txBody>
          <a:bodyPr lIns="0" tIns="0" rIns="0" bIns="0" rtlCol="0" anchor="t">
            <a:spAutoFit/>
          </a:bodyPr>
          <a:lstStyle/>
          <a:p>
            <a:pPr algn="ctr">
              <a:lnSpc>
                <a:spcPts val="11200"/>
              </a:lnSpc>
              <a:spcBef>
                <a:spcPct val="0"/>
              </a:spcBef>
            </a:pPr>
            <a:r>
              <a:rPr lang="en-US" sz="8000">
                <a:solidFill>
                  <a:srgbClr val="FFFFFF"/>
                </a:solidFill>
                <a:latin typeface="Muli Bold"/>
              </a:rPr>
              <a:t>JPanel</a:t>
            </a:r>
          </a:p>
        </p:txBody>
      </p:sp>
      <p:sp>
        <p:nvSpPr>
          <p:cNvPr id="4" name="Freeform 4"/>
          <p:cNvSpPr/>
          <p:nvPr/>
        </p:nvSpPr>
        <p:spPr>
          <a:xfrm>
            <a:off x="0" y="19050"/>
            <a:ext cx="2381250" cy="2381250"/>
          </a:xfrm>
          <a:custGeom>
            <a:avLst/>
            <a:gdLst/>
            <a:ahLst/>
            <a:cxnLst/>
            <a:rect l="l" t="t" r="r" b="b"/>
            <a:pathLst>
              <a:path w="2381250" h="2381250">
                <a:moveTo>
                  <a:pt x="0" y="0"/>
                </a:moveTo>
                <a:lnTo>
                  <a:pt x="2381250" y="0"/>
                </a:lnTo>
                <a:lnTo>
                  <a:pt x="2381250" y="2381250"/>
                </a:lnTo>
                <a:lnTo>
                  <a:pt x="0" y="238125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Freeform 5"/>
          <p:cNvSpPr/>
          <p:nvPr/>
        </p:nvSpPr>
        <p:spPr>
          <a:xfrm>
            <a:off x="886255" y="139104"/>
            <a:ext cx="608740" cy="937835"/>
          </a:xfrm>
          <a:custGeom>
            <a:avLst/>
            <a:gdLst/>
            <a:ahLst/>
            <a:cxnLst/>
            <a:rect l="l" t="t" r="r" b="b"/>
            <a:pathLst>
              <a:path w="608740" h="937835">
                <a:moveTo>
                  <a:pt x="0" y="0"/>
                </a:moveTo>
                <a:lnTo>
                  <a:pt x="608740" y="0"/>
                </a:lnTo>
                <a:lnTo>
                  <a:pt x="608740" y="937835"/>
                </a:lnTo>
                <a:lnTo>
                  <a:pt x="0" y="93783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6" name="TextBox 6"/>
          <p:cNvSpPr txBox="1"/>
          <p:nvPr/>
        </p:nvSpPr>
        <p:spPr>
          <a:xfrm>
            <a:off x="248483" y="1104900"/>
            <a:ext cx="1884283" cy="879475"/>
          </a:xfrm>
          <a:prstGeom prst="rect">
            <a:avLst/>
          </a:prstGeom>
        </p:spPr>
        <p:txBody>
          <a:bodyPr lIns="0" tIns="0" rIns="0" bIns="0" rtlCol="0" anchor="t">
            <a:spAutoFit/>
          </a:bodyPr>
          <a:lstStyle/>
          <a:p>
            <a:pPr algn="ctr">
              <a:lnSpc>
                <a:spcPts val="3500"/>
              </a:lnSpc>
            </a:pPr>
            <a:r>
              <a:rPr lang="en-US" sz="2500">
                <a:solidFill>
                  <a:srgbClr val="FFFFFF"/>
                </a:solidFill>
                <a:latin typeface="Asap Bold"/>
              </a:rPr>
              <a:t>Lớp</a:t>
            </a:r>
          </a:p>
          <a:p>
            <a:pPr algn="ctr">
              <a:lnSpc>
                <a:spcPts val="3500"/>
              </a:lnSpc>
              <a:spcBef>
                <a:spcPct val="0"/>
              </a:spcBef>
            </a:pPr>
            <a:r>
              <a:rPr lang="en-US" sz="2500">
                <a:solidFill>
                  <a:srgbClr val="FFFFFF"/>
                </a:solidFill>
                <a:latin typeface="Asap Bold"/>
              </a:rPr>
              <a:t>JavaSwing</a:t>
            </a:r>
          </a:p>
        </p:txBody>
      </p:sp>
      <p:sp>
        <p:nvSpPr>
          <p:cNvPr id="7" name="TextBox 7"/>
          <p:cNvSpPr txBox="1"/>
          <p:nvPr/>
        </p:nvSpPr>
        <p:spPr>
          <a:xfrm>
            <a:off x="1028700" y="2586699"/>
            <a:ext cx="3352800" cy="1038225"/>
          </a:xfrm>
          <a:prstGeom prst="rect">
            <a:avLst/>
          </a:prstGeom>
        </p:spPr>
        <p:txBody>
          <a:bodyPr lIns="0" tIns="0" rIns="0" bIns="0" rtlCol="0" anchor="t">
            <a:spAutoFit/>
          </a:bodyPr>
          <a:lstStyle/>
          <a:p>
            <a:pPr algn="ctr">
              <a:lnSpc>
                <a:spcPts val="8400"/>
              </a:lnSpc>
              <a:spcBef>
                <a:spcPct val="0"/>
              </a:spcBef>
            </a:pPr>
            <a:r>
              <a:rPr lang="en-US" sz="6000">
                <a:solidFill>
                  <a:srgbClr val="FFFFFF"/>
                </a:solidFill>
                <a:latin typeface="Asap Bold"/>
              </a:rPr>
              <a:t>Khái niệm</a:t>
            </a:r>
          </a:p>
        </p:txBody>
      </p:sp>
      <p:sp>
        <p:nvSpPr>
          <p:cNvPr id="8" name="TextBox 8"/>
          <p:cNvSpPr txBox="1"/>
          <p:nvPr/>
        </p:nvSpPr>
        <p:spPr>
          <a:xfrm>
            <a:off x="886255" y="4263099"/>
            <a:ext cx="16230600" cy="3711575"/>
          </a:xfrm>
          <a:prstGeom prst="rect">
            <a:avLst/>
          </a:prstGeom>
        </p:spPr>
        <p:txBody>
          <a:bodyPr lIns="0" tIns="0" rIns="0" bIns="0" rtlCol="0" anchor="t">
            <a:spAutoFit/>
          </a:bodyPr>
          <a:lstStyle/>
          <a:p>
            <a:pPr>
              <a:lnSpc>
                <a:spcPts val="4900"/>
              </a:lnSpc>
            </a:pPr>
            <a:r>
              <a:rPr lang="en-US" sz="3500">
                <a:solidFill>
                  <a:srgbClr val="FFFFFF"/>
                </a:solidFill>
                <a:latin typeface="Asap Bold"/>
              </a:rPr>
              <a:t>JPanel vừa là container vì nó được sử dụng để chứa các thành phần khác, vừa là thành phần (component) vì được chứa trong một JFrame.</a:t>
            </a:r>
          </a:p>
          <a:p>
            <a:pPr>
              <a:lnSpc>
                <a:spcPts val="4900"/>
              </a:lnSpc>
            </a:pPr>
            <a:endParaRPr lang="en-US" sz="3500">
              <a:solidFill>
                <a:srgbClr val="FFFFFF"/>
              </a:solidFill>
              <a:latin typeface="Asap Bold"/>
            </a:endParaRPr>
          </a:p>
          <a:p>
            <a:pPr>
              <a:lnSpc>
                <a:spcPts val="4900"/>
              </a:lnSpc>
            </a:pPr>
            <a:r>
              <a:rPr lang="en-US" sz="3500">
                <a:solidFill>
                  <a:srgbClr val="FFFFFF"/>
                </a:solidFill>
                <a:latin typeface="Asap"/>
              </a:rPr>
              <a:t>K</a:t>
            </a:r>
            <a:r>
              <a:rPr lang="en-US" sz="3500">
                <a:solidFill>
                  <a:srgbClr val="FFFFFF"/>
                </a:solidFill>
                <a:latin typeface="Asap Bold"/>
              </a:rPr>
              <a:t>hông giống như JFrame, JPanel không có title và không có các nút điều khiển đặc biệt JPanel không thể sử dụng độc lập</a:t>
            </a:r>
          </a:p>
          <a:p>
            <a:pPr>
              <a:lnSpc>
                <a:spcPts val="4900"/>
              </a:lnSpc>
              <a:spcBef>
                <a:spcPct val="0"/>
              </a:spcBef>
            </a:pPr>
            <a:endParaRPr lang="en-US" sz="3500">
              <a:solidFill>
                <a:srgbClr val="FFFFFF"/>
              </a:solidFill>
              <a:latin typeface="Asap Bo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sp>
        <p:nvSpPr>
          <p:cNvPr id="2" name="AutoShape 2"/>
          <p:cNvSpPr/>
          <p:nvPr/>
        </p:nvSpPr>
        <p:spPr>
          <a:xfrm>
            <a:off x="0" y="2400300"/>
            <a:ext cx="18288000" cy="0"/>
          </a:xfrm>
          <a:prstGeom prst="line">
            <a:avLst/>
          </a:prstGeom>
          <a:ln w="38100" cap="flat">
            <a:solidFill>
              <a:srgbClr val="FFFFFF"/>
            </a:solidFill>
            <a:prstDash val="solid"/>
            <a:headEnd type="none" w="sm" len="sm"/>
            <a:tailEnd type="none" w="sm" len="sm"/>
          </a:ln>
        </p:spPr>
        <p:txBody>
          <a:bodyPr/>
          <a:lstStyle/>
          <a:p>
            <a:endParaRPr lang="en-US"/>
          </a:p>
        </p:txBody>
      </p:sp>
      <p:sp>
        <p:nvSpPr>
          <p:cNvPr id="3" name="Freeform 3"/>
          <p:cNvSpPr/>
          <p:nvPr/>
        </p:nvSpPr>
        <p:spPr>
          <a:xfrm>
            <a:off x="0" y="19050"/>
            <a:ext cx="2381250" cy="2381250"/>
          </a:xfrm>
          <a:custGeom>
            <a:avLst/>
            <a:gdLst/>
            <a:ahLst/>
            <a:cxnLst/>
            <a:rect l="l" t="t" r="r" b="b"/>
            <a:pathLst>
              <a:path w="2381250" h="2381250">
                <a:moveTo>
                  <a:pt x="0" y="0"/>
                </a:moveTo>
                <a:lnTo>
                  <a:pt x="2381250" y="0"/>
                </a:lnTo>
                <a:lnTo>
                  <a:pt x="2381250" y="2381250"/>
                </a:lnTo>
                <a:lnTo>
                  <a:pt x="0" y="238125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886255" y="139104"/>
            <a:ext cx="608740" cy="937835"/>
          </a:xfrm>
          <a:custGeom>
            <a:avLst/>
            <a:gdLst/>
            <a:ahLst/>
            <a:cxnLst/>
            <a:rect l="l" t="t" r="r" b="b"/>
            <a:pathLst>
              <a:path w="608740" h="937835">
                <a:moveTo>
                  <a:pt x="0" y="0"/>
                </a:moveTo>
                <a:lnTo>
                  <a:pt x="608740" y="0"/>
                </a:lnTo>
                <a:lnTo>
                  <a:pt x="608740" y="937835"/>
                </a:lnTo>
                <a:lnTo>
                  <a:pt x="0" y="93783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5" name="TextBox 5"/>
          <p:cNvSpPr txBox="1"/>
          <p:nvPr/>
        </p:nvSpPr>
        <p:spPr>
          <a:xfrm>
            <a:off x="248483" y="1104900"/>
            <a:ext cx="1884283" cy="879475"/>
          </a:xfrm>
          <a:prstGeom prst="rect">
            <a:avLst/>
          </a:prstGeom>
        </p:spPr>
        <p:txBody>
          <a:bodyPr lIns="0" tIns="0" rIns="0" bIns="0" rtlCol="0" anchor="t">
            <a:spAutoFit/>
          </a:bodyPr>
          <a:lstStyle/>
          <a:p>
            <a:pPr algn="ctr">
              <a:lnSpc>
                <a:spcPts val="3500"/>
              </a:lnSpc>
            </a:pPr>
            <a:r>
              <a:rPr lang="en-US" sz="2500">
                <a:solidFill>
                  <a:srgbClr val="FFFFFF"/>
                </a:solidFill>
                <a:latin typeface="Asap Bold"/>
              </a:rPr>
              <a:t>Lớp</a:t>
            </a:r>
          </a:p>
          <a:p>
            <a:pPr algn="ctr">
              <a:lnSpc>
                <a:spcPts val="3500"/>
              </a:lnSpc>
              <a:spcBef>
                <a:spcPct val="0"/>
              </a:spcBef>
            </a:pPr>
            <a:r>
              <a:rPr lang="en-US" sz="2500">
                <a:solidFill>
                  <a:srgbClr val="FFFFFF"/>
                </a:solidFill>
                <a:latin typeface="Asap Bold"/>
              </a:rPr>
              <a:t>JavaSwing</a:t>
            </a:r>
          </a:p>
        </p:txBody>
      </p:sp>
      <p:sp>
        <p:nvSpPr>
          <p:cNvPr id="6" name="TextBox 6"/>
          <p:cNvSpPr txBox="1"/>
          <p:nvPr/>
        </p:nvSpPr>
        <p:spPr>
          <a:xfrm>
            <a:off x="8469907" y="429108"/>
            <a:ext cx="3106936" cy="1377949"/>
          </a:xfrm>
          <a:prstGeom prst="rect">
            <a:avLst/>
          </a:prstGeom>
        </p:spPr>
        <p:txBody>
          <a:bodyPr lIns="0" tIns="0" rIns="0" bIns="0" rtlCol="0" anchor="t">
            <a:spAutoFit/>
          </a:bodyPr>
          <a:lstStyle/>
          <a:p>
            <a:pPr algn="ctr">
              <a:lnSpc>
                <a:spcPts val="11200"/>
              </a:lnSpc>
              <a:spcBef>
                <a:spcPct val="0"/>
              </a:spcBef>
            </a:pPr>
            <a:r>
              <a:rPr lang="en-US" sz="8000">
                <a:solidFill>
                  <a:srgbClr val="FFFFFF"/>
                </a:solidFill>
                <a:latin typeface="Muli Bold"/>
              </a:rPr>
              <a:t>JPanel</a:t>
            </a:r>
          </a:p>
        </p:txBody>
      </p:sp>
      <p:graphicFrame>
        <p:nvGraphicFramePr>
          <p:cNvPr id="7" name="Table 7"/>
          <p:cNvGraphicFramePr>
            <a:graphicFrameLocks noGrp="1"/>
          </p:cNvGraphicFramePr>
          <p:nvPr/>
        </p:nvGraphicFramePr>
        <p:xfrm>
          <a:off x="201045" y="4058614"/>
          <a:ext cx="17885911" cy="6053137"/>
        </p:xfrm>
        <a:graphic>
          <a:graphicData uri="http://schemas.openxmlformats.org/drawingml/2006/table">
            <a:tbl>
              <a:tblPr/>
              <a:tblGrid>
                <a:gridCol w="5436915">
                  <a:extLst>
                    <a:ext uri="{9D8B030D-6E8A-4147-A177-3AD203B41FA5}">
                      <a16:colId xmlns:a16="http://schemas.microsoft.com/office/drawing/2014/main" val="20000"/>
                    </a:ext>
                  </a:extLst>
                </a:gridCol>
                <a:gridCol w="12448996">
                  <a:extLst>
                    <a:ext uri="{9D8B030D-6E8A-4147-A177-3AD203B41FA5}">
                      <a16:colId xmlns:a16="http://schemas.microsoft.com/office/drawing/2014/main" val="20001"/>
                    </a:ext>
                  </a:extLst>
                </a:gridCol>
              </a:tblGrid>
              <a:tr h="1102313">
                <a:tc>
                  <a:txBody>
                    <a:bodyPr/>
                    <a:lstStyle/>
                    <a:p>
                      <a:pPr algn="ctr">
                        <a:lnSpc>
                          <a:spcPts val="4900"/>
                        </a:lnSpc>
                        <a:defRPr/>
                      </a:pPr>
                      <a:r>
                        <a:rPr lang="en-US" sz="3500">
                          <a:solidFill>
                            <a:srgbClr val="FFFFFF"/>
                          </a:solidFill>
                          <a:latin typeface="Asap Bold"/>
                        </a:rPr>
                        <a:t>Phương thức</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4900"/>
                        </a:lnSpc>
                        <a:defRPr/>
                      </a:pPr>
                      <a:r>
                        <a:rPr lang="en-US" sz="3500">
                          <a:solidFill>
                            <a:srgbClr val="FFFFFF"/>
                          </a:solidFill>
                          <a:latin typeface="Asap Bold"/>
                        </a:rPr>
                        <a:t>Mô tả</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0"/>
                  </a:ext>
                </a:extLst>
              </a:tr>
              <a:tr h="1102313">
                <a:tc>
                  <a:txBody>
                    <a:bodyPr/>
                    <a:lstStyle/>
                    <a:p>
                      <a:pPr algn="ctr">
                        <a:lnSpc>
                          <a:spcPts val="4340"/>
                        </a:lnSpc>
                        <a:defRPr/>
                      </a:pPr>
                      <a:r>
                        <a:rPr lang="en-US" sz="3100">
                          <a:solidFill>
                            <a:srgbClr val="FFFFFF"/>
                          </a:solidFill>
                          <a:latin typeface="Asap"/>
                        </a:rPr>
                        <a:t>add(Component comp)</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4900"/>
                        </a:lnSpc>
                        <a:defRPr/>
                      </a:pPr>
                      <a:r>
                        <a:rPr lang="en-US" sz="3500">
                          <a:solidFill>
                            <a:srgbClr val="FFFFFF"/>
                          </a:solidFill>
                          <a:latin typeface="Asap"/>
                        </a:rPr>
                        <a:t>Thêm một thành phần con vào JPanel.</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1"/>
                  </a:ext>
                </a:extLst>
              </a:tr>
              <a:tr h="1102313">
                <a:tc>
                  <a:txBody>
                    <a:bodyPr/>
                    <a:lstStyle/>
                    <a:p>
                      <a:pPr algn="ctr">
                        <a:lnSpc>
                          <a:spcPts val="4620"/>
                        </a:lnSpc>
                        <a:defRPr/>
                      </a:pPr>
                      <a:r>
                        <a:rPr lang="en-US" sz="3300">
                          <a:solidFill>
                            <a:srgbClr val="FFFFFF"/>
                          </a:solidFill>
                          <a:latin typeface="Asap"/>
                        </a:rPr>
                        <a:t>remove(Component comp)</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4900"/>
                        </a:lnSpc>
                        <a:defRPr/>
                      </a:pPr>
                      <a:r>
                        <a:rPr lang="en-US" sz="3500">
                          <a:solidFill>
                            <a:srgbClr val="FFFFFF"/>
                          </a:solidFill>
                          <a:latin typeface="Asap"/>
                        </a:rPr>
                        <a:t>Xóa một thành phần con khỏi JPanel.</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2"/>
                  </a:ext>
                </a:extLst>
              </a:tr>
              <a:tr h="1643885">
                <a:tc>
                  <a:txBody>
                    <a:bodyPr/>
                    <a:lstStyle/>
                    <a:p>
                      <a:pPr algn="ctr">
                        <a:lnSpc>
                          <a:spcPts val="4620"/>
                        </a:lnSpc>
                        <a:defRPr/>
                      </a:pPr>
                      <a:r>
                        <a:rPr lang="en-US" sz="3300">
                          <a:solidFill>
                            <a:srgbClr val="FFFFFF"/>
                          </a:solidFill>
                          <a:latin typeface="Asap"/>
                        </a:rPr>
                        <a:t>setBorder(Border border)</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4900"/>
                        </a:lnSpc>
                        <a:defRPr/>
                      </a:pPr>
                      <a:r>
                        <a:rPr lang="en-US" sz="3500">
                          <a:solidFill>
                            <a:srgbClr val="FFFFFF"/>
                          </a:solidFill>
                          <a:latin typeface="Asap"/>
                        </a:rPr>
                        <a:t>Đặt viền cho JPanel.</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3"/>
                  </a:ext>
                </a:extLst>
              </a:tr>
              <a:tr h="1102313">
                <a:tc>
                  <a:txBody>
                    <a:bodyPr/>
                    <a:lstStyle/>
                    <a:p>
                      <a:pPr algn="ctr">
                        <a:lnSpc>
                          <a:spcPts val="4620"/>
                        </a:lnSpc>
                        <a:defRPr/>
                      </a:pPr>
                      <a:r>
                        <a:rPr lang="en-US" sz="3300">
                          <a:solidFill>
                            <a:srgbClr val="FFFFFF"/>
                          </a:solidFill>
                          <a:latin typeface="Asap"/>
                        </a:rPr>
                        <a:t>getComponentCount()</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4900"/>
                        </a:lnSpc>
                        <a:defRPr/>
                      </a:pPr>
                      <a:r>
                        <a:rPr lang="en-US" sz="3500">
                          <a:solidFill>
                            <a:srgbClr val="FFFFFF"/>
                          </a:solidFill>
                          <a:latin typeface="Asap"/>
                        </a:rPr>
                        <a:t>Trả về số lượng thành phần con trong JPanel.</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8" name="TextBox 8"/>
          <p:cNvSpPr txBox="1"/>
          <p:nvPr/>
        </p:nvSpPr>
        <p:spPr>
          <a:xfrm>
            <a:off x="0" y="2633663"/>
            <a:ext cx="11642018" cy="1038225"/>
          </a:xfrm>
          <a:prstGeom prst="rect">
            <a:avLst/>
          </a:prstGeom>
        </p:spPr>
        <p:txBody>
          <a:bodyPr lIns="0" tIns="0" rIns="0" bIns="0" rtlCol="0" anchor="t">
            <a:spAutoFit/>
          </a:bodyPr>
          <a:lstStyle/>
          <a:p>
            <a:pPr algn="ctr">
              <a:lnSpc>
                <a:spcPts val="8400"/>
              </a:lnSpc>
              <a:spcBef>
                <a:spcPct val="0"/>
              </a:spcBef>
            </a:pPr>
            <a:r>
              <a:rPr lang="en-US" sz="6000">
                <a:solidFill>
                  <a:srgbClr val="FFFFFF"/>
                </a:solidFill>
                <a:latin typeface="Asap Bold"/>
              </a:rPr>
              <a:t>Các phương thức phổ biến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sp>
        <p:nvSpPr>
          <p:cNvPr id="2" name="AutoShape 2"/>
          <p:cNvSpPr/>
          <p:nvPr/>
        </p:nvSpPr>
        <p:spPr>
          <a:xfrm>
            <a:off x="0" y="2400300"/>
            <a:ext cx="18288000" cy="0"/>
          </a:xfrm>
          <a:prstGeom prst="line">
            <a:avLst/>
          </a:prstGeom>
          <a:ln w="38100" cap="flat">
            <a:solidFill>
              <a:srgbClr val="FFFFFF"/>
            </a:solidFill>
            <a:prstDash val="solid"/>
            <a:headEnd type="none" w="sm" len="sm"/>
            <a:tailEnd type="none" w="sm" len="sm"/>
          </a:ln>
        </p:spPr>
        <p:txBody>
          <a:bodyPr/>
          <a:lstStyle/>
          <a:p>
            <a:endParaRPr lang="en-US"/>
          </a:p>
        </p:txBody>
      </p:sp>
      <p:sp>
        <p:nvSpPr>
          <p:cNvPr id="3" name="Freeform 3"/>
          <p:cNvSpPr/>
          <p:nvPr/>
        </p:nvSpPr>
        <p:spPr>
          <a:xfrm>
            <a:off x="0" y="19050"/>
            <a:ext cx="2381250" cy="2381250"/>
          </a:xfrm>
          <a:custGeom>
            <a:avLst/>
            <a:gdLst/>
            <a:ahLst/>
            <a:cxnLst/>
            <a:rect l="l" t="t" r="r" b="b"/>
            <a:pathLst>
              <a:path w="2381250" h="2381250">
                <a:moveTo>
                  <a:pt x="0" y="0"/>
                </a:moveTo>
                <a:lnTo>
                  <a:pt x="2381250" y="0"/>
                </a:lnTo>
                <a:lnTo>
                  <a:pt x="2381250" y="2381250"/>
                </a:lnTo>
                <a:lnTo>
                  <a:pt x="0" y="238125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886255" y="139104"/>
            <a:ext cx="608740" cy="937835"/>
          </a:xfrm>
          <a:custGeom>
            <a:avLst/>
            <a:gdLst/>
            <a:ahLst/>
            <a:cxnLst/>
            <a:rect l="l" t="t" r="r" b="b"/>
            <a:pathLst>
              <a:path w="608740" h="937835">
                <a:moveTo>
                  <a:pt x="0" y="0"/>
                </a:moveTo>
                <a:lnTo>
                  <a:pt x="608740" y="0"/>
                </a:lnTo>
                <a:lnTo>
                  <a:pt x="608740" y="937835"/>
                </a:lnTo>
                <a:lnTo>
                  <a:pt x="0" y="93783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5" name="Freeform 5"/>
          <p:cNvSpPr/>
          <p:nvPr/>
        </p:nvSpPr>
        <p:spPr>
          <a:xfrm>
            <a:off x="2526361" y="2565534"/>
            <a:ext cx="8868500" cy="7427741"/>
          </a:xfrm>
          <a:custGeom>
            <a:avLst/>
            <a:gdLst/>
            <a:ahLst/>
            <a:cxnLst/>
            <a:rect l="l" t="t" r="r" b="b"/>
            <a:pathLst>
              <a:path w="8868500" h="7427741">
                <a:moveTo>
                  <a:pt x="0" y="0"/>
                </a:moveTo>
                <a:lnTo>
                  <a:pt x="8868500" y="0"/>
                </a:lnTo>
                <a:lnTo>
                  <a:pt x="8868500" y="7427741"/>
                </a:lnTo>
                <a:lnTo>
                  <a:pt x="0" y="7427741"/>
                </a:lnTo>
                <a:lnTo>
                  <a:pt x="0" y="0"/>
                </a:lnTo>
                <a:close/>
              </a:path>
            </a:pathLst>
          </a:custGeom>
          <a:blipFill>
            <a:blip r:embed="rId6"/>
            <a:stretch>
              <a:fillRect l="-6847" t="-7820" r="-6550" b="-7465"/>
            </a:stretch>
          </a:blipFill>
        </p:spPr>
        <p:txBody>
          <a:bodyPr/>
          <a:lstStyle/>
          <a:p>
            <a:endParaRPr lang="en-US"/>
          </a:p>
        </p:txBody>
      </p:sp>
      <p:sp>
        <p:nvSpPr>
          <p:cNvPr id="6" name="Freeform 6"/>
          <p:cNvSpPr/>
          <p:nvPr/>
        </p:nvSpPr>
        <p:spPr>
          <a:xfrm>
            <a:off x="12067736" y="4127336"/>
            <a:ext cx="5577760" cy="3705226"/>
          </a:xfrm>
          <a:custGeom>
            <a:avLst/>
            <a:gdLst/>
            <a:ahLst/>
            <a:cxnLst/>
            <a:rect l="l" t="t" r="r" b="b"/>
            <a:pathLst>
              <a:path w="5577760" h="3705226">
                <a:moveTo>
                  <a:pt x="0" y="0"/>
                </a:moveTo>
                <a:lnTo>
                  <a:pt x="5577760" y="0"/>
                </a:lnTo>
                <a:lnTo>
                  <a:pt x="5577760" y="3705226"/>
                </a:lnTo>
                <a:lnTo>
                  <a:pt x="0" y="3705226"/>
                </a:lnTo>
                <a:lnTo>
                  <a:pt x="0" y="0"/>
                </a:lnTo>
                <a:close/>
              </a:path>
            </a:pathLst>
          </a:custGeom>
          <a:blipFill>
            <a:blip r:embed="rId7"/>
            <a:stretch>
              <a:fillRect/>
            </a:stretch>
          </a:blipFill>
        </p:spPr>
        <p:txBody>
          <a:bodyPr/>
          <a:lstStyle/>
          <a:p>
            <a:endParaRPr lang="en-US"/>
          </a:p>
        </p:txBody>
      </p:sp>
      <p:pic>
        <p:nvPicPr>
          <p:cNvPr id="7" name="Picture 7"/>
          <p:cNvPicPr>
            <a:picLocks noChangeAspect="1"/>
          </p:cNvPicPr>
          <p:nvPr/>
        </p:nvPicPr>
        <p:blipFill>
          <a:blip r:embed="rId8"/>
          <a:srcRect/>
          <a:stretch>
            <a:fillRect/>
          </a:stretch>
        </p:blipFill>
        <p:spPr>
          <a:xfrm>
            <a:off x="12197656" y="2164605"/>
            <a:ext cx="9144000" cy="8229600"/>
          </a:xfrm>
          <a:prstGeom prst="rect">
            <a:avLst/>
          </a:prstGeom>
        </p:spPr>
      </p:pic>
      <p:sp>
        <p:nvSpPr>
          <p:cNvPr id="8" name="TextBox 8"/>
          <p:cNvSpPr txBox="1"/>
          <p:nvPr/>
        </p:nvSpPr>
        <p:spPr>
          <a:xfrm>
            <a:off x="248483" y="1104900"/>
            <a:ext cx="1884283" cy="879475"/>
          </a:xfrm>
          <a:prstGeom prst="rect">
            <a:avLst/>
          </a:prstGeom>
        </p:spPr>
        <p:txBody>
          <a:bodyPr lIns="0" tIns="0" rIns="0" bIns="0" rtlCol="0" anchor="t">
            <a:spAutoFit/>
          </a:bodyPr>
          <a:lstStyle/>
          <a:p>
            <a:pPr algn="ctr">
              <a:lnSpc>
                <a:spcPts val="3500"/>
              </a:lnSpc>
            </a:pPr>
            <a:r>
              <a:rPr lang="en-US" sz="2500">
                <a:solidFill>
                  <a:srgbClr val="FFFFFF"/>
                </a:solidFill>
                <a:latin typeface="Asap Bold"/>
              </a:rPr>
              <a:t>Lớp</a:t>
            </a:r>
          </a:p>
          <a:p>
            <a:pPr algn="ctr">
              <a:lnSpc>
                <a:spcPts val="3500"/>
              </a:lnSpc>
              <a:spcBef>
                <a:spcPct val="0"/>
              </a:spcBef>
            </a:pPr>
            <a:r>
              <a:rPr lang="en-US" sz="2500">
                <a:solidFill>
                  <a:srgbClr val="FFFFFF"/>
                </a:solidFill>
                <a:latin typeface="Asap Bold"/>
              </a:rPr>
              <a:t>JavaSwing</a:t>
            </a:r>
          </a:p>
        </p:txBody>
      </p:sp>
      <p:sp>
        <p:nvSpPr>
          <p:cNvPr id="9" name="TextBox 9"/>
          <p:cNvSpPr txBox="1"/>
          <p:nvPr/>
        </p:nvSpPr>
        <p:spPr>
          <a:xfrm>
            <a:off x="8469907" y="429108"/>
            <a:ext cx="3106936" cy="1377949"/>
          </a:xfrm>
          <a:prstGeom prst="rect">
            <a:avLst/>
          </a:prstGeom>
        </p:spPr>
        <p:txBody>
          <a:bodyPr lIns="0" tIns="0" rIns="0" bIns="0" rtlCol="0" anchor="t">
            <a:spAutoFit/>
          </a:bodyPr>
          <a:lstStyle/>
          <a:p>
            <a:pPr algn="ctr">
              <a:lnSpc>
                <a:spcPts val="11200"/>
              </a:lnSpc>
              <a:spcBef>
                <a:spcPct val="0"/>
              </a:spcBef>
            </a:pPr>
            <a:r>
              <a:rPr lang="en-US" sz="8000">
                <a:solidFill>
                  <a:srgbClr val="FFFFFF"/>
                </a:solidFill>
                <a:latin typeface="Muli Bold"/>
              </a:rPr>
              <a:t>JPanel</a:t>
            </a:r>
          </a:p>
        </p:txBody>
      </p:sp>
      <p:sp>
        <p:nvSpPr>
          <p:cNvPr id="10" name="TextBox 10"/>
          <p:cNvSpPr txBox="1"/>
          <p:nvPr/>
        </p:nvSpPr>
        <p:spPr>
          <a:xfrm>
            <a:off x="382058" y="2695575"/>
            <a:ext cx="1617133" cy="1038225"/>
          </a:xfrm>
          <a:prstGeom prst="rect">
            <a:avLst/>
          </a:prstGeom>
        </p:spPr>
        <p:txBody>
          <a:bodyPr lIns="0" tIns="0" rIns="0" bIns="0" rtlCol="0" anchor="t">
            <a:spAutoFit/>
          </a:bodyPr>
          <a:lstStyle/>
          <a:p>
            <a:pPr algn="ctr">
              <a:lnSpc>
                <a:spcPts val="8400"/>
              </a:lnSpc>
              <a:spcBef>
                <a:spcPct val="0"/>
              </a:spcBef>
            </a:pPr>
            <a:r>
              <a:rPr lang="en-US" sz="6000">
                <a:solidFill>
                  <a:srgbClr val="FFFFFF"/>
                </a:solidFill>
                <a:latin typeface="Asap Bold"/>
              </a:rPr>
              <a:t>ví dụ</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sp>
        <p:nvSpPr>
          <p:cNvPr id="2" name="AutoShape 2"/>
          <p:cNvSpPr/>
          <p:nvPr/>
        </p:nvSpPr>
        <p:spPr>
          <a:xfrm>
            <a:off x="0" y="2400300"/>
            <a:ext cx="18288000" cy="0"/>
          </a:xfrm>
          <a:prstGeom prst="line">
            <a:avLst/>
          </a:prstGeom>
          <a:ln w="38100" cap="flat">
            <a:solidFill>
              <a:srgbClr val="FFFFFF"/>
            </a:solidFill>
            <a:prstDash val="solid"/>
            <a:headEnd type="none" w="sm" len="sm"/>
            <a:tailEnd type="none" w="sm" len="sm"/>
          </a:ln>
        </p:spPr>
        <p:txBody>
          <a:bodyPr/>
          <a:lstStyle/>
          <a:p>
            <a:endParaRPr lang="en-US"/>
          </a:p>
        </p:txBody>
      </p:sp>
      <p:sp>
        <p:nvSpPr>
          <p:cNvPr id="3" name="TextBox 3"/>
          <p:cNvSpPr txBox="1"/>
          <p:nvPr/>
        </p:nvSpPr>
        <p:spPr>
          <a:xfrm>
            <a:off x="8194650" y="429108"/>
            <a:ext cx="3997350" cy="1322478"/>
          </a:xfrm>
          <a:prstGeom prst="rect">
            <a:avLst/>
          </a:prstGeom>
        </p:spPr>
        <p:txBody>
          <a:bodyPr wrap="square" lIns="0" tIns="0" rIns="0" bIns="0" rtlCol="0" anchor="t">
            <a:spAutoFit/>
          </a:bodyPr>
          <a:lstStyle/>
          <a:p>
            <a:pPr algn="ctr">
              <a:lnSpc>
                <a:spcPts val="11200"/>
              </a:lnSpc>
              <a:spcBef>
                <a:spcPct val="0"/>
              </a:spcBef>
            </a:pPr>
            <a:r>
              <a:rPr lang="en-US" sz="8000" dirty="0" err="1">
                <a:solidFill>
                  <a:srgbClr val="FFFFFF"/>
                </a:solidFill>
                <a:latin typeface="Muli Bold"/>
              </a:rPr>
              <a:t>JButton</a:t>
            </a:r>
            <a:endParaRPr lang="en-US" sz="8000" dirty="0">
              <a:solidFill>
                <a:srgbClr val="FFFFFF"/>
              </a:solidFill>
              <a:latin typeface="Muli Bold"/>
            </a:endParaRPr>
          </a:p>
        </p:txBody>
      </p:sp>
      <p:sp>
        <p:nvSpPr>
          <p:cNvPr id="4" name="Freeform 4"/>
          <p:cNvSpPr/>
          <p:nvPr/>
        </p:nvSpPr>
        <p:spPr>
          <a:xfrm>
            <a:off x="0" y="19050"/>
            <a:ext cx="2381250" cy="2381250"/>
          </a:xfrm>
          <a:custGeom>
            <a:avLst/>
            <a:gdLst/>
            <a:ahLst/>
            <a:cxnLst/>
            <a:rect l="l" t="t" r="r" b="b"/>
            <a:pathLst>
              <a:path w="2381250" h="2381250">
                <a:moveTo>
                  <a:pt x="0" y="0"/>
                </a:moveTo>
                <a:lnTo>
                  <a:pt x="2381250" y="0"/>
                </a:lnTo>
                <a:lnTo>
                  <a:pt x="2381250" y="2381250"/>
                </a:lnTo>
                <a:lnTo>
                  <a:pt x="0" y="238125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Freeform 5"/>
          <p:cNvSpPr/>
          <p:nvPr/>
        </p:nvSpPr>
        <p:spPr>
          <a:xfrm>
            <a:off x="886255" y="139104"/>
            <a:ext cx="608740" cy="937835"/>
          </a:xfrm>
          <a:custGeom>
            <a:avLst/>
            <a:gdLst/>
            <a:ahLst/>
            <a:cxnLst/>
            <a:rect l="l" t="t" r="r" b="b"/>
            <a:pathLst>
              <a:path w="608740" h="937835">
                <a:moveTo>
                  <a:pt x="0" y="0"/>
                </a:moveTo>
                <a:lnTo>
                  <a:pt x="608740" y="0"/>
                </a:lnTo>
                <a:lnTo>
                  <a:pt x="608740" y="937835"/>
                </a:lnTo>
                <a:lnTo>
                  <a:pt x="0" y="93783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6" name="TextBox 6"/>
          <p:cNvSpPr txBox="1"/>
          <p:nvPr/>
        </p:nvSpPr>
        <p:spPr>
          <a:xfrm>
            <a:off x="248483" y="1104900"/>
            <a:ext cx="1884283" cy="879475"/>
          </a:xfrm>
          <a:prstGeom prst="rect">
            <a:avLst/>
          </a:prstGeom>
        </p:spPr>
        <p:txBody>
          <a:bodyPr lIns="0" tIns="0" rIns="0" bIns="0" rtlCol="0" anchor="t">
            <a:spAutoFit/>
          </a:bodyPr>
          <a:lstStyle/>
          <a:p>
            <a:pPr algn="ctr">
              <a:lnSpc>
                <a:spcPts val="3500"/>
              </a:lnSpc>
            </a:pPr>
            <a:r>
              <a:rPr lang="en-US" sz="2500">
                <a:solidFill>
                  <a:srgbClr val="FFFFFF"/>
                </a:solidFill>
                <a:latin typeface="Asap Bold"/>
              </a:rPr>
              <a:t>Lớp</a:t>
            </a:r>
          </a:p>
          <a:p>
            <a:pPr algn="ctr">
              <a:lnSpc>
                <a:spcPts val="3500"/>
              </a:lnSpc>
              <a:spcBef>
                <a:spcPct val="0"/>
              </a:spcBef>
            </a:pPr>
            <a:r>
              <a:rPr lang="en-US" sz="2500">
                <a:solidFill>
                  <a:srgbClr val="FFFFFF"/>
                </a:solidFill>
                <a:latin typeface="Asap Bold"/>
              </a:rPr>
              <a:t>JavaSwing</a:t>
            </a:r>
          </a:p>
        </p:txBody>
      </p:sp>
      <p:sp>
        <p:nvSpPr>
          <p:cNvPr id="7" name="TextBox 7"/>
          <p:cNvSpPr txBox="1"/>
          <p:nvPr/>
        </p:nvSpPr>
        <p:spPr>
          <a:xfrm>
            <a:off x="1028700" y="2586699"/>
            <a:ext cx="3352800" cy="1038225"/>
          </a:xfrm>
          <a:prstGeom prst="rect">
            <a:avLst/>
          </a:prstGeom>
        </p:spPr>
        <p:txBody>
          <a:bodyPr lIns="0" tIns="0" rIns="0" bIns="0" rtlCol="0" anchor="t">
            <a:spAutoFit/>
          </a:bodyPr>
          <a:lstStyle/>
          <a:p>
            <a:pPr algn="ctr">
              <a:lnSpc>
                <a:spcPts val="8400"/>
              </a:lnSpc>
              <a:spcBef>
                <a:spcPct val="0"/>
              </a:spcBef>
            </a:pPr>
            <a:r>
              <a:rPr lang="en-US" sz="6000">
                <a:solidFill>
                  <a:srgbClr val="FFFFFF"/>
                </a:solidFill>
                <a:latin typeface="Asap Bold"/>
              </a:rPr>
              <a:t>Khái niệm</a:t>
            </a:r>
          </a:p>
        </p:txBody>
      </p:sp>
      <p:sp>
        <p:nvSpPr>
          <p:cNvPr id="8" name="TextBox 8"/>
          <p:cNvSpPr txBox="1"/>
          <p:nvPr/>
        </p:nvSpPr>
        <p:spPr>
          <a:xfrm>
            <a:off x="1028700" y="3849423"/>
            <a:ext cx="16230600" cy="1235075"/>
          </a:xfrm>
          <a:prstGeom prst="rect">
            <a:avLst/>
          </a:prstGeom>
        </p:spPr>
        <p:txBody>
          <a:bodyPr lIns="0" tIns="0" rIns="0" bIns="0" rtlCol="0" anchor="t">
            <a:spAutoFit/>
          </a:bodyPr>
          <a:lstStyle/>
          <a:p>
            <a:pPr>
              <a:lnSpc>
                <a:spcPts val="4900"/>
              </a:lnSpc>
              <a:spcBef>
                <a:spcPct val="0"/>
              </a:spcBef>
            </a:pPr>
            <a:r>
              <a:rPr lang="en-US" sz="3500">
                <a:solidFill>
                  <a:srgbClr val="FFFFFF"/>
                </a:solidFill>
                <a:latin typeface="Asap Bold"/>
              </a:rPr>
              <a:t>JButton là một thành phần hình chữ nhật với một văn bản hoặc biểu tượng hoặc cả hai làm nhãn và có thể phát sinh sự kiện khi người dùng nhấn chuột.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sp>
        <p:nvSpPr>
          <p:cNvPr id="2" name="AutoShape 2"/>
          <p:cNvSpPr/>
          <p:nvPr/>
        </p:nvSpPr>
        <p:spPr>
          <a:xfrm>
            <a:off x="0" y="2400300"/>
            <a:ext cx="18288000" cy="0"/>
          </a:xfrm>
          <a:prstGeom prst="line">
            <a:avLst/>
          </a:prstGeom>
          <a:ln w="38100" cap="flat">
            <a:solidFill>
              <a:srgbClr val="FFFFFF"/>
            </a:solidFill>
            <a:prstDash val="solid"/>
            <a:headEnd type="none" w="sm" len="sm"/>
            <a:tailEnd type="none" w="sm" len="sm"/>
          </a:ln>
        </p:spPr>
        <p:txBody>
          <a:bodyPr/>
          <a:lstStyle/>
          <a:p>
            <a:endParaRPr lang="en-US"/>
          </a:p>
        </p:txBody>
      </p:sp>
      <p:sp>
        <p:nvSpPr>
          <p:cNvPr id="3" name="Freeform 3"/>
          <p:cNvSpPr/>
          <p:nvPr/>
        </p:nvSpPr>
        <p:spPr>
          <a:xfrm>
            <a:off x="0" y="19050"/>
            <a:ext cx="2381250" cy="2381250"/>
          </a:xfrm>
          <a:custGeom>
            <a:avLst/>
            <a:gdLst/>
            <a:ahLst/>
            <a:cxnLst/>
            <a:rect l="l" t="t" r="r" b="b"/>
            <a:pathLst>
              <a:path w="2381250" h="2381250">
                <a:moveTo>
                  <a:pt x="0" y="0"/>
                </a:moveTo>
                <a:lnTo>
                  <a:pt x="2381250" y="0"/>
                </a:lnTo>
                <a:lnTo>
                  <a:pt x="2381250" y="2381250"/>
                </a:lnTo>
                <a:lnTo>
                  <a:pt x="0" y="238125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886255" y="139104"/>
            <a:ext cx="608740" cy="937835"/>
          </a:xfrm>
          <a:custGeom>
            <a:avLst/>
            <a:gdLst/>
            <a:ahLst/>
            <a:cxnLst/>
            <a:rect l="l" t="t" r="r" b="b"/>
            <a:pathLst>
              <a:path w="608740" h="937835">
                <a:moveTo>
                  <a:pt x="0" y="0"/>
                </a:moveTo>
                <a:lnTo>
                  <a:pt x="608740" y="0"/>
                </a:lnTo>
                <a:lnTo>
                  <a:pt x="608740" y="937835"/>
                </a:lnTo>
                <a:lnTo>
                  <a:pt x="0" y="93783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aphicFrame>
        <p:nvGraphicFramePr>
          <p:cNvPr id="5" name="Table 5"/>
          <p:cNvGraphicFramePr>
            <a:graphicFrameLocks noGrp="1"/>
          </p:cNvGraphicFramePr>
          <p:nvPr/>
        </p:nvGraphicFramePr>
        <p:xfrm>
          <a:off x="886255" y="4010025"/>
          <a:ext cx="16230600" cy="6276974"/>
        </p:xfrm>
        <a:graphic>
          <a:graphicData uri="http://schemas.openxmlformats.org/drawingml/2006/table">
            <a:tbl>
              <a:tblPr/>
              <a:tblGrid>
                <a:gridCol w="4656046">
                  <a:extLst>
                    <a:ext uri="{9D8B030D-6E8A-4147-A177-3AD203B41FA5}">
                      <a16:colId xmlns:a16="http://schemas.microsoft.com/office/drawing/2014/main" val="20000"/>
                    </a:ext>
                  </a:extLst>
                </a:gridCol>
                <a:gridCol w="11574554">
                  <a:extLst>
                    <a:ext uri="{9D8B030D-6E8A-4147-A177-3AD203B41FA5}">
                      <a16:colId xmlns:a16="http://schemas.microsoft.com/office/drawing/2014/main" val="20001"/>
                    </a:ext>
                  </a:extLst>
                </a:gridCol>
              </a:tblGrid>
              <a:tr h="1102064">
                <a:tc>
                  <a:txBody>
                    <a:bodyPr/>
                    <a:lstStyle/>
                    <a:p>
                      <a:pPr algn="ctr">
                        <a:lnSpc>
                          <a:spcPts val="4900"/>
                        </a:lnSpc>
                        <a:defRPr/>
                      </a:pPr>
                      <a:r>
                        <a:rPr lang="en-US" sz="3500">
                          <a:solidFill>
                            <a:srgbClr val="FFFFFF"/>
                          </a:solidFill>
                          <a:latin typeface="Asap Bold"/>
                        </a:rPr>
                        <a:t>Phương thức</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4900"/>
                        </a:lnSpc>
                        <a:defRPr/>
                      </a:pPr>
                      <a:r>
                        <a:rPr lang="en-US" sz="3500">
                          <a:solidFill>
                            <a:srgbClr val="FFFFFF"/>
                          </a:solidFill>
                          <a:latin typeface="Asap Bold"/>
                        </a:rPr>
                        <a:t>Mô tả</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0"/>
                  </a:ext>
                </a:extLst>
              </a:tr>
              <a:tr h="1724970">
                <a:tc>
                  <a:txBody>
                    <a:bodyPr/>
                    <a:lstStyle/>
                    <a:p>
                      <a:pPr algn="ctr">
                        <a:lnSpc>
                          <a:spcPts val="4900"/>
                        </a:lnSpc>
                        <a:defRPr/>
                      </a:pPr>
                      <a:r>
                        <a:rPr lang="en-US" sz="3500">
                          <a:solidFill>
                            <a:srgbClr val="FFFFFF"/>
                          </a:solidFill>
                          <a:latin typeface="Asap"/>
                        </a:rPr>
                        <a:t>setBounds(int x, int y, int width, int height)</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4900"/>
                        </a:lnSpc>
                        <a:defRPr/>
                      </a:pPr>
                      <a:r>
                        <a:rPr lang="en-US" sz="3500">
                          <a:solidFill>
                            <a:srgbClr val="FFFFFF"/>
                          </a:solidFill>
                          <a:latin typeface="Asap"/>
                        </a:rPr>
                        <a:t>Tạo 1 button không có nội dung</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1"/>
                  </a:ext>
                </a:extLst>
              </a:tr>
              <a:tr h="1724970">
                <a:tc>
                  <a:txBody>
                    <a:bodyPr/>
                    <a:lstStyle/>
                    <a:p>
                      <a:pPr algn="ctr">
                        <a:lnSpc>
                          <a:spcPts val="4900"/>
                        </a:lnSpc>
                        <a:defRPr/>
                      </a:pPr>
                      <a:r>
                        <a:rPr lang="en-US" sz="3500">
                          <a:solidFill>
                            <a:srgbClr val="FFFFFF"/>
                          </a:solidFill>
                          <a:latin typeface="Asap"/>
                        </a:rPr>
                        <a:t>setBackground(Color bg)</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4900"/>
                        </a:lnSpc>
                        <a:defRPr/>
                      </a:pPr>
                      <a:r>
                        <a:rPr lang="en-US" sz="3500">
                          <a:solidFill>
                            <a:srgbClr val="FFFFFF"/>
                          </a:solidFill>
                          <a:latin typeface="Asap"/>
                        </a:rPr>
                        <a:t>Tạo 1 JButton với các thuộc tính từ Action a đã cho</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2"/>
                  </a:ext>
                </a:extLst>
              </a:tr>
              <a:tr h="1724970">
                <a:tc>
                  <a:txBody>
                    <a:bodyPr/>
                    <a:lstStyle/>
                    <a:p>
                      <a:pPr algn="ctr">
                        <a:lnSpc>
                          <a:spcPts val="4900"/>
                        </a:lnSpc>
                        <a:defRPr/>
                      </a:pPr>
                      <a:r>
                        <a:rPr lang="en-US" sz="3500">
                          <a:solidFill>
                            <a:srgbClr val="FFFFFF"/>
                          </a:solidFill>
                          <a:latin typeface="Asap"/>
                        </a:rPr>
                        <a:t>setForeground(Color fg)</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4900"/>
                        </a:lnSpc>
                        <a:defRPr/>
                      </a:pPr>
                      <a:r>
                        <a:rPr lang="en-US" sz="3500">
                          <a:solidFill>
                            <a:srgbClr val="FFFFFF"/>
                          </a:solidFill>
                          <a:latin typeface="Asap"/>
                        </a:rPr>
                        <a:t>Tạo 1 JButton với cả text và icon được chỉ định</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6" name="TextBox 6"/>
          <p:cNvSpPr txBox="1"/>
          <p:nvPr/>
        </p:nvSpPr>
        <p:spPr>
          <a:xfrm>
            <a:off x="8194650" y="429108"/>
            <a:ext cx="4225950" cy="1322478"/>
          </a:xfrm>
          <a:prstGeom prst="rect">
            <a:avLst/>
          </a:prstGeom>
        </p:spPr>
        <p:txBody>
          <a:bodyPr wrap="square" lIns="0" tIns="0" rIns="0" bIns="0" rtlCol="0" anchor="t">
            <a:spAutoFit/>
          </a:bodyPr>
          <a:lstStyle/>
          <a:p>
            <a:pPr algn="ctr">
              <a:lnSpc>
                <a:spcPts val="11200"/>
              </a:lnSpc>
              <a:spcBef>
                <a:spcPct val="0"/>
              </a:spcBef>
            </a:pPr>
            <a:r>
              <a:rPr lang="en-US" sz="8000" dirty="0" err="1">
                <a:solidFill>
                  <a:srgbClr val="FFFFFF"/>
                </a:solidFill>
                <a:latin typeface="Muli Bold"/>
              </a:rPr>
              <a:t>JButton</a:t>
            </a:r>
            <a:endParaRPr lang="en-US" sz="8000" dirty="0">
              <a:solidFill>
                <a:srgbClr val="FFFFFF"/>
              </a:solidFill>
              <a:latin typeface="Muli Bold"/>
            </a:endParaRPr>
          </a:p>
        </p:txBody>
      </p:sp>
      <p:sp>
        <p:nvSpPr>
          <p:cNvPr id="7" name="TextBox 7"/>
          <p:cNvSpPr txBox="1"/>
          <p:nvPr/>
        </p:nvSpPr>
        <p:spPr>
          <a:xfrm>
            <a:off x="248483" y="1104900"/>
            <a:ext cx="1884283" cy="879475"/>
          </a:xfrm>
          <a:prstGeom prst="rect">
            <a:avLst/>
          </a:prstGeom>
        </p:spPr>
        <p:txBody>
          <a:bodyPr lIns="0" tIns="0" rIns="0" bIns="0" rtlCol="0" anchor="t">
            <a:spAutoFit/>
          </a:bodyPr>
          <a:lstStyle/>
          <a:p>
            <a:pPr algn="ctr">
              <a:lnSpc>
                <a:spcPts val="3500"/>
              </a:lnSpc>
            </a:pPr>
            <a:r>
              <a:rPr lang="en-US" sz="2500">
                <a:solidFill>
                  <a:srgbClr val="FFFFFF"/>
                </a:solidFill>
                <a:latin typeface="Asap Bold"/>
              </a:rPr>
              <a:t>Lớp</a:t>
            </a:r>
          </a:p>
          <a:p>
            <a:pPr algn="ctr">
              <a:lnSpc>
                <a:spcPts val="3500"/>
              </a:lnSpc>
              <a:spcBef>
                <a:spcPct val="0"/>
              </a:spcBef>
            </a:pPr>
            <a:r>
              <a:rPr lang="en-US" sz="2500">
                <a:solidFill>
                  <a:srgbClr val="FFFFFF"/>
                </a:solidFill>
                <a:latin typeface="Asap Bold"/>
              </a:rPr>
              <a:t>JavaSwing</a:t>
            </a:r>
          </a:p>
        </p:txBody>
      </p:sp>
      <p:sp>
        <p:nvSpPr>
          <p:cNvPr id="8" name="TextBox 8"/>
          <p:cNvSpPr txBox="1"/>
          <p:nvPr/>
        </p:nvSpPr>
        <p:spPr>
          <a:xfrm>
            <a:off x="0" y="2633663"/>
            <a:ext cx="11642018" cy="1038225"/>
          </a:xfrm>
          <a:prstGeom prst="rect">
            <a:avLst/>
          </a:prstGeom>
        </p:spPr>
        <p:txBody>
          <a:bodyPr lIns="0" tIns="0" rIns="0" bIns="0" rtlCol="0" anchor="t">
            <a:spAutoFit/>
          </a:bodyPr>
          <a:lstStyle/>
          <a:p>
            <a:pPr algn="ctr">
              <a:lnSpc>
                <a:spcPts val="8400"/>
              </a:lnSpc>
              <a:spcBef>
                <a:spcPct val="0"/>
              </a:spcBef>
            </a:pPr>
            <a:r>
              <a:rPr lang="en-US" sz="6000">
                <a:solidFill>
                  <a:srgbClr val="FFFFFF"/>
                </a:solidFill>
                <a:latin typeface="Asap Bold"/>
              </a:rPr>
              <a:t>Các phương thức phổ biến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sp>
        <p:nvSpPr>
          <p:cNvPr id="2" name="AutoShape 2"/>
          <p:cNvSpPr/>
          <p:nvPr/>
        </p:nvSpPr>
        <p:spPr>
          <a:xfrm>
            <a:off x="0" y="2400300"/>
            <a:ext cx="18288000" cy="0"/>
          </a:xfrm>
          <a:prstGeom prst="line">
            <a:avLst/>
          </a:prstGeom>
          <a:ln w="38100" cap="flat">
            <a:solidFill>
              <a:srgbClr val="FFFFFF"/>
            </a:solidFill>
            <a:prstDash val="solid"/>
            <a:headEnd type="none" w="sm" len="sm"/>
            <a:tailEnd type="none" w="sm" len="sm"/>
          </a:ln>
        </p:spPr>
        <p:txBody>
          <a:bodyPr/>
          <a:lstStyle/>
          <a:p>
            <a:endParaRPr lang="en-US"/>
          </a:p>
        </p:txBody>
      </p:sp>
      <p:sp>
        <p:nvSpPr>
          <p:cNvPr id="3" name="Freeform 3"/>
          <p:cNvSpPr/>
          <p:nvPr/>
        </p:nvSpPr>
        <p:spPr>
          <a:xfrm>
            <a:off x="0" y="19050"/>
            <a:ext cx="2381250" cy="2381250"/>
          </a:xfrm>
          <a:custGeom>
            <a:avLst/>
            <a:gdLst/>
            <a:ahLst/>
            <a:cxnLst/>
            <a:rect l="l" t="t" r="r" b="b"/>
            <a:pathLst>
              <a:path w="2381250" h="2381250">
                <a:moveTo>
                  <a:pt x="0" y="0"/>
                </a:moveTo>
                <a:lnTo>
                  <a:pt x="2381250" y="0"/>
                </a:lnTo>
                <a:lnTo>
                  <a:pt x="2381250" y="2381250"/>
                </a:lnTo>
                <a:lnTo>
                  <a:pt x="0" y="238125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886255" y="139104"/>
            <a:ext cx="608740" cy="937835"/>
          </a:xfrm>
          <a:custGeom>
            <a:avLst/>
            <a:gdLst/>
            <a:ahLst/>
            <a:cxnLst/>
            <a:rect l="l" t="t" r="r" b="b"/>
            <a:pathLst>
              <a:path w="608740" h="937835">
                <a:moveTo>
                  <a:pt x="0" y="0"/>
                </a:moveTo>
                <a:lnTo>
                  <a:pt x="608740" y="0"/>
                </a:lnTo>
                <a:lnTo>
                  <a:pt x="608740" y="937835"/>
                </a:lnTo>
                <a:lnTo>
                  <a:pt x="0" y="93783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5" name="Freeform 5"/>
          <p:cNvSpPr/>
          <p:nvPr/>
        </p:nvSpPr>
        <p:spPr>
          <a:xfrm>
            <a:off x="2381250" y="2588228"/>
            <a:ext cx="8717416" cy="7489815"/>
          </a:xfrm>
          <a:custGeom>
            <a:avLst/>
            <a:gdLst/>
            <a:ahLst/>
            <a:cxnLst/>
            <a:rect l="l" t="t" r="r" b="b"/>
            <a:pathLst>
              <a:path w="8717416" h="7489815">
                <a:moveTo>
                  <a:pt x="0" y="0"/>
                </a:moveTo>
                <a:lnTo>
                  <a:pt x="8717416" y="0"/>
                </a:lnTo>
                <a:lnTo>
                  <a:pt x="8717416" y="7489815"/>
                </a:lnTo>
                <a:lnTo>
                  <a:pt x="0" y="7489815"/>
                </a:lnTo>
                <a:lnTo>
                  <a:pt x="0" y="0"/>
                </a:lnTo>
                <a:close/>
              </a:path>
            </a:pathLst>
          </a:custGeom>
          <a:blipFill>
            <a:blip r:embed="rId6"/>
            <a:stretch>
              <a:fillRect l="-4799" t="-11897" r="-4199" b="-9512"/>
            </a:stretch>
          </a:blipFill>
        </p:spPr>
        <p:txBody>
          <a:bodyPr/>
          <a:lstStyle/>
          <a:p>
            <a:endParaRPr lang="en-US"/>
          </a:p>
        </p:txBody>
      </p:sp>
      <p:sp>
        <p:nvSpPr>
          <p:cNvPr id="6" name="Freeform 6"/>
          <p:cNvSpPr/>
          <p:nvPr/>
        </p:nvSpPr>
        <p:spPr>
          <a:xfrm>
            <a:off x="11479666" y="2588228"/>
            <a:ext cx="4650380" cy="3078649"/>
          </a:xfrm>
          <a:custGeom>
            <a:avLst/>
            <a:gdLst/>
            <a:ahLst/>
            <a:cxnLst/>
            <a:rect l="l" t="t" r="r" b="b"/>
            <a:pathLst>
              <a:path w="4650380" h="3078649">
                <a:moveTo>
                  <a:pt x="0" y="0"/>
                </a:moveTo>
                <a:lnTo>
                  <a:pt x="4650380" y="0"/>
                </a:lnTo>
                <a:lnTo>
                  <a:pt x="4650380" y="3078649"/>
                </a:lnTo>
                <a:lnTo>
                  <a:pt x="0" y="3078649"/>
                </a:lnTo>
                <a:lnTo>
                  <a:pt x="0" y="0"/>
                </a:lnTo>
                <a:close/>
              </a:path>
            </a:pathLst>
          </a:custGeom>
          <a:blipFill>
            <a:blip r:embed="rId7"/>
            <a:stretch>
              <a:fillRect/>
            </a:stretch>
          </a:blipFill>
        </p:spPr>
        <p:txBody>
          <a:bodyPr/>
          <a:lstStyle/>
          <a:p>
            <a:endParaRPr lang="en-US"/>
          </a:p>
        </p:txBody>
      </p:sp>
      <p:sp>
        <p:nvSpPr>
          <p:cNvPr id="7" name="Freeform 7"/>
          <p:cNvSpPr/>
          <p:nvPr/>
        </p:nvSpPr>
        <p:spPr>
          <a:xfrm>
            <a:off x="11479666" y="5838327"/>
            <a:ext cx="5987830" cy="4027785"/>
          </a:xfrm>
          <a:custGeom>
            <a:avLst/>
            <a:gdLst/>
            <a:ahLst/>
            <a:cxnLst/>
            <a:rect l="l" t="t" r="r" b="b"/>
            <a:pathLst>
              <a:path w="5987830" h="4027785">
                <a:moveTo>
                  <a:pt x="0" y="0"/>
                </a:moveTo>
                <a:lnTo>
                  <a:pt x="5987830" y="0"/>
                </a:lnTo>
                <a:lnTo>
                  <a:pt x="5987830" y="4027785"/>
                </a:lnTo>
                <a:lnTo>
                  <a:pt x="0" y="4027785"/>
                </a:lnTo>
                <a:lnTo>
                  <a:pt x="0" y="0"/>
                </a:lnTo>
                <a:close/>
              </a:path>
            </a:pathLst>
          </a:custGeom>
          <a:blipFill>
            <a:blip r:embed="rId8"/>
            <a:stretch>
              <a:fillRect/>
            </a:stretch>
          </a:blipFill>
        </p:spPr>
        <p:txBody>
          <a:bodyPr/>
          <a:lstStyle/>
          <a:p>
            <a:endParaRPr lang="en-US"/>
          </a:p>
        </p:txBody>
      </p:sp>
      <p:sp>
        <p:nvSpPr>
          <p:cNvPr id="8" name="TextBox 8"/>
          <p:cNvSpPr txBox="1"/>
          <p:nvPr/>
        </p:nvSpPr>
        <p:spPr>
          <a:xfrm>
            <a:off x="8194650" y="429108"/>
            <a:ext cx="3921150" cy="1322478"/>
          </a:xfrm>
          <a:prstGeom prst="rect">
            <a:avLst/>
          </a:prstGeom>
        </p:spPr>
        <p:txBody>
          <a:bodyPr wrap="square" lIns="0" tIns="0" rIns="0" bIns="0" rtlCol="0" anchor="t">
            <a:spAutoFit/>
          </a:bodyPr>
          <a:lstStyle/>
          <a:p>
            <a:pPr algn="ctr">
              <a:lnSpc>
                <a:spcPts val="11200"/>
              </a:lnSpc>
              <a:spcBef>
                <a:spcPct val="0"/>
              </a:spcBef>
            </a:pPr>
            <a:r>
              <a:rPr lang="en-US" sz="8000" dirty="0" err="1">
                <a:solidFill>
                  <a:srgbClr val="FFFFFF"/>
                </a:solidFill>
                <a:latin typeface="Muli Bold"/>
              </a:rPr>
              <a:t>JButton</a:t>
            </a:r>
            <a:endParaRPr lang="en-US" sz="8000" dirty="0">
              <a:solidFill>
                <a:srgbClr val="FFFFFF"/>
              </a:solidFill>
              <a:latin typeface="Muli Bold"/>
            </a:endParaRPr>
          </a:p>
        </p:txBody>
      </p:sp>
      <p:sp>
        <p:nvSpPr>
          <p:cNvPr id="9" name="TextBox 9"/>
          <p:cNvSpPr txBox="1"/>
          <p:nvPr/>
        </p:nvSpPr>
        <p:spPr>
          <a:xfrm>
            <a:off x="248483" y="1104900"/>
            <a:ext cx="1884283" cy="879475"/>
          </a:xfrm>
          <a:prstGeom prst="rect">
            <a:avLst/>
          </a:prstGeom>
        </p:spPr>
        <p:txBody>
          <a:bodyPr lIns="0" tIns="0" rIns="0" bIns="0" rtlCol="0" anchor="t">
            <a:spAutoFit/>
          </a:bodyPr>
          <a:lstStyle/>
          <a:p>
            <a:pPr algn="ctr">
              <a:lnSpc>
                <a:spcPts val="3500"/>
              </a:lnSpc>
            </a:pPr>
            <a:r>
              <a:rPr lang="en-US" sz="2500">
                <a:solidFill>
                  <a:srgbClr val="FFFFFF"/>
                </a:solidFill>
                <a:latin typeface="Asap Bold"/>
              </a:rPr>
              <a:t>Lớp</a:t>
            </a:r>
          </a:p>
          <a:p>
            <a:pPr algn="ctr">
              <a:lnSpc>
                <a:spcPts val="3500"/>
              </a:lnSpc>
              <a:spcBef>
                <a:spcPct val="0"/>
              </a:spcBef>
            </a:pPr>
            <a:r>
              <a:rPr lang="en-US" sz="2500">
                <a:solidFill>
                  <a:srgbClr val="FFFFFF"/>
                </a:solidFill>
                <a:latin typeface="Asap Bold"/>
              </a:rPr>
              <a:t>JavaSwing</a:t>
            </a:r>
          </a:p>
        </p:txBody>
      </p:sp>
      <p:sp>
        <p:nvSpPr>
          <p:cNvPr id="10" name="TextBox 10"/>
          <p:cNvSpPr txBox="1"/>
          <p:nvPr/>
        </p:nvSpPr>
        <p:spPr>
          <a:xfrm>
            <a:off x="382058" y="2695575"/>
            <a:ext cx="1617133" cy="1038225"/>
          </a:xfrm>
          <a:prstGeom prst="rect">
            <a:avLst/>
          </a:prstGeom>
        </p:spPr>
        <p:txBody>
          <a:bodyPr lIns="0" tIns="0" rIns="0" bIns="0" rtlCol="0" anchor="t">
            <a:spAutoFit/>
          </a:bodyPr>
          <a:lstStyle/>
          <a:p>
            <a:pPr algn="ctr">
              <a:lnSpc>
                <a:spcPts val="8400"/>
              </a:lnSpc>
              <a:spcBef>
                <a:spcPct val="0"/>
              </a:spcBef>
            </a:pPr>
            <a:r>
              <a:rPr lang="en-US" sz="6000">
                <a:solidFill>
                  <a:srgbClr val="FFFFFF"/>
                </a:solidFill>
                <a:latin typeface="Asap Bold"/>
              </a:rPr>
              <a:t>ví dụ</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sp>
        <p:nvSpPr>
          <p:cNvPr id="2" name="AutoShape 2"/>
          <p:cNvSpPr/>
          <p:nvPr/>
        </p:nvSpPr>
        <p:spPr>
          <a:xfrm>
            <a:off x="0" y="2400300"/>
            <a:ext cx="18288000" cy="0"/>
          </a:xfrm>
          <a:prstGeom prst="line">
            <a:avLst/>
          </a:prstGeom>
          <a:ln w="38100" cap="flat">
            <a:solidFill>
              <a:srgbClr val="FFFFFF"/>
            </a:solidFill>
            <a:prstDash val="solid"/>
            <a:headEnd type="none" w="sm" len="sm"/>
            <a:tailEnd type="none" w="sm" len="sm"/>
          </a:ln>
        </p:spPr>
        <p:txBody>
          <a:bodyPr/>
          <a:lstStyle/>
          <a:p>
            <a:endParaRPr lang="en-US"/>
          </a:p>
        </p:txBody>
      </p:sp>
      <p:sp>
        <p:nvSpPr>
          <p:cNvPr id="3" name="TextBox 3"/>
          <p:cNvSpPr txBox="1"/>
          <p:nvPr/>
        </p:nvSpPr>
        <p:spPr>
          <a:xfrm>
            <a:off x="8515151" y="429108"/>
            <a:ext cx="3016448" cy="1377949"/>
          </a:xfrm>
          <a:prstGeom prst="rect">
            <a:avLst/>
          </a:prstGeom>
        </p:spPr>
        <p:txBody>
          <a:bodyPr lIns="0" tIns="0" rIns="0" bIns="0" rtlCol="0" anchor="t">
            <a:spAutoFit/>
          </a:bodyPr>
          <a:lstStyle/>
          <a:p>
            <a:pPr algn="ctr">
              <a:lnSpc>
                <a:spcPts val="11200"/>
              </a:lnSpc>
              <a:spcBef>
                <a:spcPct val="0"/>
              </a:spcBef>
            </a:pPr>
            <a:r>
              <a:rPr lang="en-US" sz="8000">
                <a:solidFill>
                  <a:srgbClr val="FFFFFF"/>
                </a:solidFill>
                <a:latin typeface="Muli Bold"/>
              </a:rPr>
              <a:t>JLabel</a:t>
            </a:r>
          </a:p>
        </p:txBody>
      </p:sp>
      <p:sp>
        <p:nvSpPr>
          <p:cNvPr id="4" name="Freeform 4"/>
          <p:cNvSpPr/>
          <p:nvPr/>
        </p:nvSpPr>
        <p:spPr>
          <a:xfrm>
            <a:off x="0" y="19050"/>
            <a:ext cx="2381250" cy="2381250"/>
          </a:xfrm>
          <a:custGeom>
            <a:avLst/>
            <a:gdLst/>
            <a:ahLst/>
            <a:cxnLst/>
            <a:rect l="l" t="t" r="r" b="b"/>
            <a:pathLst>
              <a:path w="2381250" h="2381250">
                <a:moveTo>
                  <a:pt x="0" y="0"/>
                </a:moveTo>
                <a:lnTo>
                  <a:pt x="2381250" y="0"/>
                </a:lnTo>
                <a:lnTo>
                  <a:pt x="2381250" y="2381250"/>
                </a:lnTo>
                <a:lnTo>
                  <a:pt x="0" y="238125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Freeform 5"/>
          <p:cNvSpPr/>
          <p:nvPr/>
        </p:nvSpPr>
        <p:spPr>
          <a:xfrm>
            <a:off x="886255" y="139104"/>
            <a:ext cx="608740" cy="937835"/>
          </a:xfrm>
          <a:custGeom>
            <a:avLst/>
            <a:gdLst/>
            <a:ahLst/>
            <a:cxnLst/>
            <a:rect l="l" t="t" r="r" b="b"/>
            <a:pathLst>
              <a:path w="608740" h="937835">
                <a:moveTo>
                  <a:pt x="0" y="0"/>
                </a:moveTo>
                <a:lnTo>
                  <a:pt x="608740" y="0"/>
                </a:lnTo>
                <a:lnTo>
                  <a:pt x="608740" y="937835"/>
                </a:lnTo>
                <a:lnTo>
                  <a:pt x="0" y="93783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6" name="TextBox 6"/>
          <p:cNvSpPr txBox="1"/>
          <p:nvPr/>
        </p:nvSpPr>
        <p:spPr>
          <a:xfrm>
            <a:off x="248483" y="1104900"/>
            <a:ext cx="1884283" cy="879475"/>
          </a:xfrm>
          <a:prstGeom prst="rect">
            <a:avLst/>
          </a:prstGeom>
        </p:spPr>
        <p:txBody>
          <a:bodyPr lIns="0" tIns="0" rIns="0" bIns="0" rtlCol="0" anchor="t">
            <a:spAutoFit/>
          </a:bodyPr>
          <a:lstStyle/>
          <a:p>
            <a:pPr algn="ctr">
              <a:lnSpc>
                <a:spcPts val="3500"/>
              </a:lnSpc>
            </a:pPr>
            <a:r>
              <a:rPr lang="en-US" sz="2500">
                <a:solidFill>
                  <a:srgbClr val="FFFFFF"/>
                </a:solidFill>
                <a:latin typeface="Asap Bold"/>
              </a:rPr>
              <a:t>Lớp</a:t>
            </a:r>
          </a:p>
          <a:p>
            <a:pPr algn="ctr">
              <a:lnSpc>
                <a:spcPts val="3500"/>
              </a:lnSpc>
              <a:spcBef>
                <a:spcPct val="0"/>
              </a:spcBef>
            </a:pPr>
            <a:r>
              <a:rPr lang="en-US" sz="2500">
                <a:solidFill>
                  <a:srgbClr val="FFFFFF"/>
                </a:solidFill>
                <a:latin typeface="Asap Bold"/>
              </a:rPr>
              <a:t>JavaSwing</a:t>
            </a:r>
          </a:p>
        </p:txBody>
      </p:sp>
      <p:sp>
        <p:nvSpPr>
          <p:cNvPr id="7" name="TextBox 7"/>
          <p:cNvSpPr txBox="1"/>
          <p:nvPr/>
        </p:nvSpPr>
        <p:spPr>
          <a:xfrm>
            <a:off x="1028700" y="2531806"/>
            <a:ext cx="4914900" cy="1304973"/>
          </a:xfrm>
          <a:prstGeom prst="rect">
            <a:avLst/>
          </a:prstGeom>
        </p:spPr>
        <p:txBody>
          <a:bodyPr wrap="square" lIns="0" tIns="0" rIns="0" bIns="0" rtlCol="0" anchor="t">
            <a:spAutoFit/>
          </a:bodyPr>
          <a:lstStyle/>
          <a:p>
            <a:pPr algn="ctr">
              <a:lnSpc>
                <a:spcPts val="11200"/>
              </a:lnSpc>
              <a:spcBef>
                <a:spcPct val="0"/>
              </a:spcBef>
            </a:pPr>
            <a:r>
              <a:rPr lang="en-US" sz="8000" dirty="0" err="1">
                <a:solidFill>
                  <a:srgbClr val="FFFFFF"/>
                </a:solidFill>
                <a:latin typeface="Asap Bold"/>
              </a:rPr>
              <a:t>Khái</a:t>
            </a:r>
            <a:r>
              <a:rPr lang="en-US" sz="8000" dirty="0">
                <a:solidFill>
                  <a:srgbClr val="FFFFFF"/>
                </a:solidFill>
                <a:latin typeface="Asap Bold"/>
              </a:rPr>
              <a:t> </a:t>
            </a:r>
            <a:r>
              <a:rPr lang="en-US" sz="8000" dirty="0" err="1">
                <a:solidFill>
                  <a:srgbClr val="FFFFFF"/>
                </a:solidFill>
                <a:latin typeface="Asap Bold"/>
              </a:rPr>
              <a:t>niệm</a:t>
            </a:r>
            <a:endParaRPr lang="en-US" sz="8000" dirty="0">
              <a:solidFill>
                <a:srgbClr val="FFFFFF"/>
              </a:solidFill>
              <a:latin typeface="Asap Bold"/>
            </a:endParaRPr>
          </a:p>
        </p:txBody>
      </p:sp>
      <p:sp>
        <p:nvSpPr>
          <p:cNvPr id="8" name="TextBox 8"/>
          <p:cNvSpPr txBox="1"/>
          <p:nvPr/>
        </p:nvSpPr>
        <p:spPr>
          <a:xfrm>
            <a:off x="1028700" y="4432300"/>
            <a:ext cx="16230600" cy="4330700"/>
          </a:xfrm>
          <a:prstGeom prst="rect">
            <a:avLst/>
          </a:prstGeom>
        </p:spPr>
        <p:txBody>
          <a:bodyPr lIns="0" tIns="0" rIns="0" bIns="0" rtlCol="0" anchor="t">
            <a:spAutoFit/>
          </a:bodyPr>
          <a:lstStyle/>
          <a:p>
            <a:pPr>
              <a:lnSpc>
                <a:spcPts val="4900"/>
              </a:lnSpc>
            </a:pPr>
            <a:r>
              <a:rPr lang="en-US" sz="3500">
                <a:solidFill>
                  <a:srgbClr val="FFFFFF"/>
                </a:solidFill>
                <a:latin typeface="Asap Bold"/>
              </a:rPr>
              <a:t>JLabel là một thành phần để hiển thị văn bản tĩnh (static text). Một JLabel cũng có thể hiển thị icon hoặc cả hai. </a:t>
            </a:r>
          </a:p>
          <a:p>
            <a:pPr>
              <a:lnSpc>
                <a:spcPts val="4900"/>
              </a:lnSpc>
            </a:pPr>
            <a:endParaRPr lang="en-US" sz="3500">
              <a:solidFill>
                <a:srgbClr val="FFFFFF"/>
              </a:solidFill>
              <a:latin typeface="Asap Bold"/>
            </a:endParaRPr>
          </a:p>
          <a:p>
            <a:pPr>
              <a:lnSpc>
                <a:spcPts val="4900"/>
              </a:lnSpc>
              <a:spcBef>
                <a:spcPct val="0"/>
              </a:spcBef>
            </a:pPr>
            <a:r>
              <a:rPr lang="en-US" sz="3500">
                <a:solidFill>
                  <a:srgbClr val="FFFFFF"/>
                </a:solidFill>
                <a:latin typeface="Asap Bold"/>
              </a:rPr>
              <a:t>Văn bản có thể được thay đổi bởi một ứng dụng nhưng người dùng không thể chỉnh sửa trực tiếp. </a:t>
            </a:r>
          </a:p>
          <a:p>
            <a:pPr>
              <a:lnSpc>
                <a:spcPts val="4900"/>
              </a:lnSpc>
              <a:spcBef>
                <a:spcPct val="0"/>
              </a:spcBef>
            </a:pPr>
            <a:endParaRPr lang="en-US" sz="3500">
              <a:solidFill>
                <a:srgbClr val="FFFFFF"/>
              </a:solidFill>
              <a:latin typeface="Asap Bold"/>
            </a:endParaRPr>
          </a:p>
          <a:p>
            <a:pPr>
              <a:lnSpc>
                <a:spcPts val="4900"/>
              </a:lnSpc>
              <a:spcBef>
                <a:spcPct val="0"/>
              </a:spcBef>
            </a:pPr>
            <a:r>
              <a:rPr lang="en-US" sz="3500">
                <a:solidFill>
                  <a:srgbClr val="FFFFFF"/>
                </a:solidFill>
                <a:latin typeface="Asap Bold"/>
              </a:rPr>
              <a:t>Thường được dùng để làm nhãn cho những components khác.</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sp>
        <p:nvSpPr>
          <p:cNvPr id="2" name="AutoShape 2"/>
          <p:cNvSpPr/>
          <p:nvPr/>
        </p:nvSpPr>
        <p:spPr>
          <a:xfrm>
            <a:off x="0" y="2400300"/>
            <a:ext cx="18288000" cy="0"/>
          </a:xfrm>
          <a:prstGeom prst="line">
            <a:avLst/>
          </a:prstGeom>
          <a:ln w="38100" cap="flat">
            <a:solidFill>
              <a:srgbClr val="FFFFFF"/>
            </a:solidFill>
            <a:prstDash val="solid"/>
            <a:headEnd type="none" w="sm" len="sm"/>
            <a:tailEnd type="none" w="sm" len="sm"/>
          </a:ln>
        </p:spPr>
        <p:txBody>
          <a:bodyPr/>
          <a:lstStyle/>
          <a:p>
            <a:endParaRPr lang="en-US"/>
          </a:p>
        </p:txBody>
      </p:sp>
      <p:sp>
        <p:nvSpPr>
          <p:cNvPr id="3" name="TextBox 3"/>
          <p:cNvSpPr txBox="1"/>
          <p:nvPr/>
        </p:nvSpPr>
        <p:spPr>
          <a:xfrm>
            <a:off x="8515151" y="429108"/>
            <a:ext cx="3016448" cy="1377949"/>
          </a:xfrm>
          <a:prstGeom prst="rect">
            <a:avLst/>
          </a:prstGeom>
        </p:spPr>
        <p:txBody>
          <a:bodyPr lIns="0" tIns="0" rIns="0" bIns="0" rtlCol="0" anchor="t">
            <a:spAutoFit/>
          </a:bodyPr>
          <a:lstStyle/>
          <a:p>
            <a:pPr algn="ctr">
              <a:lnSpc>
                <a:spcPts val="11200"/>
              </a:lnSpc>
              <a:spcBef>
                <a:spcPct val="0"/>
              </a:spcBef>
            </a:pPr>
            <a:r>
              <a:rPr lang="en-US" sz="8000">
                <a:solidFill>
                  <a:srgbClr val="FFFFFF"/>
                </a:solidFill>
                <a:latin typeface="Muli Bold"/>
              </a:rPr>
              <a:t>JLabel</a:t>
            </a:r>
          </a:p>
        </p:txBody>
      </p:sp>
      <p:sp>
        <p:nvSpPr>
          <p:cNvPr id="4" name="Freeform 4"/>
          <p:cNvSpPr/>
          <p:nvPr/>
        </p:nvSpPr>
        <p:spPr>
          <a:xfrm>
            <a:off x="0" y="19050"/>
            <a:ext cx="2381250" cy="2381250"/>
          </a:xfrm>
          <a:custGeom>
            <a:avLst/>
            <a:gdLst/>
            <a:ahLst/>
            <a:cxnLst/>
            <a:rect l="l" t="t" r="r" b="b"/>
            <a:pathLst>
              <a:path w="2381250" h="2381250">
                <a:moveTo>
                  <a:pt x="0" y="0"/>
                </a:moveTo>
                <a:lnTo>
                  <a:pt x="2381250" y="0"/>
                </a:lnTo>
                <a:lnTo>
                  <a:pt x="2381250" y="2381250"/>
                </a:lnTo>
                <a:lnTo>
                  <a:pt x="0" y="238125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Freeform 5"/>
          <p:cNvSpPr/>
          <p:nvPr/>
        </p:nvSpPr>
        <p:spPr>
          <a:xfrm>
            <a:off x="886255" y="139104"/>
            <a:ext cx="608740" cy="937835"/>
          </a:xfrm>
          <a:custGeom>
            <a:avLst/>
            <a:gdLst/>
            <a:ahLst/>
            <a:cxnLst/>
            <a:rect l="l" t="t" r="r" b="b"/>
            <a:pathLst>
              <a:path w="608740" h="937835">
                <a:moveTo>
                  <a:pt x="0" y="0"/>
                </a:moveTo>
                <a:lnTo>
                  <a:pt x="608740" y="0"/>
                </a:lnTo>
                <a:lnTo>
                  <a:pt x="608740" y="937835"/>
                </a:lnTo>
                <a:lnTo>
                  <a:pt x="0" y="93783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6" name="TextBox 6"/>
          <p:cNvSpPr txBox="1"/>
          <p:nvPr/>
        </p:nvSpPr>
        <p:spPr>
          <a:xfrm>
            <a:off x="248483" y="1104900"/>
            <a:ext cx="1884283" cy="879475"/>
          </a:xfrm>
          <a:prstGeom prst="rect">
            <a:avLst/>
          </a:prstGeom>
        </p:spPr>
        <p:txBody>
          <a:bodyPr lIns="0" tIns="0" rIns="0" bIns="0" rtlCol="0" anchor="t">
            <a:spAutoFit/>
          </a:bodyPr>
          <a:lstStyle/>
          <a:p>
            <a:pPr algn="ctr">
              <a:lnSpc>
                <a:spcPts val="3500"/>
              </a:lnSpc>
            </a:pPr>
            <a:r>
              <a:rPr lang="en-US" sz="2500">
                <a:solidFill>
                  <a:srgbClr val="FFFFFF"/>
                </a:solidFill>
                <a:latin typeface="Asap Bold"/>
              </a:rPr>
              <a:t>Lớp</a:t>
            </a:r>
          </a:p>
          <a:p>
            <a:pPr algn="ctr">
              <a:lnSpc>
                <a:spcPts val="3500"/>
              </a:lnSpc>
              <a:spcBef>
                <a:spcPct val="0"/>
              </a:spcBef>
            </a:pPr>
            <a:r>
              <a:rPr lang="en-US" sz="2500">
                <a:solidFill>
                  <a:srgbClr val="FFFFFF"/>
                </a:solidFill>
                <a:latin typeface="Asap Bold"/>
              </a:rPr>
              <a:t>JavaSwing</a:t>
            </a:r>
          </a:p>
        </p:txBody>
      </p:sp>
      <p:graphicFrame>
        <p:nvGraphicFramePr>
          <p:cNvPr id="7" name="Table 7"/>
          <p:cNvGraphicFramePr>
            <a:graphicFrameLocks noGrp="1"/>
          </p:cNvGraphicFramePr>
          <p:nvPr/>
        </p:nvGraphicFramePr>
        <p:xfrm>
          <a:off x="1028700" y="3713881"/>
          <a:ext cx="16695175" cy="6273800"/>
        </p:xfrm>
        <a:graphic>
          <a:graphicData uri="http://schemas.openxmlformats.org/drawingml/2006/table">
            <a:tbl>
              <a:tblPr/>
              <a:tblGrid>
                <a:gridCol w="4655741">
                  <a:extLst>
                    <a:ext uri="{9D8B030D-6E8A-4147-A177-3AD203B41FA5}">
                      <a16:colId xmlns:a16="http://schemas.microsoft.com/office/drawing/2014/main" val="20000"/>
                    </a:ext>
                  </a:extLst>
                </a:gridCol>
                <a:gridCol w="12039434">
                  <a:extLst>
                    <a:ext uri="{9D8B030D-6E8A-4147-A177-3AD203B41FA5}">
                      <a16:colId xmlns:a16="http://schemas.microsoft.com/office/drawing/2014/main" val="20001"/>
                    </a:ext>
                  </a:extLst>
                </a:gridCol>
              </a:tblGrid>
              <a:tr h="1102068">
                <a:tc>
                  <a:txBody>
                    <a:bodyPr/>
                    <a:lstStyle/>
                    <a:p>
                      <a:pPr algn="ctr">
                        <a:lnSpc>
                          <a:spcPts val="4900"/>
                        </a:lnSpc>
                        <a:defRPr/>
                      </a:pPr>
                      <a:r>
                        <a:rPr lang="en-US" sz="3500">
                          <a:solidFill>
                            <a:srgbClr val="FFFFFF"/>
                          </a:solidFill>
                          <a:latin typeface="Asap Bold"/>
                        </a:rPr>
                        <a:t>Phương thức</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4900"/>
                        </a:lnSpc>
                        <a:defRPr/>
                      </a:pPr>
                      <a:r>
                        <a:rPr lang="en-US" sz="3500">
                          <a:solidFill>
                            <a:srgbClr val="FFFFFF"/>
                          </a:solidFill>
                          <a:latin typeface="Asap Bold"/>
                        </a:rPr>
                        <a:t>Mô tả</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0"/>
                  </a:ext>
                </a:extLst>
              </a:tr>
              <a:tr h="1723378">
                <a:tc>
                  <a:txBody>
                    <a:bodyPr/>
                    <a:lstStyle/>
                    <a:p>
                      <a:pPr algn="ctr">
                        <a:lnSpc>
                          <a:spcPts val="4900"/>
                        </a:lnSpc>
                        <a:defRPr/>
                      </a:pPr>
                      <a:r>
                        <a:rPr lang="en-US" sz="3500">
                          <a:solidFill>
                            <a:srgbClr val="FFFFFF"/>
                          </a:solidFill>
                          <a:latin typeface="Asap"/>
                        </a:rPr>
                        <a:t>setText(String text) </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4900"/>
                        </a:lnSpc>
                        <a:defRPr/>
                      </a:pPr>
                      <a:r>
                        <a:rPr lang="en-US" sz="3500">
                          <a:solidFill>
                            <a:srgbClr val="FFFFFF"/>
                          </a:solidFill>
                          <a:latin typeface="Asap"/>
                        </a:rPr>
                        <a:t>Đặt văn bản hiển thị trên nhãn.</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1"/>
                  </a:ext>
                </a:extLst>
              </a:tr>
              <a:tr h="1102068">
                <a:tc>
                  <a:txBody>
                    <a:bodyPr/>
                    <a:lstStyle/>
                    <a:p>
                      <a:pPr algn="ctr">
                        <a:lnSpc>
                          <a:spcPts val="4900"/>
                        </a:lnSpc>
                        <a:defRPr/>
                      </a:pPr>
                      <a:r>
                        <a:rPr lang="en-US" sz="3500">
                          <a:solidFill>
                            <a:srgbClr val="FFFFFF"/>
                          </a:solidFill>
                          <a:latin typeface="Asap"/>
                        </a:rPr>
                        <a:t>getText()</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4900"/>
                        </a:lnSpc>
                        <a:defRPr/>
                      </a:pPr>
                      <a:r>
                        <a:rPr lang="en-US" sz="3500">
                          <a:solidFill>
                            <a:srgbClr val="FFFFFF"/>
                          </a:solidFill>
                          <a:latin typeface="Asap"/>
                        </a:rPr>
                        <a:t>Trả về văn bản hiện tại của nhãn.</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2"/>
                  </a:ext>
                </a:extLst>
              </a:tr>
              <a:tr h="2346286">
                <a:tc>
                  <a:txBody>
                    <a:bodyPr/>
                    <a:lstStyle/>
                    <a:p>
                      <a:pPr algn="l">
                        <a:lnSpc>
                          <a:spcPts val="4900"/>
                        </a:lnSpc>
                        <a:defRPr/>
                      </a:pPr>
                      <a:r>
                        <a:rPr lang="en-US" sz="3500">
                          <a:solidFill>
                            <a:srgbClr val="FFFFFF"/>
                          </a:solidFill>
                          <a:latin typeface="Asap"/>
                        </a:rPr>
                        <a:t>setToolTipText( String text)</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4900"/>
                        </a:lnSpc>
                        <a:defRPr/>
                      </a:pPr>
                      <a:r>
                        <a:rPr lang="en-US" sz="3500">
                          <a:solidFill>
                            <a:srgbClr val="FFFFFF"/>
                          </a:solidFill>
                          <a:latin typeface="Asap"/>
                        </a:rPr>
                        <a:t>Đặt văn bản gợi ý cho nhãn (hiển thị khi con trỏ chuột nằm trên nhãn).</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8" name="TextBox 8"/>
          <p:cNvSpPr txBox="1"/>
          <p:nvPr/>
        </p:nvSpPr>
        <p:spPr>
          <a:xfrm>
            <a:off x="-321830" y="2485591"/>
            <a:ext cx="11642018" cy="1038225"/>
          </a:xfrm>
          <a:prstGeom prst="rect">
            <a:avLst/>
          </a:prstGeom>
        </p:spPr>
        <p:txBody>
          <a:bodyPr lIns="0" tIns="0" rIns="0" bIns="0" rtlCol="0" anchor="t">
            <a:spAutoFit/>
          </a:bodyPr>
          <a:lstStyle/>
          <a:p>
            <a:pPr algn="ctr">
              <a:lnSpc>
                <a:spcPts val="8400"/>
              </a:lnSpc>
              <a:spcBef>
                <a:spcPct val="0"/>
              </a:spcBef>
            </a:pPr>
            <a:r>
              <a:rPr lang="en-US" sz="6000">
                <a:solidFill>
                  <a:srgbClr val="FFFFFF"/>
                </a:solidFill>
                <a:latin typeface="Asap Bold"/>
              </a:rPr>
              <a:t>Các phương thức phổ biến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sp>
        <p:nvSpPr>
          <p:cNvPr id="2" name="Freeform 2"/>
          <p:cNvSpPr/>
          <p:nvPr/>
        </p:nvSpPr>
        <p:spPr>
          <a:xfrm>
            <a:off x="1237782" y="2443794"/>
            <a:ext cx="4168931" cy="4168931"/>
          </a:xfrm>
          <a:custGeom>
            <a:avLst/>
            <a:gdLst/>
            <a:ahLst/>
            <a:cxnLst/>
            <a:rect l="l" t="t" r="r" b="b"/>
            <a:pathLst>
              <a:path w="4168931" h="4168931">
                <a:moveTo>
                  <a:pt x="0" y="0"/>
                </a:moveTo>
                <a:lnTo>
                  <a:pt x="4168932" y="0"/>
                </a:lnTo>
                <a:lnTo>
                  <a:pt x="4168932" y="4168931"/>
                </a:lnTo>
                <a:lnTo>
                  <a:pt x="0" y="416893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7000224" y="6030314"/>
            <a:ext cx="3998476" cy="3998476"/>
          </a:xfrm>
          <a:custGeom>
            <a:avLst/>
            <a:gdLst/>
            <a:ahLst/>
            <a:cxnLst/>
            <a:rect l="l" t="t" r="r" b="b"/>
            <a:pathLst>
              <a:path w="3998476" h="3998476">
                <a:moveTo>
                  <a:pt x="0" y="0"/>
                </a:moveTo>
                <a:lnTo>
                  <a:pt x="3998476" y="0"/>
                </a:lnTo>
                <a:lnTo>
                  <a:pt x="3998476" y="3998475"/>
                </a:lnTo>
                <a:lnTo>
                  <a:pt x="0" y="399847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12990995" y="2807387"/>
            <a:ext cx="3441745" cy="3441745"/>
          </a:xfrm>
          <a:custGeom>
            <a:avLst/>
            <a:gdLst/>
            <a:ahLst/>
            <a:cxnLst/>
            <a:rect l="l" t="t" r="r" b="b"/>
            <a:pathLst>
              <a:path w="3441745" h="3441745">
                <a:moveTo>
                  <a:pt x="0" y="0"/>
                </a:moveTo>
                <a:lnTo>
                  <a:pt x="3441745" y="0"/>
                </a:lnTo>
                <a:lnTo>
                  <a:pt x="3441745" y="3441745"/>
                </a:lnTo>
                <a:lnTo>
                  <a:pt x="0" y="344174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Freeform 5"/>
          <p:cNvSpPr/>
          <p:nvPr/>
        </p:nvSpPr>
        <p:spPr>
          <a:xfrm>
            <a:off x="2466716" y="2807387"/>
            <a:ext cx="1711064" cy="2202780"/>
          </a:xfrm>
          <a:custGeom>
            <a:avLst/>
            <a:gdLst/>
            <a:ahLst/>
            <a:cxnLst/>
            <a:rect l="l" t="t" r="r" b="b"/>
            <a:pathLst>
              <a:path w="1711064" h="2202780">
                <a:moveTo>
                  <a:pt x="0" y="0"/>
                </a:moveTo>
                <a:lnTo>
                  <a:pt x="1711064" y="0"/>
                </a:lnTo>
                <a:lnTo>
                  <a:pt x="1711064" y="2202780"/>
                </a:lnTo>
                <a:lnTo>
                  <a:pt x="0" y="220278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6" name="Freeform 6"/>
          <p:cNvSpPr/>
          <p:nvPr/>
        </p:nvSpPr>
        <p:spPr>
          <a:xfrm>
            <a:off x="8438600" y="6249132"/>
            <a:ext cx="1155654" cy="1780419"/>
          </a:xfrm>
          <a:custGeom>
            <a:avLst/>
            <a:gdLst/>
            <a:ahLst/>
            <a:cxnLst/>
            <a:rect l="l" t="t" r="r" b="b"/>
            <a:pathLst>
              <a:path w="1155654" h="1780419">
                <a:moveTo>
                  <a:pt x="0" y="0"/>
                </a:moveTo>
                <a:lnTo>
                  <a:pt x="1155654" y="0"/>
                </a:lnTo>
                <a:lnTo>
                  <a:pt x="1155654" y="1780420"/>
                </a:lnTo>
                <a:lnTo>
                  <a:pt x="0" y="178042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7" name="Freeform 7"/>
          <p:cNvSpPr/>
          <p:nvPr/>
        </p:nvSpPr>
        <p:spPr>
          <a:xfrm>
            <a:off x="14048353" y="3313129"/>
            <a:ext cx="1814908" cy="1576185"/>
          </a:xfrm>
          <a:custGeom>
            <a:avLst/>
            <a:gdLst/>
            <a:ahLst/>
            <a:cxnLst/>
            <a:rect l="l" t="t" r="r" b="b"/>
            <a:pathLst>
              <a:path w="1814908" h="1576185">
                <a:moveTo>
                  <a:pt x="0" y="0"/>
                </a:moveTo>
                <a:lnTo>
                  <a:pt x="1814909" y="0"/>
                </a:lnTo>
                <a:lnTo>
                  <a:pt x="1814909" y="1576185"/>
                </a:lnTo>
                <a:lnTo>
                  <a:pt x="0" y="157618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8" name="TextBox 8"/>
          <p:cNvSpPr txBox="1"/>
          <p:nvPr/>
        </p:nvSpPr>
        <p:spPr>
          <a:xfrm>
            <a:off x="6147137" y="-219075"/>
            <a:ext cx="5993725" cy="1949727"/>
          </a:xfrm>
          <a:prstGeom prst="rect">
            <a:avLst/>
          </a:prstGeom>
        </p:spPr>
        <p:txBody>
          <a:bodyPr lIns="0" tIns="0" rIns="0" bIns="0" rtlCol="0" anchor="t">
            <a:spAutoFit/>
          </a:bodyPr>
          <a:lstStyle/>
          <a:p>
            <a:pPr algn="ctr">
              <a:lnSpc>
                <a:spcPts val="15909"/>
              </a:lnSpc>
              <a:spcBef>
                <a:spcPct val="0"/>
              </a:spcBef>
            </a:pPr>
            <a:r>
              <a:rPr lang="en-US" sz="11364">
                <a:solidFill>
                  <a:srgbClr val="FFFFFF"/>
                </a:solidFill>
                <a:latin typeface="Faustina Bold"/>
              </a:rPr>
              <a:t>MỤC LỤC</a:t>
            </a:r>
          </a:p>
        </p:txBody>
      </p:sp>
      <p:sp>
        <p:nvSpPr>
          <p:cNvPr id="9" name="TextBox 9"/>
          <p:cNvSpPr txBox="1"/>
          <p:nvPr/>
        </p:nvSpPr>
        <p:spPr>
          <a:xfrm>
            <a:off x="7609582" y="1635402"/>
            <a:ext cx="3068836" cy="854075"/>
          </a:xfrm>
          <a:prstGeom prst="rect">
            <a:avLst/>
          </a:prstGeom>
        </p:spPr>
        <p:txBody>
          <a:bodyPr lIns="0" tIns="0" rIns="0" bIns="0" rtlCol="0" anchor="t">
            <a:spAutoFit/>
          </a:bodyPr>
          <a:lstStyle/>
          <a:p>
            <a:pPr algn="ctr">
              <a:lnSpc>
                <a:spcPts val="7000"/>
              </a:lnSpc>
              <a:spcBef>
                <a:spcPct val="0"/>
              </a:spcBef>
            </a:pPr>
            <a:r>
              <a:rPr lang="en-US" sz="5000">
                <a:solidFill>
                  <a:srgbClr val="FFFFFF"/>
                </a:solidFill>
                <a:latin typeface="Faustina Bold"/>
              </a:rPr>
              <a:t>Java Swing</a:t>
            </a:r>
          </a:p>
        </p:txBody>
      </p:sp>
      <p:sp>
        <p:nvSpPr>
          <p:cNvPr id="10" name="TextBox 10"/>
          <p:cNvSpPr txBox="1"/>
          <p:nvPr/>
        </p:nvSpPr>
        <p:spPr>
          <a:xfrm>
            <a:off x="2153947" y="5250832"/>
            <a:ext cx="2336602" cy="738504"/>
          </a:xfrm>
          <a:prstGeom prst="rect">
            <a:avLst/>
          </a:prstGeom>
        </p:spPr>
        <p:txBody>
          <a:bodyPr lIns="0" tIns="0" rIns="0" bIns="0" rtlCol="0" anchor="t">
            <a:spAutoFit/>
          </a:bodyPr>
          <a:lstStyle/>
          <a:p>
            <a:pPr algn="ctr">
              <a:lnSpc>
                <a:spcPts val="6020"/>
              </a:lnSpc>
              <a:spcBef>
                <a:spcPct val="0"/>
              </a:spcBef>
            </a:pPr>
            <a:r>
              <a:rPr lang="en-US" sz="4300">
                <a:solidFill>
                  <a:srgbClr val="FFFFFF"/>
                </a:solidFill>
                <a:latin typeface="Asap Bold"/>
              </a:rPr>
              <a:t>Giới thiệu</a:t>
            </a:r>
          </a:p>
        </p:txBody>
      </p:sp>
      <p:sp>
        <p:nvSpPr>
          <p:cNvPr id="11" name="TextBox 11"/>
          <p:cNvSpPr txBox="1"/>
          <p:nvPr/>
        </p:nvSpPr>
        <p:spPr>
          <a:xfrm rot="9398859">
            <a:off x="4313088" y="2966685"/>
            <a:ext cx="5731403" cy="771200"/>
          </a:xfrm>
          <a:prstGeom prst="rect">
            <a:avLst/>
          </a:prstGeom>
        </p:spPr>
        <p:txBody>
          <a:bodyPr lIns="0" tIns="0" rIns="0" bIns="0" rtlCol="0" anchor="t">
            <a:spAutoFit/>
          </a:bodyPr>
          <a:lstStyle/>
          <a:p>
            <a:pPr algn="ctr">
              <a:lnSpc>
                <a:spcPts val="6317"/>
              </a:lnSpc>
              <a:spcBef>
                <a:spcPct val="0"/>
              </a:spcBef>
            </a:pPr>
            <a:r>
              <a:rPr lang="en-US" sz="4512">
                <a:solidFill>
                  <a:srgbClr val="FFFFFF"/>
                </a:solidFill>
                <a:latin typeface="Muli Bold"/>
              </a:rPr>
              <a:t>- - - - - - - - -</a:t>
            </a:r>
          </a:p>
        </p:txBody>
      </p:sp>
      <p:sp>
        <p:nvSpPr>
          <p:cNvPr id="12" name="TextBox 12"/>
          <p:cNvSpPr txBox="1"/>
          <p:nvPr/>
        </p:nvSpPr>
        <p:spPr>
          <a:xfrm rot="5400000">
            <a:off x="6321162" y="3851630"/>
            <a:ext cx="5731403" cy="771200"/>
          </a:xfrm>
          <a:prstGeom prst="rect">
            <a:avLst/>
          </a:prstGeom>
        </p:spPr>
        <p:txBody>
          <a:bodyPr lIns="0" tIns="0" rIns="0" bIns="0" rtlCol="0" anchor="t">
            <a:spAutoFit/>
          </a:bodyPr>
          <a:lstStyle/>
          <a:p>
            <a:pPr algn="ctr">
              <a:lnSpc>
                <a:spcPts val="6317"/>
              </a:lnSpc>
              <a:spcBef>
                <a:spcPct val="0"/>
              </a:spcBef>
            </a:pPr>
            <a:r>
              <a:rPr lang="en-US" sz="4512">
                <a:solidFill>
                  <a:srgbClr val="FFFFFF"/>
                </a:solidFill>
                <a:latin typeface="Muli Bold"/>
              </a:rPr>
              <a:t>- - - - - - - - -</a:t>
            </a:r>
          </a:p>
        </p:txBody>
      </p:sp>
      <p:sp>
        <p:nvSpPr>
          <p:cNvPr id="13" name="TextBox 13"/>
          <p:cNvSpPr txBox="1"/>
          <p:nvPr/>
        </p:nvSpPr>
        <p:spPr>
          <a:xfrm rot="1576885">
            <a:off x="8312920" y="2889004"/>
            <a:ext cx="5731403" cy="771200"/>
          </a:xfrm>
          <a:prstGeom prst="rect">
            <a:avLst/>
          </a:prstGeom>
        </p:spPr>
        <p:txBody>
          <a:bodyPr lIns="0" tIns="0" rIns="0" bIns="0" rtlCol="0" anchor="t">
            <a:spAutoFit/>
          </a:bodyPr>
          <a:lstStyle/>
          <a:p>
            <a:pPr algn="ctr">
              <a:lnSpc>
                <a:spcPts val="6317"/>
              </a:lnSpc>
              <a:spcBef>
                <a:spcPct val="0"/>
              </a:spcBef>
            </a:pPr>
            <a:r>
              <a:rPr lang="en-US" sz="4512">
                <a:solidFill>
                  <a:srgbClr val="FFFFFF"/>
                </a:solidFill>
                <a:latin typeface="Muli Bold"/>
              </a:rPr>
              <a:t>- - - - - - - - - -</a:t>
            </a:r>
          </a:p>
        </p:txBody>
      </p:sp>
      <p:sp>
        <p:nvSpPr>
          <p:cNvPr id="14" name="TextBox 14"/>
          <p:cNvSpPr txBox="1"/>
          <p:nvPr/>
        </p:nvSpPr>
        <p:spPr>
          <a:xfrm>
            <a:off x="7745674" y="7943827"/>
            <a:ext cx="2507575" cy="1500504"/>
          </a:xfrm>
          <a:prstGeom prst="rect">
            <a:avLst/>
          </a:prstGeom>
        </p:spPr>
        <p:txBody>
          <a:bodyPr lIns="0" tIns="0" rIns="0" bIns="0" rtlCol="0" anchor="t">
            <a:spAutoFit/>
          </a:bodyPr>
          <a:lstStyle/>
          <a:p>
            <a:pPr algn="ctr">
              <a:lnSpc>
                <a:spcPts val="6020"/>
              </a:lnSpc>
            </a:pPr>
            <a:r>
              <a:rPr lang="en-US" sz="4300">
                <a:solidFill>
                  <a:srgbClr val="FFFFFF"/>
                </a:solidFill>
                <a:latin typeface="Asap Bold"/>
              </a:rPr>
              <a:t>Lớp</a:t>
            </a:r>
          </a:p>
          <a:p>
            <a:pPr algn="ctr">
              <a:lnSpc>
                <a:spcPts val="6020"/>
              </a:lnSpc>
              <a:spcBef>
                <a:spcPct val="0"/>
              </a:spcBef>
            </a:pPr>
            <a:r>
              <a:rPr lang="en-US" sz="4300">
                <a:solidFill>
                  <a:srgbClr val="FFFFFF"/>
                </a:solidFill>
                <a:latin typeface="Asap Bold"/>
              </a:rPr>
              <a:t>JavaSwing</a:t>
            </a:r>
          </a:p>
        </p:txBody>
      </p:sp>
      <p:sp>
        <p:nvSpPr>
          <p:cNvPr id="15" name="TextBox 15"/>
          <p:cNvSpPr txBox="1"/>
          <p:nvPr/>
        </p:nvSpPr>
        <p:spPr>
          <a:xfrm>
            <a:off x="13560474" y="4924442"/>
            <a:ext cx="2302788" cy="738504"/>
          </a:xfrm>
          <a:prstGeom prst="rect">
            <a:avLst/>
          </a:prstGeom>
        </p:spPr>
        <p:txBody>
          <a:bodyPr lIns="0" tIns="0" rIns="0" bIns="0" rtlCol="0" anchor="t">
            <a:spAutoFit/>
          </a:bodyPr>
          <a:lstStyle/>
          <a:p>
            <a:pPr algn="ctr">
              <a:lnSpc>
                <a:spcPts val="6020"/>
              </a:lnSpc>
              <a:spcBef>
                <a:spcPct val="0"/>
              </a:spcBef>
            </a:pPr>
            <a:r>
              <a:rPr lang="en-US" sz="4300">
                <a:solidFill>
                  <a:srgbClr val="FFFFFF"/>
                </a:solidFill>
                <a:latin typeface="Asap Bold"/>
              </a:rPr>
              <a:t>Giao diện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sp>
        <p:nvSpPr>
          <p:cNvPr id="2" name="AutoShape 2"/>
          <p:cNvSpPr/>
          <p:nvPr/>
        </p:nvSpPr>
        <p:spPr>
          <a:xfrm>
            <a:off x="0" y="2400300"/>
            <a:ext cx="18288000" cy="0"/>
          </a:xfrm>
          <a:prstGeom prst="line">
            <a:avLst/>
          </a:prstGeom>
          <a:ln w="38100" cap="flat">
            <a:solidFill>
              <a:srgbClr val="FFFFFF"/>
            </a:solidFill>
            <a:prstDash val="solid"/>
            <a:headEnd type="none" w="sm" len="sm"/>
            <a:tailEnd type="none" w="sm" len="sm"/>
          </a:ln>
        </p:spPr>
        <p:txBody>
          <a:bodyPr/>
          <a:lstStyle/>
          <a:p>
            <a:endParaRPr lang="en-US"/>
          </a:p>
        </p:txBody>
      </p:sp>
      <p:sp>
        <p:nvSpPr>
          <p:cNvPr id="3" name="Freeform 3"/>
          <p:cNvSpPr/>
          <p:nvPr/>
        </p:nvSpPr>
        <p:spPr>
          <a:xfrm>
            <a:off x="0" y="19050"/>
            <a:ext cx="2381250" cy="2381250"/>
          </a:xfrm>
          <a:custGeom>
            <a:avLst/>
            <a:gdLst/>
            <a:ahLst/>
            <a:cxnLst/>
            <a:rect l="l" t="t" r="r" b="b"/>
            <a:pathLst>
              <a:path w="2381250" h="2381250">
                <a:moveTo>
                  <a:pt x="0" y="0"/>
                </a:moveTo>
                <a:lnTo>
                  <a:pt x="2381250" y="0"/>
                </a:lnTo>
                <a:lnTo>
                  <a:pt x="2381250" y="2381250"/>
                </a:lnTo>
                <a:lnTo>
                  <a:pt x="0" y="238125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886255" y="139104"/>
            <a:ext cx="608740" cy="937835"/>
          </a:xfrm>
          <a:custGeom>
            <a:avLst/>
            <a:gdLst/>
            <a:ahLst/>
            <a:cxnLst/>
            <a:rect l="l" t="t" r="r" b="b"/>
            <a:pathLst>
              <a:path w="608740" h="937835">
                <a:moveTo>
                  <a:pt x="0" y="0"/>
                </a:moveTo>
                <a:lnTo>
                  <a:pt x="608740" y="0"/>
                </a:lnTo>
                <a:lnTo>
                  <a:pt x="608740" y="937835"/>
                </a:lnTo>
                <a:lnTo>
                  <a:pt x="0" y="93783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5" name="Freeform 5"/>
          <p:cNvSpPr/>
          <p:nvPr/>
        </p:nvSpPr>
        <p:spPr>
          <a:xfrm>
            <a:off x="12435768" y="778585"/>
            <a:ext cx="4004029" cy="1205790"/>
          </a:xfrm>
          <a:custGeom>
            <a:avLst/>
            <a:gdLst/>
            <a:ahLst/>
            <a:cxnLst/>
            <a:rect l="l" t="t" r="r" b="b"/>
            <a:pathLst>
              <a:path w="4004029" h="1205790">
                <a:moveTo>
                  <a:pt x="0" y="0"/>
                </a:moveTo>
                <a:lnTo>
                  <a:pt x="4004029" y="0"/>
                </a:lnTo>
                <a:lnTo>
                  <a:pt x="4004029" y="1205790"/>
                </a:lnTo>
                <a:lnTo>
                  <a:pt x="0" y="120579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pic>
        <p:nvPicPr>
          <p:cNvPr id="6" name="Picture 6"/>
          <p:cNvPicPr>
            <a:picLocks noChangeAspect="1"/>
          </p:cNvPicPr>
          <p:nvPr/>
        </p:nvPicPr>
        <p:blipFill>
          <a:blip r:embed="rId8"/>
          <a:srcRect/>
          <a:stretch>
            <a:fillRect/>
          </a:stretch>
        </p:blipFill>
        <p:spPr>
          <a:xfrm>
            <a:off x="11913902" y="2682539"/>
            <a:ext cx="1982658" cy="2215261"/>
          </a:xfrm>
          <a:prstGeom prst="rect">
            <a:avLst/>
          </a:prstGeom>
        </p:spPr>
      </p:pic>
      <p:pic>
        <p:nvPicPr>
          <p:cNvPr id="7" name="Picture 7"/>
          <p:cNvPicPr>
            <a:picLocks noChangeAspect="1"/>
          </p:cNvPicPr>
          <p:nvPr/>
        </p:nvPicPr>
        <p:blipFill>
          <a:blip r:embed="rId8"/>
          <a:srcRect/>
          <a:stretch>
            <a:fillRect/>
          </a:stretch>
        </p:blipFill>
        <p:spPr>
          <a:xfrm>
            <a:off x="14457138" y="2682539"/>
            <a:ext cx="1982658" cy="2215261"/>
          </a:xfrm>
          <a:prstGeom prst="rect">
            <a:avLst/>
          </a:prstGeom>
        </p:spPr>
      </p:pic>
      <p:sp>
        <p:nvSpPr>
          <p:cNvPr id="8" name="Freeform 8"/>
          <p:cNvSpPr/>
          <p:nvPr/>
        </p:nvSpPr>
        <p:spPr>
          <a:xfrm>
            <a:off x="2131921" y="3162297"/>
            <a:ext cx="8755055" cy="6469599"/>
          </a:xfrm>
          <a:custGeom>
            <a:avLst/>
            <a:gdLst/>
            <a:ahLst/>
            <a:cxnLst/>
            <a:rect l="l" t="t" r="r" b="b"/>
            <a:pathLst>
              <a:path w="8755055" h="6469599">
                <a:moveTo>
                  <a:pt x="0" y="0"/>
                </a:moveTo>
                <a:lnTo>
                  <a:pt x="8755055" y="0"/>
                </a:lnTo>
                <a:lnTo>
                  <a:pt x="8755055" y="6469599"/>
                </a:lnTo>
                <a:lnTo>
                  <a:pt x="0" y="6469599"/>
                </a:lnTo>
                <a:lnTo>
                  <a:pt x="0" y="0"/>
                </a:lnTo>
                <a:close/>
              </a:path>
            </a:pathLst>
          </a:custGeom>
          <a:blipFill>
            <a:blip r:embed="rId9"/>
            <a:stretch>
              <a:fillRect l="-7186" t="-10918" r="-8450" b="-11461"/>
            </a:stretch>
          </a:blipFill>
        </p:spPr>
        <p:txBody>
          <a:bodyPr/>
          <a:lstStyle/>
          <a:p>
            <a:endParaRPr lang="en-US"/>
          </a:p>
        </p:txBody>
      </p:sp>
      <p:sp>
        <p:nvSpPr>
          <p:cNvPr id="9" name="Freeform 9"/>
          <p:cNvSpPr/>
          <p:nvPr/>
        </p:nvSpPr>
        <p:spPr>
          <a:xfrm>
            <a:off x="11184806" y="5164500"/>
            <a:ext cx="6505953" cy="4319078"/>
          </a:xfrm>
          <a:custGeom>
            <a:avLst/>
            <a:gdLst/>
            <a:ahLst/>
            <a:cxnLst/>
            <a:rect l="l" t="t" r="r" b="b"/>
            <a:pathLst>
              <a:path w="6505953" h="4319078">
                <a:moveTo>
                  <a:pt x="0" y="0"/>
                </a:moveTo>
                <a:lnTo>
                  <a:pt x="6505953" y="0"/>
                </a:lnTo>
                <a:lnTo>
                  <a:pt x="6505953" y="4319078"/>
                </a:lnTo>
                <a:lnTo>
                  <a:pt x="0" y="4319078"/>
                </a:lnTo>
                <a:lnTo>
                  <a:pt x="0" y="0"/>
                </a:lnTo>
                <a:close/>
              </a:path>
            </a:pathLst>
          </a:custGeom>
          <a:blipFill>
            <a:blip r:embed="rId10"/>
            <a:stretch>
              <a:fillRect/>
            </a:stretch>
          </a:blipFill>
        </p:spPr>
        <p:txBody>
          <a:bodyPr/>
          <a:lstStyle/>
          <a:p>
            <a:endParaRPr lang="en-US"/>
          </a:p>
        </p:txBody>
      </p:sp>
      <p:sp>
        <p:nvSpPr>
          <p:cNvPr id="10" name="TextBox 10"/>
          <p:cNvSpPr txBox="1"/>
          <p:nvPr/>
        </p:nvSpPr>
        <p:spPr>
          <a:xfrm>
            <a:off x="8515151" y="429108"/>
            <a:ext cx="3016448" cy="1377949"/>
          </a:xfrm>
          <a:prstGeom prst="rect">
            <a:avLst/>
          </a:prstGeom>
        </p:spPr>
        <p:txBody>
          <a:bodyPr lIns="0" tIns="0" rIns="0" bIns="0" rtlCol="0" anchor="t">
            <a:spAutoFit/>
          </a:bodyPr>
          <a:lstStyle/>
          <a:p>
            <a:pPr algn="ctr">
              <a:lnSpc>
                <a:spcPts val="11200"/>
              </a:lnSpc>
              <a:spcBef>
                <a:spcPct val="0"/>
              </a:spcBef>
            </a:pPr>
            <a:r>
              <a:rPr lang="en-US" sz="8000">
                <a:solidFill>
                  <a:srgbClr val="FFFFFF"/>
                </a:solidFill>
                <a:latin typeface="Muli Bold"/>
              </a:rPr>
              <a:t>JLabel</a:t>
            </a:r>
          </a:p>
        </p:txBody>
      </p:sp>
      <p:sp>
        <p:nvSpPr>
          <p:cNvPr id="11" name="TextBox 11"/>
          <p:cNvSpPr txBox="1"/>
          <p:nvPr/>
        </p:nvSpPr>
        <p:spPr>
          <a:xfrm>
            <a:off x="248483" y="1104900"/>
            <a:ext cx="1884283" cy="879475"/>
          </a:xfrm>
          <a:prstGeom prst="rect">
            <a:avLst/>
          </a:prstGeom>
        </p:spPr>
        <p:txBody>
          <a:bodyPr lIns="0" tIns="0" rIns="0" bIns="0" rtlCol="0" anchor="t">
            <a:spAutoFit/>
          </a:bodyPr>
          <a:lstStyle/>
          <a:p>
            <a:pPr algn="ctr">
              <a:lnSpc>
                <a:spcPts val="3500"/>
              </a:lnSpc>
            </a:pPr>
            <a:r>
              <a:rPr lang="en-US" sz="2500">
                <a:solidFill>
                  <a:srgbClr val="FFFFFF"/>
                </a:solidFill>
                <a:latin typeface="Asap Bold"/>
              </a:rPr>
              <a:t>Lớp</a:t>
            </a:r>
          </a:p>
          <a:p>
            <a:pPr algn="ctr">
              <a:lnSpc>
                <a:spcPts val="3500"/>
              </a:lnSpc>
              <a:spcBef>
                <a:spcPct val="0"/>
              </a:spcBef>
            </a:pPr>
            <a:r>
              <a:rPr lang="en-US" sz="2500">
                <a:solidFill>
                  <a:srgbClr val="FFFFFF"/>
                </a:solidFill>
                <a:latin typeface="Asap Bold"/>
              </a:rPr>
              <a:t>JavaSwing</a:t>
            </a:r>
          </a:p>
        </p:txBody>
      </p:sp>
      <p:sp>
        <p:nvSpPr>
          <p:cNvPr id="12" name="TextBox 12"/>
          <p:cNvSpPr txBox="1"/>
          <p:nvPr/>
        </p:nvSpPr>
        <p:spPr>
          <a:xfrm>
            <a:off x="547158" y="2724150"/>
            <a:ext cx="1286933" cy="781044"/>
          </a:xfrm>
          <a:prstGeom prst="rect">
            <a:avLst/>
          </a:prstGeom>
        </p:spPr>
        <p:txBody>
          <a:bodyPr lIns="0" tIns="0" rIns="0" bIns="0" rtlCol="0" anchor="t">
            <a:spAutoFit/>
          </a:bodyPr>
          <a:lstStyle/>
          <a:p>
            <a:pPr algn="ctr">
              <a:lnSpc>
                <a:spcPts val="6300"/>
              </a:lnSpc>
              <a:spcBef>
                <a:spcPct val="0"/>
              </a:spcBef>
            </a:pPr>
            <a:r>
              <a:rPr lang="en-US" sz="4500">
                <a:solidFill>
                  <a:srgbClr val="FFFFFF"/>
                </a:solidFill>
                <a:latin typeface="Asap Bold"/>
              </a:rPr>
              <a:t>Ví dụ</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sp>
        <p:nvSpPr>
          <p:cNvPr id="2" name="AutoShape 2"/>
          <p:cNvSpPr/>
          <p:nvPr/>
        </p:nvSpPr>
        <p:spPr>
          <a:xfrm>
            <a:off x="0" y="2400300"/>
            <a:ext cx="18288000" cy="0"/>
          </a:xfrm>
          <a:prstGeom prst="line">
            <a:avLst/>
          </a:prstGeom>
          <a:ln w="38100" cap="flat">
            <a:solidFill>
              <a:srgbClr val="FFFFFF"/>
            </a:solidFill>
            <a:prstDash val="solid"/>
            <a:headEnd type="none" w="sm" len="sm"/>
            <a:tailEnd type="none" w="sm" len="sm"/>
          </a:ln>
        </p:spPr>
        <p:txBody>
          <a:bodyPr/>
          <a:lstStyle/>
          <a:p>
            <a:endParaRPr lang="en-US"/>
          </a:p>
        </p:txBody>
      </p:sp>
      <p:sp>
        <p:nvSpPr>
          <p:cNvPr id="3" name="TextBox 3"/>
          <p:cNvSpPr txBox="1"/>
          <p:nvPr/>
        </p:nvSpPr>
        <p:spPr>
          <a:xfrm>
            <a:off x="7631542" y="429108"/>
            <a:ext cx="5322458" cy="1322478"/>
          </a:xfrm>
          <a:prstGeom prst="rect">
            <a:avLst/>
          </a:prstGeom>
        </p:spPr>
        <p:txBody>
          <a:bodyPr wrap="square" lIns="0" tIns="0" rIns="0" bIns="0" rtlCol="0" anchor="t">
            <a:spAutoFit/>
          </a:bodyPr>
          <a:lstStyle/>
          <a:p>
            <a:pPr algn="ctr">
              <a:lnSpc>
                <a:spcPts val="11200"/>
              </a:lnSpc>
              <a:spcBef>
                <a:spcPct val="0"/>
              </a:spcBef>
            </a:pPr>
            <a:r>
              <a:rPr lang="en-US" sz="8000" dirty="0" err="1">
                <a:solidFill>
                  <a:srgbClr val="FFFFFF"/>
                </a:solidFill>
                <a:latin typeface="Muli Bold"/>
              </a:rPr>
              <a:t>JTextField</a:t>
            </a:r>
            <a:endParaRPr lang="en-US" sz="8000" dirty="0">
              <a:solidFill>
                <a:srgbClr val="FFFFFF"/>
              </a:solidFill>
              <a:latin typeface="Muli Bold"/>
            </a:endParaRPr>
          </a:p>
        </p:txBody>
      </p:sp>
      <p:sp>
        <p:nvSpPr>
          <p:cNvPr id="4" name="Freeform 4"/>
          <p:cNvSpPr/>
          <p:nvPr/>
        </p:nvSpPr>
        <p:spPr>
          <a:xfrm>
            <a:off x="0" y="19050"/>
            <a:ext cx="2381250" cy="2381250"/>
          </a:xfrm>
          <a:custGeom>
            <a:avLst/>
            <a:gdLst/>
            <a:ahLst/>
            <a:cxnLst/>
            <a:rect l="l" t="t" r="r" b="b"/>
            <a:pathLst>
              <a:path w="2381250" h="2381250">
                <a:moveTo>
                  <a:pt x="0" y="0"/>
                </a:moveTo>
                <a:lnTo>
                  <a:pt x="2381250" y="0"/>
                </a:lnTo>
                <a:lnTo>
                  <a:pt x="2381250" y="2381250"/>
                </a:lnTo>
                <a:lnTo>
                  <a:pt x="0" y="238125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Freeform 5"/>
          <p:cNvSpPr/>
          <p:nvPr/>
        </p:nvSpPr>
        <p:spPr>
          <a:xfrm>
            <a:off x="886255" y="139104"/>
            <a:ext cx="608740" cy="937835"/>
          </a:xfrm>
          <a:custGeom>
            <a:avLst/>
            <a:gdLst/>
            <a:ahLst/>
            <a:cxnLst/>
            <a:rect l="l" t="t" r="r" b="b"/>
            <a:pathLst>
              <a:path w="608740" h="937835">
                <a:moveTo>
                  <a:pt x="0" y="0"/>
                </a:moveTo>
                <a:lnTo>
                  <a:pt x="608740" y="0"/>
                </a:lnTo>
                <a:lnTo>
                  <a:pt x="608740" y="937835"/>
                </a:lnTo>
                <a:lnTo>
                  <a:pt x="0" y="93783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6" name="TextBox 6"/>
          <p:cNvSpPr txBox="1"/>
          <p:nvPr/>
        </p:nvSpPr>
        <p:spPr>
          <a:xfrm>
            <a:off x="248483" y="1104900"/>
            <a:ext cx="1884283" cy="879475"/>
          </a:xfrm>
          <a:prstGeom prst="rect">
            <a:avLst/>
          </a:prstGeom>
        </p:spPr>
        <p:txBody>
          <a:bodyPr lIns="0" tIns="0" rIns="0" bIns="0" rtlCol="0" anchor="t">
            <a:spAutoFit/>
          </a:bodyPr>
          <a:lstStyle/>
          <a:p>
            <a:pPr algn="ctr">
              <a:lnSpc>
                <a:spcPts val="3500"/>
              </a:lnSpc>
            </a:pPr>
            <a:r>
              <a:rPr lang="en-US" sz="2500">
                <a:solidFill>
                  <a:srgbClr val="FFFFFF"/>
                </a:solidFill>
                <a:latin typeface="Asap Bold"/>
              </a:rPr>
              <a:t>Lớp</a:t>
            </a:r>
          </a:p>
          <a:p>
            <a:pPr algn="ctr">
              <a:lnSpc>
                <a:spcPts val="3500"/>
              </a:lnSpc>
              <a:spcBef>
                <a:spcPct val="0"/>
              </a:spcBef>
            </a:pPr>
            <a:r>
              <a:rPr lang="en-US" sz="2500">
                <a:solidFill>
                  <a:srgbClr val="FFFFFF"/>
                </a:solidFill>
                <a:latin typeface="Asap Bold"/>
              </a:rPr>
              <a:t>JavaSwing</a:t>
            </a:r>
          </a:p>
        </p:txBody>
      </p:sp>
      <p:sp>
        <p:nvSpPr>
          <p:cNvPr id="7" name="TextBox 7"/>
          <p:cNvSpPr txBox="1"/>
          <p:nvPr/>
        </p:nvSpPr>
        <p:spPr>
          <a:xfrm>
            <a:off x="1028700" y="2586699"/>
            <a:ext cx="3352800" cy="1038225"/>
          </a:xfrm>
          <a:prstGeom prst="rect">
            <a:avLst/>
          </a:prstGeom>
        </p:spPr>
        <p:txBody>
          <a:bodyPr lIns="0" tIns="0" rIns="0" bIns="0" rtlCol="0" anchor="t">
            <a:spAutoFit/>
          </a:bodyPr>
          <a:lstStyle/>
          <a:p>
            <a:pPr algn="ctr">
              <a:lnSpc>
                <a:spcPts val="8400"/>
              </a:lnSpc>
              <a:spcBef>
                <a:spcPct val="0"/>
              </a:spcBef>
            </a:pPr>
            <a:r>
              <a:rPr lang="en-US" sz="6000">
                <a:solidFill>
                  <a:srgbClr val="FFFFFF"/>
                </a:solidFill>
                <a:latin typeface="Asap Bold"/>
              </a:rPr>
              <a:t>Khái niệm</a:t>
            </a:r>
          </a:p>
        </p:txBody>
      </p:sp>
      <p:sp>
        <p:nvSpPr>
          <p:cNvPr id="8" name="TextBox 8"/>
          <p:cNvSpPr txBox="1"/>
          <p:nvPr/>
        </p:nvSpPr>
        <p:spPr>
          <a:xfrm>
            <a:off x="886255" y="4110699"/>
            <a:ext cx="16230600" cy="615950"/>
          </a:xfrm>
          <a:prstGeom prst="rect">
            <a:avLst/>
          </a:prstGeom>
        </p:spPr>
        <p:txBody>
          <a:bodyPr lIns="0" tIns="0" rIns="0" bIns="0" rtlCol="0" anchor="t">
            <a:spAutoFit/>
          </a:bodyPr>
          <a:lstStyle/>
          <a:p>
            <a:pPr algn="ctr">
              <a:lnSpc>
                <a:spcPts val="4900"/>
              </a:lnSpc>
              <a:spcBef>
                <a:spcPct val="0"/>
              </a:spcBef>
            </a:pPr>
            <a:r>
              <a:rPr lang="en-US" sz="3500">
                <a:solidFill>
                  <a:srgbClr val="FFFFFF"/>
                </a:solidFill>
                <a:latin typeface="Asap Bold"/>
              </a:rPr>
              <a:t>JTextField cho phép người dùng nhập và chỉnh sửa một dòng văn bản.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sp>
        <p:nvSpPr>
          <p:cNvPr id="2" name="AutoShape 2"/>
          <p:cNvSpPr/>
          <p:nvPr/>
        </p:nvSpPr>
        <p:spPr>
          <a:xfrm>
            <a:off x="0" y="2400300"/>
            <a:ext cx="18288000" cy="0"/>
          </a:xfrm>
          <a:prstGeom prst="line">
            <a:avLst/>
          </a:prstGeom>
          <a:ln w="38100" cap="flat">
            <a:solidFill>
              <a:srgbClr val="FFFFFF"/>
            </a:solidFill>
            <a:prstDash val="solid"/>
            <a:headEnd type="none" w="sm" len="sm"/>
            <a:tailEnd type="none" w="sm" len="sm"/>
          </a:ln>
        </p:spPr>
        <p:txBody>
          <a:bodyPr/>
          <a:lstStyle/>
          <a:p>
            <a:endParaRPr lang="en-US"/>
          </a:p>
        </p:txBody>
      </p:sp>
      <p:sp>
        <p:nvSpPr>
          <p:cNvPr id="3" name="Freeform 3"/>
          <p:cNvSpPr/>
          <p:nvPr/>
        </p:nvSpPr>
        <p:spPr>
          <a:xfrm>
            <a:off x="0" y="19050"/>
            <a:ext cx="2381250" cy="2381250"/>
          </a:xfrm>
          <a:custGeom>
            <a:avLst/>
            <a:gdLst/>
            <a:ahLst/>
            <a:cxnLst/>
            <a:rect l="l" t="t" r="r" b="b"/>
            <a:pathLst>
              <a:path w="2381250" h="2381250">
                <a:moveTo>
                  <a:pt x="0" y="0"/>
                </a:moveTo>
                <a:lnTo>
                  <a:pt x="2381250" y="0"/>
                </a:lnTo>
                <a:lnTo>
                  <a:pt x="2381250" y="2381250"/>
                </a:lnTo>
                <a:lnTo>
                  <a:pt x="0" y="238125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886255" y="139104"/>
            <a:ext cx="608740" cy="937835"/>
          </a:xfrm>
          <a:custGeom>
            <a:avLst/>
            <a:gdLst/>
            <a:ahLst/>
            <a:cxnLst/>
            <a:rect l="l" t="t" r="r" b="b"/>
            <a:pathLst>
              <a:path w="608740" h="937835">
                <a:moveTo>
                  <a:pt x="0" y="0"/>
                </a:moveTo>
                <a:lnTo>
                  <a:pt x="608740" y="0"/>
                </a:lnTo>
                <a:lnTo>
                  <a:pt x="608740" y="937835"/>
                </a:lnTo>
                <a:lnTo>
                  <a:pt x="0" y="93783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5" name="TextBox 5"/>
          <p:cNvSpPr txBox="1"/>
          <p:nvPr/>
        </p:nvSpPr>
        <p:spPr>
          <a:xfrm>
            <a:off x="7631542" y="429108"/>
            <a:ext cx="5398658" cy="1322478"/>
          </a:xfrm>
          <a:prstGeom prst="rect">
            <a:avLst/>
          </a:prstGeom>
        </p:spPr>
        <p:txBody>
          <a:bodyPr wrap="square" lIns="0" tIns="0" rIns="0" bIns="0" rtlCol="0" anchor="t">
            <a:spAutoFit/>
          </a:bodyPr>
          <a:lstStyle/>
          <a:p>
            <a:pPr algn="ctr">
              <a:lnSpc>
                <a:spcPts val="11200"/>
              </a:lnSpc>
              <a:spcBef>
                <a:spcPct val="0"/>
              </a:spcBef>
            </a:pPr>
            <a:r>
              <a:rPr lang="en-US" sz="8000" dirty="0" err="1">
                <a:solidFill>
                  <a:srgbClr val="FFFFFF"/>
                </a:solidFill>
                <a:latin typeface="Muli Bold"/>
              </a:rPr>
              <a:t>JTextField</a:t>
            </a:r>
            <a:endParaRPr lang="en-US" sz="8000" dirty="0">
              <a:solidFill>
                <a:srgbClr val="FFFFFF"/>
              </a:solidFill>
              <a:latin typeface="Muli Bold"/>
            </a:endParaRPr>
          </a:p>
        </p:txBody>
      </p:sp>
      <p:sp>
        <p:nvSpPr>
          <p:cNvPr id="6" name="TextBox 6"/>
          <p:cNvSpPr txBox="1"/>
          <p:nvPr/>
        </p:nvSpPr>
        <p:spPr>
          <a:xfrm>
            <a:off x="248483" y="1104900"/>
            <a:ext cx="1884283" cy="879475"/>
          </a:xfrm>
          <a:prstGeom prst="rect">
            <a:avLst/>
          </a:prstGeom>
        </p:spPr>
        <p:txBody>
          <a:bodyPr lIns="0" tIns="0" rIns="0" bIns="0" rtlCol="0" anchor="t">
            <a:spAutoFit/>
          </a:bodyPr>
          <a:lstStyle/>
          <a:p>
            <a:pPr algn="ctr">
              <a:lnSpc>
                <a:spcPts val="3500"/>
              </a:lnSpc>
            </a:pPr>
            <a:r>
              <a:rPr lang="en-US" sz="2500">
                <a:solidFill>
                  <a:srgbClr val="FFFFFF"/>
                </a:solidFill>
                <a:latin typeface="Asap Bold"/>
              </a:rPr>
              <a:t>Lớp</a:t>
            </a:r>
          </a:p>
          <a:p>
            <a:pPr algn="ctr">
              <a:lnSpc>
                <a:spcPts val="3500"/>
              </a:lnSpc>
              <a:spcBef>
                <a:spcPct val="0"/>
              </a:spcBef>
            </a:pPr>
            <a:r>
              <a:rPr lang="en-US" sz="2500">
                <a:solidFill>
                  <a:srgbClr val="FFFFFF"/>
                </a:solidFill>
                <a:latin typeface="Asap Bold"/>
              </a:rPr>
              <a:t>JavaSwing</a:t>
            </a:r>
          </a:p>
        </p:txBody>
      </p:sp>
      <p:graphicFrame>
        <p:nvGraphicFramePr>
          <p:cNvPr id="7" name="Table 7"/>
          <p:cNvGraphicFramePr>
            <a:graphicFrameLocks noGrp="1"/>
          </p:cNvGraphicFramePr>
          <p:nvPr/>
        </p:nvGraphicFramePr>
        <p:xfrm>
          <a:off x="886255" y="3733366"/>
          <a:ext cx="16695175" cy="6892924"/>
        </p:xfrm>
        <a:graphic>
          <a:graphicData uri="http://schemas.openxmlformats.org/drawingml/2006/table">
            <a:tbl>
              <a:tblPr/>
              <a:tblGrid>
                <a:gridCol w="4655741">
                  <a:extLst>
                    <a:ext uri="{9D8B030D-6E8A-4147-A177-3AD203B41FA5}">
                      <a16:colId xmlns:a16="http://schemas.microsoft.com/office/drawing/2014/main" val="20000"/>
                    </a:ext>
                  </a:extLst>
                </a:gridCol>
                <a:gridCol w="12039434">
                  <a:extLst>
                    <a:ext uri="{9D8B030D-6E8A-4147-A177-3AD203B41FA5}">
                      <a16:colId xmlns:a16="http://schemas.microsoft.com/office/drawing/2014/main" val="20001"/>
                    </a:ext>
                  </a:extLst>
                </a:gridCol>
              </a:tblGrid>
              <a:tr h="1101463">
                <a:tc>
                  <a:txBody>
                    <a:bodyPr/>
                    <a:lstStyle/>
                    <a:p>
                      <a:pPr algn="ctr">
                        <a:lnSpc>
                          <a:spcPts val="4900"/>
                        </a:lnSpc>
                        <a:defRPr/>
                      </a:pPr>
                      <a:r>
                        <a:rPr lang="en-US" sz="3500">
                          <a:solidFill>
                            <a:srgbClr val="FFFFFF"/>
                          </a:solidFill>
                          <a:latin typeface="Asap Bold"/>
                        </a:rPr>
                        <a:t>Phương thức</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4900"/>
                        </a:lnSpc>
                        <a:defRPr/>
                      </a:pPr>
                      <a:r>
                        <a:rPr lang="en-US" sz="3500">
                          <a:solidFill>
                            <a:srgbClr val="FFFFFF"/>
                          </a:solidFill>
                          <a:latin typeface="Asap Bold"/>
                        </a:rPr>
                        <a:t>Mô tả</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0"/>
                  </a:ext>
                </a:extLst>
              </a:tr>
              <a:tr h="1722433">
                <a:tc>
                  <a:txBody>
                    <a:bodyPr/>
                    <a:lstStyle/>
                    <a:p>
                      <a:pPr algn="ctr">
                        <a:lnSpc>
                          <a:spcPts val="4900"/>
                        </a:lnSpc>
                        <a:defRPr/>
                      </a:pPr>
                      <a:r>
                        <a:rPr lang="en-US" sz="3500">
                          <a:solidFill>
                            <a:srgbClr val="FFFFFF"/>
                          </a:solidFill>
                          <a:latin typeface="Asap"/>
                        </a:rPr>
                        <a:t>getText();</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4900"/>
                        </a:lnSpc>
                        <a:defRPr/>
                      </a:pPr>
                      <a:r>
                        <a:rPr lang="en-US" sz="3500">
                          <a:solidFill>
                            <a:srgbClr val="FFFFFF"/>
                          </a:solidFill>
                          <a:latin typeface="Asap"/>
                        </a:rPr>
                        <a:t>Lấy nội dung trong JTextField</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1"/>
                  </a:ext>
                </a:extLst>
              </a:tr>
              <a:tr h="1101463">
                <a:tc>
                  <a:txBody>
                    <a:bodyPr/>
                    <a:lstStyle/>
                    <a:p>
                      <a:pPr algn="ctr">
                        <a:lnSpc>
                          <a:spcPts val="4900"/>
                        </a:lnSpc>
                        <a:defRPr/>
                      </a:pPr>
                      <a:r>
                        <a:rPr lang="en-US" sz="3500">
                          <a:solidFill>
                            <a:srgbClr val="FFFFFF"/>
                          </a:solidFill>
                          <a:latin typeface="Asap"/>
                        </a:rPr>
                        <a:t>setText(String value);</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4900"/>
                        </a:lnSpc>
                        <a:defRPr/>
                      </a:pPr>
                      <a:r>
                        <a:rPr lang="en-US" sz="3500">
                          <a:solidFill>
                            <a:srgbClr val="FFFFFF"/>
                          </a:solidFill>
                          <a:latin typeface="Asap"/>
                        </a:rPr>
                        <a:t>Thiết lập nội dung trong JTextField</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2"/>
                  </a:ext>
                </a:extLst>
              </a:tr>
              <a:tr h="2967565">
                <a:tc>
                  <a:txBody>
                    <a:bodyPr/>
                    <a:lstStyle/>
                    <a:p>
                      <a:pPr algn="l">
                        <a:lnSpc>
                          <a:spcPts val="4900"/>
                        </a:lnSpc>
                        <a:defRPr/>
                      </a:pPr>
                      <a:r>
                        <a:rPr lang="en-US" sz="3500">
                          <a:solidFill>
                            <a:srgbClr val="FFFFFF"/>
                          </a:solidFill>
                          <a:latin typeface="Asap"/>
                        </a:rPr>
                        <a:t>setEditable(boolean editable)</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l">
                        <a:lnSpc>
                          <a:spcPts val="4900"/>
                        </a:lnSpc>
                        <a:defRPr/>
                      </a:pPr>
                      <a:r>
                        <a:rPr lang="en-US" sz="3500">
                          <a:solidFill>
                            <a:srgbClr val="FFFFFF"/>
                          </a:solidFill>
                          <a:latin typeface="Asap"/>
                        </a:rPr>
                        <a:t>Thiết lập cho phép chỉnh sửa nội dung hay không. Nếu editable = true chúng ta được phép chỉnh sửa. Ngược lại thì chúng ta không được phép chỉnh sửa.</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8" name="TextBox 8"/>
          <p:cNvSpPr txBox="1"/>
          <p:nvPr/>
        </p:nvSpPr>
        <p:spPr>
          <a:xfrm>
            <a:off x="-321830" y="2485591"/>
            <a:ext cx="11642018" cy="1038225"/>
          </a:xfrm>
          <a:prstGeom prst="rect">
            <a:avLst/>
          </a:prstGeom>
        </p:spPr>
        <p:txBody>
          <a:bodyPr lIns="0" tIns="0" rIns="0" bIns="0" rtlCol="0" anchor="t">
            <a:spAutoFit/>
          </a:bodyPr>
          <a:lstStyle/>
          <a:p>
            <a:pPr algn="ctr">
              <a:lnSpc>
                <a:spcPts val="8400"/>
              </a:lnSpc>
              <a:spcBef>
                <a:spcPct val="0"/>
              </a:spcBef>
            </a:pPr>
            <a:r>
              <a:rPr lang="en-US" sz="6000">
                <a:solidFill>
                  <a:srgbClr val="FFFFFF"/>
                </a:solidFill>
                <a:latin typeface="Asap Bold"/>
              </a:rPr>
              <a:t>Các phương thức phổ biến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sp>
        <p:nvSpPr>
          <p:cNvPr id="2" name="AutoShape 2"/>
          <p:cNvSpPr/>
          <p:nvPr/>
        </p:nvSpPr>
        <p:spPr>
          <a:xfrm>
            <a:off x="0" y="2400300"/>
            <a:ext cx="18288000" cy="0"/>
          </a:xfrm>
          <a:prstGeom prst="line">
            <a:avLst/>
          </a:prstGeom>
          <a:ln w="38100" cap="flat">
            <a:solidFill>
              <a:srgbClr val="FFFFFF"/>
            </a:solidFill>
            <a:prstDash val="solid"/>
            <a:headEnd type="none" w="sm" len="sm"/>
            <a:tailEnd type="none" w="sm" len="sm"/>
          </a:ln>
        </p:spPr>
        <p:txBody>
          <a:bodyPr/>
          <a:lstStyle/>
          <a:p>
            <a:endParaRPr lang="en-US"/>
          </a:p>
        </p:txBody>
      </p:sp>
      <p:sp>
        <p:nvSpPr>
          <p:cNvPr id="3" name="Freeform 3"/>
          <p:cNvSpPr/>
          <p:nvPr/>
        </p:nvSpPr>
        <p:spPr>
          <a:xfrm>
            <a:off x="0" y="19050"/>
            <a:ext cx="2381250" cy="2381250"/>
          </a:xfrm>
          <a:custGeom>
            <a:avLst/>
            <a:gdLst/>
            <a:ahLst/>
            <a:cxnLst/>
            <a:rect l="l" t="t" r="r" b="b"/>
            <a:pathLst>
              <a:path w="2381250" h="2381250">
                <a:moveTo>
                  <a:pt x="0" y="0"/>
                </a:moveTo>
                <a:lnTo>
                  <a:pt x="2381250" y="0"/>
                </a:lnTo>
                <a:lnTo>
                  <a:pt x="2381250" y="2381250"/>
                </a:lnTo>
                <a:lnTo>
                  <a:pt x="0" y="238125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886255" y="139104"/>
            <a:ext cx="608740" cy="937835"/>
          </a:xfrm>
          <a:custGeom>
            <a:avLst/>
            <a:gdLst/>
            <a:ahLst/>
            <a:cxnLst/>
            <a:rect l="l" t="t" r="r" b="b"/>
            <a:pathLst>
              <a:path w="608740" h="937835">
                <a:moveTo>
                  <a:pt x="0" y="0"/>
                </a:moveTo>
                <a:lnTo>
                  <a:pt x="608740" y="0"/>
                </a:lnTo>
                <a:lnTo>
                  <a:pt x="608740" y="937835"/>
                </a:lnTo>
                <a:lnTo>
                  <a:pt x="0" y="93783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5" name="Freeform 5"/>
          <p:cNvSpPr/>
          <p:nvPr/>
        </p:nvSpPr>
        <p:spPr>
          <a:xfrm>
            <a:off x="2381250" y="2690280"/>
            <a:ext cx="10033959" cy="6970074"/>
          </a:xfrm>
          <a:custGeom>
            <a:avLst/>
            <a:gdLst/>
            <a:ahLst/>
            <a:cxnLst/>
            <a:rect l="l" t="t" r="r" b="b"/>
            <a:pathLst>
              <a:path w="10033959" h="6970074">
                <a:moveTo>
                  <a:pt x="0" y="0"/>
                </a:moveTo>
                <a:lnTo>
                  <a:pt x="10033959" y="0"/>
                </a:lnTo>
                <a:lnTo>
                  <a:pt x="10033959" y="6970073"/>
                </a:lnTo>
                <a:lnTo>
                  <a:pt x="0" y="6970073"/>
                </a:lnTo>
                <a:lnTo>
                  <a:pt x="0" y="0"/>
                </a:lnTo>
                <a:close/>
              </a:path>
            </a:pathLst>
          </a:custGeom>
          <a:blipFill>
            <a:blip r:embed="rId6"/>
            <a:stretch>
              <a:fillRect l="-5693" t="-8941" r="-5693" b="-9314"/>
            </a:stretch>
          </a:blipFill>
        </p:spPr>
        <p:txBody>
          <a:bodyPr/>
          <a:lstStyle/>
          <a:p>
            <a:endParaRPr lang="en-US"/>
          </a:p>
        </p:txBody>
      </p:sp>
      <p:sp>
        <p:nvSpPr>
          <p:cNvPr id="6" name="Freeform 6"/>
          <p:cNvSpPr/>
          <p:nvPr/>
        </p:nvSpPr>
        <p:spPr>
          <a:xfrm>
            <a:off x="14529613" y="7492860"/>
            <a:ext cx="1765440" cy="1765440"/>
          </a:xfrm>
          <a:custGeom>
            <a:avLst/>
            <a:gdLst/>
            <a:ahLst/>
            <a:cxnLst/>
            <a:rect l="l" t="t" r="r" b="b"/>
            <a:pathLst>
              <a:path w="1765440" h="1765440">
                <a:moveTo>
                  <a:pt x="0" y="0"/>
                </a:moveTo>
                <a:lnTo>
                  <a:pt x="1765440" y="0"/>
                </a:lnTo>
                <a:lnTo>
                  <a:pt x="1765440" y="1765440"/>
                </a:lnTo>
                <a:lnTo>
                  <a:pt x="0" y="176544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7" name="Freeform 7"/>
          <p:cNvSpPr/>
          <p:nvPr/>
        </p:nvSpPr>
        <p:spPr>
          <a:xfrm>
            <a:off x="12830824" y="3162297"/>
            <a:ext cx="5163018" cy="3485037"/>
          </a:xfrm>
          <a:custGeom>
            <a:avLst/>
            <a:gdLst/>
            <a:ahLst/>
            <a:cxnLst/>
            <a:rect l="l" t="t" r="r" b="b"/>
            <a:pathLst>
              <a:path w="5163018" h="3485037">
                <a:moveTo>
                  <a:pt x="0" y="0"/>
                </a:moveTo>
                <a:lnTo>
                  <a:pt x="5163018" y="0"/>
                </a:lnTo>
                <a:lnTo>
                  <a:pt x="5163018" y="3485037"/>
                </a:lnTo>
                <a:lnTo>
                  <a:pt x="0" y="3485037"/>
                </a:lnTo>
                <a:lnTo>
                  <a:pt x="0" y="0"/>
                </a:lnTo>
                <a:close/>
              </a:path>
            </a:pathLst>
          </a:custGeom>
          <a:blipFill>
            <a:blip r:embed="rId9"/>
            <a:stretch>
              <a:fillRect/>
            </a:stretch>
          </a:blipFill>
        </p:spPr>
        <p:txBody>
          <a:bodyPr/>
          <a:lstStyle/>
          <a:p>
            <a:endParaRPr lang="en-US"/>
          </a:p>
        </p:txBody>
      </p:sp>
      <p:sp>
        <p:nvSpPr>
          <p:cNvPr id="8" name="TextBox 8"/>
          <p:cNvSpPr txBox="1"/>
          <p:nvPr/>
        </p:nvSpPr>
        <p:spPr>
          <a:xfrm>
            <a:off x="7631542" y="429108"/>
            <a:ext cx="5199282" cy="1322478"/>
          </a:xfrm>
          <a:prstGeom prst="rect">
            <a:avLst/>
          </a:prstGeom>
        </p:spPr>
        <p:txBody>
          <a:bodyPr wrap="square" lIns="0" tIns="0" rIns="0" bIns="0" rtlCol="0" anchor="t">
            <a:spAutoFit/>
          </a:bodyPr>
          <a:lstStyle/>
          <a:p>
            <a:pPr algn="ctr">
              <a:lnSpc>
                <a:spcPts val="11200"/>
              </a:lnSpc>
              <a:spcBef>
                <a:spcPct val="0"/>
              </a:spcBef>
            </a:pPr>
            <a:r>
              <a:rPr lang="en-US" sz="8000" dirty="0" err="1">
                <a:solidFill>
                  <a:srgbClr val="FFFFFF"/>
                </a:solidFill>
                <a:latin typeface="Muli Bold"/>
              </a:rPr>
              <a:t>JTextField</a:t>
            </a:r>
            <a:endParaRPr lang="en-US" sz="8000" dirty="0">
              <a:solidFill>
                <a:srgbClr val="FFFFFF"/>
              </a:solidFill>
              <a:latin typeface="Muli Bold"/>
            </a:endParaRPr>
          </a:p>
        </p:txBody>
      </p:sp>
      <p:sp>
        <p:nvSpPr>
          <p:cNvPr id="9" name="TextBox 9"/>
          <p:cNvSpPr txBox="1"/>
          <p:nvPr/>
        </p:nvSpPr>
        <p:spPr>
          <a:xfrm>
            <a:off x="248483" y="1104900"/>
            <a:ext cx="1884283" cy="879475"/>
          </a:xfrm>
          <a:prstGeom prst="rect">
            <a:avLst/>
          </a:prstGeom>
        </p:spPr>
        <p:txBody>
          <a:bodyPr lIns="0" tIns="0" rIns="0" bIns="0" rtlCol="0" anchor="t">
            <a:spAutoFit/>
          </a:bodyPr>
          <a:lstStyle/>
          <a:p>
            <a:pPr algn="ctr">
              <a:lnSpc>
                <a:spcPts val="3500"/>
              </a:lnSpc>
            </a:pPr>
            <a:r>
              <a:rPr lang="en-US" sz="2500">
                <a:solidFill>
                  <a:srgbClr val="FFFFFF"/>
                </a:solidFill>
                <a:latin typeface="Asap Bold"/>
              </a:rPr>
              <a:t>Lớp</a:t>
            </a:r>
          </a:p>
          <a:p>
            <a:pPr algn="ctr">
              <a:lnSpc>
                <a:spcPts val="3500"/>
              </a:lnSpc>
              <a:spcBef>
                <a:spcPct val="0"/>
              </a:spcBef>
            </a:pPr>
            <a:r>
              <a:rPr lang="en-US" sz="2500">
                <a:solidFill>
                  <a:srgbClr val="FFFFFF"/>
                </a:solidFill>
                <a:latin typeface="Asap Bold"/>
              </a:rPr>
              <a:t>JavaSwing</a:t>
            </a:r>
          </a:p>
        </p:txBody>
      </p:sp>
      <p:sp>
        <p:nvSpPr>
          <p:cNvPr id="10" name="TextBox 10"/>
          <p:cNvSpPr txBox="1"/>
          <p:nvPr/>
        </p:nvSpPr>
        <p:spPr>
          <a:xfrm>
            <a:off x="547158" y="2724150"/>
            <a:ext cx="1286933" cy="781044"/>
          </a:xfrm>
          <a:prstGeom prst="rect">
            <a:avLst/>
          </a:prstGeom>
        </p:spPr>
        <p:txBody>
          <a:bodyPr lIns="0" tIns="0" rIns="0" bIns="0" rtlCol="0" anchor="t">
            <a:spAutoFit/>
          </a:bodyPr>
          <a:lstStyle/>
          <a:p>
            <a:pPr algn="ctr">
              <a:lnSpc>
                <a:spcPts val="6300"/>
              </a:lnSpc>
              <a:spcBef>
                <a:spcPct val="0"/>
              </a:spcBef>
            </a:pPr>
            <a:r>
              <a:rPr lang="en-US" sz="4500">
                <a:solidFill>
                  <a:srgbClr val="FFFFFF"/>
                </a:solidFill>
                <a:latin typeface="Asap Bold"/>
              </a:rPr>
              <a:t>Ví dụ</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sp>
        <p:nvSpPr>
          <p:cNvPr id="2" name="AutoShape 2"/>
          <p:cNvSpPr/>
          <p:nvPr/>
        </p:nvSpPr>
        <p:spPr>
          <a:xfrm>
            <a:off x="0" y="2400300"/>
            <a:ext cx="18288000" cy="0"/>
          </a:xfrm>
          <a:prstGeom prst="line">
            <a:avLst/>
          </a:prstGeom>
          <a:ln w="38100" cap="flat">
            <a:solidFill>
              <a:srgbClr val="FFFFFF"/>
            </a:solidFill>
            <a:prstDash val="solid"/>
            <a:headEnd type="none" w="sm" len="sm"/>
            <a:tailEnd type="none" w="sm" len="sm"/>
          </a:ln>
        </p:spPr>
        <p:txBody>
          <a:bodyPr/>
          <a:lstStyle/>
          <a:p>
            <a:endParaRPr lang="en-US"/>
          </a:p>
        </p:txBody>
      </p:sp>
      <p:sp>
        <p:nvSpPr>
          <p:cNvPr id="3" name="TextBox 3"/>
          <p:cNvSpPr txBox="1"/>
          <p:nvPr/>
        </p:nvSpPr>
        <p:spPr>
          <a:xfrm>
            <a:off x="7602835" y="429108"/>
            <a:ext cx="5198765" cy="1322478"/>
          </a:xfrm>
          <a:prstGeom prst="rect">
            <a:avLst/>
          </a:prstGeom>
        </p:spPr>
        <p:txBody>
          <a:bodyPr wrap="square" lIns="0" tIns="0" rIns="0" bIns="0" rtlCol="0" anchor="t">
            <a:spAutoFit/>
          </a:bodyPr>
          <a:lstStyle/>
          <a:p>
            <a:pPr algn="ctr">
              <a:lnSpc>
                <a:spcPts val="11200"/>
              </a:lnSpc>
              <a:spcBef>
                <a:spcPct val="0"/>
              </a:spcBef>
            </a:pPr>
            <a:r>
              <a:rPr lang="en-US" sz="8000" dirty="0" err="1">
                <a:solidFill>
                  <a:srgbClr val="FFFFFF"/>
                </a:solidFill>
                <a:latin typeface="Muli Bold"/>
              </a:rPr>
              <a:t>JTextArea</a:t>
            </a:r>
            <a:endParaRPr lang="en-US" sz="8000" dirty="0">
              <a:solidFill>
                <a:srgbClr val="FFFFFF"/>
              </a:solidFill>
              <a:latin typeface="Muli Bold"/>
            </a:endParaRPr>
          </a:p>
        </p:txBody>
      </p:sp>
      <p:sp>
        <p:nvSpPr>
          <p:cNvPr id="4" name="Freeform 4"/>
          <p:cNvSpPr/>
          <p:nvPr/>
        </p:nvSpPr>
        <p:spPr>
          <a:xfrm>
            <a:off x="0" y="19050"/>
            <a:ext cx="2381250" cy="2381250"/>
          </a:xfrm>
          <a:custGeom>
            <a:avLst/>
            <a:gdLst/>
            <a:ahLst/>
            <a:cxnLst/>
            <a:rect l="l" t="t" r="r" b="b"/>
            <a:pathLst>
              <a:path w="2381250" h="2381250">
                <a:moveTo>
                  <a:pt x="0" y="0"/>
                </a:moveTo>
                <a:lnTo>
                  <a:pt x="2381250" y="0"/>
                </a:lnTo>
                <a:lnTo>
                  <a:pt x="2381250" y="2381250"/>
                </a:lnTo>
                <a:lnTo>
                  <a:pt x="0" y="238125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Freeform 5"/>
          <p:cNvSpPr/>
          <p:nvPr/>
        </p:nvSpPr>
        <p:spPr>
          <a:xfrm>
            <a:off x="886255" y="139104"/>
            <a:ext cx="608740" cy="937835"/>
          </a:xfrm>
          <a:custGeom>
            <a:avLst/>
            <a:gdLst/>
            <a:ahLst/>
            <a:cxnLst/>
            <a:rect l="l" t="t" r="r" b="b"/>
            <a:pathLst>
              <a:path w="608740" h="937835">
                <a:moveTo>
                  <a:pt x="0" y="0"/>
                </a:moveTo>
                <a:lnTo>
                  <a:pt x="608740" y="0"/>
                </a:lnTo>
                <a:lnTo>
                  <a:pt x="608740" y="937835"/>
                </a:lnTo>
                <a:lnTo>
                  <a:pt x="0" y="93783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6" name="TextBox 6"/>
          <p:cNvSpPr txBox="1"/>
          <p:nvPr/>
        </p:nvSpPr>
        <p:spPr>
          <a:xfrm>
            <a:off x="248483" y="1104900"/>
            <a:ext cx="1884283" cy="879475"/>
          </a:xfrm>
          <a:prstGeom prst="rect">
            <a:avLst/>
          </a:prstGeom>
        </p:spPr>
        <p:txBody>
          <a:bodyPr lIns="0" tIns="0" rIns="0" bIns="0" rtlCol="0" anchor="t">
            <a:spAutoFit/>
          </a:bodyPr>
          <a:lstStyle/>
          <a:p>
            <a:pPr algn="ctr">
              <a:lnSpc>
                <a:spcPts val="3500"/>
              </a:lnSpc>
            </a:pPr>
            <a:r>
              <a:rPr lang="en-US" sz="2500">
                <a:solidFill>
                  <a:srgbClr val="FFFFFF"/>
                </a:solidFill>
                <a:latin typeface="Asap Bold"/>
              </a:rPr>
              <a:t>Lớp</a:t>
            </a:r>
          </a:p>
          <a:p>
            <a:pPr algn="ctr">
              <a:lnSpc>
                <a:spcPts val="3500"/>
              </a:lnSpc>
              <a:spcBef>
                <a:spcPct val="0"/>
              </a:spcBef>
            </a:pPr>
            <a:r>
              <a:rPr lang="en-US" sz="2500">
                <a:solidFill>
                  <a:srgbClr val="FFFFFF"/>
                </a:solidFill>
                <a:latin typeface="Asap Bold"/>
              </a:rPr>
              <a:t>JavaSwing</a:t>
            </a:r>
          </a:p>
        </p:txBody>
      </p:sp>
      <p:sp>
        <p:nvSpPr>
          <p:cNvPr id="7" name="TextBox 7"/>
          <p:cNvSpPr txBox="1"/>
          <p:nvPr/>
        </p:nvSpPr>
        <p:spPr>
          <a:xfrm>
            <a:off x="1028700" y="2586699"/>
            <a:ext cx="3352800" cy="1038225"/>
          </a:xfrm>
          <a:prstGeom prst="rect">
            <a:avLst/>
          </a:prstGeom>
        </p:spPr>
        <p:txBody>
          <a:bodyPr lIns="0" tIns="0" rIns="0" bIns="0" rtlCol="0" anchor="t">
            <a:spAutoFit/>
          </a:bodyPr>
          <a:lstStyle/>
          <a:p>
            <a:pPr algn="ctr">
              <a:lnSpc>
                <a:spcPts val="8400"/>
              </a:lnSpc>
              <a:spcBef>
                <a:spcPct val="0"/>
              </a:spcBef>
            </a:pPr>
            <a:r>
              <a:rPr lang="en-US" sz="6000">
                <a:solidFill>
                  <a:srgbClr val="FFFFFF"/>
                </a:solidFill>
                <a:latin typeface="Asap Bold"/>
              </a:rPr>
              <a:t>Khái niệm</a:t>
            </a:r>
          </a:p>
        </p:txBody>
      </p:sp>
      <p:sp>
        <p:nvSpPr>
          <p:cNvPr id="8" name="TextBox 8"/>
          <p:cNvSpPr txBox="1"/>
          <p:nvPr/>
        </p:nvSpPr>
        <p:spPr>
          <a:xfrm>
            <a:off x="886255" y="3834474"/>
            <a:ext cx="16230600" cy="615950"/>
          </a:xfrm>
          <a:prstGeom prst="rect">
            <a:avLst/>
          </a:prstGeom>
        </p:spPr>
        <p:txBody>
          <a:bodyPr lIns="0" tIns="0" rIns="0" bIns="0" rtlCol="0" anchor="t">
            <a:spAutoFit/>
          </a:bodyPr>
          <a:lstStyle/>
          <a:p>
            <a:pPr algn="ctr">
              <a:lnSpc>
                <a:spcPts val="4900"/>
              </a:lnSpc>
              <a:spcBef>
                <a:spcPct val="0"/>
              </a:spcBef>
            </a:pPr>
            <a:r>
              <a:rPr lang="en-US" sz="3500">
                <a:solidFill>
                  <a:srgbClr val="FFFFFF"/>
                </a:solidFill>
                <a:latin typeface="Asap Bold"/>
              </a:rPr>
              <a:t>JTextArea cho phép chúng ta nhập và chỉnh sửa nhiều dòng văn bản.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sp>
        <p:nvSpPr>
          <p:cNvPr id="2" name="AutoShape 2"/>
          <p:cNvSpPr/>
          <p:nvPr/>
        </p:nvSpPr>
        <p:spPr>
          <a:xfrm>
            <a:off x="0" y="2400300"/>
            <a:ext cx="18288000" cy="0"/>
          </a:xfrm>
          <a:prstGeom prst="line">
            <a:avLst/>
          </a:prstGeom>
          <a:ln w="38100" cap="flat">
            <a:solidFill>
              <a:srgbClr val="FFFFFF"/>
            </a:solidFill>
            <a:prstDash val="solid"/>
            <a:headEnd type="none" w="sm" len="sm"/>
            <a:tailEnd type="none" w="sm" len="sm"/>
          </a:ln>
        </p:spPr>
        <p:txBody>
          <a:bodyPr/>
          <a:lstStyle/>
          <a:p>
            <a:endParaRPr lang="en-US"/>
          </a:p>
        </p:txBody>
      </p:sp>
      <p:sp>
        <p:nvSpPr>
          <p:cNvPr id="3" name="TextBox 3"/>
          <p:cNvSpPr txBox="1"/>
          <p:nvPr/>
        </p:nvSpPr>
        <p:spPr>
          <a:xfrm>
            <a:off x="7602835" y="429108"/>
            <a:ext cx="5351165" cy="1322478"/>
          </a:xfrm>
          <a:prstGeom prst="rect">
            <a:avLst/>
          </a:prstGeom>
        </p:spPr>
        <p:txBody>
          <a:bodyPr wrap="square" lIns="0" tIns="0" rIns="0" bIns="0" rtlCol="0" anchor="t">
            <a:spAutoFit/>
          </a:bodyPr>
          <a:lstStyle/>
          <a:p>
            <a:pPr algn="ctr">
              <a:lnSpc>
                <a:spcPts val="11200"/>
              </a:lnSpc>
              <a:spcBef>
                <a:spcPct val="0"/>
              </a:spcBef>
            </a:pPr>
            <a:r>
              <a:rPr lang="en-US" sz="8000" dirty="0" err="1">
                <a:solidFill>
                  <a:srgbClr val="FFFFFF"/>
                </a:solidFill>
                <a:latin typeface="Muli Bold"/>
              </a:rPr>
              <a:t>JTextArea</a:t>
            </a:r>
            <a:endParaRPr lang="en-US" sz="8000" dirty="0">
              <a:solidFill>
                <a:srgbClr val="FFFFFF"/>
              </a:solidFill>
              <a:latin typeface="Muli Bold"/>
            </a:endParaRPr>
          </a:p>
        </p:txBody>
      </p:sp>
      <p:sp>
        <p:nvSpPr>
          <p:cNvPr id="4" name="Freeform 4"/>
          <p:cNvSpPr/>
          <p:nvPr/>
        </p:nvSpPr>
        <p:spPr>
          <a:xfrm>
            <a:off x="0" y="19050"/>
            <a:ext cx="2381250" cy="2381250"/>
          </a:xfrm>
          <a:custGeom>
            <a:avLst/>
            <a:gdLst/>
            <a:ahLst/>
            <a:cxnLst/>
            <a:rect l="l" t="t" r="r" b="b"/>
            <a:pathLst>
              <a:path w="2381250" h="2381250">
                <a:moveTo>
                  <a:pt x="0" y="0"/>
                </a:moveTo>
                <a:lnTo>
                  <a:pt x="2381250" y="0"/>
                </a:lnTo>
                <a:lnTo>
                  <a:pt x="2381250" y="2381250"/>
                </a:lnTo>
                <a:lnTo>
                  <a:pt x="0" y="238125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Freeform 5"/>
          <p:cNvSpPr/>
          <p:nvPr/>
        </p:nvSpPr>
        <p:spPr>
          <a:xfrm>
            <a:off x="886255" y="139104"/>
            <a:ext cx="608740" cy="937835"/>
          </a:xfrm>
          <a:custGeom>
            <a:avLst/>
            <a:gdLst/>
            <a:ahLst/>
            <a:cxnLst/>
            <a:rect l="l" t="t" r="r" b="b"/>
            <a:pathLst>
              <a:path w="608740" h="937835">
                <a:moveTo>
                  <a:pt x="0" y="0"/>
                </a:moveTo>
                <a:lnTo>
                  <a:pt x="608740" y="0"/>
                </a:lnTo>
                <a:lnTo>
                  <a:pt x="608740" y="937835"/>
                </a:lnTo>
                <a:lnTo>
                  <a:pt x="0" y="93783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6" name="TextBox 6"/>
          <p:cNvSpPr txBox="1"/>
          <p:nvPr/>
        </p:nvSpPr>
        <p:spPr>
          <a:xfrm>
            <a:off x="248483" y="1104900"/>
            <a:ext cx="1884283" cy="879475"/>
          </a:xfrm>
          <a:prstGeom prst="rect">
            <a:avLst/>
          </a:prstGeom>
        </p:spPr>
        <p:txBody>
          <a:bodyPr lIns="0" tIns="0" rIns="0" bIns="0" rtlCol="0" anchor="t">
            <a:spAutoFit/>
          </a:bodyPr>
          <a:lstStyle/>
          <a:p>
            <a:pPr algn="ctr">
              <a:lnSpc>
                <a:spcPts val="3500"/>
              </a:lnSpc>
            </a:pPr>
            <a:r>
              <a:rPr lang="en-US" sz="2500">
                <a:solidFill>
                  <a:srgbClr val="FFFFFF"/>
                </a:solidFill>
                <a:latin typeface="Asap Bold"/>
              </a:rPr>
              <a:t>Lớp</a:t>
            </a:r>
          </a:p>
          <a:p>
            <a:pPr algn="ctr">
              <a:lnSpc>
                <a:spcPts val="3500"/>
              </a:lnSpc>
              <a:spcBef>
                <a:spcPct val="0"/>
              </a:spcBef>
            </a:pPr>
            <a:r>
              <a:rPr lang="en-US" sz="2500">
                <a:solidFill>
                  <a:srgbClr val="FFFFFF"/>
                </a:solidFill>
                <a:latin typeface="Asap Bold"/>
              </a:rPr>
              <a:t>JavaSwing</a:t>
            </a:r>
          </a:p>
        </p:txBody>
      </p:sp>
      <p:graphicFrame>
        <p:nvGraphicFramePr>
          <p:cNvPr id="7" name="Table 7"/>
          <p:cNvGraphicFramePr>
            <a:graphicFrameLocks noGrp="1"/>
          </p:cNvGraphicFramePr>
          <p:nvPr/>
        </p:nvGraphicFramePr>
        <p:xfrm>
          <a:off x="1028700" y="3713881"/>
          <a:ext cx="16695175" cy="6275388"/>
        </p:xfrm>
        <a:graphic>
          <a:graphicData uri="http://schemas.openxmlformats.org/drawingml/2006/table">
            <a:tbl>
              <a:tblPr/>
              <a:tblGrid>
                <a:gridCol w="4655741">
                  <a:extLst>
                    <a:ext uri="{9D8B030D-6E8A-4147-A177-3AD203B41FA5}">
                      <a16:colId xmlns:a16="http://schemas.microsoft.com/office/drawing/2014/main" val="20000"/>
                    </a:ext>
                  </a:extLst>
                </a:gridCol>
                <a:gridCol w="12039434">
                  <a:extLst>
                    <a:ext uri="{9D8B030D-6E8A-4147-A177-3AD203B41FA5}">
                      <a16:colId xmlns:a16="http://schemas.microsoft.com/office/drawing/2014/main" val="20001"/>
                    </a:ext>
                  </a:extLst>
                </a:gridCol>
              </a:tblGrid>
              <a:tr h="1102066">
                <a:tc>
                  <a:txBody>
                    <a:bodyPr/>
                    <a:lstStyle/>
                    <a:p>
                      <a:pPr algn="ctr">
                        <a:lnSpc>
                          <a:spcPts val="4900"/>
                        </a:lnSpc>
                        <a:defRPr/>
                      </a:pPr>
                      <a:r>
                        <a:rPr lang="en-US" sz="3500">
                          <a:solidFill>
                            <a:srgbClr val="FFFFFF"/>
                          </a:solidFill>
                          <a:latin typeface="Asap Bold"/>
                        </a:rPr>
                        <a:t>Phương thức</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4900"/>
                        </a:lnSpc>
                        <a:defRPr/>
                      </a:pPr>
                      <a:r>
                        <a:rPr lang="en-US" sz="3500">
                          <a:solidFill>
                            <a:srgbClr val="FFFFFF"/>
                          </a:solidFill>
                          <a:latin typeface="Asap Bold"/>
                        </a:rPr>
                        <a:t>Mô tả</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0"/>
                  </a:ext>
                </a:extLst>
              </a:tr>
              <a:tr h="1724973">
                <a:tc>
                  <a:txBody>
                    <a:bodyPr/>
                    <a:lstStyle/>
                    <a:p>
                      <a:pPr algn="ctr">
                        <a:lnSpc>
                          <a:spcPts val="4900"/>
                        </a:lnSpc>
                        <a:defRPr/>
                      </a:pPr>
                      <a:r>
                        <a:rPr lang="en-US" sz="3500">
                          <a:solidFill>
                            <a:srgbClr val="FFFFFF"/>
                          </a:solidFill>
                          <a:latin typeface="Asap"/>
                        </a:rPr>
                        <a:t>append(String s)</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4900"/>
                        </a:lnSpc>
                        <a:defRPr/>
                      </a:pPr>
                      <a:r>
                        <a:rPr lang="en-US" sz="3500">
                          <a:solidFill>
                            <a:srgbClr val="FFFFFF"/>
                          </a:solidFill>
                          <a:latin typeface="Asap"/>
                        </a:rPr>
                        <a:t>Để thêm văn bản mới vào cuối văn bản hiện có trong JTextArea</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1"/>
                  </a:ext>
                </a:extLst>
              </a:tr>
              <a:tr h="1102066">
                <a:tc>
                  <a:txBody>
                    <a:bodyPr/>
                    <a:lstStyle/>
                    <a:p>
                      <a:pPr algn="ctr">
                        <a:lnSpc>
                          <a:spcPts val="4900"/>
                        </a:lnSpc>
                        <a:defRPr/>
                      </a:pPr>
                      <a:r>
                        <a:rPr lang="en-US" sz="3500">
                          <a:solidFill>
                            <a:srgbClr val="FFFFFF"/>
                          </a:solidFill>
                          <a:latin typeface="Asap"/>
                        </a:rPr>
                        <a:t>getLineCount()</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4900"/>
                        </a:lnSpc>
                        <a:defRPr/>
                      </a:pPr>
                      <a:r>
                        <a:rPr lang="en-US" sz="3500">
                          <a:solidFill>
                            <a:srgbClr val="FFFFFF"/>
                          </a:solidFill>
                          <a:latin typeface="Asap"/>
                        </a:rPr>
                        <a:t>trả về số lượng dòng hiện tại trong vùng văn bản.</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2"/>
                  </a:ext>
                </a:extLst>
              </a:tr>
              <a:tr h="2346283">
                <a:tc>
                  <a:txBody>
                    <a:bodyPr/>
                    <a:lstStyle/>
                    <a:p>
                      <a:pPr algn="ctr">
                        <a:lnSpc>
                          <a:spcPts val="4900"/>
                        </a:lnSpc>
                        <a:defRPr/>
                      </a:pPr>
                      <a:r>
                        <a:rPr lang="en-US" sz="3500">
                          <a:solidFill>
                            <a:srgbClr val="FFFFFF"/>
                          </a:solidFill>
                          <a:latin typeface="Asap"/>
                        </a:rPr>
                        <a:t>getRows()</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4900"/>
                        </a:lnSpc>
                        <a:defRPr/>
                      </a:pPr>
                      <a:r>
                        <a:rPr lang="en-US" sz="3500">
                          <a:solidFill>
                            <a:srgbClr val="FFFFFF"/>
                          </a:solidFill>
                          <a:latin typeface="Asap"/>
                        </a:rPr>
                        <a:t>Trả về tổng số dòng của JTextArea</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8" name="TextBox 8"/>
          <p:cNvSpPr txBox="1"/>
          <p:nvPr/>
        </p:nvSpPr>
        <p:spPr>
          <a:xfrm>
            <a:off x="-321830" y="2485591"/>
            <a:ext cx="11642018" cy="1038225"/>
          </a:xfrm>
          <a:prstGeom prst="rect">
            <a:avLst/>
          </a:prstGeom>
        </p:spPr>
        <p:txBody>
          <a:bodyPr lIns="0" tIns="0" rIns="0" bIns="0" rtlCol="0" anchor="t">
            <a:spAutoFit/>
          </a:bodyPr>
          <a:lstStyle/>
          <a:p>
            <a:pPr algn="ctr">
              <a:lnSpc>
                <a:spcPts val="8400"/>
              </a:lnSpc>
              <a:spcBef>
                <a:spcPct val="0"/>
              </a:spcBef>
            </a:pPr>
            <a:r>
              <a:rPr lang="en-US" sz="6000">
                <a:solidFill>
                  <a:srgbClr val="FFFFFF"/>
                </a:solidFill>
                <a:latin typeface="Asap Bold"/>
              </a:rPr>
              <a:t>Các phương thức phổ biến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sp>
        <p:nvSpPr>
          <p:cNvPr id="2" name="Freeform 2"/>
          <p:cNvSpPr/>
          <p:nvPr/>
        </p:nvSpPr>
        <p:spPr>
          <a:xfrm>
            <a:off x="2132767" y="2819400"/>
            <a:ext cx="9389036" cy="6757307"/>
          </a:xfrm>
          <a:custGeom>
            <a:avLst/>
            <a:gdLst/>
            <a:ahLst/>
            <a:cxnLst/>
            <a:rect l="l" t="t" r="r" b="b"/>
            <a:pathLst>
              <a:path w="9389036" h="6757307">
                <a:moveTo>
                  <a:pt x="0" y="0"/>
                </a:moveTo>
                <a:lnTo>
                  <a:pt x="9389036" y="0"/>
                </a:lnTo>
                <a:lnTo>
                  <a:pt x="9389036" y="6757307"/>
                </a:lnTo>
                <a:lnTo>
                  <a:pt x="0" y="6757307"/>
                </a:lnTo>
                <a:lnTo>
                  <a:pt x="0" y="0"/>
                </a:lnTo>
                <a:close/>
              </a:path>
            </a:pathLst>
          </a:custGeom>
          <a:blipFill>
            <a:blip r:embed="rId2"/>
            <a:stretch>
              <a:fillRect l="-6422" t="-10475" r="-7539" b="-9699"/>
            </a:stretch>
          </a:blipFill>
        </p:spPr>
        <p:txBody>
          <a:bodyPr/>
          <a:lstStyle/>
          <a:p>
            <a:endParaRPr lang="en-US"/>
          </a:p>
        </p:txBody>
      </p:sp>
      <p:sp>
        <p:nvSpPr>
          <p:cNvPr id="3" name="AutoShape 3"/>
          <p:cNvSpPr/>
          <p:nvPr/>
        </p:nvSpPr>
        <p:spPr>
          <a:xfrm>
            <a:off x="0" y="2400300"/>
            <a:ext cx="18288000" cy="0"/>
          </a:xfrm>
          <a:prstGeom prst="line">
            <a:avLst/>
          </a:prstGeom>
          <a:ln w="38100" cap="flat">
            <a:solidFill>
              <a:srgbClr val="FFFFFF"/>
            </a:solidFill>
            <a:prstDash val="solid"/>
            <a:headEnd type="none" w="sm" len="sm"/>
            <a:tailEnd type="none" w="sm" len="sm"/>
          </a:ln>
        </p:spPr>
        <p:txBody>
          <a:bodyPr/>
          <a:lstStyle/>
          <a:p>
            <a:endParaRPr lang="en-US"/>
          </a:p>
        </p:txBody>
      </p:sp>
      <p:sp>
        <p:nvSpPr>
          <p:cNvPr id="4" name="Freeform 4"/>
          <p:cNvSpPr/>
          <p:nvPr/>
        </p:nvSpPr>
        <p:spPr>
          <a:xfrm>
            <a:off x="0" y="19050"/>
            <a:ext cx="2381250" cy="2381250"/>
          </a:xfrm>
          <a:custGeom>
            <a:avLst/>
            <a:gdLst/>
            <a:ahLst/>
            <a:cxnLst/>
            <a:rect l="l" t="t" r="r" b="b"/>
            <a:pathLst>
              <a:path w="2381250" h="2381250">
                <a:moveTo>
                  <a:pt x="0" y="0"/>
                </a:moveTo>
                <a:lnTo>
                  <a:pt x="2381250" y="0"/>
                </a:lnTo>
                <a:lnTo>
                  <a:pt x="2381250" y="2381250"/>
                </a:lnTo>
                <a:lnTo>
                  <a:pt x="0" y="238125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5" name="Freeform 5"/>
          <p:cNvSpPr/>
          <p:nvPr/>
        </p:nvSpPr>
        <p:spPr>
          <a:xfrm>
            <a:off x="886255" y="139104"/>
            <a:ext cx="608740" cy="937835"/>
          </a:xfrm>
          <a:custGeom>
            <a:avLst/>
            <a:gdLst/>
            <a:ahLst/>
            <a:cxnLst/>
            <a:rect l="l" t="t" r="r" b="b"/>
            <a:pathLst>
              <a:path w="608740" h="937835">
                <a:moveTo>
                  <a:pt x="0" y="0"/>
                </a:moveTo>
                <a:lnTo>
                  <a:pt x="608740" y="0"/>
                </a:lnTo>
                <a:lnTo>
                  <a:pt x="608740" y="937835"/>
                </a:lnTo>
                <a:lnTo>
                  <a:pt x="0" y="93783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pic>
        <p:nvPicPr>
          <p:cNvPr id="6" name="Picture 6"/>
          <p:cNvPicPr>
            <a:picLocks noChangeAspect="1"/>
          </p:cNvPicPr>
          <p:nvPr/>
        </p:nvPicPr>
        <p:blipFill>
          <a:blip r:embed="rId7"/>
          <a:srcRect/>
          <a:stretch>
            <a:fillRect/>
          </a:stretch>
        </p:blipFill>
        <p:spPr>
          <a:xfrm>
            <a:off x="11667487" y="3887768"/>
            <a:ext cx="1578105" cy="1522871"/>
          </a:xfrm>
          <a:prstGeom prst="rect">
            <a:avLst/>
          </a:prstGeom>
        </p:spPr>
      </p:pic>
      <p:sp>
        <p:nvSpPr>
          <p:cNvPr id="7" name="Freeform 7"/>
          <p:cNvSpPr/>
          <p:nvPr/>
        </p:nvSpPr>
        <p:spPr>
          <a:xfrm>
            <a:off x="13443553" y="2819400"/>
            <a:ext cx="4591935" cy="3061290"/>
          </a:xfrm>
          <a:custGeom>
            <a:avLst/>
            <a:gdLst/>
            <a:ahLst/>
            <a:cxnLst/>
            <a:rect l="l" t="t" r="r" b="b"/>
            <a:pathLst>
              <a:path w="4591935" h="3061290">
                <a:moveTo>
                  <a:pt x="0" y="0"/>
                </a:moveTo>
                <a:lnTo>
                  <a:pt x="4591934" y="0"/>
                </a:lnTo>
                <a:lnTo>
                  <a:pt x="4591934" y="3061290"/>
                </a:lnTo>
                <a:lnTo>
                  <a:pt x="0" y="3061290"/>
                </a:lnTo>
                <a:lnTo>
                  <a:pt x="0" y="0"/>
                </a:lnTo>
                <a:close/>
              </a:path>
            </a:pathLst>
          </a:custGeom>
          <a:blipFill>
            <a:blip r:embed="rId8"/>
            <a:stretch>
              <a:fillRect/>
            </a:stretch>
          </a:blipFill>
        </p:spPr>
        <p:txBody>
          <a:bodyPr/>
          <a:lstStyle/>
          <a:p>
            <a:endParaRPr lang="en-US"/>
          </a:p>
        </p:txBody>
      </p:sp>
      <p:sp>
        <p:nvSpPr>
          <p:cNvPr id="8" name="TextBox 8"/>
          <p:cNvSpPr txBox="1"/>
          <p:nvPr/>
        </p:nvSpPr>
        <p:spPr>
          <a:xfrm>
            <a:off x="7606142" y="429108"/>
            <a:ext cx="5639450" cy="1322478"/>
          </a:xfrm>
          <a:prstGeom prst="rect">
            <a:avLst/>
          </a:prstGeom>
        </p:spPr>
        <p:txBody>
          <a:bodyPr wrap="square" lIns="0" tIns="0" rIns="0" bIns="0" rtlCol="0" anchor="t">
            <a:spAutoFit/>
          </a:bodyPr>
          <a:lstStyle/>
          <a:p>
            <a:pPr algn="ctr">
              <a:lnSpc>
                <a:spcPts val="11200"/>
              </a:lnSpc>
              <a:spcBef>
                <a:spcPct val="0"/>
              </a:spcBef>
            </a:pPr>
            <a:r>
              <a:rPr lang="en-US" sz="8000" dirty="0" err="1">
                <a:solidFill>
                  <a:srgbClr val="FFFFFF"/>
                </a:solidFill>
                <a:latin typeface="Muli Bold"/>
              </a:rPr>
              <a:t>JTextArea</a:t>
            </a:r>
            <a:endParaRPr lang="en-US" sz="8000" dirty="0">
              <a:solidFill>
                <a:srgbClr val="FFFFFF"/>
              </a:solidFill>
              <a:latin typeface="Muli Bold"/>
            </a:endParaRPr>
          </a:p>
        </p:txBody>
      </p:sp>
      <p:sp>
        <p:nvSpPr>
          <p:cNvPr id="9" name="TextBox 9"/>
          <p:cNvSpPr txBox="1"/>
          <p:nvPr/>
        </p:nvSpPr>
        <p:spPr>
          <a:xfrm>
            <a:off x="248483" y="1104900"/>
            <a:ext cx="1884283" cy="879475"/>
          </a:xfrm>
          <a:prstGeom prst="rect">
            <a:avLst/>
          </a:prstGeom>
        </p:spPr>
        <p:txBody>
          <a:bodyPr lIns="0" tIns="0" rIns="0" bIns="0" rtlCol="0" anchor="t">
            <a:spAutoFit/>
          </a:bodyPr>
          <a:lstStyle/>
          <a:p>
            <a:pPr algn="ctr">
              <a:lnSpc>
                <a:spcPts val="3500"/>
              </a:lnSpc>
            </a:pPr>
            <a:r>
              <a:rPr lang="en-US" sz="2500">
                <a:solidFill>
                  <a:srgbClr val="FFFFFF"/>
                </a:solidFill>
                <a:latin typeface="Asap Bold"/>
              </a:rPr>
              <a:t>Lớp</a:t>
            </a:r>
          </a:p>
          <a:p>
            <a:pPr algn="ctr">
              <a:lnSpc>
                <a:spcPts val="3500"/>
              </a:lnSpc>
              <a:spcBef>
                <a:spcPct val="0"/>
              </a:spcBef>
            </a:pPr>
            <a:r>
              <a:rPr lang="en-US" sz="2500">
                <a:solidFill>
                  <a:srgbClr val="FFFFFF"/>
                </a:solidFill>
                <a:latin typeface="Asap Bold"/>
              </a:rPr>
              <a:t>JavaSwing</a:t>
            </a:r>
          </a:p>
        </p:txBody>
      </p:sp>
      <p:sp>
        <p:nvSpPr>
          <p:cNvPr id="10" name="TextBox 10"/>
          <p:cNvSpPr txBox="1"/>
          <p:nvPr/>
        </p:nvSpPr>
        <p:spPr>
          <a:xfrm>
            <a:off x="547158" y="2724150"/>
            <a:ext cx="1286933" cy="781044"/>
          </a:xfrm>
          <a:prstGeom prst="rect">
            <a:avLst/>
          </a:prstGeom>
        </p:spPr>
        <p:txBody>
          <a:bodyPr lIns="0" tIns="0" rIns="0" bIns="0" rtlCol="0" anchor="t">
            <a:spAutoFit/>
          </a:bodyPr>
          <a:lstStyle/>
          <a:p>
            <a:pPr algn="ctr">
              <a:lnSpc>
                <a:spcPts val="6300"/>
              </a:lnSpc>
              <a:spcBef>
                <a:spcPct val="0"/>
              </a:spcBef>
            </a:pPr>
            <a:r>
              <a:rPr lang="en-US" sz="4500">
                <a:solidFill>
                  <a:srgbClr val="FFFFFF"/>
                </a:solidFill>
                <a:latin typeface="Asap Bold"/>
              </a:rPr>
              <a:t>Ví dụ</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sp>
        <p:nvSpPr>
          <p:cNvPr id="2" name="Freeform 2"/>
          <p:cNvSpPr/>
          <p:nvPr/>
        </p:nvSpPr>
        <p:spPr>
          <a:xfrm>
            <a:off x="6667500" y="2857500"/>
            <a:ext cx="4762500" cy="4762500"/>
          </a:xfrm>
          <a:custGeom>
            <a:avLst/>
            <a:gdLst/>
            <a:ahLst/>
            <a:cxnLst/>
            <a:rect l="l" t="t" r="r" b="b"/>
            <a:pathLst>
              <a:path w="4762500" h="4762500">
                <a:moveTo>
                  <a:pt x="0" y="0"/>
                </a:moveTo>
                <a:lnTo>
                  <a:pt x="4762500" y="0"/>
                </a:lnTo>
                <a:lnTo>
                  <a:pt x="4762500" y="4762500"/>
                </a:lnTo>
                <a:lnTo>
                  <a:pt x="0" y="47625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7845014" y="3530967"/>
            <a:ext cx="2597973" cy="2256250"/>
          </a:xfrm>
          <a:custGeom>
            <a:avLst/>
            <a:gdLst/>
            <a:ahLst/>
            <a:cxnLst/>
            <a:rect l="l" t="t" r="r" b="b"/>
            <a:pathLst>
              <a:path w="2597973" h="2256250">
                <a:moveTo>
                  <a:pt x="0" y="0"/>
                </a:moveTo>
                <a:lnTo>
                  <a:pt x="2597972" y="0"/>
                </a:lnTo>
                <a:lnTo>
                  <a:pt x="2597972" y="2256250"/>
                </a:lnTo>
                <a:lnTo>
                  <a:pt x="0" y="225625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TextBox 4"/>
          <p:cNvSpPr txBox="1"/>
          <p:nvPr/>
        </p:nvSpPr>
        <p:spPr>
          <a:xfrm>
            <a:off x="7397403" y="5933504"/>
            <a:ext cx="3213497" cy="1038225"/>
          </a:xfrm>
          <a:prstGeom prst="rect">
            <a:avLst/>
          </a:prstGeom>
        </p:spPr>
        <p:txBody>
          <a:bodyPr lIns="0" tIns="0" rIns="0" bIns="0" rtlCol="0" anchor="t">
            <a:spAutoFit/>
          </a:bodyPr>
          <a:lstStyle/>
          <a:p>
            <a:pPr algn="ctr">
              <a:lnSpc>
                <a:spcPts val="8400"/>
              </a:lnSpc>
              <a:spcBef>
                <a:spcPct val="0"/>
              </a:spcBef>
            </a:pPr>
            <a:r>
              <a:rPr lang="en-US" sz="6000">
                <a:solidFill>
                  <a:srgbClr val="FFFFFF"/>
                </a:solidFill>
                <a:latin typeface="Asap Bold"/>
              </a:rPr>
              <a:t>Giao diện</a:t>
            </a:r>
          </a:p>
        </p:txBody>
      </p:sp>
      <p:sp>
        <p:nvSpPr>
          <p:cNvPr id="5" name="TextBox 5"/>
          <p:cNvSpPr txBox="1"/>
          <p:nvPr/>
        </p:nvSpPr>
        <p:spPr>
          <a:xfrm>
            <a:off x="6667500" y="790575"/>
            <a:ext cx="4762500" cy="1377949"/>
          </a:xfrm>
          <a:prstGeom prst="rect">
            <a:avLst/>
          </a:prstGeom>
        </p:spPr>
        <p:txBody>
          <a:bodyPr lIns="0" tIns="0" rIns="0" bIns="0" rtlCol="0" anchor="t">
            <a:spAutoFit/>
          </a:bodyPr>
          <a:lstStyle/>
          <a:p>
            <a:pPr algn="ctr">
              <a:lnSpc>
                <a:spcPts val="11200"/>
              </a:lnSpc>
              <a:spcBef>
                <a:spcPct val="0"/>
              </a:spcBef>
            </a:pPr>
            <a:r>
              <a:rPr lang="en-US" sz="8000">
                <a:solidFill>
                  <a:srgbClr val="FFFFFF"/>
                </a:solidFill>
                <a:latin typeface="Muli Bold"/>
              </a:rPr>
              <a:t>Phần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3146188" y="4158984"/>
            <a:ext cx="14470214" cy="34005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sp>
        <p:nvSpPr>
          <p:cNvPr id="2" name="Freeform 2"/>
          <p:cNvSpPr/>
          <p:nvPr/>
        </p:nvSpPr>
        <p:spPr>
          <a:xfrm>
            <a:off x="6667500" y="2857500"/>
            <a:ext cx="4762500" cy="4762500"/>
          </a:xfrm>
          <a:custGeom>
            <a:avLst/>
            <a:gdLst/>
            <a:ahLst/>
            <a:cxnLst/>
            <a:rect l="l" t="t" r="r" b="b"/>
            <a:pathLst>
              <a:path w="4762500" h="4762500">
                <a:moveTo>
                  <a:pt x="0" y="0"/>
                </a:moveTo>
                <a:lnTo>
                  <a:pt x="4762500" y="0"/>
                </a:lnTo>
                <a:lnTo>
                  <a:pt x="4762500" y="4762500"/>
                </a:lnTo>
                <a:lnTo>
                  <a:pt x="0" y="47625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8015947" y="3326961"/>
            <a:ext cx="2075336" cy="2671735"/>
          </a:xfrm>
          <a:custGeom>
            <a:avLst/>
            <a:gdLst/>
            <a:ahLst/>
            <a:cxnLst/>
            <a:rect l="l" t="t" r="r" b="b"/>
            <a:pathLst>
              <a:path w="2075336" h="2671735">
                <a:moveTo>
                  <a:pt x="0" y="0"/>
                </a:moveTo>
                <a:lnTo>
                  <a:pt x="2075336" y="0"/>
                </a:lnTo>
                <a:lnTo>
                  <a:pt x="2075336" y="2671735"/>
                </a:lnTo>
                <a:lnTo>
                  <a:pt x="0" y="267173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TextBox 4"/>
          <p:cNvSpPr txBox="1"/>
          <p:nvPr/>
        </p:nvSpPr>
        <p:spPr>
          <a:xfrm>
            <a:off x="7631727" y="6064576"/>
            <a:ext cx="2834047" cy="906051"/>
          </a:xfrm>
          <a:prstGeom prst="rect">
            <a:avLst/>
          </a:prstGeom>
        </p:spPr>
        <p:txBody>
          <a:bodyPr lIns="0" tIns="0" rIns="0" bIns="0" rtlCol="0" anchor="t">
            <a:spAutoFit/>
          </a:bodyPr>
          <a:lstStyle/>
          <a:p>
            <a:pPr algn="ctr">
              <a:lnSpc>
                <a:spcPts val="7301"/>
              </a:lnSpc>
              <a:spcBef>
                <a:spcPct val="0"/>
              </a:spcBef>
            </a:pPr>
            <a:r>
              <a:rPr lang="en-US" sz="5215">
                <a:solidFill>
                  <a:srgbClr val="FFFFFF"/>
                </a:solidFill>
                <a:latin typeface="Asap Bold"/>
              </a:rPr>
              <a:t>Giới thiệu</a:t>
            </a:r>
          </a:p>
        </p:txBody>
      </p:sp>
      <p:sp>
        <p:nvSpPr>
          <p:cNvPr id="5" name="TextBox 5"/>
          <p:cNvSpPr txBox="1"/>
          <p:nvPr/>
        </p:nvSpPr>
        <p:spPr>
          <a:xfrm>
            <a:off x="6672365" y="790575"/>
            <a:ext cx="4762500" cy="1377949"/>
          </a:xfrm>
          <a:prstGeom prst="rect">
            <a:avLst/>
          </a:prstGeom>
        </p:spPr>
        <p:txBody>
          <a:bodyPr lIns="0" tIns="0" rIns="0" bIns="0" rtlCol="0" anchor="t">
            <a:spAutoFit/>
          </a:bodyPr>
          <a:lstStyle/>
          <a:p>
            <a:pPr algn="ctr">
              <a:lnSpc>
                <a:spcPts val="11200"/>
              </a:lnSpc>
              <a:spcBef>
                <a:spcPct val="0"/>
              </a:spcBef>
            </a:pPr>
            <a:r>
              <a:rPr lang="en-US" sz="8000">
                <a:solidFill>
                  <a:srgbClr val="FFFFFF"/>
                </a:solidFill>
                <a:latin typeface="Muli Bold"/>
              </a:rPr>
              <a:t>Phần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sp>
        <p:nvSpPr>
          <p:cNvPr id="2" name="Freeform 2"/>
          <p:cNvSpPr/>
          <p:nvPr/>
        </p:nvSpPr>
        <p:spPr>
          <a:xfrm>
            <a:off x="0" y="0"/>
            <a:ext cx="2381250" cy="2381250"/>
          </a:xfrm>
          <a:custGeom>
            <a:avLst/>
            <a:gdLst/>
            <a:ahLst/>
            <a:cxnLst/>
            <a:rect l="l" t="t" r="r" b="b"/>
            <a:pathLst>
              <a:path w="2381250" h="2381250">
                <a:moveTo>
                  <a:pt x="0" y="0"/>
                </a:moveTo>
                <a:lnTo>
                  <a:pt x="2381250" y="0"/>
                </a:lnTo>
                <a:lnTo>
                  <a:pt x="2381250" y="2381250"/>
                </a:lnTo>
                <a:lnTo>
                  <a:pt x="0" y="238125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655517" y="228218"/>
            <a:ext cx="1008878" cy="1298804"/>
          </a:xfrm>
          <a:custGeom>
            <a:avLst/>
            <a:gdLst/>
            <a:ahLst/>
            <a:cxnLst/>
            <a:rect l="l" t="t" r="r" b="b"/>
            <a:pathLst>
              <a:path w="1008878" h="1298804">
                <a:moveTo>
                  <a:pt x="0" y="0"/>
                </a:moveTo>
                <a:lnTo>
                  <a:pt x="1008878" y="0"/>
                </a:lnTo>
                <a:lnTo>
                  <a:pt x="1008878" y="1298803"/>
                </a:lnTo>
                <a:lnTo>
                  <a:pt x="0" y="129880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AutoShape 4"/>
          <p:cNvSpPr/>
          <p:nvPr/>
        </p:nvSpPr>
        <p:spPr>
          <a:xfrm>
            <a:off x="0" y="2400300"/>
            <a:ext cx="18288000" cy="0"/>
          </a:xfrm>
          <a:prstGeom prst="line">
            <a:avLst/>
          </a:prstGeom>
          <a:ln w="38100" cap="flat">
            <a:solidFill>
              <a:srgbClr val="FFFFFF"/>
            </a:solidFill>
            <a:prstDash val="solid"/>
            <a:headEnd type="none" w="sm" len="sm"/>
            <a:tailEnd type="none" w="sm" len="sm"/>
          </a:ln>
        </p:spPr>
        <p:txBody>
          <a:bodyPr/>
          <a:lstStyle/>
          <a:p>
            <a:endParaRPr lang="en-US"/>
          </a:p>
        </p:txBody>
      </p:sp>
      <p:sp>
        <p:nvSpPr>
          <p:cNvPr id="5" name="Freeform 5"/>
          <p:cNvSpPr/>
          <p:nvPr/>
        </p:nvSpPr>
        <p:spPr>
          <a:xfrm>
            <a:off x="14161770" y="4081613"/>
            <a:ext cx="3663799" cy="5760306"/>
          </a:xfrm>
          <a:custGeom>
            <a:avLst/>
            <a:gdLst/>
            <a:ahLst/>
            <a:cxnLst/>
            <a:rect l="l" t="t" r="r" b="b"/>
            <a:pathLst>
              <a:path w="3663799" h="5760306">
                <a:moveTo>
                  <a:pt x="0" y="0"/>
                </a:moveTo>
                <a:lnTo>
                  <a:pt x="3663799" y="0"/>
                </a:lnTo>
                <a:lnTo>
                  <a:pt x="3663799" y="5760306"/>
                </a:lnTo>
                <a:lnTo>
                  <a:pt x="0" y="576030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6" name="TextBox 6"/>
          <p:cNvSpPr txBox="1"/>
          <p:nvPr/>
        </p:nvSpPr>
        <p:spPr>
          <a:xfrm>
            <a:off x="468737" y="1557462"/>
            <a:ext cx="1377708" cy="442042"/>
          </a:xfrm>
          <a:prstGeom prst="rect">
            <a:avLst/>
          </a:prstGeom>
        </p:spPr>
        <p:txBody>
          <a:bodyPr lIns="0" tIns="0" rIns="0" bIns="0" rtlCol="0" anchor="t">
            <a:spAutoFit/>
          </a:bodyPr>
          <a:lstStyle/>
          <a:p>
            <a:pPr algn="ctr">
              <a:lnSpc>
                <a:spcPts val="3549"/>
              </a:lnSpc>
              <a:spcBef>
                <a:spcPct val="0"/>
              </a:spcBef>
            </a:pPr>
            <a:r>
              <a:rPr lang="en-US" sz="2535">
                <a:solidFill>
                  <a:srgbClr val="FFFFFF"/>
                </a:solidFill>
                <a:latin typeface="Asap Bold"/>
              </a:rPr>
              <a:t>Giới thiệu</a:t>
            </a:r>
          </a:p>
        </p:txBody>
      </p:sp>
      <p:sp>
        <p:nvSpPr>
          <p:cNvPr id="7" name="TextBox 7"/>
          <p:cNvSpPr txBox="1"/>
          <p:nvPr/>
        </p:nvSpPr>
        <p:spPr>
          <a:xfrm>
            <a:off x="4836914" y="429108"/>
            <a:ext cx="8614172" cy="1377949"/>
          </a:xfrm>
          <a:prstGeom prst="rect">
            <a:avLst/>
          </a:prstGeom>
        </p:spPr>
        <p:txBody>
          <a:bodyPr lIns="0" tIns="0" rIns="0" bIns="0" rtlCol="0" anchor="t">
            <a:spAutoFit/>
          </a:bodyPr>
          <a:lstStyle/>
          <a:p>
            <a:pPr algn="ctr">
              <a:lnSpc>
                <a:spcPts val="11200"/>
              </a:lnSpc>
              <a:spcBef>
                <a:spcPct val="0"/>
              </a:spcBef>
            </a:pPr>
            <a:r>
              <a:rPr lang="en-US" sz="8000">
                <a:solidFill>
                  <a:srgbClr val="FFFFFF"/>
                </a:solidFill>
                <a:latin typeface="Muli Bold"/>
              </a:rPr>
              <a:t>Java Swing là gì ?</a:t>
            </a:r>
          </a:p>
        </p:txBody>
      </p:sp>
      <p:sp>
        <p:nvSpPr>
          <p:cNvPr id="8" name="TextBox 8"/>
          <p:cNvSpPr txBox="1"/>
          <p:nvPr/>
        </p:nvSpPr>
        <p:spPr>
          <a:xfrm>
            <a:off x="1028700" y="3681725"/>
            <a:ext cx="13925731" cy="1206500"/>
          </a:xfrm>
          <a:prstGeom prst="rect">
            <a:avLst/>
          </a:prstGeom>
        </p:spPr>
        <p:txBody>
          <a:bodyPr lIns="0" tIns="0" rIns="0" bIns="0" rtlCol="0" anchor="t">
            <a:spAutoFit/>
          </a:bodyPr>
          <a:lstStyle/>
          <a:p>
            <a:pPr>
              <a:lnSpc>
                <a:spcPts val="4899"/>
              </a:lnSpc>
              <a:spcBef>
                <a:spcPct val="0"/>
              </a:spcBef>
            </a:pPr>
            <a:r>
              <a:rPr lang="en-US" sz="3499">
                <a:solidFill>
                  <a:srgbClr val="FFFFFF"/>
                </a:solidFill>
                <a:latin typeface="Muli Bold"/>
              </a:rPr>
              <a:t>Java Swing là một thư viện mạnh mẽ để tạo giao diện đồ họa người dùng (GUI) trong Java.</a:t>
            </a:r>
          </a:p>
        </p:txBody>
      </p:sp>
      <p:sp>
        <p:nvSpPr>
          <p:cNvPr id="9" name="TextBox 9"/>
          <p:cNvSpPr txBox="1"/>
          <p:nvPr/>
        </p:nvSpPr>
        <p:spPr>
          <a:xfrm>
            <a:off x="1028700" y="5704465"/>
            <a:ext cx="11949139" cy="1835150"/>
          </a:xfrm>
          <a:prstGeom prst="rect">
            <a:avLst/>
          </a:prstGeom>
        </p:spPr>
        <p:txBody>
          <a:bodyPr lIns="0" tIns="0" rIns="0" bIns="0" rtlCol="0" anchor="t">
            <a:spAutoFit/>
          </a:bodyPr>
          <a:lstStyle/>
          <a:p>
            <a:pPr>
              <a:lnSpc>
                <a:spcPts val="4900"/>
              </a:lnSpc>
              <a:spcBef>
                <a:spcPct val="0"/>
              </a:spcBef>
            </a:pPr>
            <a:r>
              <a:rPr lang="en-US" sz="3500">
                <a:solidFill>
                  <a:srgbClr val="FFFFFF"/>
                </a:solidFill>
                <a:latin typeface="Muli Bold"/>
              </a:rPr>
              <a:t>Swing cung cấp đa dạng các thành phần (components) phong phú cho phép các devs xây dựng các ứng dụng desktop.</a:t>
            </a:r>
          </a:p>
        </p:txBody>
      </p:sp>
      <p:sp>
        <p:nvSpPr>
          <p:cNvPr id="10" name="TextBox 10"/>
          <p:cNvSpPr txBox="1"/>
          <p:nvPr/>
        </p:nvSpPr>
        <p:spPr>
          <a:xfrm>
            <a:off x="9101363" y="3653150"/>
            <a:ext cx="9525" cy="771200"/>
          </a:xfrm>
          <a:prstGeom prst="rect">
            <a:avLst/>
          </a:prstGeom>
        </p:spPr>
        <p:txBody>
          <a:bodyPr lIns="0" tIns="0" rIns="0" bIns="0" rtlCol="0" anchor="t">
            <a:spAutoFit/>
          </a:bodyPr>
          <a:lstStyle/>
          <a:p>
            <a:pPr algn="ctr">
              <a:lnSpc>
                <a:spcPts val="6317"/>
              </a:lnSpc>
              <a:spcBef>
                <a:spcPct val="0"/>
              </a:spcBef>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sp>
        <p:nvSpPr>
          <p:cNvPr id="2" name="Freeform 2"/>
          <p:cNvSpPr/>
          <p:nvPr/>
        </p:nvSpPr>
        <p:spPr>
          <a:xfrm>
            <a:off x="181794" y="181794"/>
            <a:ext cx="1693812" cy="1693812"/>
          </a:xfrm>
          <a:custGeom>
            <a:avLst/>
            <a:gdLst/>
            <a:ahLst/>
            <a:cxnLst/>
            <a:rect l="l" t="t" r="r" b="b"/>
            <a:pathLst>
              <a:path w="1693812" h="1693812">
                <a:moveTo>
                  <a:pt x="0" y="0"/>
                </a:moveTo>
                <a:lnTo>
                  <a:pt x="1693812" y="0"/>
                </a:lnTo>
                <a:lnTo>
                  <a:pt x="1693812" y="1693812"/>
                </a:lnTo>
                <a:lnTo>
                  <a:pt x="0" y="169381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648071" y="344128"/>
            <a:ext cx="717627" cy="923855"/>
          </a:xfrm>
          <a:custGeom>
            <a:avLst/>
            <a:gdLst/>
            <a:ahLst/>
            <a:cxnLst/>
            <a:rect l="l" t="t" r="r" b="b"/>
            <a:pathLst>
              <a:path w="717627" h="923855">
                <a:moveTo>
                  <a:pt x="0" y="0"/>
                </a:moveTo>
                <a:lnTo>
                  <a:pt x="717627" y="0"/>
                </a:lnTo>
                <a:lnTo>
                  <a:pt x="717627" y="923855"/>
                </a:lnTo>
                <a:lnTo>
                  <a:pt x="0" y="92385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AutoShape 4"/>
          <p:cNvSpPr/>
          <p:nvPr/>
        </p:nvSpPr>
        <p:spPr>
          <a:xfrm>
            <a:off x="-80962" y="1962839"/>
            <a:ext cx="18288000" cy="0"/>
          </a:xfrm>
          <a:prstGeom prst="line">
            <a:avLst/>
          </a:prstGeom>
          <a:ln w="38100" cap="flat">
            <a:solidFill>
              <a:srgbClr val="FFFFFF"/>
            </a:solidFill>
            <a:prstDash val="solid"/>
            <a:headEnd type="none" w="sm" len="sm"/>
            <a:tailEnd type="none" w="sm" len="sm"/>
          </a:ln>
        </p:spPr>
        <p:txBody>
          <a:bodyPr/>
          <a:lstStyle/>
          <a:p>
            <a:endParaRPr lang="en-US"/>
          </a:p>
        </p:txBody>
      </p:sp>
      <p:graphicFrame>
        <p:nvGraphicFramePr>
          <p:cNvPr id="5" name="Table 5"/>
          <p:cNvGraphicFramePr>
            <a:graphicFrameLocks noGrp="1"/>
          </p:cNvGraphicFramePr>
          <p:nvPr/>
        </p:nvGraphicFramePr>
        <p:xfrm>
          <a:off x="1005202" y="3047109"/>
          <a:ext cx="16068675" cy="6905625"/>
        </p:xfrm>
        <a:graphic>
          <a:graphicData uri="http://schemas.openxmlformats.org/drawingml/2006/table">
            <a:tbl>
              <a:tblPr/>
              <a:tblGrid>
                <a:gridCol w="1344796">
                  <a:extLst>
                    <a:ext uri="{9D8B030D-6E8A-4147-A177-3AD203B41FA5}">
                      <a16:colId xmlns:a16="http://schemas.microsoft.com/office/drawing/2014/main" val="20000"/>
                    </a:ext>
                  </a:extLst>
                </a:gridCol>
                <a:gridCol w="7532639">
                  <a:extLst>
                    <a:ext uri="{9D8B030D-6E8A-4147-A177-3AD203B41FA5}">
                      <a16:colId xmlns:a16="http://schemas.microsoft.com/office/drawing/2014/main" val="20001"/>
                    </a:ext>
                  </a:extLst>
                </a:gridCol>
                <a:gridCol w="7191240">
                  <a:extLst>
                    <a:ext uri="{9D8B030D-6E8A-4147-A177-3AD203B41FA5}">
                      <a16:colId xmlns:a16="http://schemas.microsoft.com/office/drawing/2014/main" val="20002"/>
                    </a:ext>
                  </a:extLst>
                </a:gridCol>
              </a:tblGrid>
              <a:tr h="1104900">
                <a:tc>
                  <a:txBody>
                    <a:bodyPr/>
                    <a:lstStyle/>
                    <a:p>
                      <a:pPr algn="ctr">
                        <a:lnSpc>
                          <a:spcPts val="4199"/>
                        </a:lnSpc>
                        <a:defRPr/>
                      </a:pPr>
                      <a:endParaRPr lang="en-US" sz="1100"/>
                    </a:p>
                  </a:txBody>
                  <a:tcPr marL="190500" marR="190500" marT="190500" marB="190500" anchor="ctr">
                    <a:lnL w="0" cap="flat" cmpd="sng" algn="ctr">
                      <a:solidFill>
                        <a:srgbClr val="FFD699"/>
                      </a:solidFill>
                      <a:prstDash val="solid"/>
                      <a:round/>
                      <a:headEnd type="none" w="med" len="med"/>
                      <a:tailEnd type="none" w="med" len="med"/>
                    </a:lnL>
                    <a:lnR w="0" cap="flat" cmpd="sng" algn="ctr">
                      <a:solidFill>
                        <a:srgbClr val="FFD699"/>
                      </a:solidFill>
                      <a:prstDash val="solid"/>
                      <a:round/>
                      <a:headEnd type="none" w="med" len="med"/>
                      <a:tailEnd type="none" w="med" len="med"/>
                    </a:lnR>
                    <a:lnT w="0" cap="flat" cmpd="sng" algn="ctr">
                      <a:solidFill>
                        <a:srgbClr val="FFD699"/>
                      </a:solidFill>
                      <a:prstDash val="solid"/>
                      <a:round/>
                      <a:headEnd type="none" w="med" len="med"/>
                      <a:tailEnd type="none" w="med" len="med"/>
                    </a:lnT>
                    <a:lnB w="0" cap="flat" cmpd="sng" algn="ctr">
                      <a:solidFill>
                        <a:srgbClr val="FFD699"/>
                      </a:solidFill>
                      <a:prstDash val="solid"/>
                      <a:round/>
                      <a:headEnd type="none" w="med" len="med"/>
                      <a:tailEnd type="none" w="med" len="med"/>
                    </a:lnB>
                    <a:solidFill>
                      <a:srgbClr val="FFD699"/>
                    </a:solidFill>
                  </a:tcPr>
                </a:tc>
                <a:tc>
                  <a:txBody>
                    <a:bodyPr/>
                    <a:lstStyle/>
                    <a:p>
                      <a:pPr algn="ctr">
                        <a:lnSpc>
                          <a:spcPts val="4199"/>
                        </a:lnSpc>
                        <a:defRPr/>
                      </a:pPr>
                      <a:r>
                        <a:rPr lang="en-US" sz="2999">
                          <a:solidFill>
                            <a:srgbClr val="000000"/>
                          </a:solidFill>
                          <a:latin typeface="Asap Bold"/>
                        </a:rPr>
                        <a:t>SWING</a:t>
                      </a:r>
                      <a:endParaRPr lang="en-US" sz="1100"/>
                    </a:p>
                  </a:txBody>
                  <a:tcPr marL="190500" marR="190500" marT="190500" marB="190500" anchor="ctr">
                    <a:lnL w="0" cap="flat" cmpd="sng" algn="ctr">
                      <a:solidFill>
                        <a:srgbClr val="FFD699"/>
                      </a:solidFill>
                      <a:prstDash val="solid"/>
                      <a:round/>
                      <a:headEnd type="none" w="med" len="med"/>
                      <a:tailEnd type="none" w="med" len="med"/>
                    </a:lnL>
                    <a:lnR w="0" cap="flat" cmpd="sng" algn="ctr">
                      <a:solidFill>
                        <a:srgbClr val="FFD699"/>
                      </a:solidFill>
                      <a:prstDash val="solid"/>
                      <a:round/>
                      <a:headEnd type="none" w="med" len="med"/>
                      <a:tailEnd type="none" w="med" len="med"/>
                    </a:lnR>
                    <a:lnT w="0" cap="flat" cmpd="sng" algn="ctr">
                      <a:solidFill>
                        <a:srgbClr val="FFD699"/>
                      </a:solidFill>
                      <a:prstDash val="solid"/>
                      <a:round/>
                      <a:headEnd type="none" w="med" len="med"/>
                      <a:tailEnd type="none" w="med" len="med"/>
                    </a:lnT>
                    <a:lnB w="0" cap="flat" cmpd="sng" algn="ctr">
                      <a:solidFill>
                        <a:srgbClr val="FFD699"/>
                      </a:solidFill>
                      <a:prstDash val="solid"/>
                      <a:round/>
                      <a:headEnd type="none" w="med" len="med"/>
                      <a:tailEnd type="none" w="med" len="med"/>
                    </a:lnB>
                    <a:solidFill>
                      <a:srgbClr val="FFD699"/>
                    </a:solidFill>
                  </a:tcPr>
                </a:tc>
                <a:tc>
                  <a:txBody>
                    <a:bodyPr/>
                    <a:lstStyle/>
                    <a:p>
                      <a:pPr algn="ctr">
                        <a:lnSpc>
                          <a:spcPts val="4199"/>
                        </a:lnSpc>
                        <a:defRPr/>
                      </a:pPr>
                      <a:r>
                        <a:rPr lang="en-US" sz="2999">
                          <a:solidFill>
                            <a:srgbClr val="000000"/>
                          </a:solidFill>
                          <a:latin typeface="Asap Bold"/>
                        </a:rPr>
                        <a:t>AWT</a:t>
                      </a:r>
                      <a:endParaRPr lang="en-US" sz="1100"/>
                    </a:p>
                  </a:txBody>
                  <a:tcPr marL="190500" marR="190500" marT="190500" marB="190500" anchor="ctr">
                    <a:lnL w="0" cap="flat" cmpd="sng" algn="ctr">
                      <a:solidFill>
                        <a:srgbClr val="FFD699"/>
                      </a:solidFill>
                      <a:prstDash val="solid"/>
                      <a:round/>
                      <a:headEnd type="none" w="med" len="med"/>
                      <a:tailEnd type="none" w="med" len="med"/>
                    </a:lnL>
                    <a:lnR w="0" cap="flat" cmpd="sng" algn="ctr">
                      <a:solidFill>
                        <a:srgbClr val="FFD699"/>
                      </a:solidFill>
                      <a:prstDash val="solid"/>
                      <a:round/>
                      <a:headEnd type="none" w="med" len="med"/>
                      <a:tailEnd type="none" w="med" len="med"/>
                    </a:lnR>
                    <a:lnT w="0" cap="flat" cmpd="sng" algn="ctr">
                      <a:solidFill>
                        <a:srgbClr val="FFD699"/>
                      </a:solidFill>
                      <a:prstDash val="solid"/>
                      <a:round/>
                      <a:headEnd type="none" w="med" len="med"/>
                      <a:tailEnd type="none" w="med" len="med"/>
                    </a:lnT>
                    <a:lnB w="0" cap="flat" cmpd="sng" algn="ctr">
                      <a:solidFill>
                        <a:srgbClr val="FFD699"/>
                      </a:solidFill>
                      <a:prstDash val="solid"/>
                      <a:round/>
                      <a:headEnd type="none" w="med" len="med"/>
                      <a:tailEnd type="none" w="med" len="med"/>
                    </a:lnB>
                    <a:solidFill>
                      <a:srgbClr val="FFD699"/>
                    </a:solidFill>
                  </a:tcPr>
                </a:tc>
                <a:extLst>
                  <a:ext uri="{0D108BD9-81ED-4DB2-BD59-A6C34878D82A}">
                    <a16:rowId xmlns:a16="http://schemas.microsoft.com/office/drawing/2014/main" val="10000"/>
                  </a:ext>
                </a:extLst>
              </a:tr>
              <a:tr h="1160145">
                <a:tc>
                  <a:txBody>
                    <a:bodyPr/>
                    <a:lstStyle/>
                    <a:p>
                      <a:pPr algn="ctr">
                        <a:lnSpc>
                          <a:spcPts val="4479"/>
                        </a:lnSpc>
                        <a:defRPr/>
                      </a:pPr>
                      <a:r>
                        <a:rPr lang="en-US" sz="3199">
                          <a:solidFill>
                            <a:srgbClr val="00A181"/>
                          </a:solidFill>
                          <a:latin typeface="Asap Bold Italics"/>
                        </a:rPr>
                        <a:t>1</a:t>
                      </a:r>
                      <a:endParaRPr lang="en-US" sz="1100"/>
                    </a:p>
                  </a:txBody>
                  <a:tcPr marL="190500" marR="190500" marT="190500" marB="190500" anchor="ctr">
                    <a:lnL w="0" cap="flat" cmpd="sng" algn="ctr">
                      <a:solidFill>
                        <a:srgbClr val="FFD699"/>
                      </a:solidFill>
                      <a:prstDash val="solid"/>
                      <a:round/>
                      <a:headEnd type="none" w="med" len="med"/>
                      <a:tailEnd type="none" w="med" len="med"/>
                    </a:lnL>
                    <a:lnR w="0" cap="flat" cmpd="sng" algn="ctr">
                      <a:solidFill>
                        <a:srgbClr val="FFD699"/>
                      </a:solidFill>
                      <a:prstDash val="solid"/>
                      <a:round/>
                      <a:headEnd type="none" w="med" len="med"/>
                      <a:tailEnd type="none" w="med" len="med"/>
                    </a:lnR>
                    <a:lnT w="0" cap="flat" cmpd="sng" algn="ctr">
                      <a:solidFill>
                        <a:srgbClr val="FFD699"/>
                      </a:solidFill>
                      <a:prstDash val="solid"/>
                      <a:round/>
                      <a:headEnd type="none" w="med" len="med"/>
                      <a:tailEnd type="none" w="med" len="med"/>
                    </a:lnT>
                    <a:lnB w="0" cap="flat" cmpd="sng" algn="ctr">
                      <a:solidFill>
                        <a:srgbClr val="FFD699"/>
                      </a:solidFill>
                      <a:prstDash val="solid"/>
                      <a:round/>
                      <a:headEnd type="none" w="med" len="med"/>
                      <a:tailEnd type="none" w="med" len="med"/>
                    </a:lnB>
                    <a:solidFill>
                      <a:srgbClr val="FFEBCD"/>
                    </a:solidFill>
                  </a:tcPr>
                </a:tc>
                <a:tc>
                  <a:txBody>
                    <a:bodyPr/>
                    <a:lstStyle/>
                    <a:p>
                      <a:pPr algn="ctr">
                        <a:lnSpc>
                          <a:spcPts val="4199"/>
                        </a:lnSpc>
                        <a:defRPr/>
                      </a:pPr>
                      <a:r>
                        <a:rPr lang="en-US" sz="2999">
                          <a:solidFill>
                            <a:srgbClr val="000000"/>
                          </a:solidFill>
                          <a:latin typeface="Asap"/>
                        </a:rPr>
                        <a:t>độc lập với nền tảng</a:t>
                      </a:r>
                      <a:endParaRPr lang="en-US" sz="1100"/>
                    </a:p>
                  </a:txBody>
                  <a:tcPr marL="190500" marR="190500" marT="190500" marB="190500" anchor="ctr">
                    <a:lnL w="0" cap="flat" cmpd="sng" algn="ctr">
                      <a:solidFill>
                        <a:srgbClr val="FFD699"/>
                      </a:solidFill>
                      <a:prstDash val="solid"/>
                      <a:round/>
                      <a:headEnd type="none" w="med" len="med"/>
                      <a:tailEnd type="none" w="med" len="med"/>
                    </a:lnL>
                    <a:lnR w="0" cap="flat" cmpd="sng" algn="ctr">
                      <a:solidFill>
                        <a:srgbClr val="FFD699"/>
                      </a:solidFill>
                      <a:prstDash val="solid"/>
                      <a:round/>
                      <a:headEnd type="none" w="med" len="med"/>
                      <a:tailEnd type="none" w="med" len="med"/>
                    </a:lnR>
                    <a:lnT w="0" cap="flat" cmpd="sng" algn="ctr">
                      <a:solidFill>
                        <a:srgbClr val="FFD699"/>
                      </a:solidFill>
                      <a:prstDash val="solid"/>
                      <a:round/>
                      <a:headEnd type="none" w="med" len="med"/>
                      <a:tailEnd type="none" w="med" len="med"/>
                    </a:lnT>
                    <a:lnB w="0" cap="flat" cmpd="sng" algn="ctr">
                      <a:solidFill>
                        <a:srgbClr val="FFD699"/>
                      </a:solidFill>
                      <a:prstDash val="solid"/>
                      <a:round/>
                      <a:headEnd type="none" w="med" len="med"/>
                      <a:tailEnd type="none" w="med" len="med"/>
                    </a:lnB>
                    <a:solidFill>
                      <a:srgbClr val="FFF4E3"/>
                    </a:solidFill>
                  </a:tcPr>
                </a:tc>
                <a:tc>
                  <a:txBody>
                    <a:bodyPr/>
                    <a:lstStyle/>
                    <a:p>
                      <a:pPr algn="ctr">
                        <a:lnSpc>
                          <a:spcPts val="4199"/>
                        </a:lnSpc>
                        <a:defRPr/>
                      </a:pPr>
                      <a:r>
                        <a:rPr lang="en-US" sz="2999">
                          <a:solidFill>
                            <a:srgbClr val="000000"/>
                          </a:solidFill>
                          <a:latin typeface="Asap"/>
                        </a:rPr>
                        <a:t>phụ thuộc vào nền tảng</a:t>
                      </a:r>
                      <a:endParaRPr lang="en-US" sz="1100"/>
                    </a:p>
                  </a:txBody>
                  <a:tcPr marL="190500" marR="190500" marT="190500" marB="190500" anchor="ctr">
                    <a:lnL w="0" cap="flat" cmpd="sng" algn="ctr">
                      <a:solidFill>
                        <a:srgbClr val="FFD699"/>
                      </a:solidFill>
                      <a:prstDash val="solid"/>
                      <a:round/>
                      <a:headEnd type="none" w="med" len="med"/>
                      <a:tailEnd type="none" w="med" len="med"/>
                    </a:lnL>
                    <a:lnR w="0" cap="flat" cmpd="sng" algn="ctr">
                      <a:solidFill>
                        <a:srgbClr val="FFD699"/>
                      </a:solidFill>
                      <a:prstDash val="solid"/>
                      <a:round/>
                      <a:headEnd type="none" w="med" len="med"/>
                      <a:tailEnd type="none" w="med" len="med"/>
                    </a:lnR>
                    <a:lnT w="0" cap="flat" cmpd="sng" algn="ctr">
                      <a:solidFill>
                        <a:srgbClr val="FFD699"/>
                      </a:solidFill>
                      <a:prstDash val="solid"/>
                      <a:round/>
                      <a:headEnd type="none" w="med" len="med"/>
                      <a:tailEnd type="none" w="med" len="med"/>
                    </a:lnT>
                    <a:lnB w="0" cap="flat" cmpd="sng" algn="ctr">
                      <a:solidFill>
                        <a:srgbClr val="FFD699"/>
                      </a:solidFill>
                      <a:prstDash val="solid"/>
                      <a:round/>
                      <a:headEnd type="none" w="med" len="med"/>
                      <a:tailEnd type="none" w="med" len="med"/>
                    </a:lnB>
                    <a:solidFill>
                      <a:srgbClr val="FFF4E3"/>
                    </a:solidFill>
                  </a:tcPr>
                </a:tc>
                <a:extLst>
                  <a:ext uri="{0D108BD9-81ED-4DB2-BD59-A6C34878D82A}">
                    <a16:rowId xmlns:a16="http://schemas.microsoft.com/office/drawing/2014/main" val="10001"/>
                  </a:ext>
                </a:extLst>
              </a:tr>
              <a:tr h="1160145">
                <a:tc>
                  <a:txBody>
                    <a:bodyPr/>
                    <a:lstStyle/>
                    <a:p>
                      <a:pPr algn="ctr">
                        <a:lnSpc>
                          <a:spcPts val="4479"/>
                        </a:lnSpc>
                        <a:defRPr/>
                      </a:pPr>
                      <a:r>
                        <a:rPr lang="en-US" sz="3199">
                          <a:solidFill>
                            <a:srgbClr val="00A181"/>
                          </a:solidFill>
                          <a:latin typeface="Asap Bold Italics"/>
                        </a:rPr>
                        <a:t>2</a:t>
                      </a:r>
                      <a:endParaRPr lang="en-US" sz="1100"/>
                    </a:p>
                  </a:txBody>
                  <a:tcPr marL="190500" marR="190500" marT="190500" marB="190500" anchor="ctr">
                    <a:lnL w="0" cap="flat" cmpd="sng" algn="ctr">
                      <a:solidFill>
                        <a:srgbClr val="FFD699"/>
                      </a:solidFill>
                      <a:prstDash val="solid"/>
                      <a:round/>
                      <a:headEnd type="none" w="med" len="med"/>
                      <a:tailEnd type="none" w="med" len="med"/>
                    </a:lnL>
                    <a:lnR w="0" cap="flat" cmpd="sng" algn="ctr">
                      <a:solidFill>
                        <a:srgbClr val="FFD699"/>
                      </a:solidFill>
                      <a:prstDash val="solid"/>
                      <a:round/>
                      <a:headEnd type="none" w="med" len="med"/>
                      <a:tailEnd type="none" w="med" len="med"/>
                    </a:lnR>
                    <a:lnT w="0" cap="flat" cmpd="sng" algn="ctr">
                      <a:solidFill>
                        <a:srgbClr val="FFD699"/>
                      </a:solidFill>
                      <a:prstDash val="solid"/>
                      <a:round/>
                      <a:headEnd type="none" w="med" len="med"/>
                      <a:tailEnd type="none" w="med" len="med"/>
                    </a:lnT>
                    <a:lnB w="0" cap="flat" cmpd="sng" algn="ctr">
                      <a:solidFill>
                        <a:srgbClr val="FFD699"/>
                      </a:solidFill>
                      <a:prstDash val="solid"/>
                      <a:round/>
                      <a:headEnd type="none" w="med" len="med"/>
                      <a:tailEnd type="none" w="med" len="med"/>
                    </a:lnB>
                    <a:solidFill>
                      <a:srgbClr val="FFEBCD"/>
                    </a:solidFill>
                  </a:tcPr>
                </a:tc>
                <a:tc>
                  <a:txBody>
                    <a:bodyPr/>
                    <a:lstStyle/>
                    <a:p>
                      <a:pPr algn="ctr">
                        <a:lnSpc>
                          <a:spcPts val="4199"/>
                        </a:lnSpc>
                        <a:defRPr/>
                      </a:pPr>
                      <a:r>
                        <a:rPr lang="en-US" sz="2999">
                          <a:solidFill>
                            <a:srgbClr val="000000"/>
                          </a:solidFill>
                          <a:latin typeface="Asap"/>
                        </a:rPr>
                        <a:t>vẽ giao diện nhanh hơn</a:t>
                      </a:r>
                      <a:endParaRPr lang="en-US" sz="1100"/>
                    </a:p>
                  </a:txBody>
                  <a:tcPr marL="190500" marR="190500" marT="190500" marB="190500" anchor="ctr">
                    <a:lnL w="0" cap="flat" cmpd="sng" algn="ctr">
                      <a:solidFill>
                        <a:srgbClr val="FFD699"/>
                      </a:solidFill>
                      <a:prstDash val="solid"/>
                      <a:round/>
                      <a:headEnd type="none" w="med" len="med"/>
                      <a:tailEnd type="none" w="med" len="med"/>
                    </a:lnL>
                    <a:lnR w="0" cap="flat" cmpd="sng" algn="ctr">
                      <a:solidFill>
                        <a:srgbClr val="FFD699"/>
                      </a:solidFill>
                      <a:prstDash val="solid"/>
                      <a:round/>
                      <a:headEnd type="none" w="med" len="med"/>
                      <a:tailEnd type="none" w="med" len="med"/>
                    </a:lnR>
                    <a:lnT w="0" cap="flat" cmpd="sng" algn="ctr">
                      <a:solidFill>
                        <a:srgbClr val="FFD699"/>
                      </a:solidFill>
                      <a:prstDash val="solid"/>
                      <a:round/>
                      <a:headEnd type="none" w="med" len="med"/>
                      <a:tailEnd type="none" w="med" len="med"/>
                    </a:lnT>
                    <a:lnB w="0" cap="flat" cmpd="sng" algn="ctr">
                      <a:solidFill>
                        <a:srgbClr val="FFD699"/>
                      </a:solidFill>
                      <a:prstDash val="solid"/>
                      <a:round/>
                      <a:headEnd type="none" w="med" len="med"/>
                      <a:tailEnd type="none" w="med" len="med"/>
                    </a:lnB>
                    <a:solidFill>
                      <a:srgbClr val="FFF4E3"/>
                    </a:solidFill>
                  </a:tcPr>
                </a:tc>
                <a:tc>
                  <a:txBody>
                    <a:bodyPr/>
                    <a:lstStyle/>
                    <a:p>
                      <a:pPr algn="ctr">
                        <a:lnSpc>
                          <a:spcPts val="4199"/>
                        </a:lnSpc>
                        <a:defRPr/>
                      </a:pPr>
                      <a:r>
                        <a:rPr lang="en-US" sz="2999">
                          <a:solidFill>
                            <a:srgbClr val="000000"/>
                          </a:solidFill>
                          <a:latin typeface="Asap"/>
                        </a:rPr>
                        <a:t>vẽ chậm hơn</a:t>
                      </a:r>
                      <a:endParaRPr lang="en-US" sz="1100"/>
                    </a:p>
                  </a:txBody>
                  <a:tcPr marL="190500" marR="190500" marT="190500" marB="190500" anchor="ctr">
                    <a:lnL w="0" cap="flat" cmpd="sng" algn="ctr">
                      <a:solidFill>
                        <a:srgbClr val="FFD699"/>
                      </a:solidFill>
                      <a:prstDash val="solid"/>
                      <a:round/>
                      <a:headEnd type="none" w="med" len="med"/>
                      <a:tailEnd type="none" w="med" len="med"/>
                    </a:lnL>
                    <a:lnR w="0" cap="flat" cmpd="sng" algn="ctr">
                      <a:solidFill>
                        <a:srgbClr val="FFD699"/>
                      </a:solidFill>
                      <a:prstDash val="solid"/>
                      <a:round/>
                      <a:headEnd type="none" w="med" len="med"/>
                      <a:tailEnd type="none" w="med" len="med"/>
                    </a:lnR>
                    <a:lnT w="0" cap="flat" cmpd="sng" algn="ctr">
                      <a:solidFill>
                        <a:srgbClr val="FFD699"/>
                      </a:solidFill>
                      <a:prstDash val="solid"/>
                      <a:round/>
                      <a:headEnd type="none" w="med" len="med"/>
                      <a:tailEnd type="none" w="med" len="med"/>
                    </a:lnT>
                    <a:lnB w="0" cap="flat" cmpd="sng" algn="ctr">
                      <a:solidFill>
                        <a:srgbClr val="FFD699"/>
                      </a:solidFill>
                      <a:prstDash val="solid"/>
                      <a:round/>
                      <a:headEnd type="none" w="med" len="med"/>
                      <a:tailEnd type="none" w="med" len="med"/>
                    </a:lnB>
                    <a:solidFill>
                      <a:srgbClr val="FFF4E3"/>
                    </a:solidFill>
                  </a:tcPr>
                </a:tc>
                <a:extLst>
                  <a:ext uri="{0D108BD9-81ED-4DB2-BD59-A6C34878D82A}">
                    <a16:rowId xmlns:a16="http://schemas.microsoft.com/office/drawing/2014/main" val="10002"/>
                  </a:ext>
                </a:extLst>
              </a:tr>
              <a:tr h="1160145">
                <a:tc>
                  <a:txBody>
                    <a:bodyPr/>
                    <a:lstStyle/>
                    <a:p>
                      <a:pPr algn="ctr">
                        <a:lnSpc>
                          <a:spcPts val="4479"/>
                        </a:lnSpc>
                        <a:defRPr/>
                      </a:pPr>
                      <a:r>
                        <a:rPr lang="en-US" sz="3199">
                          <a:solidFill>
                            <a:srgbClr val="00A181"/>
                          </a:solidFill>
                          <a:latin typeface="Asap Bold Italics"/>
                        </a:rPr>
                        <a:t>3</a:t>
                      </a:r>
                      <a:endParaRPr lang="en-US" sz="1100"/>
                    </a:p>
                  </a:txBody>
                  <a:tcPr marL="190500" marR="190500" marT="190500" marB="190500" anchor="ctr">
                    <a:lnL w="0" cap="flat" cmpd="sng" algn="ctr">
                      <a:solidFill>
                        <a:srgbClr val="FFD699"/>
                      </a:solidFill>
                      <a:prstDash val="solid"/>
                      <a:round/>
                      <a:headEnd type="none" w="med" len="med"/>
                      <a:tailEnd type="none" w="med" len="med"/>
                    </a:lnL>
                    <a:lnR w="0" cap="flat" cmpd="sng" algn="ctr">
                      <a:solidFill>
                        <a:srgbClr val="FFD699"/>
                      </a:solidFill>
                      <a:prstDash val="solid"/>
                      <a:round/>
                      <a:headEnd type="none" w="med" len="med"/>
                      <a:tailEnd type="none" w="med" len="med"/>
                    </a:lnR>
                    <a:lnT w="0" cap="flat" cmpd="sng" algn="ctr">
                      <a:solidFill>
                        <a:srgbClr val="FFD699"/>
                      </a:solidFill>
                      <a:prstDash val="solid"/>
                      <a:round/>
                      <a:headEnd type="none" w="med" len="med"/>
                      <a:tailEnd type="none" w="med" len="med"/>
                    </a:lnT>
                    <a:lnB w="0" cap="flat" cmpd="sng" algn="ctr">
                      <a:solidFill>
                        <a:srgbClr val="FFD699"/>
                      </a:solidFill>
                      <a:prstDash val="solid"/>
                      <a:round/>
                      <a:headEnd type="none" w="med" len="med"/>
                      <a:tailEnd type="none" w="med" len="med"/>
                    </a:lnB>
                    <a:solidFill>
                      <a:srgbClr val="FFEBCD"/>
                    </a:solidFill>
                  </a:tcPr>
                </a:tc>
                <a:tc>
                  <a:txBody>
                    <a:bodyPr/>
                    <a:lstStyle/>
                    <a:p>
                      <a:pPr algn="ctr">
                        <a:lnSpc>
                          <a:spcPts val="4199"/>
                        </a:lnSpc>
                        <a:defRPr/>
                      </a:pPr>
                      <a:r>
                        <a:rPr lang="en-US" sz="2999">
                          <a:solidFill>
                            <a:srgbClr val="000000"/>
                          </a:solidFill>
                          <a:latin typeface="Asap"/>
                        </a:rPr>
                        <a:t>hỗ trợ look and feel</a:t>
                      </a:r>
                      <a:endParaRPr lang="en-US" sz="1100"/>
                    </a:p>
                  </a:txBody>
                  <a:tcPr marL="190500" marR="190500" marT="190500" marB="190500" anchor="ctr">
                    <a:lnL w="0" cap="flat" cmpd="sng" algn="ctr">
                      <a:solidFill>
                        <a:srgbClr val="FFD699"/>
                      </a:solidFill>
                      <a:prstDash val="solid"/>
                      <a:round/>
                      <a:headEnd type="none" w="med" len="med"/>
                      <a:tailEnd type="none" w="med" len="med"/>
                    </a:lnL>
                    <a:lnR w="0" cap="flat" cmpd="sng" algn="ctr">
                      <a:solidFill>
                        <a:srgbClr val="FFD699"/>
                      </a:solidFill>
                      <a:prstDash val="solid"/>
                      <a:round/>
                      <a:headEnd type="none" w="med" len="med"/>
                      <a:tailEnd type="none" w="med" len="med"/>
                    </a:lnR>
                    <a:lnT w="0" cap="flat" cmpd="sng" algn="ctr">
                      <a:solidFill>
                        <a:srgbClr val="FFD699"/>
                      </a:solidFill>
                      <a:prstDash val="solid"/>
                      <a:round/>
                      <a:headEnd type="none" w="med" len="med"/>
                      <a:tailEnd type="none" w="med" len="med"/>
                    </a:lnT>
                    <a:lnB w="0" cap="flat" cmpd="sng" algn="ctr">
                      <a:solidFill>
                        <a:srgbClr val="FFD699"/>
                      </a:solidFill>
                      <a:prstDash val="solid"/>
                      <a:round/>
                      <a:headEnd type="none" w="med" len="med"/>
                      <a:tailEnd type="none" w="med" len="med"/>
                    </a:lnB>
                    <a:solidFill>
                      <a:srgbClr val="FFF4E3"/>
                    </a:solidFill>
                  </a:tcPr>
                </a:tc>
                <a:tc>
                  <a:txBody>
                    <a:bodyPr/>
                    <a:lstStyle/>
                    <a:p>
                      <a:pPr algn="ctr">
                        <a:lnSpc>
                          <a:spcPts val="4199"/>
                        </a:lnSpc>
                        <a:defRPr/>
                      </a:pPr>
                      <a:r>
                        <a:rPr lang="en-US" sz="2999">
                          <a:solidFill>
                            <a:srgbClr val="000000"/>
                          </a:solidFill>
                          <a:latin typeface="Asap"/>
                        </a:rPr>
                        <a:t>không hỗ trợ look and feel</a:t>
                      </a:r>
                      <a:endParaRPr lang="en-US" sz="1100"/>
                    </a:p>
                  </a:txBody>
                  <a:tcPr marL="190500" marR="190500" marT="190500" marB="190500" anchor="ctr">
                    <a:lnL w="0" cap="flat" cmpd="sng" algn="ctr">
                      <a:solidFill>
                        <a:srgbClr val="FFD699"/>
                      </a:solidFill>
                      <a:prstDash val="solid"/>
                      <a:round/>
                      <a:headEnd type="none" w="med" len="med"/>
                      <a:tailEnd type="none" w="med" len="med"/>
                    </a:lnL>
                    <a:lnR w="0" cap="flat" cmpd="sng" algn="ctr">
                      <a:solidFill>
                        <a:srgbClr val="FFD699"/>
                      </a:solidFill>
                      <a:prstDash val="solid"/>
                      <a:round/>
                      <a:headEnd type="none" w="med" len="med"/>
                      <a:tailEnd type="none" w="med" len="med"/>
                    </a:lnR>
                    <a:lnT w="0" cap="flat" cmpd="sng" algn="ctr">
                      <a:solidFill>
                        <a:srgbClr val="FFD699"/>
                      </a:solidFill>
                      <a:prstDash val="solid"/>
                      <a:round/>
                      <a:headEnd type="none" w="med" len="med"/>
                      <a:tailEnd type="none" w="med" len="med"/>
                    </a:lnT>
                    <a:lnB w="0" cap="flat" cmpd="sng" algn="ctr">
                      <a:solidFill>
                        <a:srgbClr val="FFD699"/>
                      </a:solidFill>
                      <a:prstDash val="solid"/>
                      <a:round/>
                      <a:headEnd type="none" w="med" len="med"/>
                      <a:tailEnd type="none" w="med" len="med"/>
                    </a:lnB>
                    <a:solidFill>
                      <a:srgbClr val="FFF4E3"/>
                    </a:solidFill>
                  </a:tcPr>
                </a:tc>
                <a:extLst>
                  <a:ext uri="{0D108BD9-81ED-4DB2-BD59-A6C34878D82A}">
                    <a16:rowId xmlns:a16="http://schemas.microsoft.com/office/drawing/2014/main" val="10003"/>
                  </a:ext>
                </a:extLst>
              </a:tr>
              <a:tr h="1160145">
                <a:tc>
                  <a:txBody>
                    <a:bodyPr/>
                    <a:lstStyle/>
                    <a:p>
                      <a:pPr algn="ctr">
                        <a:lnSpc>
                          <a:spcPts val="4479"/>
                        </a:lnSpc>
                        <a:defRPr/>
                      </a:pPr>
                      <a:r>
                        <a:rPr lang="en-US" sz="3199">
                          <a:solidFill>
                            <a:srgbClr val="00A181"/>
                          </a:solidFill>
                          <a:latin typeface="Asap Bold Italics"/>
                        </a:rPr>
                        <a:t>4</a:t>
                      </a:r>
                      <a:endParaRPr lang="en-US" sz="1100"/>
                    </a:p>
                  </a:txBody>
                  <a:tcPr marL="190500" marR="190500" marT="190500" marB="190500" anchor="ctr">
                    <a:lnL w="0" cap="flat" cmpd="sng" algn="ctr">
                      <a:solidFill>
                        <a:srgbClr val="FFD699"/>
                      </a:solidFill>
                      <a:prstDash val="solid"/>
                      <a:round/>
                      <a:headEnd type="none" w="med" len="med"/>
                      <a:tailEnd type="none" w="med" len="med"/>
                    </a:lnL>
                    <a:lnR w="0" cap="flat" cmpd="sng" algn="ctr">
                      <a:solidFill>
                        <a:srgbClr val="FFD699"/>
                      </a:solidFill>
                      <a:prstDash val="solid"/>
                      <a:round/>
                      <a:headEnd type="none" w="med" len="med"/>
                      <a:tailEnd type="none" w="med" len="med"/>
                    </a:lnR>
                    <a:lnT w="0" cap="flat" cmpd="sng" algn="ctr">
                      <a:solidFill>
                        <a:srgbClr val="FFD699"/>
                      </a:solidFill>
                      <a:prstDash val="solid"/>
                      <a:round/>
                      <a:headEnd type="none" w="med" len="med"/>
                      <a:tailEnd type="none" w="med" len="med"/>
                    </a:lnT>
                    <a:lnB w="0" cap="flat" cmpd="sng" algn="ctr">
                      <a:solidFill>
                        <a:srgbClr val="FFD699"/>
                      </a:solidFill>
                      <a:prstDash val="solid"/>
                      <a:round/>
                      <a:headEnd type="none" w="med" len="med"/>
                      <a:tailEnd type="none" w="med" len="med"/>
                    </a:lnB>
                    <a:solidFill>
                      <a:srgbClr val="FFEBCD"/>
                    </a:solidFill>
                  </a:tcPr>
                </a:tc>
                <a:tc>
                  <a:txBody>
                    <a:bodyPr/>
                    <a:lstStyle/>
                    <a:p>
                      <a:pPr algn="ctr">
                        <a:lnSpc>
                          <a:spcPts val="4199"/>
                        </a:lnSpc>
                        <a:defRPr/>
                      </a:pPr>
                      <a:r>
                        <a:rPr lang="en-US" sz="2999">
                          <a:solidFill>
                            <a:srgbClr val="000000"/>
                          </a:solidFill>
                          <a:latin typeface="Asap"/>
                        </a:rPr>
                        <a:t>nhiều components hơn</a:t>
                      </a:r>
                      <a:endParaRPr lang="en-US" sz="1100"/>
                    </a:p>
                  </a:txBody>
                  <a:tcPr marL="190500" marR="190500" marT="190500" marB="190500" anchor="ctr">
                    <a:lnL w="0" cap="flat" cmpd="sng" algn="ctr">
                      <a:solidFill>
                        <a:srgbClr val="FFD699"/>
                      </a:solidFill>
                      <a:prstDash val="solid"/>
                      <a:round/>
                      <a:headEnd type="none" w="med" len="med"/>
                      <a:tailEnd type="none" w="med" len="med"/>
                    </a:lnL>
                    <a:lnR w="0" cap="flat" cmpd="sng" algn="ctr">
                      <a:solidFill>
                        <a:srgbClr val="FFD699"/>
                      </a:solidFill>
                      <a:prstDash val="solid"/>
                      <a:round/>
                      <a:headEnd type="none" w="med" len="med"/>
                      <a:tailEnd type="none" w="med" len="med"/>
                    </a:lnR>
                    <a:lnT w="0" cap="flat" cmpd="sng" algn="ctr">
                      <a:solidFill>
                        <a:srgbClr val="FFD699"/>
                      </a:solidFill>
                      <a:prstDash val="solid"/>
                      <a:round/>
                      <a:headEnd type="none" w="med" len="med"/>
                      <a:tailEnd type="none" w="med" len="med"/>
                    </a:lnT>
                    <a:lnB w="0" cap="flat" cmpd="sng" algn="ctr">
                      <a:solidFill>
                        <a:srgbClr val="FFD699"/>
                      </a:solidFill>
                      <a:prstDash val="solid"/>
                      <a:round/>
                      <a:headEnd type="none" w="med" len="med"/>
                      <a:tailEnd type="none" w="med" len="med"/>
                    </a:lnB>
                    <a:solidFill>
                      <a:srgbClr val="FFF4E3"/>
                    </a:solidFill>
                  </a:tcPr>
                </a:tc>
                <a:tc>
                  <a:txBody>
                    <a:bodyPr/>
                    <a:lstStyle/>
                    <a:p>
                      <a:pPr algn="ctr">
                        <a:lnSpc>
                          <a:spcPts val="4199"/>
                        </a:lnSpc>
                        <a:defRPr/>
                      </a:pPr>
                      <a:r>
                        <a:rPr lang="en-US" sz="2999">
                          <a:solidFill>
                            <a:srgbClr val="000000"/>
                          </a:solidFill>
                          <a:latin typeface="Asap"/>
                        </a:rPr>
                        <a:t>ít components hơn</a:t>
                      </a:r>
                      <a:endParaRPr lang="en-US" sz="1100"/>
                    </a:p>
                  </a:txBody>
                  <a:tcPr marL="190500" marR="190500" marT="190500" marB="190500" anchor="ctr">
                    <a:lnL w="0" cap="flat" cmpd="sng" algn="ctr">
                      <a:solidFill>
                        <a:srgbClr val="FFD699"/>
                      </a:solidFill>
                      <a:prstDash val="solid"/>
                      <a:round/>
                      <a:headEnd type="none" w="med" len="med"/>
                      <a:tailEnd type="none" w="med" len="med"/>
                    </a:lnL>
                    <a:lnR w="0" cap="flat" cmpd="sng" algn="ctr">
                      <a:solidFill>
                        <a:srgbClr val="FFD699"/>
                      </a:solidFill>
                      <a:prstDash val="solid"/>
                      <a:round/>
                      <a:headEnd type="none" w="med" len="med"/>
                      <a:tailEnd type="none" w="med" len="med"/>
                    </a:lnR>
                    <a:lnT w="0" cap="flat" cmpd="sng" algn="ctr">
                      <a:solidFill>
                        <a:srgbClr val="FFD699"/>
                      </a:solidFill>
                      <a:prstDash val="solid"/>
                      <a:round/>
                      <a:headEnd type="none" w="med" len="med"/>
                      <a:tailEnd type="none" w="med" len="med"/>
                    </a:lnT>
                    <a:lnB w="0" cap="flat" cmpd="sng" algn="ctr">
                      <a:solidFill>
                        <a:srgbClr val="FFD699"/>
                      </a:solidFill>
                      <a:prstDash val="solid"/>
                      <a:round/>
                      <a:headEnd type="none" w="med" len="med"/>
                      <a:tailEnd type="none" w="med" len="med"/>
                    </a:lnB>
                    <a:solidFill>
                      <a:srgbClr val="FFF4E3"/>
                    </a:solidFill>
                  </a:tcPr>
                </a:tc>
                <a:extLst>
                  <a:ext uri="{0D108BD9-81ED-4DB2-BD59-A6C34878D82A}">
                    <a16:rowId xmlns:a16="http://schemas.microsoft.com/office/drawing/2014/main" val="10004"/>
                  </a:ext>
                </a:extLst>
              </a:tr>
              <a:tr h="1160145">
                <a:tc>
                  <a:txBody>
                    <a:bodyPr/>
                    <a:lstStyle/>
                    <a:p>
                      <a:pPr algn="ctr">
                        <a:lnSpc>
                          <a:spcPts val="4479"/>
                        </a:lnSpc>
                        <a:defRPr/>
                      </a:pPr>
                      <a:r>
                        <a:rPr lang="en-US" sz="3199">
                          <a:solidFill>
                            <a:srgbClr val="00A181"/>
                          </a:solidFill>
                          <a:latin typeface="Asap Bold Italics"/>
                        </a:rPr>
                        <a:t>5</a:t>
                      </a:r>
                      <a:endParaRPr lang="en-US" sz="1100"/>
                    </a:p>
                  </a:txBody>
                  <a:tcPr marL="190500" marR="190500" marT="190500" marB="190500" anchor="ctr">
                    <a:lnL w="0" cap="flat" cmpd="sng" algn="ctr">
                      <a:solidFill>
                        <a:srgbClr val="FFD699"/>
                      </a:solidFill>
                      <a:prstDash val="solid"/>
                      <a:round/>
                      <a:headEnd type="none" w="med" len="med"/>
                      <a:tailEnd type="none" w="med" len="med"/>
                    </a:lnL>
                    <a:lnR w="0" cap="flat" cmpd="sng" algn="ctr">
                      <a:solidFill>
                        <a:srgbClr val="FFD699"/>
                      </a:solidFill>
                      <a:prstDash val="solid"/>
                      <a:round/>
                      <a:headEnd type="none" w="med" len="med"/>
                      <a:tailEnd type="none" w="med" len="med"/>
                    </a:lnR>
                    <a:lnT w="0" cap="flat" cmpd="sng" algn="ctr">
                      <a:solidFill>
                        <a:srgbClr val="FFD699"/>
                      </a:solidFill>
                      <a:prstDash val="solid"/>
                      <a:round/>
                      <a:headEnd type="none" w="med" len="med"/>
                      <a:tailEnd type="none" w="med" len="med"/>
                    </a:lnT>
                    <a:lnB w="0" cap="flat" cmpd="sng" algn="ctr">
                      <a:solidFill>
                        <a:srgbClr val="FFD699"/>
                      </a:solidFill>
                      <a:prstDash val="solid"/>
                      <a:round/>
                      <a:headEnd type="none" w="med" len="med"/>
                      <a:tailEnd type="none" w="med" len="med"/>
                    </a:lnB>
                    <a:solidFill>
                      <a:srgbClr val="FFEBCD"/>
                    </a:solidFill>
                  </a:tcPr>
                </a:tc>
                <a:tc>
                  <a:txBody>
                    <a:bodyPr/>
                    <a:lstStyle/>
                    <a:p>
                      <a:pPr algn="ctr">
                        <a:lnSpc>
                          <a:spcPts val="4199"/>
                        </a:lnSpc>
                        <a:defRPr/>
                      </a:pPr>
                      <a:r>
                        <a:rPr lang="en-US" sz="2999">
                          <a:solidFill>
                            <a:srgbClr val="000000"/>
                          </a:solidFill>
                          <a:latin typeface="Asap"/>
                        </a:rPr>
                        <a:t>hỗ trợ mvc</a:t>
                      </a:r>
                      <a:endParaRPr lang="en-US" sz="1100"/>
                    </a:p>
                  </a:txBody>
                  <a:tcPr marL="190500" marR="190500" marT="190500" marB="190500" anchor="ctr">
                    <a:lnL w="0" cap="flat" cmpd="sng" algn="ctr">
                      <a:solidFill>
                        <a:srgbClr val="FFD699"/>
                      </a:solidFill>
                      <a:prstDash val="solid"/>
                      <a:round/>
                      <a:headEnd type="none" w="med" len="med"/>
                      <a:tailEnd type="none" w="med" len="med"/>
                    </a:lnL>
                    <a:lnR w="0" cap="flat" cmpd="sng" algn="ctr">
                      <a:solidFill>
                        <a:srgbClr val="FFD699"/>
                      </a:solidFill>
                      <a:prstDash val="solid"/>
                      <a:round/>
                      <a:headEnd type="none" w="med" len="med"/>
                      <a:tailEnd type="none" w="med" len="med"/>
                    </a:lnR>
                    <a:lnT w="0" cap="flat" cmpd="sng" algn="ctr">
                      <a:solidFill>
                        <a:srgbClr val="FFD699"/>
                      </a:solidFill>
                      <a:prstDash val="solid"/>
                      <a:round/>
                      <a:headEnd type="none" w="med" len="med"/>
                      <a:tailEnd type="none" w="med" len="med"/>
                    </a:lnT>
                    <a:lnB w="0" cap="flat" cmpd="sng" algn="ctr">
                      <a:solidFill>
                        <a:srgbClr val="FFD699"/>
                      </a:solidFill>
                      <a:prstDash val="solid"/>
                      <a:round/>
                      <a:headEnd type="none" w="med" len="med"/>
                      <a:tailEnd type="none" w="med" len="med"/>
                    </a:lnB>
                    <a:solidFill>
                      <a:srgbClr val="FFF4E3"/>
                    </a:solidFill>
                  </a:tcPr>
                </a:tc>
                <a:tc>
                  <a:txBody>
                    <a:bodyPr/>
                    <a:lstStyle/>
                    <a:p>
                      <a:pPr algn="ctr">
                        <a:lnSpc>
                          <a:spcPts val="4199"/>
                        </a:lnSpc>
                        <a:defRPr/>
                      </a:pPr>
                      <a:r>
                        <a:rPr lang="en-US" sz="2999">
                          <a:solidFill>
                            <a:srgbClr val="000000"/>
                          </a:solidFill>
                          <a:latin typeface="Asap"/>
                        </a:rPr>
                        <a:t>không hỗ trợ mvc</a:t>
                      </a:r>
                      <a:endParaRPr lang="en-US" sz="1100"/>
                    </a:p>
                  </a:txBody>
                  <a:tcPr marL="190500" marR="190500" marT="190500" marB="190500" anchor="ctr">
                    <a:lnL w="0" cap="flat" cmpd="sng" algn="ctr">
                      <a:solidFill>
                        <a:srgbClr val="FFD699"/>
                      </a:solidFill>
                      <a:prstDash val="solid"/>
                      <a:round/>
                      <a:headEnd type="none" w="med" len="med"/>
                      <a:tailEnd type="none" w="med" len="med"/>
                    </a:lnL>
                    <a:lnR w="0" cap="flat" cmpd="sng" algn="ctr">
                      <a:solidFill>
                        <a:srgbClr val="FFD699"/>
                      </a:solidFill>
                      <a:prstDash val="solid"/>
                      <a:round/>
                      <a:headEnd type="none" w="med" len="med"/>
                      <a:tailEnd type="none" w="med" len="med"/>
                    </a:lnR>
                    <a:lnT w="0" cap="flat" cmpd="sng" algn="ctr">
                      <a:solidFill>
                        <a:srgbClr val="FFD699"/>
                      </a:solidFill>
                      <a:prstDash val="solid"/>
                      <a:round/>
                      <a:headEnd type="none" w="med" len="med"/>
                      <a:tailEnd type="none" w="med" len="med"/>
                    </a:lnT>
                    <a:lnB w="0" cap="flat" cmpd="sng" algn="ctr">
                      <a:solidFill>
                        <a:srgbClr val="FFD699"/>
                      </a:solidFill>
                      <a:prstDash val="solid"/>
                      <a:round/>
                      <a:headEnd type="none" w="med" len="med"/>
                      <a:tailEnd type="none" w="med" len="med"/>
                    </a:lnB>
                    <a:solidFill>
                      <a:srgbClr val="FFF4E3"/>
                    </a:solidFill>
                  </a:tcPr>
                </a:tc>
                <a:extLst>
                  <a:ext uri="{0D108BD9-81ED-4DB2-BD59-A6C34878D82A}">
                    <a16:rowId xmlns:a16="http://schemas.microsoft.com/office/drawing/2014/main" val="10005"/>
                  </a:ext>
                </a:extLst>
              </a:tr>
            </a:tbl>
          </a:graphicData>
        </a:graphic>
      </p:graphicFrame>
      <p:sp>
        <p:nvSpPr>
          <p:cNvPr id="6" name="TextBox 6"/>
          <p:cNvSpPr txBox="1"/>
          <p:nvPr/>
        </p:nvSpPr>
        <p:spPr>
          <a:xfrm>
            <a:off x="515212" y="1273137"/>
            <a:ext cx="979980" cy="330928"/>
          </a:xfrm>
          <a:prstGeom prst="rect">
            <a:avLst/>
          </a:prstGeom>
        </p:spPr>
        <p:txBody>
          <a:bodyPr lIns="0" tIns="0" rIns="0" bIns="0" rtlCol="0" anchor="t">
            <a:spAutoFit/>
          </a:bodyPr>
          <a:lstStyle/>
          <a:p>
            <a:pPr algn="ctr">
              <a:lnSpc>
                <a:spcPts val="2524"/>
              </a:lnSpc>
              <a:spcBef>
                <a:spcPct val="0"/>
              </a:spcBef>
            </a:pPr>
            <a:r>
              <a:rPr lang="en-US" sz="1803">
                <a:solidFill>
                  <a:srgbClr val="FFFFFF"/>
                </a:solidFill>
                <a:latin typeface="Asap Bold"/>
              </a:rPr>
              <a:t>Giới thiệu</a:t>
            </a:r>
          </a:p>
        </p:txBody>
      </p:sp>
      <p:sp>
        <p:nvSpPr>
          <p:cNvPr id="7" name="TextBox 7"/>
          <p:cNvSpPr txBox="1"/>
          <p:nvPr/>
        </p:nvSpPr>
        <p:spPr>
          <a:xfrm>
            <a:off x="3731161" y="193242"/>
            <a:ext cx="10663753" cy="1183503"/>
          </a:xfrm>
          <a:prstGeom prst="rect">
            <a:avLst/>
          </a:prstGeom>
        </p:spPr>
        <p:txBody>
          <a:bodyPr lIns="0" tIns="0" rIns="0" bIns="0" rtlCol="0" anchor="t">
            <a:spAutoFit/>
          </a:bodyPr>
          <a:lstStyle/>
          <a:p>
            <a:pPr algn="ctr">
              <a:lnSpc>
                <a:spcPts val="9760"/>
              </a:lnSpc>
              <a:spcBef>
                <a:spcPct val="0"/>
              </a:spcBef>
            </a:pPr>
            <a:r>
              <a:rPr lang="en-US" sz="6971">
                <a:solidFill>
                  <a:srgbClr val="FFFFFF"/>
                </a:solidFill>
                <a:latin typeface="Muli Bold"/>
              </a:rPr>
              <a:t>Java Swing và Java AWT</a:t>
            </a:r>
          </a:p>
        </p:txBody>
      </p:sp>
      <p:sp>
        <p:nvSpPr>
          <p:cNvPr id="8" name="TextBox 8"/>
          <p:cNvSpPr txBox="1"/>
          <p:nvPr/>
        </p:nvSpPr>
        <p:spPr>
          <a:xfrm>
            <a:off x="418486" y="2192237"/>
            <a:ext cx="17289103" cy="603885"/>
          </a:xfrm>
          <a:prstGeom prst="rect">
            <a:avLst/>
          </a:prstGeom>
        </p:spPr>
        <p:txBody>
          <a:bodyPr lIns="0" tIns="0" rIns="0" bIns="0" rtlCol="0" anchor="t">
            <a:spAutoFit/>
          </a:bodyPr>
          <a:lstStyle/>
          <a:p>
            <a:pPr algn="ctr">
              <a:lnSpc>
                <a:spcPts val="5040"/>
              </a:lnSpc>
              <a:spcBef>
                <a:spcPct val="0"/>
              </a:spcBef>
            </a:pPr>
            <a:r>
              <a:rPr lang="en-US" sz="3600">
                <a:solidFill>
                  <a:srgbClr val="FFFFFF"/>
                </a:solidFill>
                <a:latin typeface="Muli Bold"/>
              </a:rPr>
              <a:t>Swing được coi là một bước tiến lớn từ AWT. (Abstract Windowing Toolkit).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sp>
        <p:nvSpPr>
          <p:cNvPr id="2" name="Freeform 2"/>
          <p:cNvSpPr/>
          <p:nvPr/>
        </p:nvSpPr>
        <p:spPr>
          <a:xfrm>
            <a:off x="6667500" y="2857500"/>
            <a:ext cx="4762500" cy="4762500"/>
          </a:xfrm>
          <a:custGeom>
            <a:avLst/>
            <a:gdLst/>
            <a:ahLst/>
            <a:cxnLst/>
            <a:rect l="l" t="t" r="r" b="b"/>
            <a:pathLst>
              <a:path w="4762500" h="4762500">
                <a:moveTo>
                  <a:pt x="0" y="0"/>
                </a:moveTo>
                <a:lnTo>
                  <a:pt x="4762500" y="0"/>
                </a:lnTo>
                <a:lnTo>
                  <a:pt x="4762500" y="4762500"/>
                </a:lnTo>
                <a:lnTo>
                  <a:pt x="0" y="47625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8440010" y="3097609"/>
            <a:ext cx="1217480" cy="1875669"/>
          </a:xfrm>
          <a:custGeom>
            <a:avLst/>
            <a:gdLst/>
            <a:ahLst/>
            <a:cxnLst/>
            <a:rect l="l" t="t" r="r" b="b"/>
            <a:pathLst>
              <a:path w="1217480" h="1875669">
                <a:moveTo>
                  <a:pt x="0" y="0"/>
                </a:moveTo>
                <a:lnTo>
                  <a:pt x="1217480" y="0"/>
                </a:lnTo>
                <a:lnTo>
                  <a:pt x="1217480" y="1875669"/>
                </a:lnTo>
                <a:lnTo>
                  <a:pt x="0" y="187566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TextBox 4"/>
          <p:cNvSpPr txBox="1"/>
          <p:nvPr/>
        </p:nvSpPr>
        <p:spPr>
          <a:xfrm>
            <a:off x="7164467" y="5029200"/>
            <a:ext cx="3768566" cy="1758950"/>
          </a:xfrm>
          <a:prstGeom prst="rect">
            <a:avLst/>
          </a:prstGeom>
        </p:spPr>
        <p:txBody>
          <a:bodyPr lIns="0" tIns="0" rIns="0" bIns="0" rtlCol="0" anchor="t">
            <a:spAutoFit/>
          </a:bodyPr>
          <a:lstStyle/>
          <a:p>
            <a:pPr algn="ctr">
              <a:lnSpc>
                <a:spcPts val="7000"/>
              </a:lnSpc>
            </a:pPr>
            <a:r>
              <a:rPr lang="en-US" sz="5000">
                <a:solidFill>
                  <a:srgbClr val="FFFFFF"/>
                </a:solidFill>
                <a:latin typeface="Asap Bold"/>
              </a:rPr>
              <a:t>Lớp</a:t>
            </a:r>
          </a:p>
          <a:p>
            <a:pPr algn="ctr">
              <a:lnSpc>
                <a:spcPts val="7000"/>
              </a:lnSpc>
              <a:spcBef>
                <a:spcPct val="0"/>
              </a:spcBef>
            </a:pPr>
            <a:r>
              <a:rPr lang="en-US" sz="5000">
                <a:solidFill>
                  <a:srgbClr val="FFFFFF"/>
                </a:solidFill>
                <a:latin typeface="Asap Bold"/>
              </a:rPr>
              <a:t>JavaSwing</a:t>
            </a:r>
          </a:p>
        </p:txBody>
      </p:sp>
      <p:sp>
        <p:nvSpPr>
          <p:cNvPr id="5" name="TextBox 5"/>
          <p:cNvSpPr txBox="1"/>
          <p:nvPr/>
        </p:nvSpPr>
        <p:spPr>
          <a:xfrm>
            <a:off x="6667500" y="790575"/>
            <a:ext cx="4762500" cy="1377949"/>
          </a:xfrm>
          <a:prstGeom prst="rect">
            <a:avLst/>
          </a:prstGeom>
        </p:spPr>
        <p:txBody>
          <a:bodyPr lIns="0" tIns="0" rIns="0" bIns="0" rtlCol="0" anchor="t">
            <a:spAutoFit/>
          </a:bodyPr>
          <a:lstStyle/>
          <a:p>
            <a:pPr algn="ctr">
              <a:lnSpc>
                <a:spcPts val="11200"/>
              </a:lnSpc>
              <a:spcBef>
                <a:spcPct val="0"/>
              </a:spcBef>
            </a:pPr>
            <a:r>
              <a:rPr lang="en-US" sz="8000">
                <a:solidFill>
                  <a:srgbClr val="FFFFFF"/>
                </a:solidFill>
                <a:latin typeface="Muli Bold"/>
              </a:rPr>
              <a:t>Phần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sp>
        <p:nvSpPr>
          <p:cNvPr id="2" name="AutoShape 2"/>
          <p:cNvSpPr/>
          <p:nvPr/>
        </p:nvSpPr>
        <p:spPr>
          <a:xfrm>
            <a:off x="0" y="2400300"/>
            <a:ext cx="18288000" cy="0"/>
          </a:xfrm>
          <a:prstGeom prst="line">
            <a:avLst/>
          </a:prstGeom>
          <a:ln w="38100" cap="flat">
            <a:solidFill>
              <a:srgbClr val="FFFFFF"/>
            </a:solidFill>
            <a:prstDash val="solid"/>
            <a:headEnd type="none" w="sm" len="sm"/>
            <a:tailEnd type="none" w="sm" len="sm"/>
          </a:ln>
        </p:spPr>
        <p:txBody>
          <a:bodyPr/>
          <a:lstStyle/>
          <a:p>
            <a:endParaRPr lang="en-US"/>
          </a:p>
        </p:txBody>
      </p:sp>
      <p:sp>
        <p:nvSpPr>
          <p:cNvPr id="3" name="Freeform 3"/>
          <p:cNvSpPr/>
          <p:nvPr/>
        </p:nvSpPr>
        <p:spPr>
          <a:xfrm>
            <a:off x="0" y="19050"/>
            <a:ext cx="2381250" cy="2381250"/>
          </a:xfrm>
          <a:custGeom>
            <a:avLst/>
            <a:gdLst/>
            <a:ahLst/>
            <a:cxnLst/>
            <a:rect l="l" t="t" r="r" b="b"/>
            <a:pathLst>
              <a:path w="2381250" h="2381250">
                <a:moveTo>
                  <a:pt x="0" y="0"/>
                </a:moveTo>
                <a:lnTo>
                  <a:pt x="2381250" y="0"/>
                </a:lnTo>
                <a:lnTo>
                  <a:pt x="2381250" y="2381250"/>
                </a:lnTo>
                <a:lnTo>
                  <a:pt x="0" y="238125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886255" y="139104"/>
            <a:ext cx="608740" cy="937835"/>
          </a:xfrm>
          <a:custGeom>
            <a:avLst/>
            <a:gdLst/>
            <a:ahLst/>
            <a:cxnLst/>
            <a:rect l="l" t="t" r="r" b="b"/>
            <a:pathLst>
              <a:path w="608740" h="937835">
                <a:moveTo>
                  <a:pt x="0" y="0"/>
                </a:moveTo>
                <a:lnTo>
                  <a:pt x="608740" y="0"/>
                </a:lnTo>
                <a:lnTo>
                  <a:pt x="608740" y="937835"/>
                </a:lnTo>
                <a:lnTo>
                  <a:pt x="0" y="93783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5" name="Freeform 5"/>
          <p:cNvSpPr/>
          <p:nvPr/>
        </p:nvSpPr>
        <p:spPr>
          <a:xfrm>
            <a:off x="3934120" y="6808767"/>
            <a:ext cx="4629702" cy="2449533"/>
          </a:xfrm>
          <a:custGeom>
            <a:avLst/>
            <a:gdLst/>
            <a:ahLst/>
            <a:cxnLst/>
            <a:rect l="l" t="t" r="r" b="b"/>
            <a:pathLst>
              <a:path w="4629702" h="2449533">
                <a:moveTo>
                  <a:pt x="0" y="0"/>
                </a:moveTo>
                <a:lnTo>
                  <a:pt x="4629702" y="0"/>
                </a:lnTo>
                <a:lnTo>
                  <a:pt x="4629702" y="2449533"/>
                </a:lnTo>
                <a:lnTo>
                  <a:pt x="0" y="244953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6" name="TextBox 6"/>
          <p:cNvSpPr txBox="1"/>
          <p:nvPr/>
        </p:nvSpPr>
        <p:spPr>
          <a:xfrm>
            <a:off x="7541369" y="429108"/>
            <a:ext cx="4964013" cy="1377949"/>
          </a:xfrm>
          <a:prstGeom prst="rect">
            <a:avLst/>
          </a:prstGeom>
        </p:spPr>
        <p:txBody>
          <a:bodyPr lIns="0" tIns="0" rIns="0" bIns="0" rtlCol="0" anchor="t">
            <a:spAutoFit/>
          </a:bodyPr>
          <a:lstStyle/>
          <a:p>
            <a:pPr algn="ctr">
              <a:lnSpc>
                <a:spcPts val="11200"/>
              </a:lnSpc>
              <a:spcBef>
                <a:spcPct val="0"/>
              </a:spcBef>
            </a:pPr>
            <a:r>
              <a:rPr lang="en-US" sz="8000">
                <a:solidFill>
                  <a:srgbClr val="FFFFFF"/>
                </a:solidFill>
                <a:latin typeface="Muli Bold"/>
              </a:rPr>
              <a:t>Khái Niệm</a:t>
            </a:r>
          </a:p>
        </p:txBody>
      </p:sp>
      <p:sp>
        <p:nvSpPr>
          <p:cNvPr id="7" name="TextBox 7"/>
          <p:cNvSpPr txBox="1"/>
          <p:nvPr/>
        </p:nvSpPr>
        <p:spPr>
          <a:xfrm>
            <a:off x="248483" y="1104900"/>
            <a:ext cx="1884283" cy="879475"/>
          </a:xfrm>
          <a:prstGeom prst="rect">
            <a:avLst/>
          </a:prstGeom>
        </p:spPr>
        <p:txBody>
          <a:bodyPr lIns="0" tIns="0" rIns="0" bIns="0" rtlCol="0" anchor="t">
            <a:spAutoFit/>
          </a:bodyPr>
          <a:lstStyle/>
          <a:p>
            <a:pPr algn="ctr">
              <a:lnSpc>
                <a:spcPts val="3500"/>
              </a:lnSpc>
            </a:pPr>
            <a:r>
              <a:rPr lang="en-US" sz="2500">
                <a:solidFill>
                  <a:srgbClr val="FFFFFF"/>
                </a:solidFill>
                <a:latin typeface="Asap Bold"/>
              </a:rPr>
              <a:t>Lớp</a:t>
            </a:r>
          </a:p>
          <a:p>
            <a:pPr algn="ctr">
              <a:lnSpc>
                <a:spcPts val="3500"/>
              </a:lnSpc>
              <a:spcBef>
                <a:spcPct val="0"/>
              </a:spcBef>
            </a:pPr>
            <a:r>
              <a:rPr lang="en-US" sz="2500">
                <a:solidFill>
                  <a:srgbClr val="FFFFFF"/>
                </a:solidFill>
                <a:latin typeface="Asap Bold"/>
              </a:rPr>
              <a:t>JavaSwing</a:t>
            </a:r>
          </a:p>
        </p:txBody>
      </p:sp>
      <p:sp>
        <p:nvSpPr>
          <p:cNvPr id="8" name="TextBox 8"/>
          <p:cNvSpPr txBox="1"/>
          <p:nvPr/>
        </p:nvSpPr>
        <p:spPr>
          <a:xfrm>
            <a:off x="1534759" y="2548835"/>
            <a:ext cx="15218482" cy="3073400"/>
          </a:xfrm>
          <a:prstGeom prst="rect">
            <a:avLst/>
          </a:prstGeom>
        </p:spPr>
        <p:txBody>
          <a:bodyPr lIns="0" tIns="0" rIns="0" bIns="0" rtlCol="0" anchor="t">
            <a:spAutoFit/>
          </a:bodyPr>
          <a:lstStyle/>
          <a:p>
            <a:pPr algn="ctr">
              <a:lnSpc>
                <a:spcPts val="4900"/>
              </a:lnSpc>
            </a:pPr>
            <a:endParaRPr/>
          </a:p>
          <a:p>
            <a:pPr>
              <a:lnSpc>
                <a:spcPts val="4900"/>
              </a:lnSpc>
              <a:spcBef>
                <a:spcPct val="0"/>
              </a:spcBef>
            </a:pPr>
            <a:r>
              <a:rPr lang="en-US" sz="3500">
                <a:solidFill>
                  <a:srgbClr val="FFFFFF"/>
                </a:solidFill>
                <a:latin typeface="Muli Bold"/>
              </a:rPr>
              <a:t>Trong Java Swing, "lớp" (class) là một khái niệm cơ bản để định nghĩa các thành phần giao diện người dùng và các chức năng trong ứng dụng của bạn. Mỗi lớp trong Java Swing thường đại diện cho một thành phần GUI cụ thể.</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sp>
        <p:nvSpPr>
          <p:cNvPr id="2" name="AutoShape 2"/>
          <p:cNvSpPr/>
          <p:nvPr/>
        </p:nvSpPr>
        <p:spPr>
          <a:xfrm>
            <a:off x="0" y="2400300"/>
            <a:ext cx="18288000" cy="0"/>
          </a:xfrm>
          <a:prstGeom prst="line">
            <a:avLst/>
          </a:prstGeom>
          <a:ln w="38100" cap="flat">
            <a:solidFill>
              <a:srgbClr val="FFFFFF"/>
            </a:solidFill>
            <a:prstDash val="solid"/>
            <a:headEnd type="none" w="sm" len="sm"/>
            <a:tailEnd type="none" w="sm" len="sm"/>
          </a:ln>
        </p:spPr>
        <p:txBody>
          <a:bodyPr/>
          <a:lstStyle/>
          <a:p>
            <a:endParaRPr lang="en-US"/>
          </a:p>
        </p:txBody>
      </p:sp>
      <p:sp>
        <p:nvSpPr>
          <p:cNvPr id="3" name="Freeform 3"/>
          <p:cNvSpPr/>
          <p:nvPr/>
        </p:nvSpPr>
        <p:spPr>
          <a:xfrm>
            <a:off x="0" y="19050"/>
            <a:ext cx="2381250" cy="2381250"/>
          </a:xfrm>
          <a:custGeom>
            <a:avLst/>
            <a:gdLst/>
            <a:ahLst/>
            <a:cxnLst/>
            <a:rect l="l" t="t" r="r" b="b"/>
            <a:pathLst>
              <a:path w="2381250" h="2381250">
                <a:moveTo>
                  <a:pt x="0" y="0"/>
                </a:moveTo>
                <a:lnTo>
                  <a:pt x="2381250" y="0"/>
                </a:lnTo>
                <a:lnTo>
                  <a:pt x="2381250" y="2381250"/>
                </a:lnTo>
                <a:lnTo>
                  <a:pt x="0" y="238125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886255" y="139104"/>
            <a:ext cx="608740" cy="937835"/>
          </a:xfrm>
          <a:custGeom>
            <a:avLst/>
            <a:gdLst/>
            <a:ahLst/>
            <a:cxnLst/>
            <a:rect l="l" t="t" r="r" b="b"/>
            <a:pathLst>
              <a:path w="608740" h="937835">
                <a:moveTo>
                  <a:pt x="0" y="0"/>
                </a:moveTo>
                <a:lnTo>
                  <a:pt x="608740" y="0"/>
                </a:lnTo>
                <a:lnTo>
                  <a:pt x="608740" y="937835"/>
                </a:lnTo>
                <a:lnTo>
                  <a:pt x="0" y="93783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5" name="Group 5"/>
          <p:cNvGrpSpPr/>
          <p:nvPr/>
        </p:nvGrpSpPr>
        <p:grpSpPr>
          <a:xfrm>
            <a:off x="478113" y="3028950"/>
            <a:ext cx="2950984" cy="2950984"/>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A181"/>
            </a:solidFill>
          </p:spPr>
          <p:txBody>
            <a:bodyPr/>
            <a:lstStyle/>
            <a:p>
              <a:endParaRPr lang="en-US"/>
            </a:p>
          </p:txBody>
        </p:sp>
        <p:sp>
          <p:nvSpPr>
            <p:cNvPr id="7" name="TextBox 7"/>
            <p:cNvSpPr txBox="1"/>
            <p:nvPr/>
          </p:nvSpPr>
          <p:spPr>
            <a:xfrm>
              <a:off x="76200" y="19050"/>
              <a:ext cx="660400" cy="717550"/>
            </a:xfrm>
            <a:prstGeom prst="rect">
              <a:avLst/>
            </a:prstGeom>
          </p:spPr>
          <p:txBody>
            <a:bodyPr lIns="50800" tIns="50800" rIns="50800" bIns="50800" rtlCol="0" anchor="ctr"/>
            <a:lstStyle/>
            <a:p>
              <a:pPr algn="ctr">
                <a:lnSpc>
                  <a:spcPts val="4199"/>
                </a:lnSpc>
              </a:pPr>
              <a:r>
                <a:rPr lang="en-US" sz="2999">
                  <a:solidFill>
                    <a:srgbClr val="004651"/>
                  </a:solidFill>
                  <a:latin typeface="Asap Bold Italics"/>
                </a:rPr>
                <a:t>JFrame</a:t>
              </a:r>
            </a:p>
          </p:txBody>
        </p:sp>
      </p:grpSp>
      <p:grpSp>
        <p:nvGrpSpPr>
          <p:cNvPr id="8" name="Group 8"/>
          <p:cNvGrpSpPr/>
          <p:nvPr/>
        </p:nvGrpSpPr>
        <p:grpSpPr>
          <a:xfrm>
            <a:off x="2381250" y="4855308"/>
            <a:ext cx="2950984" cy="2950984"/>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A181"/>
            </a:solidFill>
          </p:spPr>
          <p:txBody>
            <a:bodyPr/>
            <a:lstStyle/>
            <a:p>
              <a:endParaRPr lang="en-US"/>
            </a:p>
          </p:txBody>
        </p:sp>
        <p:sp>
          <p:nvSpPr>
            <p:cNvPr id="10" name="TextBox 10"/>
            <p:cNvSpPr txBox="1"/>
            <p:nvPr/>
          </p:nvSpPr>
          <p:spPr>
            <a:xfrm>
              <a:off x="76200" y="19050"/>
              <a:ext cx="660400" cy="717550"/>
            </a:xfrm>
            <a:prstGeom prst="rect">
              <a:avLst/>
            </a:prstGeom>
          </p:spPr>
          <p:txBody>
            <a:bodyPr lIns="50800" tIns="50800" rIns="50800" bIns="50800" rtlCol="0" anchor="ctr"/>
            <a:lstStyle/>
            <a:p>
              <a:pPr algn="ctr">
                <a:lnSpc>
                  <a:spcPts val="4199"/>
                </a:lnSpc>
              </a:pPr>
              <a:r>
                <a:rPr lang="en-US" sz="2999">
                  <a:solidFill>
                    <a:srgbClr val="004651"/>
                  </a:solidFill>
                  <a:latin typeface="Asap Bold Italics"/>
                </a:rPr>
                <a:t>JPanel</a:t>
              </a:r>
            </a:p>
          </p:txBody>
        </p:sp>
      </p:grpSp>
      <p:grpSp>
        <p:nvGrpSpPr>
          <p:cNvPr id="11" name="Group 11"/>
          <p:cNvGrpSpPr/>
          <p:nvPr/>
        </p:nvGrpSpPr>
        <p:grpSpPr>
          <a:xfrm>
            <a:off x="7803079" y="5979934"/>
            <a:ext cx="2950984" cy="2950984"/>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67215"/>
            </a:solidFill>
          </p:spPr>
          <p:txBody>
            <a:bodyPr/>
            <a:lstStyle/>
            <a:p>
              <a:endParaRPr lang="en-US"/>
            </a:p>
          </p:txBody>
        </p:sp>
        <p:sp>
          <p:nvSpPr>
            <p:cNvPr id="13" name="TextBox 13"/>
            <p:cNvSpPr txBox="1"/>
            <p:nvPr/>
          </p:nvSpPr>
          <p:spPr>
            <a:xfrm>
              <a:off x="76200" y="19050"/>
              <a:ext cx="660400" cy="717550"/>
            </a:xfrm>
            <a:prstGeom prst="rect">
              <a:avLst/>
            </a:prstGeom>
          </p:spPr>
          <p:txBody>
            <a:bodyPr lIns="50800" tIns="50800" rIns="50800" bIns="50800" rtlCol="0" anchor="ctr"/>
            <a:lstStyle/>
            <a:p>
              <a:pPr algn="ctr">
                <a:lnSpc>
                  <a:spcPts val="4199"/>
                </a:lnSpc>
              </a:pPr>
              <a:r>
                <a:rPr lang="en-US" sz="2999">
                  <a:solidFill>
                    <a:srgbClr val="004651"/>
                  </a:solidFill>
                  <a:latin typeface="Asap Bold Italics"/>
                </a:rPr>
                <a:t>JButton</a:t>
              </a:r>
            </a:p>
          </p:txBody>
        </p:sp>
      </p:grpSp>
      <p:grpSp>
        <p:nvGrpSpPr>
          <p:cNvPr id="14" name="Group 14"/>
          <p:cNvGrpSpPr/>
          <p:nvPr/>
        </p:nvGrpSpPr>
        <p:grpSpPr>
          <a:xfrm>
            <a:off x="9842352" y="4273400"/>
            <a:ext cx="2950984" cy="2950984"/>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67215"/>
            </a:solidFill>
          </p:spPr>
          <p:txBody>
            <a:bodyPr/>
            <a:lstStyle/>
            <a:p>
              <a:endParaRPr lang="en-US"/>
            </a:p>
          </p:txBody>
        </p:sp>
        <p:sp>
          <p:nvSpPr>
            <p:cNvPr id="16" name="TextBox 16"/>
            <p:cNvSpPr txBox="1"/>
            <p:nvPr/>
          </p:nvSpPr>
          <p:spPr>
            <a:xfrm>
              <a:off x="76200" y="19050"/>
              <a:ext cx="660400" cy="717550"/>
            </a:xfrm>
            <a:prstGeom prst="rect">
              <a:avLst/>
            </a:prstGeom>
          </p:spPr>
          <p:txBody>
            <a:bodyPr lIns="50800" tIns="50800" rIns="50800" bIns="50800" rtlCol="0" anchor="ctr"/>
            <a:lstStyle/>
            <a:p>
              <a:pPr algn="ctr">
                <a:lnSpc>
                  <a:spcPts val="4199"/>
                </a:lnSpc>
              </a:pPr>
              <a:r>
                <a:rPr lang="en-US" sz="2999">
                  <a:solidFill>
                    <a:srgbClr val="004651"/>
                  </a:solidFill>
                  <a:latin typeface="Asap Bold Italics"/>
                </a:rPr>
                <a:t>JTextField</a:t>
              </a:r>
            </a:p>
            <a:p>
              <a:pPr algn="ctr">
                <a:lnSpc>
                  <a:spcPts val="4199"/>
                </a:lnSpc>
              </a:pPr>
              <a:r>
                <a:rPr lang="en-US" sz="2999">
                  <a:solidFill>
                    <a:srgbClr val="004651"/>
                  </a:solidFill>
                  <a:latin typeface="Asap Bold Italics"/>
                </a:rPr>
                <a:t>JTextArea</a:t>
              </a:r>
            </a:p>
          </p:txBody>
        </p:sp>
      </p:grpSp>
      <p:grpSp>
        <p:nvGrpSpPr>
          <p:cNvPr id="17" name="Group 17"/>
          <p:cNvGrpSpPr/>
          <p:nvPr/>
        </p:nvGrpSpPr>
        <p:grpSpPr>
          <a:xfrm>
            <a:off x="7329723" y="3190537"/>
            <a:ext cx="2950984" cy="2950984"/>
            <a:chOff x="0" y="0"/>
            <a:chExt cx="812800" cy="812800"/>
          </a:xfrm>
        </p:grpSpPr>
        <p:sp>
          <p:nvSpPr>
            <p:cNvPr id="18" name="Freeform 1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67215"/>
            </a:solidFill>
          </p:spPr>
          <p:txBody>
            <a:bodyPr/>
            <a:lstStyle/>
            <a:p>
              <a:endParaRPr lang="en-US"/>
            </a:p>
          </p:txBody>
        </p:sp>
        <p:sp>
          <p:nvSpPr>
            <p:cNvPr id="19" name="TextBox 19"/>
            <p:cNvSpPr txBox="1"/>
            <p:nvPr/>
          </p:nvSpPr>
          <p:spPr>
            <a:xfrm>
              <a:off x="76200" y="19050"/>
              <a:ext cx="660400" cy="717550"/>
            </a:xfrm>
            <a:prstGeom prst="rect">
              <a:avLst/>
            </a:prstGeom>
          </p:spPr>
          <p:txBody>
            <a:bodyPr lIns="50800" tIns="50800" rIns="50800" bIns="50800" rtlCol="0" anchor="ctr"/>
            <a:lstStyle/>
            <a:p>
              <a:pPr algn="ctr">
                <a:lnSpc>
                  <a:spcPts val="4199"/>
                </a:lnSpc>
              </a:pPr>
              <a:r>
                <a:rPr lang="en-US" sz="2999">
                  <a:solidFill>
                    <a:srgbClr val="004651"/>
                  </a:solidFill>
                  <a:latin typeface="Asap Bold Italics"/>
                </a:rPr>
                <a:t>JLabel</a:t>
              </a:r>
            </a:p>
          </p:txBody>
        </p:sp>
      </p:grpSp>
      <p:sp>
        <p:nvSpPr>
          <p:cNvPr id="20" name="Freeform 20"/>
          <p:cNvSpPr/>
          <p:nvPr/>
        </p:nvSpPr>
        <p:spPr>
          <a:xfrm>
            <a:off x="14181332" y="5748892"/>
            <a:ext cx="3633349" cy="4114800"/>
          </a:xfrm>
          <a:custGeom>
            <a:avLst/>
            <a:gdLst/>
            <a:ahLst/>
            <a:cxnLst/>
            <a:rect l="l" t="t" r="r" b="b"/>
            <a:pathLst>
              <a:path w="3633349" h="4114800">
                <a:moveTo>
                  <a:pt x="0" y="0"/>
                </a:moveTo>
                <a:lnTo>
                  <a:pt x="3633349" y="0"/>
                </a:lnTo>
                <a:lnTo>
                  <a:pt x="3633349"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21" name="TextBox 21"/>
          <p:cNvSpPr txBox="1"/>
          <p:nvPr/>
        </p:nvSpPr>
        <p:spPr>
          <a:xfrm>
            <a:off x="2846527" y="392113"/>
            <a:ext cx="15183296" cy="1377949"/>
          </a:xfrm>
          <a:prstGeom prst="rect">
            <a:avLst/>
          </a:prstGeom>
        </p:spPr>
        <p:txBody>
          <a:bodyPr lIns="0" tIns="0" rIns="0" bIns="0" rtlCol="0" anchor="t">
            <a:spAutoFit/>
          </a:bodyPr>
          <a:lstStyle/>
          <a:p>
            <a:pPr algn="ctr">
              <a:lnSpc>
                <a:spcPts val="11200"/>
              </a:lnSpc>
              <a:spcBef>
                <a:spcPct val="0"/>
              </a:spcBef>
            </a:pPr>
            <a:r>
              <a:rPr lang="en-US" sz="8000">
                <a:solidFill>
                  <a:srgbClr val="FFFFFF"/>
                </a:solidFill>
                <a:latin typeface="Muli Bold"/>
              </a:rPr>
              <a:t>Các Lớp Thường Được Sử Dụng</a:t>
            </a:r>
          </a:p>
        </p:txBody>
      </p:sp>
      <p:sp>
        <p:nvSpPr>
          <p:cNvPr id="22" name="TextBox 22"/>
          <p:cNvSpPr txBox="1"/>
          <p:nvPr/>
        </p:nvSpPr>
        <p:spPr>
          <a:xfrm>
            <a:off x="248483" y="1104900"/>
            <a:ext cx="1884283" cy="879475"/>
          </a:xfrm>
          <a:prstGeom prst="rect">
            <a:avLst/>
          </a:prstGeom>
        </p:spPr>
        <p:txBody>
          <a:bodyPr lIns="0" tIns="0" rIns="0" bIns="0" rtlCol="0" anchor="t">
            <a:spAutoFit/>
          </a:bodyPr>
          <a:lstStyle/>
          <a:p>
            <a:pPr algn="ctr">
              <a:lnSpc>
                <a:spcPts val="3500"/>
              </a:lnSpc>
            </a:pPr>
            <a:r>
              <a:rPr lang="en-US" sz="2500">
                <a:solidFill>
                  <a:srgbClr val="FFFFFF"/>
                </a:solidFill>
                <a:latin typeface="Asap Bold"/>
              </a:rPr>
              <a:t>Lớp</a:t>
            </a:r>
          </a:p>
          <a:p>
            <a:pPr algn="ctr">
              <a:lnSpc>
                <a:spcPts val="3500"/>
              </a:lnSpc>
              <a:spcBef>
                <a:spcPct val="0"/>
              </a:spcBef>
            </a:pPr>
            <a:r>
              <a:rPr lang="en-US" sz="2500">
                <a:solidFill>
                  <a:srgbClr val="FFFFFF"/>
                </a:solidFill>
                <a:latin typeface="Asap Bold"/>
              </a:rPr>
              <a:t>JavaSwing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sp>
        <p:nvSpPr>
          <p:cNvPr id="2" name="AutoShape 2"/>
          <p:cNvSpPr/>
          <p:nvPr/>
        </p:nvSpPr>
        <p:spPr>
          <a:xfrm>
            <a:off x="0" y="2400300"/>
            <a:ext cx="18288000" cy="0"/>
          </a:xfrm>
          <a:prstGeom prst="line">
            <a:avLst/>
          </a:prstGeom>
          <a:ln w="38100" cap="flat">
            <a:solidFill>
              <a:srgbClr val="FFFFFF"/>
            </a:solidFill>
            <a:prstDash val="solid"/>
            <a:headEnd type="none" w="sm" len="sm"/>
            <a:tailEnd type="none" w="sm" len="sm"/>
          </a:ln>
        </p:spPr>
        <p:txBody>
          <a:bodyPr/>
          <a:lstStyle/>
          <a:p>
            <a:endParaRPr lang="en-US"/>
          </a:p>
        </p:txBody>
      </p:sp>
      <p:sp>
        <p:nvSpPr>
          <p:cNvPr id="3" name="TextBox 3"/>
          <p:cNvSpPr txBox="1"/>
          <p:nvPr/>
        </p:nvSpPr>
        <p:spPr>
          <a:xfrm>
            <a:off x="8300409" y="429108"/>
            <a:ext cx="3445933" cy="1377949"/>
          </a:xfrm>
          <a:prstGeom prst="rect">
            <a:avLst/>
          </a:prstGeom>
        </p:spPr>
        <p:txBody>
          <a:bodyPr lIns="0" tIns="0" rIns="0" bIns="0" rtlCol="0" anchor="t">
            <a:spAutoFit/>
          </a:bodyPr>
          <a:lstStyle/>
          <a:p>
            <a:pPr algn="ctr">
              <a:lnSpc>
                <a:spcPts val="11200"/>
              </a:lnSpc>
              <a:spcBef>
                <a:spcPct val="0"/>
              </a:spcBef>
            </a:pPr>
            <a:r>
              <a:rPr lang="en-US" sz="8000">
                <a:solidFill>
                  <a:srgbClr val="FFFFFF"/>
                </a:solidFill>
                <a:latin typeface="Muli Bold"/>
              </a:rPr>
              <a:t>JFrame</a:t>
            </a:r>
          </a:p>
        </p:txBody>
      </p:sp>
      <p:sp>
        <p:nvSpPr>
          <p:cNvPr id="4" name="Freeform 4"/>
          <p:cNvSpPr/>
          <p:nvPr/>
        </p:nvSpPr>
        <p:spPr>
          <a:xfrm>
            <a:off x="0" y="19050"/>
            <a:ext cx="2381250" cy="2381250"/>
          </a:xfrm>
          <a:custGeom>
            <a:avLst/>
            <a:gdLst/>
            <a:ahLst/>
            <a:cxnLst/>
            <a:rect l="l" t="t" r="r" b="b"/>
            <a:pathLst>
              <a:path w="2381250" h="2381250">
                <a:moveTo>
                  <a:pt x="0" y="0"/>
                </a:moveTo>
                <a:lnTo>
                  <a:pt x="2381250" y="0"/>
                </a:lnTo>
                <a:lnTo>
                  <a:pt x="2381250" y="2381250"/>
                </a:lnTo>
                <a:lnTo>
                  <a:pt x="0" y="238125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Freeform 5"/>
          <p:cNvSpPr/>
          <p:nvPr/>
        </p:nvSpPr>
        <p:spPr>
          <a:xfrm>
            <a:off x="886255" y="139104"/>
            <a:ext cx="608740" cy="937835"/>
          </a:xfrm>
          <a:custGeom>
            <a:avLst/>
            <a:gdLst/>
            <a:ahLst/>
            <a:cxnLst/>
            <a:rect l="l" t="t" r="r" b="b"/>
            <a:pathLst>
              <a:path w="608740" h="937835">
                <a:moveTo>
                  <a:pt x="0" y="0"/>
                </a:moveTo>
                <a:lnTo>
                  <a:pt x="608740" y="0"/>
                </a:lnTo>
                <a:lnTo>
                  <a:pt x="608740" y="937835"/>
                </a:lnTo>
                <a:lnTo>
                  <a:pt x="0" y="93783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6" name="TextBox 6"/>
          <p:cNvSpPr txBox="1"/>
          <p:nvPr/>
        </p:nvSpPr>
        <p:spPr>
          <a:xfrm>
            <a:off x="248483" y="1104900"/>
            <a:ext cx="1884283" cy="879475"/>
          </a:xfrm>
          <a:prstGeom prst="rect">
            <a:avLst/>
          </a:prstGeom>
        </p:spPr>
        <p:txBody>
          <a:bodyPr lIns="0" tIns="0" rIns="0" bIns="0" rtlCol="0" anchor="t">
            <a:spAutoFit/>
          </a:bodyPr>
          <a:lstStyle/>
          <a:p>
            <a:pPr algn="ctr">
              <a:lnSpc>
                <a:spcPts val="3500"/>
              </a:lnSpc>
            </a:pPr>
            <a:r>
              <a:rPr lang="en-US" sz="2500">
                <a:solidFill>
                  <a:srgbClr val="FFFFFF"/>
                </a:solidFill>
                <a:latin typeface="Asap Bold"/>
              </a:rPr>
              <a:t>Lớp</a:t>
            </a:r>
          </a:p>
          <a:p>
            <a:pPr algn="ctr">
              <a:lnSpc>
                <a:spcPts val="3500"/>
              </a:lnSpc>
              <a:spcBef>
                <a:spcPct val="0"/>
              </a:spcBef>
            </a:pPr>
            <a:r>
              <a:rPr lang="en-US" sz="2500">
                <a:solidFill>
                  <a:srgbClr val="FFFFFF"/>
                </a:solidFill>
                <a:latin typeface="Asap Bold"/>
              </a:rPr>
              <a:t>JavaSwing</a:t>
            </a:r>
          </a:p>
        </p:txBody>
      </p:sp>
      <p:sp>
        <p:nvSpPr>
          <p:cNvPr id="7" name="TextBox 7"/>
          <p:cNvSpPr txBox="1"/>
          <p:nvPr/>
        </p:nvSpPr>
        <p:spPr>
          <a:xfrm>
            <a:off x="1028700" y="2586699"/>
            <a:ext cx="3352800" cy="1038225"/>
          </a:xfrm>
          <a:prstGeom prst="rect">
            <a:avLst/>
          </a:prstGeom>
        </p:spPr>
        <p:txBody>
          <a:bodyPr lIns="0" tIns="0" rIns="0" bIns="0" rtlCol="0" anchor="t">
            <a:spAutoFit/>
          </a:bodyPr>
          <a:lstStyle/>
          <a:p>
            <a:pPr algn="ctr">
              <a:lnSpc>
                <a:spcPts val="8400"/>
              </a:lnSpc>
              <a:spcBef>
                <a:spcPct val="0"/>
              </a:spcBef>
            </a:pPr>
            <a:r>
              <a:rPr lang="en-US" sz="6000">
                <a:solidFill>
                  <a:srgbClr val="FFFFFF"/>
                </a:solidFill>
                <a:latin typeface="Asap Bold"/>
              </a:rPr>
              <a:t>Khái niệm</a:t>
            </a:r>
          </a:p>
        </p:txBody>
      </p:sp>
      <p:sp>
        <p:nvSpPr>
          <p:cNvPr id="8" name="TextBox 8"/>
          <p:cNvSpPr txBox="1"/>
          <p:nvPr/>
        </p:nvSpPr>
        <p:spPr>
          <a:xfrm>
            <a:off x="1028700" y="3849423"/>
            <a:ext cx="16230600" cy="615950"/>
          </a:xfrm>
          <a:prstGeom prst="rect">
            <a:avLst/>
          </a:prstGeom>
        </p:spPr>
        <p:txBody>
          <a:bodyPr lIns="0" tIns="0" rIns="0" bIns="0" rtlCol="0" anchor="t">
            <a:spAutoFit/>
          </a:bodyPr>
          <a:lstStyle/>
          <a:p>
            <a:pPr algn="ctr">
              <a:lnSpc>
                <a:spcPts val="4900"/>
              </a:lnSpc>
              <a:spcBef>
                <a:spcPct val="0"/>
              </a:spcBef>
            </a:pPr>
            <a:r>
              <a:rPr lang="en-US" sz="3500">
                <a:solidFill>
                  <a:srgbClr val="FFFFFF"/>
                </a:solidFill>
                <a:latin typeface="Asap Bold"/>
              </a:rPr>
              <a:t>JFrame là top level container và được sử dụng để chứa các đối tượng khác.</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TotalTime>
  <Words>886</Words>
  <Application>Microsoft Office PowerPoint</Application>
  <PresentationFormat>Custom</PresentationFormat>
  <Paragraphs>199</Paragraphs>
  <Slides>28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Asap Bold Italics</vt:lpstr>
      <vt:lpstr>Faustina Bold</vt:lpstr>
      <vt:lpstr>Asap</vt:lpstr>
      <vt:lpstr>Muli Bold</vt:lpstr>
      <vt:lpstr>Arial</vt:lpstr>
      <vt:lpstr>Calibri</vt:lpstr>
      <vt:lpstr>Asap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Xanh lá đậm Xanh lá nhạt Trắng Doanh nghiệp Hình học Bản trình bày nội bộ của công ty Bản thuyết trình Kinh doanh</dc:title>
  <cp:lastModifiedBy>Phạm Công Quân - 66IT5</cp:lastModifiedBy>
  <cp:revision>3</cp:revision>
  <dcterms:created xsi:type="dcterms:W3CDTF">2006-08-16T00:00:00Z</dcterms:created>
  <dcterms:modified xsi:type="dcterms:W3CDTF">2024-04-15T07:26:05Z</dcterms:modified>
  <dc:identifier>DAGCTWvJRt4</dc:identifier>
</cp:coreProperties>
</file>