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9" r:id="rId2"/>
    <p:sldId id="285" r:id="rId3"/>
    <p:sldId id="262" r:id="rId4"/>
    <p:sldId id="322" r:id="rId5"/>
    <p:sldId id="263" r:id="rId6"/>
    <p:sldId id="297" r:id="rId7"/>
    <p:sldId id="301" r:id="rId8"/>
    <p:sldId id="308" r:id="rId9"/>
    <p:sldId id="300" r:id="rId10"/>
    <p:sldId id="309" r:id="rId11"/>
    <p:sldId id="302" r:id="rId12"/>
    <p:sldId id="310" r:id="rId13"/>
    <p:sldId id="311" r:id="rId14"/>
    <p:sldId id="303" r:id="rId15"/>
    <p:sldId id="312" r:id="rId16"/>
    <p:sldId id="304" r:id="rId17"/>
    <p:sldId id="313" r:id="rId18"/>
    <p:sldId id="314" r:id="rId19"/>
    <p:sldId id="315" r:id="rId20"/>
    <p:sldId id="305" r:id="rId21"/>
    <p:sldId id="316" r:id="rId22"/>
    <p:sldId id="317" r:id="rId23"/>
    <p:sldId id="306" r:id="rId24"/>
    <p:sldId id="318" r:id="rId25"/>
    <p:sldId id="319" r:id="rId26"/>
    <p:sldId id="270" r:id="rId27"/>
    <p:sldId id="320" r:id="rId28"/>
    <p:sldId id="321" r:id="rId29"/>
    <p:sldId id="272" r:id="rId30"/>
    <p:sldId id="298" r:id="rId31"/>
    <p:sldId id="28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B7D57B-8290-4A85-A5D2-8369B72FB149}" v="28" dt="2020-09-05T09:01:58.2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6" d="100"/>
          <a:sy n="76" d="100"/>
        </p:scale>
        <p:origin x="5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99551-9E3E-454D-81A2-AA5B252FC242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5F886B-61B6-4E14-A1A2-8AAAD09AF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63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A8384-5781-47E9-8F47-F69AE25E3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B09B3B-E290-4B7E-B5D0-CB1F4D858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48214-72A9-40C2-AFA3-3DFA32ADE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30F53-E463-49AA-AADB-8C5420397F31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CDDBF-2D77-43FF-9FB4-1BF830BCD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2D2C1-0CDB-439E-AE6F-C4EEC244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477B2-5D7F-4969-9A3F-EF0841038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84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B77FD-B3F0-44EC-8DA2-9BF858B3A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BB2754-E712-44C1-BD30-D124C085F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86F7E-C99E-4F61-8532-6CE668BB1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30F53-E463-49AA-AADB-8C5420397F31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76A01-4134-49B5-9900-4CE0C9878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5F9B6-4C9C-4B43-B5C5-0186EA57B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477B2-5D7F-4969-9A3F-EF0841038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73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F72A83-C9B3-4473-B6B0-61E4599B2C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C872D-1493-4A1F-AB4D-02F2FFE90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6E07E-36F4-4762-B649-5F3CC3DD2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30F53-E463-49AA-AADB-8C5420397F31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753DE-20DF-4F69-A0B0-73F368678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8579E-132E-4443-95CF-FC3BECB34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477B2-5D7F-4969-9A3F-EF0841038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8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A9888-EB83-45F1-9FD2-04F54664F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89BC0-9A9E-4FB3-B957-47EC5EEBD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E133F-9717-4A34-892B-A3840B53A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30F53-E463-49AA-AADB-8C5420397F31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05D5C-E241-4BC0-B06D-55BF20186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85B85-C15A-4147-90DE-F109E434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477B2-5D7F-4969-9A3F-EF0841038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6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32E5B-BB58-42E6-80A6-50AB8532E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E55A0-53C8-489A-A3CD-49AF6C22C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C0E6A-BE6A-4703-886A-5966F6D03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30F53-E463-49AA-AADB-8C5420397F31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94EB7-0FD9-4609-AD4E-8FE81FE8D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A9447-5F50-4E18-B860-50DF63C10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477B2-5D7F-4969-9A3F-EF0841038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92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A2CDB-E8EC-4BCC-920E-682B5EBD0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C10A9-129B-4650-97A4-2A0471E11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93777-6C13-4C4E-A921-D65E3719E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F94263-27B6-4839-B9E9-A1A8BAEF9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30F53-E463-49AA-AADB-8C5420397F31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3D0AF-8B86-4FBC-825F-EB547849E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C8427-A852-4123-9A91-72C9682D5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477B2-5D7F-4969-9A3F-EF0841038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8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6AEF6-6AF1-4AC5-8905-3006F2320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16C43-16BA-4E7D-98AE-C56EB1775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C7F97-C3AF-40CC-88C5-E4F1C026D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5D9D81-0BE1-4DCA-9E00-0855A5E86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7EDB8D-E001-4EFF-805C-8F910E57BC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7CFCFB-CD5F-440F-AA7A-C8ED55898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30F53-E463-49AA-AADB-8C5420397F31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A357B1-B9D0-48EA-AFAA-5FF15D02B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A80BAA-D9FA-411F-AD78-19F57A0B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477B2-5D7F-4969-9A3F-EF0841038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49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396AF-FC35-4A91-BF91-20D44E032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B50496-7E13-4A90-A4D9-C79D1DFD6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30F53-E463-49AA-AADB-8C5420397F31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2533F5-4B3B-4973-802D-6B902ADD2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FB6134-696A-474E-96C7-5BEC1BD3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477B2-5D7F-4969-9A3F-EF0841038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18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E327DE-C050-40BE-B3B2-7941E2A19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30F53-E463-49AA-AADB-8C5420397F31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490342-585F-4ED2-AC31-90C4FE6C7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8C4BD-53B0-4FB2-9882-53E565127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477B2-5D7F-4969-9A3F-EF0841038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40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B309E-AD47-4638-A2E2-AD908090A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745EF-21D1-47FC-B091-828E38F31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914EEE-1883-47A7-A208-85804A798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B76CC-73EE-49BC-B27E-268ADAA45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30F53-E463-49AA-AADB-8C5420397F31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BF672-1189-4BC8-80D6-6E4138263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468E3-EF15-41EB-A546-EDBFD0E69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477B2-5D7F-4969-9A3F-EF0841038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36D9-3BE3-4C19-8D8A-EEB3B0FB1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696DC0-4EE4-4873-BC71-CC5B0400BD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66BAEC-1947-4062-AC1A-38F3DB1FB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20A11-D1F7-4A38-823B-2D5A92745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30F53-E463-49AA-AADB-8C5420397F31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4E07A-FB76-488F-978A-E14BC5BFD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4E2E3-C505-4744-AD4F-ED6F8C51E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477B2-5D7F-4969-9A3F-EF0841038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7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00246C-B144-4603-AF23-891E901A1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95612-877C-4158-AE15-EA28656C2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50F8E-D47A-4D3F-ACE5-C27BDA6EFA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30F53-E463-49AA-AADB-8C5420397F31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8F407-B816-4F39-A16D-B8C7131436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98835-A5DF-419F-8D3C-712A89192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477B2-5D7F-4969-9A3F-EF0841038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5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news/an-intuitive-guide-to-convolutional-neural-networks-260c2de0a050/" TargetMode="External"/><Relationship Id="rId2" Type="http://schemas.openxmlformats.org/officeDocument/2006/relationships/hyperlink" Target="https://towardsdatascience.com/what-is-deep-learning-and-how-does-it-work-2ce44bb692ac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48" name="Rectangle 13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Tech, Circle, Technology, Abstract, Science, Space">
            <a:extLst>
              <a:ext uri="{FF2B5EF4-FFF2-40B4-BE49-F238E27FC236}">
                <a16:creationId xmlns:a16="http://schemas.microsoft.com/office/drawing/2014/main" id="{21D12B63-10B5-4D83-8286-4FE940711B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4" r="21287" b="6237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9" name="Rectangle 13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9504C5-23F1-4C9F-A487-8432FE417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169" y="1397671"/>
            <a:ext cx="8159738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3000" b="1" i="1" dirty="0">
                <a:latin typeface="Georgia Pro Light" panose="02040302050405020303" pitchFamily="18" charset="0"/>
                <a:sym typeface="IBM Plex Sans"/>
              </a:rPr>
              <a:t>Introduction to Machine Learning with Python</a:t>
            </a:r>
            <a:br>
              <a:rPr lang="en-US" sz="3000" b="1" i="1" u="none" strike="noStrike" cap="none" dirty="0">
                <a:latin typeface="Georgia Pro Light" panose="02040302050405020303" pitchFamily="18" charset="0"/>
                <a:sym typeface="IBM Plex Sans"/>
              </a:rPr>
            </a:br>
            <a:endParaRPr lang="en-US" sz="3000" dirty="0">
              <a:latin typeface="Georgia Pro Light" panose="02040302050405020303" pitchFamily="18" charset="0"/>
            </a:endParaRPr>
          </a:p>
        </p:txBody>
      </p:sp>
      <p:sp>
        <p:nvSpPr>
          <p:cNvPr id="6150" name="Rectangle 1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151" name="Rectangle 1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B1E24638-1B65-461D-85F2-4A08A6429A8F}"/>
              </a:ext>
            </a:extLst>
          </p:cNvPr>
          <p:cNvSpPr txBox="1">
            <a:spLocks/>
          </p:cNvSpPr>
          <p:nvPr/>
        </p:nvSpPr>
        <p:spPr>
          <a:xfrm>
            <a:off x="435309" y="4073378"/>
            <a:ext cx="4023360" cy="15188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1800" b="1" i="1" dirty="0">
                <a:latin typeface="Georgia Pro Light" panose="02040302050405020303" pitchFamily="18" charset="0"/>
                <a:sym typeface="IBM Plex Sans"/>
              </a:rPr>
              <a:t>GW Coders Meet-up</a:t>
            </a:r>
          </a:p>
          <a:p>
            <a:pPr algn="l">
              <a:lnSpc>
                <a:spcPct val="100000"/>
              </a:lnSpc>
            </a:pPr>
            <a:r>
              <a:rPr lang="en-US" sz="1800" b="1" i="1" dirty="0">
                <a:latin typeface="Georgia Pro Light" panose="02040302050405020303" pitchFamily="18" charset="0"/>
                <a:sym typeface="IBM Plex Sans"/>
              </a:rPr>
              <a:t>March 12, 2020</a:t>
            </a:r>
            <a:endParaRPr lang="en-US" sz="1800" dirty="0">
              <a:latin typeface="Georgia Pro Light" panose="020403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358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36;p54">
            <a:extLst>
              <a:ext uri="{FF2B5EF4-FFF2-40B4-BE49-F238E27FC236}">
                <a16:creationId xmlns:a16="http://schemas.microsoft.com/office/drawing/2014/main" id="{5D37B3A6-6D10-4DFA-AB1D-B5E1EAC7F6FC}"/>
              </a:ext>
            </a:extLst>
          </p:cNvPr>
          <p:cNvSpPr txBox="1"/>
          <p:nvPr/>
        </p:nvSpPr>
        <p:spPr>
          <a:xfrm>
            <a:off x="839244" y="398977"/>
            <a:ext cx="5749446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800"/>
              <a:buFont typeface="IBM Plex Sans"/>
              <a:buNone/>
            </a:pPr>
            <a:r>
              <a:rPr lang="en-US" sz="3200" b="1" dirty="0">
                <a:solidFill>
                  <a:srgbClr val="323232"/>
                </a:solidFill>
                <a:latin typeface="Georgia Pro Light" panose="02040302050405020303" pitchFamily="18" charset="0"/>
                <a:sym typeface="IBM Plex Sans"/>
              </a:rPr>
              <a:t>Machine Learning: </a:t>
            </a:r>
            <a:r>
              <a:rPr lang="en-US" sz="2000" b="1" dirty="0">
                <a:solidFill>
                  <a:srgbClr val="323232"/>
                </a:solidFill>
                <a:latin typeface="Georgia Pro Light" panose="02040302050405020303" pitchFamily="18" charset="0"/>
                <a:sym typeface="IBM Plex Sans"/>
              </a:rPr>
              <a:t>Supervised Learning</a:t>
            </a:r>
            <a:endParaRPr sz="3200" dirty="0">
              <a:latin typeface="Georgia Pro Light" panose="02040302050405020303" pitchFamily="18" charset="0"/>
            </a:endParaRPr>
          </a:p>
        </p:txBody>
      </p:sp>
      <p:sp>
        <p:nvSpPr>
          <p:cNvPr id="12" name="Google Shape;327;p53">
            <a:extLst>
              <a:ext uri="{FF2B5EF4-FFF2-40B4-BE49-F238E27FC236}">
                <a16:creationId xmlns:a16="http://schemas.microsoft.com/office/drawing/2014/main" id="{75650DFE-9E11-4403-95A4-34D0B58BC79A}"/>
              </a:ext>
            </a:extLst>
          </p:cNvPr>
          <p:cNvSpPr/>
          <p:nvPr/>
        </p:nvSpPr>
        <p:spPr>
          <a:xfrm>
            <a:off x="9439716" y="-621269"/>
            <a:ext cx="3429001" cy="3429001"/>
          </a:xfrm>
          <a:prstGeom prst="ellipse">
            <a:avLst/>
          </a:prstGeom>
          <a:noFill/>
          <a:ln w="25400" cap="flat" cmpd="sng">
            <a:solidFill>
              <a:schemeClr val="tx1">
                <a:lumMod val="85000"/>
                <a:lumOff val="15000"/>
                <a:alpha val="17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Helvetica Neue"/>
              <a:buNone/>
            </a:pPr>
            <a:endParaRPr sz="27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" name="Google Shape;326;p53">
            <a:extLst>
              <a:ext uri="{FF2B5EF4-FFF2-40B4-BE49-F238E27FC236}">
                <a16:creationId xmlns:a16="http://schemas.microsoft.com/office/drawing/2014/main" id="{B82803DB-B624-41B5-AA24-479B496837FE}"/>
              </a:ext>
            </a:extLst>
          </p:cNvPr>
          <p:cNvSpPr/>
          <p:nvPr/>
        </p:nvSpPr>
        <p:spPr>
          <a:xfrm>
            <a:off x="280096" y="2726662"/>
            <a:ext cx="2989385" cy="2989385"/>
          </a:xfrm>
          <a:prstGeom prst="ellipse">
            <a:avLst/>
          </a:prstGeom>
          <a:noFill/>
          <a:ln w="25400" cap="flat" cmpd="sng">
            <a:solidFill>
              <a:schemeClr val="tx1">
                <a:lumMod val="75000"/>
                <a:lumOff val="25000"/>
                <a:alpha val="17000"/>
              </a:schemeClr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Helvetica Neue"/>
              <a:buNone/>
            </a:pPr>
            <a:endParaRPr sz="27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98067E-33CF-448C-9196-0254F01D69CC}"/>
              </a:ext>
            </a:extLst>
          </p:cNvPr>
          <p:cNvSpPr txBox="1"/>
          <p:nvPr/>
        </p:nvSpPr>
        <p:spPr>
          <a:xfrm>
            <a:off x="368301" y="964153"/>
            <a:ext cx="8356208" cy="6143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Supervised learning: </a:t>
            </a: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To learn a function that best approximates the relationship between input and output</a:t>
            </a: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Bell MT" panose="02020503060305020303" pitchFamily="18" charset="0"/>
            </a:endParaRP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Regression Problems: The output is continuous. Examples of common algorithms include: Linear Regression, Generalized Linear Regression, Neural Networks</a:t>
            </a: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Bell MT" panose="02020503060305020303" pitchFamily="18" charset="0"/>
            </a:endParaRP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Classification Problems: The output labels are discrete. Examples of common algorithms include: Logistic regression, Support Vector Machines (SVM), Naïve Bayes, Decision Trees, K-Nearest Neighbors, Neural Networks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Bell MT" panose="02020503060305020303" pitchFamily="18" charset="0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Bell MT" panose="02020503060305020303" pitchFamily="18" charset="0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Bell MT" panose="02020503060305020303" pitchFamily="18" charset="0"/>
            </a:endParaRPr>
          </a:p>
        </p:txBody>
      </p:sp>
      <p:pic>
        <p:nvPicPr>
          <p:cNvPr id="8" name="Picture 2" descr="Image for post">
            <a:extLst>
              <a:ext uri="{FF2B5EF4-FFF2-40B4-BE49-F238E27FC236}">
                <a16:creationId xmlns:a16="http://schemas.microsoft.com/office/drawing/2014/main" id="{F1E76DBB-D645-4AA6-8406-7C07C32DDF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81"/>
          <a:stretch/>
        </p:blipFill>
        <p:spPr bwMode="auto">
          <a:xfrm>
            <a:off x="9186203" y="919543"/>
            <a:ext cx="2345874" cy="235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for post">
            <a:extLst>
              <a:ext uri="{FF2B5EF4-FFF2-40B4-BE49-F238E27FC236}">
                <a16:creationId xmlns:a16="http://schemas.microsoft.com/office/drawing/2014/main" id="{BB7563EA-68A7-48B8-8E3C-2EC84C28A0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" r="50167"/>
          <a:stretch/>
        </p:blipFill>
        <p:spPr bwMode="auto">
          <a:xfrm>
            <a:off x="9186202" y="3639918"/>
            <a:ext cx="2345875" cy="235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054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36;p54">
            <a:extLst>
              <a:ext uri="{FF2B5EF4-FFF2-40B4-BE49-F238E27FC236}">
                <a16:creationId xmlns:a16="http://schemas.microsoft.com/office/drawing/2014/main" id="{5D37B3A6-6D10-4DFA-AB1D-B5E1EAC7F6FC}"/>
              </a:ext>
            </a:extLst>
          </p:cNvPr>
          <p:cNvSpPr txBox="1"/>
          <p:nvPr/>
        </p:nvSpPr>
        <p:spPr>
          <a:xfrm>
            <a:off x="839244" y="398977"/>
            <a:ext cx="5749446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800"/>
              <a:buFont typeface="IBM Plex Sans"/>
              <a:buNone/>
            </a:pPr>
            <a:r>
              <a:rPr lang="en-US" sz="3200" b="1" dirty="0">
                <a:solidFill>
                  <a:srgbClr val="323232"/>
                </a:solidFill>
                <a:latin typeface="Georgia Pro Light" panose="02040302050405020303" pitchFamily="18" charset="0"/>
                <a:sym typeface="IBM Plex Sans"/>
              </a:rPr>
              <a:t>Machine Learning: </a:t>
            </a:r>
            <a:r>
              <a:rPr lang="en-US" sz="2000" b="1" dirty="0">
                <a:solidFill>
                  <a:srgbClr val="323232"/>
                </a:solidFill>
                <a:latin typeface="Georgia Pro Light" panose="02040302050405020303" pitchFamily="18" charset="0"/>
                <a:sym typeface="IBM Plex Sans"/>
              </a:rPr>
              <a:t>Linear Regression</a:t>
            </a:r>
            <a:endParaRPr sz="3200" dirty="0">
              <a:latin typeface="Georgia Pro Light" panose="02040302050405020303" pitchFamily="18" charset="0"/>
            </a:endParaRPr>
          </a:p>
        </p:txBody>
      </p:sp>
      <p:sp>
        <p:nvSpPr>
          <p:cNvPr id="12" name="Google Shape;327;p53">
            <a:extLst>
              <a:ext uri="{FF2B5EF4-FFF2-40B4-BE49-F238E27FC236}">
                <a16:creationId xmlns:a16="http://schemas.microsoft.com/office/drawing/2014/main" id="{75650DFE-9E11-4403-95A4-34D0B58BC79A}"/>
              </a:ext>
            </a:extLst>
          </p:cNvPr>
          <p:cNvSpPr/>
          <p:nvPr/>
        </p:nvSpPr>
        <p:spPr>
          <a:xfrm>
            <a:off x="9439716" y="-621269"/>
            <a:ext cx="3429001" cy="3429001"/>
          </a:xfrm>
          <a:prstGeom prst="ellipse">
            <a:avLst/>
          </a:prstGeom>
          <a:noFill/>
          <a:ln w="25400" cap="flat" cmpd="sng">
            <a:solidFill>
              <a:schemeClr val="tx1">
                <a:lumMod val="85000"/>
                <a:lumOff val="15000"/>
                <a:alpha val="17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Helvetica Neue"/>
              <a:buNone/>
            </a:pPr>
            <a:endParaRPr sz="27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" name="Google Shape;326;p53">
            <a:extLst>
              <a:ext uri="{FF2B5EF4-FFF2-40B4-BE49-F238E27FC236}">
                <a16:creationId xmlns:a16="http://schemas.microsoft.com/office/drawing/2014/main" id="{B82803DB-B624-41B5-AA24-479B496837FE}"/>
              </a:ext>
            </a:extLst>
          </p:cNvPr>
          <p:cNvSpPr/>
          <p:nvPr/>
        </p:nvSpPr>
        <p:spPr>
          <a:xfrm>
            <a:off x="280096" y="2726662"/>
            <a:ext cx="2989385" cy="2989385"/>
          </a:xfrm>
          <a:prstGeom prst="ellipse">
            <a:avLst/>
          </a:prstGeom>
          <a:noFill/>
          <a:ln w="25400" cap="flat" cmpd="sng">
            <a:solidFill>
              <a:schemeClr val="tx1">
                <a:lumMod val="75000"/>
                <a:lumOff val="25000"/>
                <a:alpha val="17000"/>
              </a:schemeClr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Helvetica Neue"/>
              <a:buNone/>
            </a:pPr>
            <a:endParaRPr sz="27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98067E-33CF-448C-9196-0254F01D69CC}"/>
              </a:ext>
            </a:extLst>
          </p:cNvPr>
          <p:cNvSpPr txBox="1"/>
          <p:nvPr/>
        </p:nvSpPr>
        <p:spPr>
          <a:xfrm>
            <a:off x="839244" y="1141953"/>
            <a:ext cx="11047956" cy="6137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A simple linear regression attempts to shows the relationship between two quantities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Bell MT" panose="02020503060305020303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Bell MT" panose="020205030603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A multiple linear regression attempts to model the relationship between one continuous dependent variable and two or more independent variables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Bell MT" panose="020205030603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Bell MT" panose="02020503060305020303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Example: Create a linear model to predict the price of an automobile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Bell MT" panose="02020503060305020303" pitchFamily="18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Bell MT" panose="02020503060305020303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Bell MT" panose="020205030603050203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12D747-B316-4D96-919E-2EBD2C97F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621" y="2145097"/>
            <a:ext cx="2686050" cy="4857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A90B335-D0C7-4545-BD29-910F33776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993" y="4245972"/>
            <a:ext cx="496252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857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36;p54">
            <a:extLst>
              <a:ext uri="{FF2B5EF4-FFF2-40B4-BE49-F238E27FC236}">
                <a16:creationId xmlns:a16="http://schemas.microsoft.com/office/drawing/2014/main" id="{5D37B3A6-6D10-4DFA-AB1D-B5E1EAC7F6FC}"/>
              </a:ext>
            </a:extLst>
          </p:cNvPr>
          <p:cNvSpPr txBox="1"/>
          <p:nvPr/>
        </p:nvSpPr>
        <p:spPr>
          <a:xfrm>
            <a:off x="839244" y="398977"/>
            <a:ext cx="5749446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800"/>
              <a:buFont typeface="IBM Plex Sans"/>
              <a:buNone/>
            </a:pPr>
            <a:r>
              <a:rPr lang="en-US" sz="3200" b="1" dirty="0">
                <a:solidFill>
                  <a:srgbClr val="323232"/>
                </a:solidFill>
                <a:latin typeface="Georgia Pro Light" panose="02040302050405020303" pitchFamily="18" charset="0"/>
                <a:sym typeface="IBM Plex Sans"/>
              </a:rPr>
              <a:t>Machine Learning: </a:t>
            </a:r>
            <a:r>
              <a:rPr lang="en-US" sz="2000" b="1" dirty="0">
                <a:solidFill>
                  <a:srgbClr val="323232"/>
                </a:solidFill>
                <a:latin typeface="Georgia Pro Light" panose="02040302050405020303" pitchFamily="18" charset="0"/>
                <a:sym typeface="IBM Plex Sans"/>
              </a:rPr>
              <a:t>Linear Regression</a:t>
            </a:r>
            <a:endParaRPr sz="3200" dirty="0">
              <a:latin typeface="Georgia Pro Light" panose="02040302050405020303" pitchFamily="18" charset="0"/>
            </a:endParaRPr>
          </a:p>
        </p:txBody>
      </p:sp>
      <p:sp>
        <p:nvSpPr>
          <p:cNvPr id="12" name="Google Shape;327;p53">
            <a:extLst>
              <a:ext uri="{FF2B5EF4-FFF2-40B4-BE49-F238E27FC236}">
                <a16:creationId xmlns:a16="http://schemas.microsoft.com/office/drawing/2014/main" id="{75650DFE-9E11-4403-95A4-34D0B58BC79A}"/>
              </a:ext>
            </a:extLst>
          </p:cNvPr>
          <p:cNvSpPr/>
          <p:nvPr/>
        </p:nvSpPr>
        <p:spPr>
          <a:xfrm>
            <a:off x="9439716" y="-621269"/>
            <a:ext cx="3429001" cy="3429001"/>
          </a:xfrm>
          <a:prstGeom prst="ellipse">
            <a:avLst/>
          </a:prstGeom>
          <a:noFill/>
          <a:ln w="25400" cap="flat" cmpd="sng">
            <a:solidFill>
              <a:schemeClr val="tx1">
                <a:lumMod val="85000"/>
                <a:lumOff val="15000"/>
                <a:alpha val="17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Helvetica Neue"/>
              <a:buNone/>
            </a:pPr>
            <a:endParaRPr sz="27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" name="Google Shape;326;p53">
            <a:extLst>
              <a:ext uri="{FF2B5EF4-FFF2-40B4-BE49-F238E27FC236}">
                <a16:creationId xmlns:a16="http://schemas.microsoft.com/office/drawing/2014/main" id="{B82803DB-B624-41B5-AA24-479B496837FE}"/>
              </a:ext>
            </a:extLst>
          </p:cNvPr>
          <p:cNvSpPr/>
          <p:nvPr/>
        </p:nvSpPr>
        <p:spPr>
          <a:xfrm>
            <a:off x="280096" y="2726662"/>
            <a:ext cx="2989385" cy="2989385"/>
          </a:xfrm>
          <a:prstGeom prst="ellipse">
            <a:avLst/>
          </a:prstGeom>
          <a:noFill/>
          <a:ln w="25400" cap="flat" cmpd="sng">
            <a:solidFill>
              <a:schemeClr val="tx1">
                <a:lumMod val="75000"/>
                <a:lumOff val="25000"/>
                <a:alpha val="17000"/>
              </a:schemeClr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Helvetica Neue"/>
              <a:buNone/>
            </a:pPr>
            <a:endParaRPr sz="27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98067E-33CF-448C-9196-0254F01D69CC}"/>
              </a:ext>
            </a:extLst>
          </p:cNvPr>
          <p:cNvSpPr txBox="1"/>
          <p:nvPr/>
        </p:nvSpPr>
        <p:spPr>
          <a:xfrm>
            <a:off x="839244" y="1141953"/>
            <a:ext cx="11047956" cy="1151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Bell MT" panose="02020503060305020303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Bell MT" panose="020205030603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AB0DA5-D604-4377-A36A-1779CDBDF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514" y="1275200"/>
            <a:ext cx="7267986" cy="503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658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36;p54">
            <a:extLst>
              <a:ext uri="{FF2B5EF4-FFF2-40B4-BE49-F238E27FC236}">
                <a16:creationId xmlns:a16="http://schemas.microsoft.com/office/drawing/2014/main" id="{5D37B3A6-6D10-4DFA-AB1D-B5E1EAC7F6FC}"/>
              </a:ext>
            </a:extLst>
          </p:cNvPr>
          <p:cNvSpPr txBox="1"/>
          <p:nvPr/>
        </p:nvSpPr>
        <p:spPr>
          <a:xfrm>
            <a:off x="811108" y="342705"/>
            <a:ext cx="5749446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800"/>
              <a:buFont typeface="IBM Plex Sans"/>
              <a:buNone/>
            </a:pPr>
            <a:r>
              <a:rPr lang="en-US" sz="3200" b="1" dirty="0">
                <a:solidFill>
                  <a:srgbClr val="323232"/>
                </a:solidFill>
                <a:latin typeface="Georgia Pro Light" panose="02040302050405020303" pitchFamily="18" charset="0"/>
                <a:sym typeface="IBM Plex Sans"/>
              </a:rPr>
              <a:t>Machine Learning: </a:t>
            </a:r>
            <a:r>
              <a:rPr lang="en-US" sz="2000" b="1" dirty="0">
                <a:solidFill>
                  <a:srgbClr val="323232"/>
                </a:solidFill>
                <a:latin typeface="Georgia Pro Light" panose="02040302050405020303" pitchFamily="18" charset="0"/>
                <a:sym typeface="IBM Plex Sans"/>
              </a:rPr>
              <a:t>Linear Regression</a:t>
            </a:r>
            <a:endParaRPr sz="3200" dirty="0">
              <a:latin typeface="Georgia Pro Light" panose="02040302050405020303" pitchFamily="18" charset="0"/>
            </a:endParaRPr>
          </a:p>
        </p:txBody>
      </p:sp>
      <p:sp>
        <p:nvSpPr>
          <p:cNvPr id="12" name="Google Shape;327;p53">
            <a:extLst>
              <a:ext uri="{FF2B5EF4-FFF2-40B4-BE49-F238E27FC236}">
                <a16:creationId xmlns:a16="http://schemas.microsoft.com/office/drawing/2014/main" id="{75650DFE-9E11-4403-95A4-34D0B58BC79A}"/>
              </a:ext>
            </a:extLst>
          </p:cNvPr>
          <p:cNvSpPr/>
          <p:nvPr/>
        </p:nvSpPr>
        <p:spPr>
          <a:xfrm>
            <a:off x="9439716" y="-621269"/>
            <a:ext cx="3429001" cy="3429001"/>
          </a:xfrm>
          <a:prstGeom prst="ellipse">
            <a:avLst/>
          </a:prstGeom>
          <a:noFill/>
          <a:ln w="25400" cap="flat" cmpd="sng">
            <a:solidFill>
              <a:schemeClr val="tx1">
                <a:lumMod val="85000"/>
                <a:lumOff val="15000"/>
                <a:alpha val="17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Helvetica Neue"/>
              <a:buNone/>
            </a:pPr>
            <a:endParaRPr sz="27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" name="Google Shape;326;p53">
            <a:extLst>
              <a:ext uri="{FF2B5EF4-FFF2-40B4-BE49-F238E27FC236}">
                <a16:creationId xmlns:a16="http://schemas.microsoft.com/office/drawing/2014/main" id="{B82803DB-B624-41B5-AA24-479B496837FE}"/>
              </a:ext>
            </a:extLst>
          </p:cNvPr>
          <p:cNvSpPr/>
          <p:nvPr/>
        </p:nvSpPr>
        <p:spPr>
          <a:xfrm>
            <a:off x="280096" y="2726662"/>
            <a:ext cx="2989385" cy="2989385"/>
          </a:xfrm>
          <a:prstGeom prst="ellipse">
            <a:avLst/>
          </a:prstGeom>
          <a:noFill/>
          <a:ln w="25400" cap="flat" cmpd="sng">
            <a:solidFill>
              <a:schemeClr val="tx1">
                <a:lumMod val="75000"/>
                <a:lumOff val="25000"/>
                <a:alpha val="17000"/>
              </a:schemeClr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Helvetica Neue"/>
              <a:buNone/>
            </a:pPr>
            <a:endParaRPr sz="27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98067E-33CF-448C-9196-0254F01D69CC}"/>
              </a:ext>
            </a:extLst>
          </p:cNvPr>
          <p:cNvSpPr txBox="1"/>
          <p:nvPr/>
        </p:nvSpPr>
        <p:spPr>
          <a:xfrm>
            <a:off x="839244" y="1141953"/>
            <a:ext cx="11047956" cy="1151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Bell MT" panose="02020503060305020303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Bell MT" panose="020205030603050203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0546D6-A9DB-45F1-8DAE-80E0BD86B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674" y="752920"/>
            <a:ext cx="6295822" cy="601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756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36;p54">
            <a:extLst>
              <a:ext uri="{FF2B5EF4-FFF2-40B4-BE49-F238E27FC236}">
                <a16:creationId xmlns:a16="http://schemas.microsoft.com/office/drawing/2014/main" id="{5D37B3A6-6D10-4DFA-AB1D-B5E1EAC7F6FC}"/>
              </a:ext>
            </a:extLst>
          </p:cNvPr>
          <p:cNvSpPr txBox="1"/>
          <p:nvPr/>
        </p:nvSpPr>
        <p:spPr>
          <a:xfrm>
            <a:off x="839244" y="398977"/>
            <a:ext cx="5749446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800"/>
              <a:buFont typeface="IBM Plex Sans"/>
              <a:buNone/>
            </a:pPr>
            <a:r>
              <a:rPr lang="en-US" sz="3200" b="1" dirty="0">
                <a:solidFill>
                  <a:srgbClr val="323232"/>
                </a:solidFill>
                <a:latin typeface="Georgia Pro Light" panose="02040302050405020303" pitchFamily="18" charset="0"/>
                <a:sym typeface="IBM Plex Sans"/>
              </a:rPr>
              <a:t>Deep Learning</a:t>
            </a:r>
            <a:endParaRPr sz="3200" dirty="0">
              <a:latin typeface="Georgia Pro Light" panose="02040302050405020303" pitchFamily="18" charset="0"/>
            </a:endParaRPr>
          </a:p>
        </p:txBody>
      </p:sp>
      <p:sp>
        <p:nvSpPr>
          <p:cNvPr id="12" name="Google Shape;327;p53">
            <a:extLst>
              <a:ext uri="{FF2B5EF4-FFF2-40B4-BE49-F238E27FC236}">
                <a16:creationId xmlns:a16="http://schemas.microsoft.com/office/drawing/2014/main" id="{75650DFE-9E11-4403-95A4-34D0B58BC79A}"/>
              </a:ext>
            </a:extLst>
          </p:cNvPr>
          <p:cNvSpPr/>
          <p:nvPr/>
        </p:nvSpPr>
        <p:spPr>
          <a:xfrm>
            <a:off x="9439716" y="-621269"/>
            <a:ext cx="3429001" cy="3429001"/>
          </a:xfrm>
          <a:prstGeom prst="ellipse">
            <a:avLst/>
          </a:prstGeom>
          <a:noFill/>
          <a:ln w="25400" cap="flat" cmpd="sng">
            <a:solidFill>
              <a:schemeClr val="tx1">
                <a:lumMod val="85000"/>
                <a:lumOff val="15000"/>
                <a:alpha val="17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Helvetica Neue"/>
              <a:buNone/>
            </a:pPr>
            <a:endParaRPr sz="27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" name="Google Shape;326;p53">
            <a:extLst>
              <a:ext uri="{FF2B5EF4-FFF2-40B4-BE49-F238E27FC236}">
                <a16:creationId xmlns:a16="http://schemas.microsoft.com/office/drawing/2014/main" id="{B82803DB-B624-41B5-AA24-479B496837FE}"/>
              </a:ext>
            </a:extLst>
          </p:cNvPr>
          <p:cNvSpPr/>
          <p:nvPr/>
        </p:nvSpPr>
        <p:spPr>
          <a:xfrm>
            <a:off x="280096" y="2726662"/>
            <a:ext cx="2989385" cy="2989385"/>
          </a:xfrm>
          <a:prstGeom prst="ellipse">
            <a:avLst/>
          </a:prstGeom>
          <a:noFill/>
          <a:ln w="25400" cap="flat" cmpd="sng">
            <a:solidFill>
              <a:schemeClr val="tx1">
                <a:lumMod val="75000"/>
                <a:lumOff val="25000"/>
                <a:alpha val="17000"/>
              </a:schemeClr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Helvetica Neue"/>
              <a:buNone/>
            </a:pPr>
            <a:endParaRPr sz="27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98067E-33CF-448C-9196-0254F01D69CC}"/>
              </a:ext>
            </a:extLst>
          </p:cNvPr>
          <p:cNvSpPr txBox="1"/>
          <p:nvPr/>
        </p:nvSpPr>
        <p:spPr>
          <a:xfrm>
            <a:off x="839244" y="1141953"/>
            <a:ext cx="5749446" cy="5952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”Deep learning is a part of a broader family of machine learning methods based on learning data representations, as opposed to task-specific algorithms. Learning can be supervised, partially supervised or unsupervised.”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Bell MT" panose="020205030603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Deep Learning is inspired by the structure of the human brain. It uses a multi-layered structure of algorithms called neural networks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Bell MT" panose="02020503060305020303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Bell MT" panose="02020503060305020303" pitchFamily="18" charset="0"/>
            </a:endParaRPr>
          </a:p>
        </p:txBody>
      </p:sp>
      <p:pic>
        <p:nvPicPr>
          <p:cNvPr id="7170" name="Picture 2" descr="Image for post">
            <a:extLst>
              <a:ext uri="{FF2B5EF4-FFF2-40B4-BE49-F238E27FC236}">
                <a16:creationId xmlns:a16="http://schemas.microsoft.com/office/drawing/2014/main" id="{28625C86-99BF-4BDE-BDB4-313800BAD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690" y="1307270"/>
            <a:ext cx="5048250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547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36;p54">
            <a:extLst>
              <a:ext uri="{FF2B5EF4-FFF2-40B4-BE49-F238E27FC236}">
                <a16:creationId xmlns:a16="http://schemas.microsoft.com/office/drawing/2014/main" id="{5D37B3A6-6D10-4DFA-AB1D-B5E1EAC7F6FC}"/>
              </a:ext>
            </a:extLst>
          </p:cNvPr>
          <p:cNvSpPr txBox="1"/>
          <p:nvPr/>
        </p:nvSpPr>
        <p:spPr>
          <a:xfrm>
            <a:off x="839244" y="398977"/>
            <a:ext cx="5749446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800"/>
              <a:buFont typeface="IBM Plex Sans"/>
              <a:buNone/>
            </a:pPr>
            <a:r>
              <a:rPr lang="en-US" sz="3200" b="1" dirty="0">
                <a:solidFill>
                  <a:srgbClr val="323232"/>
                </a:solidFill>
                <a:latin typeface="Georgia Pro Light" panose="02040302050405020303" pitchFamily="18" charset="0"/>
                <a:sym typeface="IBM Plex Sans"/>
              </a:rPr>
              <a:t>Deep Learning</a:t>
            </a:r>
            <a:endParaRPr sz="3200" dirty="0">
              <a:latin typeface="Georgia Pro Light" panose="02040302050405020303" pitchFamily="18" charset="0"/>
            </a:endParaRPr>
          </a:p>
        </p:txBody>
      </p:sp>
      <p:sp>
        <p:nvSpPr>
          <p:cNvPr id="13" name="Google Shape;326;p53">
            <a:extLst>
              <a:ext uri="{FF2B5EF4-FFF2-40B4-BE49-F238E27FC236}">
                <a16:creationId xmlns:a16="http://schemas.microsoft.com/office/drawing/2014/main" id="{B82803DB-B624-41B5-AA24-479B496837FE}"/>
              </a:ext>
            </a:extLst>
          </p:cNvPr>
          <p:cNvSpPr/>
          <p:nvPr/>
        </p:nvSpPr>
        <p:spPr>
          <a:xfrm>
            <a:off x="280096" y="2726662"/>
            <a:ext cx="2989385" cy="2989385"/>
          </a:xfrm>
          <a:prstGeom prst="ellipse">
            <a:avLst/>
          </a:prstGeom>
          <a:noFill/>
          <a:ln w="25400" cap="flat" cmpd="sng">
            <a:solidFill>
              <a:schemeClr val="tx1">
                <a:lumMod val="75000"/>
                <a:lumOff val="25000"/>
                <a:alpha val="17000"/>
              </a:schemeClr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Helvetica Neue"/>
              <a:buNone/>
            </a:pPr>
            <a:endParaRPr sz="27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98067E-33CF-448C-9196-0254F01D69CC}"/>
              </a:ext>
            </a:extLst>
          </p:cNvPr>
          <p:cNvSpPr txBox="1"/>
          <p:nvPr/>
        </p:nvSpPr>
        <p:spPr>
          <a:xfrm>
            <a:off x="811106" y="1170091"/>
            <a:ext cx="5749446" cy="5029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It is suitable for large amount of data and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Bell MT" panose="020205030603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It can easily extract features from unstructured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Bell MT" panose="020205030603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It can identify very complex patterns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Bell MT" panose="020205030603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Bell MT" panose="02020503060305020303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Bell MT" panose="02020503060305020303" pitchFamily="18" charset="0"/>
            </a:endParaRPr>
          </a:p>
        </p:txBody>
      </p:sp>
      <p:pic>
        <p:nvPicPr>
          <p:cNvPr id="6146" name="Picture 2" descr="Image for post">
            <a:extLst>
              <a:ext uri="{FF2B5EF4-FFF2-40B4-BE49-F238E27FC236}">
                <a16:creationId xmlns:a16="http://schemas.microsoft.com/office/drawing/2014/main" id="{00102BA5-08CE-486D-8188-9BFEF5FEEC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4" r="5129"/>
          <a:stretch/>
        </p:blipFill>
        <p:spPr bwMode="auto">
          <a:xfrm>
            <a:off x="6560552" y="1655329"/>
            <a:ext cx="5543121" cy="298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742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36;p54">
            <a:extLst>
              <a:ext uri="{FF2B5EF4-FFF2-40B4-BE49-F238E27FC236}">
                <a16:creationId xmlns:a16="http://schemas.microsoft.com/office/drawing/2014/main" id="{5D37B3A6-6D10-4DFA-AB1D-B5E1EAC7F6FC}"/>
              </a:ext>
            </a:extLst>
          </p:cNvPr>
          <p:cNvSpPr txBox="1"/>
          <p:nvPr/>
        </p:nvSpPr>
        <p:spPr>
          <a:xfrm>
            <a:off x="839244" y="398977"/>
            <a:ext cx="5749446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800"/>
              <a:buFont typeface="IBM Plex Sans"/>
              <a:buNone/>
            </a:pPr>
            <a:r>
              <a:rPr lang="en-US" sz="3200" b="1" dirty="0">
                <a:solidFill>
                  <a:srgbClr val="323232"/>
                </a:solidFill>
                <a:latin typeface="Georgia Pro Light" panose="02040302050405020303" pitchFamily="18" charset="0"/>
                <a:sym typeface="IBM Plex Sans"/>
              </a:rPr>
              <a:t>Deep Learning: </a:t>
            </a:r>
            <a:r>
              <a:rPr lang="en-US" sz="2000" b="1" dirty="0">
                <a:solidFill>
                  <a:srgbClr val="323232"/>
                </a:solidFill>
                <a:latin typeface="Georgia Pro Light" panose="02040302050405020303" pitchFamily="18" charset="0"/>
                <a:sym typeface="IBM Plex Sans"/>
              </a:rPr>
              <a:t>Neural Network</a:t>
            </a:r>
            <a:endParaRPr sz="3200" dirty="0">
              <a:latin typeface="Georgia Pro Light" panose="020403020504050203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6A4CCC-6F31-4EA5-BE8D-A86063A37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56" y="1848509"/>
            <a:ext cx="6199382" cy="38881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A4AAE-9CCD-47E2-9B01-BCE4C619D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191" y="1848509"/>
            <a:ext cx="42767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636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36;p54">
            <a:extLst>
              <a:ext uri="{FF2B5EF4-FFF2-40B4-BE49-F238E27FC236}">
                <a16:creationId xmlns:a16="http://schemas.microsoft.com/office/drawing/2014/main" id="{5D37B3A6-6D10-4DFA-AB1D-B5E1EAC7F6FC}"/>
              </a:ext>
            </a:extLst>
          </p:cNvPr>
          <p:cNvSpPr txBox="1"/>
          <p:nvPr/>
        </p:nvSpPr>
        <p:spPr>
          <a:xfrm>
            <a:off x="839244" y="398977"/>
            <a:ext cx="5749446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800"/>
              <a:buFont typeface="IBM Plex Sans"/>
              <a:buNone/>
            </a:pPr>
            <a:r>
              <a:rPr lang="en-US" sz="3200" b="1" dirty="0">
                <a:solidFill>
                  <a:srgbClr val="323232"/>
                </a:solidFill>
                <a:latin typeface="Georgia Pro Light" panose="02040302050405020303" pitchFamily="18" charset="0"/>
                <a:sym typeface="IBM Plex Sans"/>
              </a:rPr>
              <a:t>Deep Learning: </a:t>
            </a:r>
            <a:r>
              <a:rPr lang="en-US" sz="2000" b="1" dirty="0">
                <a:solidFill>
                  <a:srgbClr val="323232"/>
                </a:solidFill>
                <a:latin typeface="Georgia Pro Light" panose="02040302050405020303" pitchFamily="18" charset="0"/>
                <a:sym typeface="IBM Plex Sans"/>
              </a:rPr>
              <a:t>Neural Network</a:t>
            </a:r>
            <a:endParaRPr sz="3200" dirty="0">
              <a:latin typeface="Georgia Pro Light" panose="02040302050405020303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450B28-26BD-4BA0-83B0-B8026B0DB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918" y="1400395"/>
            <a:ext cx="8209430" cy="464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71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36;p54">
            <a:extLst>
              <a:ext uri="{FF2B5EF4-FFF2-40B4-BE49-F238E27FC236}">
                <a16:creationId xmlns:a16="http://schemas.microsoft.com/office/drawing/2014/main" id="{5D37B3A6-6D10-4DFA-AB1D-B5E1EAC7F6FC}"/>
              </a:ext>
            </a:extLst>
          </p:cNvPr>
          <p:cNvSpPr txBox="1"/>
          <p:nvPr/>
        </p:nvSpPr>
        <p:spPr>
          <a:xfrm>
            <a:off x="839244" y="398977"/>
            <a:ext cx="5749446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800"/>
              <a:buFont typeface="IBM Plex Sans"/>
              <a:buNone/>
            </a:pPr>
            <a:r>
              <a:rPr lang="en-US" sz="3200" b="1" dirty="0">
                <a:solidFill>
                  <a:srgbClr val="323232"/>
                </a:solidFill>
                <a:latin typeface="Georgia Pro Light" panose="02040302050405020303" pitchFamily="18" charset="0"/>
                <a:sym typeface="IBM Plex Sans"/>
              </a:rPr>
              <a:t>Deep Learning: </a:t>
            </a:r>
            <a:r>
              <a:rPr lang="en-US" sz="2000" b="1" dirty="0">
                <a:solidFill>
                  <a:srgbClr val="323232"/>
                </a:solidFill>
                <a:latin typeface="Georgia Pro Light" panose="02040302050405020303" pitchFamily="18" charset="0"/>
                <a:sym typeface="IBM Plex Sans"/>
              </a:rPr>
              <a:t>Neural Network</a:t>
            </a:r>
            <a:endParaRPr sz="3200" dirty="0">
              <a:latin typeface="Georgia Pro Light" panose="020403020504050203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0EFB18-231D-450D-8CBE-4C88143B8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349" y="1308807"/>
            <a:ext cx="7972860" cy="483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462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36;p54">
            <a:extLst>
              <a:ext uri="{FF2B5EF4-FFF2-40B4-BE49-F238E27FC236}">
                <a16:creationId xmlns:a16="http://schemas.microsoft.com/office/drawing/2014/main" id="{5D37B3A6-6D10-4DFA-AB1D-B5E1EAC7F6FC}"/>
              </a:ext>
            </a:extLst>
          </p:cNvPr>
          <p:cNvSpPr txBox="1"/>
          <p:nvPr/>
        </p:nvSpPr>
        <p:spPr>
          <a:xfrm>
            <a:off x="839244" y="398977"/>
            <a:ext cx="5749446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800"/>
              <a:buFont typeface="IBM Plex Sans"/>
              <a:buNone/>
            </a:pPr>
            <a:r>
              <a:rPr lang="en-US" sz="3200" b="1" dirty="0">
                <a:solidFill>
                  <a:srgbClr val="323232"/>
                </a:solidFill>
                <a:latin typeface="Georgia Pro Light" panose="02040302050405020303" pitchFamily="18" charset="0"/>
                <a:sym typeface="IBM Plex Sans"/>
              </a:rPr>
              <a:t>Deep Learning: </a:t>
            </a:r>
            <a:r>
              <a:rPr lang="en-US" sz="2000" b="1" dirty="0">
                <a:solidFill>
                  <a:srgbClr val="323232"/>
                </a:solidFill>
                <a:latin typeface="Georgia Pro Light" panose="02040302050405020303" pitchFamily="18" charset="0"/>
                <a:sym typeface="IBM Plex Sans"/>
              </a:rPr>
              <a:t>Neural Network</a:t>
            </a:r>
            <a:endParaRPr sz="3200" dirty="0">
              <a:latin typeface="Georgia Pro Light" panose="02040302050405020303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9568CA-E552-44AA-A274-F6E3CC39C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535" y="1480037"/>
            <a:ext cx="7915002" cy="459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92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36;p54">
            <a:extLst>
              <a:ext uri="{FF2B5EF4-FFF2-40B4-BE49-F238E27FC236}">
                <a16:creationId xmlns:a16="http://schemas.microsoft.com/office/drawing/2014/main" id="{5D37B3A6-6D10-4DFA-AB1D-B5E1EAC7F6FC}"/>
              </a:ext>
            </a:extLst>
          </p:cNvPr>
          <p:cNvSpPr txBox="1"/>
          <p:nvPr/>
        </p:nvSpPr>
        <p:spPr>
          <a:xfrm>
            <a:off x="721685" y="2470626"/>
            <a:ext cx="2913926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800"/>
              <a:buFont typeface="IBM Plex Sans"/>
              <a:buNone/>
            </a:pPr>
            <a:r>
              <a:rPr lang="en-US" sz="3600" b="1" dirty="0">
                <a:solidFill>
                  <a:srgbClr val="323232"/>
                </a:solidFill>
                <a:latin typeface="Georgia Pro Light" panose="02040302050405020303" pitchFamily="18" charset="0"/>
                <a:sym typeface="IBM Plex Sans"/>
              </a:rPr>
              <a:t>Outline</a:t>
            </a:r>
            <a:endParaRPr sz="1100" b="1" dirty="0">
              <a:latin typeface="Georgia Pro Light" panose="02040302050405020303" pitchFamily="18" charset="0"/>
            </a:endParaRPr>
          </a:p>
        </p:txBody>
      </p:sp>
      <p:cxnSp>
        <p:nvCxnSpPr>
          <p:cNvPr id="8" name="Google Shape;337;p54">
            <a:extLst>
              <a:ext uri="{FF2B5EF4-FFF2-40B4-BE49-F238E27FC236}">
                <a16:creationId xmlns:a16="http://schemas.microsoft.com/office/drawing/2014/main" id="{5AEA08C1-9440-4837-B91A-7AA4E8E97D93}"/>
              </a:ext>
            </a:extLst>
          </p:cNvPr>
          <p:cNvCxnSpPr/>
          <p:nvPr/>
        </p:nvCxnSpPr>
        <p:spPr>
          <a:xfrm>
            <a:off x="3815340" y="1240721"/>
            <a:ext cx="0" cy="3463723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9" name="Google Shape;338;p54">
            <a:extLst>
              <a:ext uri="{FF2B5EF4-FFF2-40B4-BE49-F238E27FC236}">
                <a16:creationId xmlns:a16="http://schemas.microsoft.com/office/drawing/2014/main" id="{220ACD67-F794-4A9F-A832-08BBB99B4F19}"/>
              </a:ext>
            </a:extLst>
          </p:cNvPr>
          <p:cNvSpPr txBox="1"/>
          <p:nvPr/>
        </p:nvSpPr>
        <p:spPr>
          <a:xfrm>
            <a:off x="3995070" y="112734"/>
            <a:ext cx="7978123" cy="6468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400"/>
              <a:buFont typeface="Arial" panose="020B0604020202020204" pitchFamily="34" charset="0"/>
              <a:buChar char="•"/>
            </a:pPr>
            <a:endParaRPr lang="en" sz="2200" b="0" i="0" u="none" strike="noStrike" cap="none" dirty="0">
              <a:latin typeface="Bell MT" panose="02020503060305020303" pitchFamily="18" charset="0"/>
              <a:ea typeface="Tahoma" panose="020B0604030504040204" pitchFamily="34" charset="0"/>
              <a:cs typeface="Tahoma" panose="020B0604030504040204" pitchFamily="34" charset="0"/>
              <a:sym typeface="IBM Plex Sans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400"/>
              <a:buFont typeface="Arial" panose="020B0604020202020204" pitchFamily="34" charset="0"/>
              <a:buChar char="•"/>
            </a:pPr>
            <a:endParaRPr lang="en" sz="2200" b="0" i="0" u="none" strike="noStrike" cap="none" dirty="0">
              <a:latin typeface="Bell MT" panose="02020503060305020303" pitchFamily="18" charset="0"/>
              <a:ea typeface="Tahoma" panose="020B0604030504040204" pitchFamily="34" charset="0"/>
              <a:cs typeface="Tahoma" panose="020B0604030504040204" pitchFamily="34" charset="0"/>
              <a:sym typeface="IBM Plex Sans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400"/>
              <a:buFont typeface="Arial" panose="020B0604020202020204" pitchFamily="34" charset="0"/>
              <a:buChar char="•"/>
            </a:pPr>
            <a:r>
              <a:rPr lang="en" sz="2200" dirty="0">
                <a:latin typeface="Bell MT" panose="02020503060305020303" pitchFamily="18" charset="0"/>
                <a:ea typeface="Tahoma" panose="020B0604030504040204" pitchFamily="34" charset="0"/>
                <a:cs typeface="Tahoma" panose="020B0604030504040204" pitchFamily="34" charset="0"/>
                <a:sym typeface="IBM Plex Sans"/>
              </a:rPr>
              <a:t>Learning </a:t>
            </a:r>
            <a:r>
              <a:rPr lang="en-US" sz="2200" dirty="0">
                <a:latin typeface="Bell MT" panose="02020503060305020303" pitchFamily="18" charset="0"/>
                <a:ea typeface="Tahoma" panose="020B0604030504040204" pitchFamily="34" charset="0"/>
                <a:cs typeface="Tahoma" panose="020B0604030504040204" pitchFamily="34" charset="0"/>
                <a:sym typeface="IBM Plex Sans"/>
              </a:rPr>
              <a:t>objectives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400"/>
            </a:pPr>
            <a:endParaRPr lang="en-US" sz="2200" b="0" i="0" u="none" strike="noStrike" cap="none" dirty="0">
              <a:latin typeface="Bell MT" panose="02020503060305020303" pitchFamily="18" charset="0"/>
              <a:ea typeface="Tahoma" panose="020B0604030504040204" pitchFamily="34" charset="0"/>
              <a:cs typeface="Tahoma" panose="020B0604030504040204" pitchFamily="34" charset="0"/>
              <a:sym typeface="IBM Plex Sans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2200" dirty="0">
                <a:latin typeface="Bell MT" panose="02020503060305020303" pitchFamily="18" charset="0"/>
                <a:ea typeface="Tahoma" panose="020B0604030504040204" pitchFamily="34" charset="0"/>
                <a:cs typeface="Tahoma" panose="020B0604030504040204" pitchFamily="34" charset="0"/>
                <a:sym typeface="IBM Plex Sans"/>
              </a:rPr>
              <a:t>What is Machine Learning </a:t>
            </a:r>
          </a:p>
          <a:p>
            <a:pPr marL="742950" lvl="1" indent="-285750">
              <a:buClr>
                <a:srgbClr val="323232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2200" dirty="0">
                <a:latin typeface="Bell MT" panose="02020503060305020303" pitchFamily="18" charset="0"/>
                <a:ea typeface="Tahoma" panose="020B0604030504040204" pitchFamily="34" charset="0"/>
                <a:cs typeface="Tahoma" panose="020B0604030504040204" pitchFamily="34" charset="0"/>
                <a:sym typeface="IBM Plex Sans"/>
              </a:rPr>
              <a:t>Applications</a:t>
            </a:r>
          </a:p>
          <a:p>
            <a:pPr marL="742950" lvl="1" indent="-285750">
              <a:buClr>
                <a:srgbClr val="323232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2200" dirty="0">
                <a:latin typeface="Bell MT" panose="02020503060305020303" pitchFamily="18" charset="0"/>
                <a:ea typeface="Tahoma" panose="020B0604030504040204" pitchFamily="34" charset="0"/>
                <a:cs typeface="Tahoma" panose="020B0604030504040204" pitchFamily="34" charset="0"/>
                <a:sym typeface="IBM Plex Sans"/>
              </a:rPr>
              <a:t>Types</a:t>
            </a:r>
          </a:p>
          <a:p>
            <a:pPr marL="742950" lvl="1" indent="-285750">
              <a:buClr>
                <a:srgbClr val="323232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2200" dirty="0">
                <a:latin typeface="Bell MT" panose="02020503060305020303" pitchFamily="18" charset="0"/>
                <a:ea typeface="Tahoma" panose="020B0604030504040204" pitchFamily="34" charset="0"/>
                <a:cs typeface="Tahoma" panose="020B0604030504040204" pitchFamily="34" charset="0"/>
                <a:sym typeface="IBM Plex Sans"/>
              </a:rPr>
              <a:t>Supervised Learning</a:t>
            </a:r>
          </a:p>
          <a:p>
            <a:pPr marL="1200150" lvl="2" indent="-285750">
              <a:buClr>
                <a:srgbClr val="323232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2200" dirty="0">
                <a:latin typeface="Bell MT" panose="02020503060305020303" pitchFamily="18" charset="0"/>
                <a:ea typeface="Tahoma" panose="020B0604030504040204" pitchFamily="34" charset="0"/>
                <a:cs typeface="Tahoma" panose="020B0604030504040204" pitchFamily="34" charset="0"/>
                <a:sym typeface="IBM Plex Sans"/>
              </a:rPr>
              <a:t>Linear Regression </a:t>
            </a:r>
          </a:p>
          <a:p>
            <a:pPr lvl="2">
              <a:buClr>
                <a:srgbClr val="323232"/>
              </a:buClr>
              <a:buSzPts val="1400"/>
            </a:pPr>
            <a:endParaRPr lang="en" sz="2200" dirty="0">
              <a:latin typeface="Bell MT" panose="02020503060305020303" pitchFamily="18" charset="0"/>
              <a:ea typeface="Tahoma" panose="020B0604030504040204" pitchFamily="34" charset="0"/>
              <a:cs typeface="Tahoma" panose="020B0604030504040204" pitchFamily="34" charset="0"/>
              <a:sym typeface="IBM Plex Sans"/>
            </a:endParaRPr>
          </a:p>
          <a:p>
            <a:pPr marL="285750" indent="-285750">
              <a:buClr>
                <a:srgbClr val="323232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2200" dirty="0">
                <a:latin typeface="Bell MT" panose="02020503060305020303" pitchFamily="18" charset="0"/>
                <a:ea typeface="Tahoma" panose="020B0604030504040204" pitchFamily="34" charset="0"/>
                <a:cs typeface="Tahoma" panose="020B0604030504040204" pitchFamily="34" charset="0"/>
                <a:sym typeface="IBM Plex Sans"/>
              </a:rPr>
              <a:t>Deep Learning</a:t>
            </a:r>
          </a:p>
          <a:p>
            <a:pPr marL="742950" lvl="1" indent="-285750">
              <a:buClr>
                <a:srgbClr val="323232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2200" dirty="0">
                <a:latin typeface="Bell MT" panose="02020503060305020303" pitchFamily="18" charset="0"/>
                <a:ea typeface="Tahoma" panose="020B0604030504040204" pitchFamily="34" charset="0"/>
                <a:cs typeface="Tahoma" panose="020B0604030504040204" pitchFamily="34" charset="0"/>
                <a:sym typeface="IBM Plex Sans"/>
              </a:rPr>
              <a:t>Neural Network</a:t>
            </a:r>
          </a:p>
          <a:p>
            <a:pPr marL="742950" lvl="1" indent="-285750">
              <a:buClr>
                <a:srgbClr val="323232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2200" dirty="0">
                <a:latin typeface="Bell MT" panose="02020503060305020303" pitchFamily="18" charset="0"/>
                <a:ea typeface="Tahoma" panose="020B0604030504040204" pitchFamily="34" charset="0"/>
                <a:cs typeface="Tahoma" panose="020B0604030504040204" pitchFamily="34" charset="0"/>
                <a:sym typeface="IBM Plex Sans"/>
              </a:rPr>
              <a:t>Perceptron</a:t>
            </a:r>
          </a:p>
          <a:p>
            <a:pPr marL="742950" lvl="1" indent="-285750">
              <a:buClr>
                <a:srgbClr val="323232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2200" dirty="0">
                <a:latin typeface="Bell MT" panose="02020503060305020303" pitchFamily="18" charset="0"/>
                <a:ea typeface="Tahoma" panose="020B0604030504040204" pitchFamily="34" charset="0"/>
                <a:cs typeface="Tahoma" panose="020B0604030504040204" pitchFamily="34" charset="0"/>
                <a:sym typeface="IBM Plex Sans"/>
              </a:rPr>
              <a:t>Convolutional Neural Network</a:t>
            </a:r>
          </a:p>
          <a:p>
            <a:pPr marL="742950" lvl="1" indent="-285750">
              <a:buClr>
                <a:srgbClr val="323232"/>
              </a:buClr>
              <a:buSzPts val="1400"/>
              <a:buFont typeface="Arial" panose="020B0604020202020204" pitchFamily="34" charset="0"/>
              <a:buChar char="•"/>
            </a:pPr>
            <a:endParaRPr lang="en-US" sz="2200" dirty="0">
              <a:latin typeface="Bell MT" panose="02020503060305020303" pitchFamily="18" charset="0"/>
              <a:ea typeface="Tahoma" panose="020B0604030504040204" pitchFamily="34" charset="0"/>
              <a:cs typeface="Tahoma" panose="020B0604030504040204" pitchFamily="34" charset="0"/>
              <a:sym typeface="IBM Plex Sans"/>
            </a:endParaRPr>
          </a:p>
          <a:p>
            <a:pPr marL="285750" indent="-285750">
              <a:buClr>
                <a:srgbClr val="323232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2200" dirty="0">
                <a:latin typeface="Bell MT" panose="02020503060305020303" pitchFamily="18" charset="0"/>
                <a:ea typeface="Tahoma" panose="020B0604030504040204" pitchFamily="34" charset="0"/>
                <a:cs typeface="Tahoma" panose="020B0604030504040204" pitchFamily="34" charset="0"/>
                <a:sym typeface="IBM Plex Sans"/>
              </a:rPr>
              <a:t>Case study: Facemask Detector </a:t>
            </a:r>
          </a:p>
          <a:p>
            <a:pPr marL="285750" indent="-285750">
              <a:buClr>
                <a:srgbClr val="323232"/>
              </a:buClr>
              <a:buSzPts val="1400"/>
              <a:buFont typeface="Arial" panose="020B0604020202020204" pitchFamily="34" charset="0"/>
              <a:buChar char="•"/>
            </a:pPr>
            <a:endParaRPr lang="en-US" sz="2200" dirty="0">
              <a:latin typeface="Bell MT" panose="02020503060305020303" pitchFamily="18" charset="0"/>
              <a:ea typeface="Tahoma" panose="020B0604030504040204" pitchFamily="34" charset="0"/>
              <a:cs typeface="Tahoma" panose="020B0604030504040204" pitchFamily="34" charset="0"/>
              <a:sym typeface="IBM Plex Sans"/>
            </a:endParaRPr>
          </a:p>
          <a:p>
            <a:pPr marL="285750" indent="-285750">
              <a:buClr>
                <a:srgbClr val="323232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2200" dirty="0">
                <a:latin typeface="Bell MT" panose="02020503060305020303" pitchFamily="18" charset="0"/>
                <a:ea typeface="Tahoma" panose="020B0604030504040204" pitchFamily="34" charset="0"/>
                <a:cs typeface="Tahoma" panose="020B0604030504040204" pitchFamily="34" charset="0"/>
                <a:sym typeface="IBM Plex Sans"/>
              </a:rPr>
              <a:t>Coding Session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400"/>
              <a:buFont typeface="Arial" panose="020B0604020202020204" pitchFamily="34" charset="0"/>
              <a:buChar char="•"/>
            </a:pPr>
            <a:endParaRPr lang="en" sz="2200" dirty="0">
              <a:latin typeface="Bell MT" panose="02020503060305020303" pitchFamily="18" charset="0"/>
              <a:ea typeface="Tahoma" panose="020B0604030504040204" pitchFamily="34" charset="0"/>
              <a:cs typeface="Tahoma" panose="020B0604030504040204" pitchFamily="34" charset="0"/>
              <a:sym typeface="IBM Plex Sans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400"/>
              <a:buFont typeface="Arial" panose="020B0604020202020204" pitchFamily="34" charset="0"/>
              <a:buChar char="•"/>
            </a:pPr>
            <a:r>
              <a:rPr lang="en" sz="2200" dirty="0">
                <a:latin typeface="Bell MT" panose="02020503060305020303" pitchFamily="18" charset="0"/>
                <a:ea typeface="Tahoma" panose="020B0604030504040204" pitchFamily="34" charset="0"/>
                <a:cs typeface="Tahoma" panose="020B0604030504040204" pitchFamily="34" charset="0"/>
                <a:sym typeface="IBM Plex Sans"/>
              </a:rPr>
              <a:t>Key </a:t>
            </a:r>
            <a:r>
              <a:rPr lang="en-US" sz="2200" dirty="0">
                <a:latin typeface="Bell MT" panose="02020503060305020303" pitchFamily="18" charset="0"/>
                <a:ea typeface="Tahoma" panose="020B0604030504040204" pitchFamily="34" charset="0"/>
                <a:cs typeface="Tahoma" panose="020B0604030504040204" pitchFamily="34" charset="0"/>
                <a:sym typeface="IBM Plex Sans"/>
              </a:rPr>
              <a:t>Takeaways</a:t>
            </a:r>
            <a:endParaRPr sz="2200" dirty="0">
              <a:latin typeface="Bell MT" panose="02020503060305020303" pitchFamily="18" charset="0"/>
              <a:ea typeface="Tahoma" panose="020B0604030504040204" pitchFamily="34" charset="0"/>
              <a:cs typeface="Tahoma" panose="020B0604030504040204" pitchFamily="34" charset="0"/>
              <a:sym typeface="IBM Plex Sans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endParaRPr sz="2200" b="0" i="0" u="none" strike="noStrike" cap="none" dirty="0">
              <a:latin typeface="Bell MT" panose="02020503060305020303" pitchFamily="18" charset="0"/>
              <a:ea typeface="Tahoma" panose="020B0604030504040204" pitchFamily="34" charset="0"/>
              <a:cs typeface="Tahoma" panose="020B0604030504040204" pitchFamily="34" charset="0"/>
              <a:sym typeface="IBM Plex Sans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400"/>
              <a:buFont typeface="Arial" panose="020B0604020202020204" pitchFamily="34" charset="0"/>
              <a:buChar char="•"/>
            </a:pPr>
            <a:endParaRPr sz="2200" dirty="0">
              <a:latin typeface="Bell MT" panose="02020503060305020303" pitchFamily="18" charset="0"/>
            </a:endParaRPr>
          </a:p>
        </p:txBody>
      </p:sp>
      <p:sp>
        <p:nvSpPr>
          <p:cNvPr id="12" name="Google Shape;327;p53">
            <a:extLst>
              <a:ext uri="{FF2B5EF4-FFF2-40B4-BE49-F238E27FC236}">
                <a16:creationId xmlns:a16="http://schemas.microsoft.com/office/drawing/2014/main" id="{75650DFE-9E11-4403-95A4-34D0B58BC79A}"/>
              </a:ext>
            </a:extLst>
          </p:cNvPr>
          <p:cNvSpPr/>
          <p:nvPr/>
        </p:nvSpPr>
        <p:spPr>
          <a:xfrm>
            <a:off x="1109908" y="2322769"/>
            <a:ext cx="3429001" cy="3429001"/>
          </a:xfrm>
          <a:prstGeom prst="ellipse">
            <a:avLst/>
          </a:prstGeom>
          <a:noFill/>
          <a:ln w="25400" cap="flat" cmpd="sng">
            <a:solidFill>
              <a:schemeClr val="tx1">
                <a:lumMod val="85000"/>
                <a:lumOff val="15000"/>
                <a:alpha val="17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Helvetica Neue"/>
              <a:buNone/>
            </a:pPr>
            <a:endParaRPr sz="27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" name="Google Shape;326;p53">
            <a:extLst>
              <a:ext uri="{FF2B5EF4-FFF2-40B4-BE49-F238E27FC236}">
                <a16:creationId xmlns:a16="http://schemas.microsoft.com/office/drawing/2014/main" id="{B82803DB-B624-41B5-AA24-479B496837FE}"/>
              </a:ext>
            </a:extLst>
          </p:cNvPr>
          <p:cNvSpPr/>
          <p:nvPr/>
        </p:nvSpPr>
        <p:spPr>
          <a:xfrm>
            <a:off x="168703" y="752920"/>
            <a:ext cx="2989385" cy="2989385"/>
          </a:xfrm>
          <a:prstGeom prst="ellipse">
            <a:avLst/>
          </a:prstGeom>
          <a:noFill/>
          <a:ln w="25400" cap="flat" cmpd="sng">
            <a:solidFill>
              <a:schemeClr val="tx1">
                <a:lumMod val="75000"/>
                <a:lumOff val="25000"/>
                <a:alpha val="17000"/>
              </a:schemeClr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Helvetica Neue"/>
              <a:buNone/>
            </a:pPr>
            <a:endParaRPr sz="27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35365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36;p54">
            <a:extLst>
              <a:ext uri="{FF2B5EF4-FFF2-40B4-BE49-F238E27FC236}">
                <a16:creationId xmlns:a16="http://schemas.microsoft.com/office/drawing/2014/main" id="{5D37B3A6-6D10-4DFA-AB1D-B5E1EAC7F6FC}"/>
              </a:ext>
            </a:extLst>
          </p:cNvPr>
          <p:cNvSpPr txBox="1"/>
          <p:nvPr/>
        </p:nvSpPr>
        <p:spPr>
          <a:xfrm>
            <a:off x="839244" y="398977"/>
            <a:ext cx="5749446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800"/>
              <a:buFont typeface="IBM Plex Sans"/>
              <a:buNone/>
            </a:pPr>
            <a:r>
              <a:rPr lang="en-US" sz="3200" b="1" dirty="0">
                <a:solidFill>
                  <a:srgbClr val="323232"/>
                </a:solidFill>
                <a:latin typeface="Georgia Pro Light" panose="02040302050405020303" pitchFamily="18" charset="0"/>
                <a:sym typeface="IBM Plex Sans"/>
              </a:rPr>
              <a:t>Deep Learning: </a:t>
            </a:r>
            <a:r>
              <a:rPr lang="en-US" sz="2000" b="1" dirty="0">
                <a:solidFill>
                  <a:srgbClr val="323232"/>
                </a:solidFill>
                <a:latin typeface="Georgia Pro Light" panose="02040302050405020303" pitchFamily="18" charset="0"/>
                <a:sym typeface="IBM Plex Sans"/>
              </a:rPr>
              <a:t>Perceptron</a:t>
            </a:r>
            <a:endParaRPr sz="3200" dirty="0">
              <a:latin typeface="Georgia Pro Light" panose="020403020504050203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1BA16B-4997-449E-ABF3-414122045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552" y="1093231"/>
            <a:ext cx="6542981" cy="53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912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36;p54">
            <a:extLst>
              <a:ext uri="{FF2B5EF4-FFF2-40B4-BE49-F238E27FC236}">
                <a16:creationId xmlns:a16="http://schemas.microsoft.com/office/drawing/2014/main" id="{5D37B3A6-6D10-4DFA-AB1D-B5E1EAC7F6FC}"/>
              </a:ext>
            </a:extLst>
          </p:cNvPr>
          <p:cNvSpPr txBox="1"/>
          <p:nvPr/>
        </p:nvSpPr>
        <p:spPr>
          <a:xfrm>
            <a:off x="839244" y="398977"/>
            <a:ext cx="5749446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800"/>
              <a:buFont typeface="IBM Plex Sans"/>
              <a:buNone/>
            </a:pPr>
            <a:r>
              <a:rPr lang="en-US" sz="3200" b="1" dirty="0">
                <a:solidFill>
                  <a:srgbClr val="323232"/>
                </a:solidFill>
                <a:latin typeface="Georgia Pro Light" panose="02040302050405020303" pitchFamily="18" charset="0"/>
                <a:sym typeface="IBM Plex Sans"/>
              </a:rPr>
              <a:t>Deep Learning: </a:t>
            </a:r>
            <a:r>
              <a:rPr lang="en-US" sz="2000" b="1" dirty="0">
                <a:solidFill>
                  <a:srgbClr val="323232"/>
                </a:solidFill>
                <a:latin typeface="Georgia Pro Light" panose="02040302050405020303" pitchFamily="18" charset="0"/>
                <a:sym typeface="IBM Plex Sans"/>
              </a:rPr>
              <a:t>Perceptron</a:t>
            </a:r>
            <a:endParaRPr sz="3200" dirty="0">
              <a:latin typeface="Georgia Pro Light" panose="02040302050405020303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382294-2ECE-46C1-BB55-78228FE17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665" y="1119845"/>
            <a:ext cx="8277935" cy="523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134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36;p54">
            <a:extLst>
              <a:ext uri="{FF2B5EF4-FFF2-40B4-BE49-F238E27FC236}">
                <a16:creationId xmlns:a16="http://schemas.microsoft.com/office/drawing/2014/main" id="{5D37B3A6-6D10-4DFA-AB1D-B5E1EAC7F6FC}"/>
              </a:ext>
            </a:extLst>
          </p:cNvPr>
          <p:cNvSpPr txBox="1"/>
          <p:nvPr/>
        </p:nvSpPr>
        <p:spPr>
          <a:xfrm>
            <a:off x="839244" y="398977"/>
            <a:ext cx="5749446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800"/>
              <a:buFont typeface="IBM Plex Sans"/>
              <a:buNone/>
            </a:pPr>
            <a:r>
              <a:rPr lang="en-US" sz="3200" b="1" dirty="0">
                <a:solidFill>
                  <a:srgbClr val="323232"/>
                </a:solidFill>
                <a:latin typeface="Georgia Pro Light" panose="02040302050405020303" pitchFamily="18" charset="0"/>
                <a:sym typeface="IBM Plex Sans"/>
              </a:rPr>
              <a:t>Deep Learning: </a:t>
            </a:r>
            <a:r>
              <a:rPr lang="en-US" sz="2000" b="1" dirty="0">
                <a:solidFill>
                  <a:srgbClr val="323232"/>
                </a:solidFill>
                <a:latin typeface="Georgia Pro Light" panose="02040302050405020303" pitchFamily="18" charset="0"/>
                <a:sym typeface="IBM Plex Sans"/>
              </a:rPr>
              <a:t>Training a Neural Network</a:t>
            </a:r>
            <a:endParaRPr sz="3200" dirty="0">
              <a:latin typeface="Georgia Pro Light" panose="020403020504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22021F-55D4-42D0-BB8A-0A1B115F1926}"/>
              </a:ext>
            </a:extLst>
          </p:cNvPr>
          <p:cNvSpPr txBox="1"/>
          <p:nvPr/>
        </p:nvSpPr>
        <p:spPr>
          <a:xfrm>
            <a:off x="811106" y="1170091"/>
            <a:ext cx="5749446" cy="5213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Feedforward pass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Bell MT" panose="020205030603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Calculation of error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Bell MT" panose="020205030603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Optimization (gradient descent)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Bell MT" panose="020205030603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Backpropagation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Bell MT" panose="020205030603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Bell MT" panose="02020503060305020303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Bell MT" panose="02020503060305020303" pitchFamily="18" charset="0"/>
            </a:endParaRPr>
          </a:p>
        </p:txBody>
      </p:sp>
      <p:pic>
        <p:nvPicPr>
          <p:cNvPr id="8194" name="Picture 2" descr="Introduction to Artificial Neural Networks - KDnuggets">
            <a:extLst>
              <a:ext uri="{FF2B5EF4-FFF2-40B4-BE49-F238E27FC236}">
                <a16:creationId xmlns:a16="http://schemas.microsoft.com/office/drawing/2014/main" id="{23B45387-AD03-4E15-86AA-CEBA9F92A3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3" r="22000"/>
          <a:stretch/>
        </p:blipFill>
        <p:spPr bwMode="auto">
          <a:xfrm>
            <a:off x="5387579" y="1083434"/>
            <a:ext cx="6387080" cy="422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735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36;p54">
            <a:extLst>
              <a:ext uri="{FF2B5EF4-FFF2-40B4-BE49-F238E27FC236}">
                <a16:creationId xmlns:a16="http://schemas.microsoft.com/office/drawing/2014/main" id="{5D37B3A6-6D10-4DFA-AB1D-B5E1EAC7F6FC}"/>
              </a:ext>
            </a:extLst>
          </p:cNvPr>
          <p:cNvSpPr txBox="1"/>
          <p:nvPr/>
        </p:nvSpPr>
        <p:spPr>
          <a:xfrm>
            <a:off x="839243" y="398977"/>
            <a:ext cx="7603299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800"/>
              <a:buFont typeface="IBM Plex Sans"/>
              <a:buNone/>
            </a:pPr>
            <a:r>
              <a:rPr lang="en-US" sz="3200" b="1" dirty="0">
                <a:solidFill>
                  <a:srgbClr val="323232"/>
                </a:solidFill>
                <a:latin typeface="Georgia Pro Light" panose="02040302050405020303" pitchFamily="18" charset="0"/>
                <a:sym typeface="IBM Plex Sans"/>
              </a:rPr>
              <a:t>Deep Learning: </a:t>
            </a:r>
            <a:r>
              <a:rPr lang="en-US" sz="2000" b="1" dirty="0">
                <a:solidFill>
                  <a:srgbClr val="323232"/>
                </a:solidFill>
                <a:latin typeface="Georgia Pro Light" panose="02040302050405020303" pitchFamily="18" charset="0"/>
                <a:sym typeface="IBM Plex Sans"/>
              </a:rPr>
              <a:t>Convolutional Neural Network (CNN)</a:t>
            </a:r>
            <a:endParaRPr sz="3200" dirty="0">
              <a:latin typeface="Georgia Pro Light" panose="02040302050405020303" pitchFamily="18" charset="0"/>
            </a:endParaRPr>
          </a:p>
        </p:txBody>
      </p:sp>
      <p:sp>
        <p:nvSpPr>
          <p:cNvPr id="12" name="Google Shape;327;p53">
            <a:extLst>
              <a:ext uri="{FF2B5EF4-FFF2-40B4-BE49-F238E27FC236}">
                <a16:creationId xmlns:a16="http://schemas.microsoft.com/office/drawing/2014/main" id="{75650DFE-9E11-4403-95A4-34D0B58BC79A}"/>
              </a:ext>
            </a:extLst>
          </p:cNvPr>
          <p:cNvSpPr/>
          <p:nvPr/>
        </p:nvSpPr>
        <p:spPr>
          <a:xfrm>
            <a:off x="9439716" y="-621269"/>
            <a:ext cx="3429001" cy="3429001"/>
          </a:xfrm>
          <a:prstGeom prst="ellipse">
            <a:avLst/>
          </a:prstGeom>
          <a:noFill/>
          <a:ln w="25400" cap="flat" cmpd="sng">
            <a:solidFill>
              <a:schemeClr val="tx1">
                <a:lumMod val="85000"/>
                <a:lumOff val="15000"/>
                <a:alpha val="17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Helvetica Neue"/>
              <a:buNone/>
            </a:pPr>
            <a:endParaRPr sz="27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" name="Google Shape;326;p53">
            <a:extLst>
              <a:ext uri="{FF2B5EF4-FFF2-40B4-BE49-F238E27FC236}">
                <a16:creationId xmlns:a16="http://schemas.microsoft.com/office/drawing/2014/main" id="{B82803DB-B624-41B5-AA24-479B496837FE}"/>
              </a:ext>
            </a:extLst>
          </p:cNvPr>
          <p:cNvSpPr/>
          <p:nvPr/>
        </p:nvSpPr>
        <p:spPr>
          <a:xfrm>
            <a:off x="280096" y="2726662"/>
            <a:ext cx="2989385" cy="2989385"/>
          </a:xfrm>
          <a:prstGeom prst="ellipse">
            <a:avLst/>
          </a:prstGeom>
          <a:noFill/>
          <a:ln w="25400" cap="flat" cmpd="sng">
            <a:solidFill>
              <a:schemeClr val="tx1">
                <a:lumMod val="75000"/>
                <a:lumOff val="25000"/>
                <a:alpha val="17000"/>
              </a:schemeClr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Helvetica Neue"/>
              <a:buNone/>
            </a:pPr>
            <a:endParaRPr sz="27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98067E-33CF-448C-9196-0254F01D69CC}"/>
              </a:ext>
            </a:extLst>
          </p:cNvPr>
          <p:cNvSpPr txBox="1"/>
          <p:nvPr/>
        </p:nvSpPr>
        <p:spPr>
          <a:xfrm>
            <a:off x="839244" y="1141953"/>
            <a:ext cx="5153593" cy="5029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It is modeled after the </a:t>
            </a:r>
            <a:r>
              <a:rPr lang="en-US" sz="2400" b="1" dirty="0">
                <a:latin typeface="Bell MT" panose="02020503060305020303" pitchFamily="18" charset="0"/>
              </a:rPr>
              <a:t>primary visual cortex </a:t>
            </a:r>
            <a:r>
              <a:rPr lang="en-US" sz="2400" dirty="0">
                <a:latin typeface="Bell MT" panose="02020503060305020303" pitchFamily="18" charset="0"/>
              </a:rPr>
              <a:t>of the brain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Bell MT" panose="020205030603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The complex hierarchical structure of neurons and connections in the brain play a major role in how we process remembering and labelling objects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Bell MT" panose="02020503060305020303" pitchFamily="18" charset="0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D087199-FE9F-412E-ABA3-674884D4F6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97"/>
          <a:stretch/>
        </p:blipFill>
        <p:spPr bwMode="auto">
          <a:xfrm>
            <a:off x="6255918" y="1483406"/>
            <a:ext cx="5539239" cy="3694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367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36;p54">
            <a:extLst>
              <a:ext uri="{FF2B5EF4-FFF2-40B4-BE49-F238E27FC236}">
                <a16:creationId xmlns:a16="http://schemas.microsoft.com/office/drawing/2014/main" id="{5D37B3A6-6D10-4DFA-AB1D-B5E1EAC7F6FC}"/>
              </a:ext>
            </a:extLst>
          </p:cNvPr>
          <p:cNvSpPr txBox="1"/>
          <p:nvPr/>
        </p:nvSpPr>
        <p:spPr>
          <a:xfrm>
            <a:off x="839243" y="398977"/>
            <a:ext cx="7603299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800"/>
              <a:buFont typeface="IBM Plex Sans"/>
              <a:buNone/>
            </a:pPr>
            <a:r>
              <a:rPr lang="en-US" sz="3200" b="1" dirty="0">
                <a:solidFill>
                  <a:srgbClr val="323232"/>
                </a:solidFill>
                <a:latin typeface="Georgia Pro Light" panose="02040302050405020303" pitchFamily="18" charset="0"/>
                <a:sym typeface="IBM Plex Sans"/>
              </a:rPr>
              <a:t>Deep Learning: </a:t>
            </a:r>
            <a:r>
              <a:rPr lang="en-US" sz="2000" b="1" dirty="0">
                <a:solidFill>
                  <a:srgbClr val="323232"/>
                </a:solidFill>
                <a:latin typeface="Georgia Pro Light" panose="02040302050405020303" pitchFamily="18" charset="0"/>
                <a:sym typeface="IBM Plex Sans"/>
              </a:rPr>
              <a:t>Convolutional Neural Network (CNN)</a:t>
            </a:r>
            <a:endParaRPr sz="3200" dirty="0">
              <a:latin typeface="Georgia Pro Light" panose="02040302050405020303" pitchFamily="18" charset="0"/>
            </a:endParaRPr>
          </a:p>
        </p:txBody>
      </p:sp>
      <p:sp>
        <p:nvSpPr>
          <p:cNvPr id="12" name="Google Shape;327;p53">
            <a:extLst>
              <a:ext uri="{FF2B5EF4-FFF2-40B4-BE49-F238E27FC236}">
                <a16:creationId xmlns:a16="http://schemas.microsoft.com/office/drawing/2014/main" id="{75650DFE-9E11-4403-95A4-34D0B58BC79A}"/>
              </a:ext>
            </a:extLst>
          </p:cNvPr>
          <p:cNvSpPr/>
          <p:nvPr/>
        </p:nvSpPr>
        <p:spPr>
          <a:xfrm>
            <a:off x="9439716" y="-621269"/>
            <a:ext cx="3429001" cy="3429001"/>
          </a:xfrm>
          <a:prstGeom prst="ellipse">
            <a:avLst/>
          </a:prstGeom>
          <a:noFill/>
          <a:ln w="25400" cap="flat" cmpd="sng">
            <a:solidFill>
              <a:schemeClr val="tx1">
                <a:lumMod val="85000"/>
                <a:lumOff val="15000"/>
                <a:alpha val="17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Helvetica Neue"/>
              <a:buNone/>
            </a:pPr>
            <a:endParaRPr sz="27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" name="Google Shape;326;p53">
            <a:extLst>
              <a:ext uri="{FF2B5EF4-FFF2-40B4-BE49-F238E27FC236}">
                <a16:creationId xmlns:a16="http://schemas.microsoft.com/office/drawing/2014/main" id="{B82803DB-B624-41B5-AA24-479B496837FE}"/>
              </a:ext>
            </a:extLst>
          </p:cNvPr>
          <p:cNvSpPr/>
          <p:nvPr/>
        </p:nvSpPr>
        <p:spPr>
          <a:xfrm>
            <a:off x="280096" y="2726662"/>
            <a:ext cx="2989385" cy="2989385"/>
          </a:xfrm>
          <a:prstGeom prst="ellipse">
            <a:avLst/>
          </a:prstGeom>
          <a:noFill/>
          <a:ln w="25400" cap="flat" cmpd="sng">
            <a:solidFill>
              <a:schemeClr val="tx1">
                <a:lumMod val="75000"/>
                <a:lumOff val="25000"/>
                <a:alpha val="17000"/>
              </a:schemeClr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Helvetica Neue"/>
              <a:buNone/>
            </a:pPr>
            <a:endParaRPr sz="27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98067E-33CF-448C-9196-0254F01D69CC}"/>
              </a:ext>
            </a:extLst>
          </p:cNvPr>
          <p:cNvSpPr txBox="1"/>
          <p:nvPr/>
        </p:nvSpPr>
        <p:spPr>
          <a:xfrm>
            <a:off x="839244" y="1141953"/>
            <a:ext cx="5511452" cy="5029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The CNN Architecture consists of two parts: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The Feature Extraction part where </a:t>
            </a:r>
            <a:r>
              <a:rPr lang="en-US" sz="2400" b="1" dirty="0">
                <a:latin typeface="Bell MT" panose="02020503060305020303" pitchFamily="18" charset="0"/>
              </a:rPr>
              <a:t>convolutions</a:t>
            </a:r>
            <a:r>
              <a:rPr lang="en-US" sz="2400" dirty="0">
                <a:latin typeface="Bell MT" panose="02020503060305020303" pitchFamily="18" charset="0"/>
              </a:rPr>
              <a:t> and </a:t>
            </a:r>
            <a:r>
              <a:rPr lang="en-US" sz="2400" b="1" dirty="0">
                <a:latin typeface="Bell MT" panose="02020503060305020303" pitchFamily="18" charset="0"/>
              </a:rPr>
              <a:t>pooling</a:t>
            </a:r>
            <a:r>
              <a:rPr lang="en-US" sz="2400" dirty="0">
                <a:latin typeface="Bell MT" panose="02020503060305020303" pitchFamily="18" charset="0"/>
              </a:rPr>
              <a:t> takes place to detect </a:t>
            </a:r>
            <a:r>
              <a:rPr lang="en-US" sz="2400" b="1" dirty="0">
                <a:latin typeface="Bell MT" panose="02020503060305020303" pitchFamily="18" charset="0"/>
              </a:rPr>
              <a:t>features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The Classification part where </a:t>
            </a:r>
            <a:r>
              <a:rPr lang="en-US" sz="2400" b="1" dirty="0">
                <a:latin typeface="Bell MT" panose="02020503060305020303" pitchFamily="18" charset="0"/>
              </a:rPr>
              <a:t>extracted features </a:t>
            </a:r>
            <a:r>
              <a:rPr lang="en-US" sz="2400" dirty="0">
                <a:latin typeface="Bell MT" panose="02020503060305020303" pitchFamily="18" charset="0"/>
              </a:rPr>
              <a:t>are </a:t>
            </a:r>
            <a:r>
              <a:rPr lang="en-US" sz="2400" b="1" dirty="0">
                <a:latin typeface="Bell MT" panose="02020503060305020303" pitchFamily="18" charset="0"/>
              </a:rPr>
              <a:t>classified</a:t>
            </a:r>
            <a:r>
              <a:rPr lang="en-US" sz="2400" dirty="0">
                <a:latin typeface="Bell MT" panose="02020503060305020303" pitchFamily="18" charset="0"/>
              </a:rPr>
              <a:t>, with output </a:t>
            </a:r>
            <a:r>
              <a:rPr lang="en-US" sz="2400" b="1" dirty="0">
                <a:latin typeface="Bell MT" panose="02020503060305020303" pitchFamily="18" charset="0"/>
              </a:rPr>
              <a:t>probabilities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Bell MT" panose="02020503060305020303" pitchFamily="18" charset="0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8D83602A-7039-49CD-B57F-F44BCE62CD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015" b="36010"/>
          <a:stretch/>
        </p:blipFill>
        <p:spPr bwMode="auto">
          <a:xfrm>
            <a:off x="6990011" y="1166320"/>
            <a:ext cx="3580228" cy="156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7232F28-EDC6-44C9-A493-05F91C2B29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73" t="7499" r="8587" b="37621"/>
          <a:stretch/>
        </p:blipFill>
        <p:spPr bwMode="auto">
          <a:xfrm>
            <a:off x="7568419" y="3656455"/>
            <a:ext cx="3325377" cy="1338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D1146A-CEC6-450C-9B84-1B2AE0CEB47A}"/>
              </a:ext>
            </a:extLst>
          </p:cNvPr>
          <p:cNvSpPr txBox="1"/>
          <p:nvPr/>
        </p:nvSpPr>
        <p:spPr>
          <a:xfrm>
            <a:off x="8088923" y="3140062"/>
            <a:ext cx="186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ll MT" panose="02020503060305020303" pitchFamily="18" charset="0"/>
              </a:rPr>
              <a:t>Normal NN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582C78-F2F3-46EB-8230-6FCAA0E0967A}"/>
              </a:ext>
            </a:extLst>
          </p:cNvPr>
          <p:cNvSpPr txBox="1"/>
          <p:nvPr/>
        </p:nvSpPr>
        <p:spPr>
          <a:xfrm>
            <a:off x="8161146" y="5141710"/>
            <a:ext cx="186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Bell MT" panose="02020503060305020303" pitchFamily="18" charset="0"/>
              </a:rPr>
              <a:t>ConvNet</a:t>
            </a:r>
            <a:endParaRPr lang="en-US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295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36;p54">
            <a:extLst>
              <a:ext uri="{FF2B5EF4-FFF2-40B4-BE49-F238E27FC236}">
                <a16:creationId xmlns:a16="http://schemas.microsoft.com/office/drawing/2014/main" id="{5D37B3A6-6D10-4DFA-AB1D-B5E1EAC7F6FC}"/>
              </a:ext>
            </a:extLst>
          </p:cNvPr>
          <p:cNvSpPr txBox="1"/>
          <p:nvPr/>
        </p:nvSpPr>
        <p:spPr>
          <a:xfrm>
            <a:off x="839244" y="398977"/>
            <a:ext cx="5749446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800"/>
              <a:buFont typeface="IBM Plex Sans"/>
              <a:buNone/>
            </a:pPr>
            <a:r>
              <a:rPr lang="en-US" sz="3200" b="1">
                <a:solidFill>
                  <a:srgbClr val="323232"/>
                </a:solidFill>
                <a:latin typeface="Georgia Pro Light" panose="02040302050405020303" pitchFamily="18" charset="0"/>
                <a:sym typeface="IBM Plex Sans"/>
              </a:rPr>
              <a:t>Deep Learning: </a:t>
            </a:r>
            <a:r>
              <a:rPr lang="en-US" sz="2000" b="1">
                <a:solidFill>
                  <a:srgbClr val="323232"/>
                </a:solidFill>
                <a:latin typeface="Georgia Pro Light" panose="02040302050405020303" pitchFamily="18" charset="0"/>
                <a:sym typeface="IBM Plex Sans"/>
              </a:rPr>
              <a:t>Training a Neural Network</a:t>
            </a:r>
            <a:endParaRPr lang="en-US" sz="3200" dirty="0">
              <a:latin typeface="Georgia Pro Light" panose="020403020504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22021F-55D4-42D0-BB8A-0A1B115F1926}"/>
              </a:ext>
            </a:extLst>
          </p:cNvPr>
          <p:cNvSpPr txBox="1"/>
          <p:nvPr/>
        </p:nvSpPr>
        <p:spPr>
          <a:xfrm>
            <a:off x="839244" y="1170091"/>
            <a:ext cx="8693062" cy="3551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Feedforward pass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Bell MT" panose="020205030603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Calculation of error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Bell MT" panose="02020503060305020303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Bell MT" panose="020205030603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Bell MT" panose="02020503060305020303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Bell MT" panose="02020503060305020303" pitchFamily="18" charset="0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379595AB-0035-4427-8B9D-232A1FBC1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309" y="2871487"/>
            <a:ext cx="7829027" cy="348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3EAB1E-57BB-4DE6-A55A-742755EC721F}"/>
              </a:ext>
            </a:extLst>
          </p:cNvPr>
          <p:cNvSpPr txBox="1"/>
          <p:nvPr/>
        </p:nvSpPr>
        <p:spPr>
          <a:xfrm>
            <a:off x="5657588" y="959694"/>
            <a:ext cx="5427946" cy="1705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Optimization (gradient descent)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Bell MT" panose="020205030603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Backpropagation</a:t>
            </a:r>
          </a:p>
        </p:txBody>
      </p:sp>
    </p:spTree>
    <p:extLst>
      <p:ext uri="{BB962C8B-B14F-4D97-AF65-F5344CB8AC3E}">
        <p14:creationId xmlns:p14="http://schemas.microsoft.com/office/powerpoint/2010/main" val="1272415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36;p54">
            <a:extLst>
              <a:ext uri="{FF2B5EF4-FFF2-40B4-BE49-F238E27FC236}">
                <a16:creationId xmlns:a16="http://schemas.microsoft.com/office/drawing/2014/main" id="{5D37B3A6-6D10-4DFA-AB1D-B5E1EAC7F6FC}"/>
              </a:ext>
            </a:extLst>
          </p:cNvPr>
          <p:cNvSpPr txBox="1"/>
          <p:nvPr/>
        </p:nvSpPr>
        <p:spPr>
          <a:xfrm>
            <a:off x="388123" y="359331"/>
            <a:ext cx="10168857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lvl="0">
              <a:buClr>
                <a:srgbClr val="323232"/>
              </a:buClr>
              <a:buSzPts val="1800"/>
            </a:pPr>
            <a:r>
              <a:rPr lang="en-US" sz="3600" dirty="0">
                <a:solidFill>
                  <a:srgbClr val="323232"/>
                </a:solidFill>
                <a:latin typeface="Georgia Pro Light" panose="02040302050405020303" pitchFamily="18" charset="0"/>
                <a:ea typeface="IBM Plex Sans"/>
                <a:cs typeface="IBM Plex Sans"/>
                <a:sym typeface="IBM Plex Sans"/>
              </a:rPr>
              <a:t>Case Study: Facemask Detector</a:t>
            </a:r>
          </a:p>
        </p:txBody>
      </p:sp>
      <p:sp>
        <p:nvSpPr>
          <p:cNvPr id="16" name="Google Shape;366;p56">
            <a:extLst>
              <a:ext uri="{FF2B5EF4-FFF2-40B4-BE49-F238E27FC236}">
                <a16:creationId xmlns:a16="http://schemas.microsoft.com/office/drawing/2014/main" id="{ABAF24F0-0F55-4841-B155-3E7FB5D440A8}"/>
              </a:ext>
            </a:extLst>
          </p:cNvPr>
          <p:cNvSpPr txBox="1"/>
          <p:nvPr/>
        </p:nvSpPr>
        <p:spPr>
          <a:xfrm>
            <a:off x="297568" y="1626383"/>
            <a:ext cx="5187510" cy="1358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  <a:buClr>
                <a:srgbClr val="000000"/>
              </a:buClr>
              <a:buSzPts val="1100"/>
            </a:pPr>
            <a:r>
              <a:rPr lang="en-US" sz="2400" dirty="0">
                <a:latin typeface="Bell MT" panose="02020503060305020303" pitchFamily="18" charset="0"/>
              </a:rPr>
              <a:t>To build a model to identify whether a face image is wearing a mask correctly, incorrectly or none </a:t>
            </a:r>
            <a:endParaRPr sz="2400" b="0" i="0" u="none" strike="noStrike" cap="none" dirty="0">
              <a:solidFill>
                <a:srgbClr val="000000"/>
              </a:solidFill>
              <a:latin typeface="Bell MT" panose="02020503060305020303" pitchFamily="18" charset="0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7" name="Google Shape;361;p56">
            <a:extLst>
              <a:ext uri="{FF2B5EF4-FFF2-40B4-BE49-F238E27FC236}">
                <a16:creationId xmlns:a16="http://schemas.microsoft.com/office/drawing/2014/main" id="{2806019D-F5F2-43A7-8649-1D23160195C8}"/>
              </a:ext>
            </a:extLst>
          </p:cNvPr>
          <p:cNvSpPr txBox="1"/>
          <p:nvPr/>
        </p:nvSpPr>
        <p:spPr>
          <a:xfrm>
            <a:off x="297568" y="822166"/>
            <a:ext cx="3185310" cy="761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</a:pPr>
            <a:r>
              <a:rPr lang="en-US" sz="2800" b="1" dirty="0">
                <a:solidFill>
                  <a:srgbClr val="0070C0"/>
                </a:solidFill>
                <a:latin typeface="Georgia Pro Light" panose="02040302050405020303" pitchFamily="18" charset="0"/>
                <a:ea typeface="IBM Plex Sans"/>
                <a:cs typeface="IBM Plex Sans"/>
                <a:sym typeface="IBM Plex Sans"/>
              </a:rPr>
              <a:t>Objective</a:t>
            </a:r>
            <a:endParaRPr sz="2800" b="1" i="0" u="none" strike="noStrike" cap="none" dirty="0">
              <a:solidFill>
                <a:srgbClr val="0070C0"/>
              </a:solidFill>
              <a:latin typeface="Georgia Pro Light" panose="02040302050405020303" pitchFamily="18" charset="0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050" name="Picture 2" descr="Recognizing Masked Faces with Face Mask Detection System">
            <a:extLst>
              <a:ext uri="{FF2B5EF4-FFF2-40B4-BE49-F238E27FC236}">
                <a16:creationId xmlns:a16="http://schemas.microsoft.com/office/drawing/2014/main" id="{CED1B2AE-7364-41C5-9A03-6B846651F4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88" r="24724"/>
          <a:stretch/>
        </p:blipFill>
        <p:spPr bwMode="auto">
          <a:xfrm>
            <a:off x="6697754" y="1405331"/>
            <a:ext cx="3859226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361;p56">
            <a:extLst>
              <a:ext uri="{FF2B5EF4-FFF2-40B4-BE49-F238E27FC236}">
                <a16:creationId xmlns:a16="http://schemas.microsoft.com/office/drawing/2014/main" id="{BE093B79-377E-41A0-ACE0-73530C3D5254}"/>
              </a:ext>
            </a:extLst>
          </p:cNvPr>
          <p:cNvSpPr txBox="1"/>
          <p:nvPr/>
        </p:nvSpPr>
        <p:spPr>
          <a:xfrm>
            <a:off x="310268" y="3590766"/>
            <a:ext cx="3185310" cy="761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IBM Plex Sans"/>
              <a:buNone/>
            </a:pPr>
            <a:r>
              <a:rPr lang="en-US" sz="2800" b="1" dirty="0">
                <a:solidFill>
                  <a:srgbClr val="0070C0"/>
                </a:solidFill>
                <a:latin typeface="Georgia Pro Light" panose="02040302050405020303" pitchFamily="18" charset="0"/>
                <a:ea typeface="IBM Plex Sans"/>
                <a:cs typeface="IBM Plex Sans"/>
                <a:sym typeface="IBM Plex Sans"/>
              </a:rPr>
              <a:t>Acknowledgement</a:t>
            </a:r>
            <a:endParaRPr sz="2800" b="1" i="0" u="none" strike="noStrike" cap="none" dirty="0">
              <a:solidFill>
                <a:srgbClr val="0070C0"/>
              </a:solidFill>
              <a:latin typeface="Georgia Pro Light" panose="02040302050405020303" pitchFamily="18" charset="0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3" name="Google Shape;366;p56">
            <a:extLst>
              <a:ext uri="{FF2B5EF4-FFF2-40B4-BE49-F238E27FC236}">
                <a16:creationId xmlns:a16="http://schemas.microsoft.com/office/drawing/2014/main" id="{9CB55D10-D761-4271-98BE-91B5BB8E7FFB}"/>
              </a:ext>
            </a:extLst>
          </p:cNvPr>
          <p:cNvSpPr txBox="1"/>
          <p:nvPr/>
        </p:nvSpPr>
        <p:spPr>
          <a:xfrm>
            <a:off x="285041" y="4552558"/>
            <a:ext cx="5187510" cy="1358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  <a:buClr>
                <a:srgbClr val="000000"/>
              </a:buClr>
              <a:buSzPts val="1100"/>
            </a:pPr>
            <a:r>
              <a:rPr lang="en-US" sz="2400" dirty="0">
                <a:latin typeface="Bell MT" panose="02020503060305020303" pitchFamily="18" charset="0"/>
              </a:rPr>
              <a:t>Ese Emuraye</a:t>
            </a:r>
          </a:p>
          <a:p>
            <a:pPr lvl="0">
              <a:lnSpc>
                <a:spcPct val="120000"/>
              </a:lnSpc>
              <a:buClr>
                <a:srgbClr val="000000"/>
              </a:buClr>
              <a:buSzPts val="1100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Bell MT" panose="02020503060305020303" pitchFamily="18" charset="0"/>
                <a:ea typeface="IBM Plex Sans"/>
                <a:cs typeface="IBM Plex Sans"/>
                <a:sym typeface="IBM Plex Sans"/>
              </a:rPr>
              <a:t>Pr</a:t>
            </a:r>
            <a:r>
              <a:rPr lang="en-US" sz="2400" dirty="0">
                <a:solidFill>
                  <a:srgbClr val="000000"/>
                </a:solidFill>
                <a:latin typeface="Bell MT" panose="02020503060305020303" pitchFamily="18" charset="0"/>
                <a:ea typeface="IBM Plex Sans"/>
                <a:cs typeface="IBM Plex Sans"/>
                <a:sym typeface="IBM Plex Sans"/>
              </a:rPr>
              <a:t>agya Srivastava</a:t>
            </a:r>
          </a:p>
          <a:p>
            <a:pPr lvl="0">
              <a:lnSpc>
                <a:spcPct val="120000"/>
              </a:lnSpc>
              <a:buClr>
                <a:srgbClr val="000000"/>
              </a:buClr>
              <a:buSzPts val="1100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Bell MT" panose="02020503060305020303" pitchFamily="18" charset="0"/>
                <a:ea typeface="IBM Plex Sans"/>
                <a:cs typeface="IBM Plex Sans"/>
                <a:sym typeface="IBM Plex Sans"/>
              </a:rPr>
              <a:t>Sheldon Sebastian</a:t>
            </a:r>
            <a:endParaRPr sz="2400" b="0" i="0" u="none" strike="noStrike" cap="none" dirty="0">
              <a:solidFill>
                <a:srgbClr val="000000"/>
              </a:solidFill>
              <a:latin typeface="Bell MT" panose="02020503060305020303" pitchFamily="18" charset="0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15708176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36;p54">
            <a:extLst>
              <a:ext uri="{FF2B5EF4-FFF2-40B4-BE49-F238E27FC236}">
                <a16:creationId xmlns:a16="http://schemas.microsoft.com/office/drawing/2014/main" id="{5D37B3A6-6D10-4DFA-AB1D-B5E1EAC7F6FC}"/>
              </a:ext>
            </a:extLst>
          </p:cNvPr>
          <p:cNvSpPr txBox="1"/>
          <p:nvPr/>
        </p:nvSpPr>
        <p:spPr>
          <a:xfrm>
            <a:off x="388123" y="284175"/>
            <a:ext cx="10168857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lvl="0">
              <a:buClr>
                <a:srgbClr val="323232"/>
              </a:buClr>
              <a:buSzPts val="1800"/>
            </a:pPr>
            <a:r>
              <a:rPr lang="en-US" sz="3600" dirty="0">
                <a:solidFill>
                  <a:srgbClr val="323232"/>
                </a:solidFill>
                <a:latin typeface="Georgia Pro Light" panose="02040302050405020303" pitchFamily="18" charset="0"/>
                <a:ea typeface="IBM Plex Sans"/>
                <a:cs typeface="IBM Plex Sans"/>
                <a:sym typeface="IBM Plex Sans"/>
              </a:rPr>
              <a:t>Coding Session</a:t>
            </a:r>
          </a:p>
        </p:txBody>
      </p:sp>
      <p:sp>
        <p:nvSpPr>
          <p:cNvPr id="16" name="Google Shape;366;p56">
            <a:extLst>
              <a:ext uri="{FF2B5EF4-FFF2-40B4-BE49-F238E27FC236}">
                <a16:creationId xmlns:a16="http://schemas.microsoft.com/office/drawing/2014/main" id="{ABAF24F0-0F55-4841-B155-3E7FB5D440A8}"/>
              </a:ext>
            </a:extLst>
          </p:cNvPr>
          <p:cNvSpPr txBox="1"/>
          <p:nvPr/>
        </p:nvSpPr>
        <p:spPr>
          <a:xfrm>
            <a:off x="3692120" y="901874"/>
            <a:ext cx="5187510" cy="432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lnSpc>
                <a:spcPct val="120000"/>
              </a:lnSpc>
              <a:buClr>
                <a:srgbClr val="000000"/>
              </a:buClr>
              <a:buSzPts val="1100"/>
            </a:pPr>
            <a:r>
              <a:rPr lang="en-US" sz="2000" b="1" u="sng" dirty="0">
                <a:solidFill>
                  <a:srgbClr val="000000"/>
                </a:solidFill>
                <a:latin typeface="Bell MT" panose="02020503060305020303" pitchFamily="18" charset="0"/>
                <a:ea typeface="IBM Plex Sans"/>
                <a:cs typeface="IBM Plex Sans"/>
                <a:sym typeface="IBM Plex Sans"/>
              </a:rPr>
              <a:t>Python and Machine Learning</a:t>
            </a:r>
          </a:p>
        </p:txBody>
      </p:sp>
      <p:pic>
        <p:nvPicPr>
          <p:cNvPr id="12298" name="Picture 10" descr="How to create NumPy arrays from scratch? | by Tanu N Prabhu | Towards Data  Science">
            <a:extLst>
              <a:ext uri="{FF2B5EF4-FFF2-40B4-BE49-F238E27FC236}">
                <a16:creationId xmlns:a16="http://schemas.microsoft.com/office/drawing/2014/main" id="{FCC26186-B012-467F-B3AA-AC0D81DCC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635" y="2194293"/>
            <a:ext cx="4159308" cy="166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0" name="Picture 12" descr="scikit-learn - Wikipedia">
            <a:extLst>
              <a:ext uri="{FF2B5EF4-FFF2-40B4-BE49-F238E27FC236}">
                <a16:creationId xmlns:a16="http://schemas.microsoft.com/office/drawing/2014/main" id="{1DEAE012-CEC6-4D4B-9D90-812F9C3A7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375" y="2194292"/>
            <a:ext cx="3090509" cy="166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2" name="Picture 14" descr="OpenCV Launching Kickstarter Campaign for New AI Courses | by Synced |  SyncedReview | Medium">
            <a:extLst>
              <a:ext uri="{FF2B5EF4-FFF2-40B4-BE49-F238E27FC236}">
                <a16:creationId xmlns:a16="http://schemas.microsoft.com/office/drawing/2014/main" id="{AF2DBD4F-3C8D-4768-8D99-4E3DBA3E0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635" y="4240709"/>
            <a:ext cx="6342345" cy="206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6020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36;p54">
            <a:extLst>
              <a:ext uri="{FF2B5EF4-FFF2-40B4-BE49-F238E27FC236}">
                <a16:creationId xmlns:a16="http://schemas.microsoft.com/office/drawing/2014/main" id="{5D37B3A6-6D10-4DFA-AB1D-B5E1EAC7F6FC}"/>
              </a:ext>
            </a:extLst>
          </p:cNvPr>
          <p:cNvSpPr txBox="1"/>
          <p:nvPr/>
        </p:nvSpPr>
        <p:spPr>
          <a:xfrm>
            <a:off x="388123" y="284175"/>
            <a:ext cx="10168857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lvl="0">
              <a:buClr>
                <a:srgbClr val="323232"/>
              </a:buClr>
              <a:buSzPts val="1800"/>
            </a:pPr>
            <a:r>
              <a:rPr lang="en-US" sz="3600" dirty="0">
                <a:solidFill>
                  <a:srgbClr val="323232"/>
                </a:solidFill>
                <a:latin typeface="Georgia Pro Light" panose="02040302050405020303" pitchFamily="18" charset="0"/>
                <a:ea typeface="IBM Plex Sans"/>
                <a:cs typeface="IBM Plex Sans"/>
                <a:sym typeface="IBM Plex Sans"/>
              </a:rPr>
              <a:t>Coding Session</a:t>
            </a:r>
          </a:p>
        </p:txBody>
      </p:sp>
      <p:sp>
        <p:nvSpPr>
          <p:cNvPr id="16" name="Google Shape;366;p56">
            <a:extLst>
              <a:ext uri="{FF2B5EF4-FFF2-40B4-BE49-F238E27FC236}">
                <a16:creationId xmlns:a16="http://schemas.microsoft.com/office/drawing/2014/main" id="{ABAF24F0-0F55-4841-B155-3E7FB5D440A8}"/>
              </a:ext>
            </a:extLst>
          </p:cNvPr>
          <p:cNvSpPr txBox="1"/>
          <p:nvPr/>
        </p:nvSpPr>
        <p:spPr>
          <a:xfrm>
            <a:off x="3323820" y="1064986"/>
            <a:ext cx="5187510" cy="432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lnSpc>
                <a:spcPct val="120000"/>
              </a:lnSpc>
              <a:buClr>
                <a:srgbClr val="000000"/>
              </a:buClr>
              <a:buSzPts val="1100"/>
            </a:pPr>
            <a:r>
              <a:rPr lang="en-US" sz="2000" b="1" u="sng" dirty="0">
                <a:solidFill>
                  <a:srgbClr val="000000"/>
                </a:solidFill>
                <a:latin typeface="Bell MT" panose="02020503060305020303" pitchFamily="18" charset="0"/>
                <a:ea typeface="IBM Plex Sans"/>
                <a:cs typeface="IBM Plex Sans"/>
                <a:sym typeface="IBM Plex Sans"/>
              </a:rPr>
              <a:t>Deep Learning Frameworks</a:t>
            </a:r>
          </a:p>
        </p:txBody>
      </p:sp>
      <p:pic>
        <p:nvPicPr>
          <p:cNvPr id="12290" name="Picture 2" descr="Pytorch Tutorial | Deep Learning With Pytorch">
            <a:extLst>
              <a:ext uri="{FF2B5EF4-FFF2-40B4-BE49-F238E27FC236}">
                <a16:creationId xmlns:a16="http://schemas.microsoft.com/office/drawing/2014/main" id="{D8798E94-1C04-4ADA-9E36-95403ADAB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67" y="1855427"/>
            <a:ext cx="285750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Keras: the Python deep learning API">
            <a:extLst>
              <a:ext uri="{FF2B5EF4-FFF2-40B4-BE49-F238E27FC236}">
                <a16:creationId xmlns:a16="http://schemas.microsoft.com/office/drawing/2014/main" id="{DA009CBD-E4BF-475E-9D9D-403E289E7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067" y="4386210"/>
            <a:ext cx="4413587" cy="1279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 descr="GitHub - tensorflow/docs: TensorFlow documentation">
            <a:extLst>
              <a:ext uri="{FF2B5EF4-FFF2-40B4-BE49-F238E27FC236}">
                <a16:creationId xmlns:a16="http://schemas.microsoft.com/office/drawing/2014/main" id="{1435F94F-D9DA-47C9-BAEE-E40580EB9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431" y="2229172"/>
            <a:ext cx="4511355" cy="1513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518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36;p54">
            <a:extLst>
              <a:ext uri="{FF2B5EF4-FFF2-40B4-BE49-F238E27FC236}">
                <a16:creationId xmlns:a16="http://schemas.microsoft.com/office/drawing/2014/main" id="{5D37B3A6-6D10-4DFA-AB1D-B5E1EAC7F6FC}"/>
              </a:ext>
            </a:extLst>
          </p:cNvPr>
          <p:cNvSpPr txBox="1"/>
          <p:nvPr/>
        </p:nvSpPr>
        <p:spPr>
          <a:xfrm>
            <a:off x="359748" y="380873"/>
            <a:ext cx="7403549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lvl="0">
              <a:buClr>
                <a:srgbClr val="323232"/>
              </a:buClr>
              <a:buSzPts val="1800"/>
            </a:pPr>
            <a:r>
              <a:rPr lang="en-US" sz="3000" dirty="0">
                <a:solidFill>
                  <a:srgbClr val="323232"/>
                </a:solidFill>
                <a:latin typeface="Georgia Pro Light" panose="02040302050405020303" pitchFamily="18" charset="0"/>
                <a:ea typeface="IBM Plex Sans"/>
                <a:cs typeface="IBM Plex Sans"/>
                <a:sym typeface="IBM Plex Sans"/>
              </a:rPr>
              <a:t>Key Takeaways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A5FA21-80E3-4D7C-BE49-B5408D56A9EE}"/>
              </a:ext>
            </a:extLst>
          </p:cNvPr>
          <p:cNvSpPr txBox="1"/>
          <p:nvPr/>
        </p:nvSpPr>
        <p:spPr>
          <a:xfrm>
            <a:off x="557643" y="926813"/>
            <a:ext cx="11393057" cy="6648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Bell MT" panose="02020503060305020303" pitchFamily="18" charset="0"/>
              </a:rPr>
              <a:t>Machine Learning is the programming of computers to learn from input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Bell MT" panose="020205030603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Bell MT" panose="02020503060305020303" pitchFamily="18" charset="0"/>
              </a:rPr>
              <a:t>Deep Learning is a sub-field of machine learning inspired by the human brain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Bell MT" panose="020205030603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Bell MT" panose="02020503060305020303" pitchFamily="18" charset="0"/>
              </a:rPr>
              <a:t>Supervised Learning involves learning a function that best approximates the relationship between input and output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Bell MT" panose="020205030603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Bell MT" panose="02020503060305020303" pitchFamily="18" charset="0"/>
              </a:rPr>
              <a:t>Unsupervised Learning involves learning to infer a function/structure present within a set of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Bell MT" panose="020205030603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Bell MT" panose="02020503060305020303" pitchFamily="18" charset="0"/>
              </a:rPr>
              <a:t>Convolutional Neural Networks is modeled after the </a:t>
            </a:r>
            <a:r>
              <a:rPr lang="en-US" sz="2200" b="1" dirty="0">
                <a:latin typeface="Bell MT" panose="02020503060305020303" pitchFamily="18" charset="0"/>
              </a:rPr>
              <a:t>primary visual cortex </a:t>
            </a:r>
            <a:r>
              <a:rPr lang="en-US" sz="2200" dirty="0">
                <a:latin typeface="Bell MT" panose="02020503060305020303" pitchFamily="18" charset="0"/>
              </a:rPr>
              <a:t>of the brain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Bell MT" panose="02020503060305020303" pitchFamily="18" charset="0"/>
            </a:endParaRPr>
          </a:p>
          <a:p>
            <a:pPr>
              <a:lnSpc>
                <a:spcPct val="150000"/>
              </a:lnSpc>
            </a:pPr>
            <a:endParaRPr lang="en-US" sz="22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166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36;p54">
            <a:extLst>
              <a:ext uri="{FF2B5EF4-FFF2-40B4-BE49-F238E27FC236}">
                <a16:creationId xmlns:a16="http://schemas.microsoft.com/office/drawing/2014/main" id="{5D37B3A6-6D10-4DFA-AB1D-B5E1EAC7F6FC}"/>
              </a:ext>
            </a:extLst>
          </p:cNvPr>
          <p:cNvSpPr txBox="1"/>
          <p:nvPr/>
        </p:nvSpPr>
        <p:spPr>
          <a:xfrm>
            <a:off x="839244" y="398977"/>
            <a:ext cx="5548682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800"/>
              <a:buFont typeface="IBM Plex Sans"/>
              <a:buNone/>
            </a:pPr>
            <a:r>
              <a:rPr lang="en-US" sz="3200" b="1" i="0" u="none" strike="noStrike" cap="none" dirty="0">
                <a:solidFill>
                  <a:srgbClr val="323232"/>
                </a:solidFill>
                <a:latin typeface="Georgia Pro Light" panose="02040302050405020303" pitchFamily="18" charset="0"/>
                <a:ea typeface="IBM Plex Sans"/>
                <a:cs typeface="IBM Plex Sans"/>
                <a:sym typeface="IBM Plex Sans"/>
              </a:rPr>
              <a:t>Learning Objectives</a:t>
            </a:r>
            <a:r>
              <a:rPr lang="en" sz="3200" b="1" i="0" u="none" strike="noStrike" cap="none" dirty="0">
                <a:solidFill>
                  <a:srgbClr val="323232"/>
                </a:solidFill>
                <a:latin typeface="Georgia Pro Light" panose="02040302050405020303" pitchFamily="18" charset="0"/>
                <a:ea typeface="IBM Plex Sans"/>
                <a:cs typeface="IBM Plex Sans"/>
                <a:sym typeface="IBM Plex Sans"/>
              </a:rPr>
              <a:t> </a:t>
            </a:r>
            <a:endParaRPr sz="3200" dirty="0">
              <a:latin typeface="Georgia Pro Light" panose="02040302050405020303" pitchFamily="18" charset="0"/>
            </a:endParaRPr>
          </a:p>
        </p:txBody>
      </p:sp>
      <p:sp>
        <p:nvSpPr>
          <p:cNvPr id="12" name="Google Shape;327;p53">
            <a:extLst>
              <a:ext uri="{FF2B5EF4-FFF2-40B4-BE49-F238E27FC236}">
                <a16:creationId xmlns:a16="http://schemas.microsoft.com/office/drawing/2014/main" id="{75650DFE-9E11-4403-95A4-34D0B58BC79A}"/>
              </a:ext>
            </a:extLst>
          </p:cNvPr>
          <p:cNvSpPr/>
          <p:nvPr/>
        </p:nvSpPr>
        <p:spPr>
          <a:xfrm>
            <a:off x="9439716" y="-621269"/>
            <a:ext cx="3429001" cy="3429001"/>
          </a:xfrm>
          <a:prstGeom prst="ellipse">
            <a:avLst/>
          </a:prstGeom>
          <a:noFill/>
          <a:ln w="25400" cap="flat" cmpd="sng">
            <a:solidFill>
              <a:schemeClr val="tx1">
                <a:lumMod val="85000"/>
                <a:lumOff val="15000"/>
                <a:alpha val="17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Helvetica Neue"/>
              <a:buNone/>
            </a:pPr>
            <a:endParaRPr sz="27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" name="Google Shape;326;p53">
            <a:extLst>
              <a:ext uri="{FF2B5EF4-FFF2-40B4-BE49-F238E27FC236}">
                <a16:creationId xmlns:a16="http://schemas.microsoft.com/office/drawing/2014/main" id="{B82803DB-B624-41B5-AA24-479B496837FE}"/>
              </a:ext>
            </a:extLst>
          </p:cNvPr>
          <p:cNvSpPr/>
          <p:nvPr/>
        </p:nvSpPr>
        <p:spPr>
          <a:xfrm>
            <a:off x="280096" y="2726662"/>
            <a:ext cx="2989385" cy="2989385"/>
          </a:xfrm>
          <a:prstGeom prst="ellipse">
            <a:avLst/>
          </a:prstGeom>
          <a:noFill/>
          <a:ln w="25400" cap="flat" cmpd="sng">
            <a:solidFill>
              <a:schemeClr val="tx1">
                <a:lumMod val="75000"/>
                <a:lumOff val="25000"/>
                <a:alpha val="17000"/>
              </a:schemeClr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Helvetica Neue"/>
              <a:buNone/>
            </a:pPr>
            <a:endParaRPr sz="27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98067E-33CF-448C-9196-0254F01D69CC}"/>
              </a:ext>
            </a:extLst>
          </p:cNvPr>
          <p:cNvSpPr txBox="1"/>
          <p:nvPr/>
        </p:nvSpPr>
        <p:spPr>
          <a:xfrm>
            <a:off x="839244" y="1141953"/>
            <a:ext cx="11047956" cy="447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400" dirty="0">
              <a:latin typeface="Bell MT" panose="020205030603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Understand the basics of Machine Learning and Deep Learning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Bell MT" panose="020205030603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Develop mathematical intuition behind Machine Learning and Deep Learning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Bell MT" panose="020205030603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Understand the basics of programming in Machine Learning and Deep Learning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Bell MT" panose="02020503060305020303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6768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36;p54">
            <a:extLst>
              <a:ext uri="{FF2B5EF4-FFF2-40B4-BE49-F238E27FC236}">
                <a16:creationId xmlns:a16="http://schemas.microsoft.com/office/drawing/2014/main" id="{5D37B3A6-6D10-4DFA-AB1D-B5E1EAC7F6FC}"/>
              </a:ext>
            </a:extLst>
          </p:cNvPr>
          <p:cNvSpPr txBox="1"/>
          <p:nvPr/>
        </p:nvSpPr>
        <p:spPr>
          <a:xfrm>
            <a:off x="359748" y="380873"/>
            <a:ext cx="7403549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lvl="0">
              <a:buClr>
                <a:srgbClr val="323232"/>
              </a:buClr>
              <a:buSzPts val="1800"/>
            </a:pPr>
            <a:r>
              <a:rPr lang="en-US" sz="3000" dirty="0">
                <a:solidFill>
                  <a:srgbClr val="323232"/>
                </a:solidFill>
                <a:latin typeface="Georgia Pro Light" panose="02040302050405020303" pitchFamily="18" charset="0"/>
                <a:ea typeface="IBM Plex Sans"/>
                <a:cs typeface="IBM Plex Sans"/>
                <a:sym typeface="IBM Plex Sans"/>
              </a:rPr>
              <a:t>References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A5FA21-80E3-4D7C-BE49-B5408D56A9EE}"/>
              </a:ext>
            </a:extLst>
          </p:cNvPr>
          <p:cNvSpPr txBox="1"/>
          <p:nvPr/>
        </p:nvSpPr>
        <p:spPr>
          <a:xfrm>
            <a:off x="532591" y="1315120"/>
            <a:ext cx="10372707" cy="7244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Amir Jafari (2020): Machine Learning 2 Fall 2020 Lecture Series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Bell MT" panose="020205030603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  <a:hlinkClick r:id="rId2"/>
              </a:rPr>
              <a:t>https://towardsdatascience.com/what-is-deep-learning-and-how-does-it-work-2ce44bb692ac</a:t>
            </a:r>
            <a:endParaRPr lang="en-US" sz="2400" dirty="0">
              <a:latin typeface="Bell MT" panose="020205030603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Bell MT" panose="020205030603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  <a:hlinkClick r:id="rId3"/>
              </a:rPr>
              <a:t>https://www.freecodecamp.org/news/an-intuitive-guide-to-convolutional-neural-networks-260c2de0a050/</a:t>
            </a:r>
            <a:endParaRPr lang="en-US" sz="2400" dirty="0">
              <a:latin typeface="Bell MT" panose="020205030603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Bell MT" panose="020205030603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Bell MT" panose="020205030603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Bell MT" panose="020205030603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Bell MT" panose="020205030603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Bell MT" panose="02020503060305020303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130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36;p54">
            <a:extLst>
              <a:ext uri="{FF2B5EF4-FFF2-40B4-BE49-F238E27FC236}">
                <a16:creationId xmlns:a16="http://schemas.microsoft.com/office/drawing/2014/main" id="{5D37B3A6-6D10-4DFA-AB1D-B5E1EAC7F6FC}"/>
              </a:ext>
            </a:extLst>
          </p:cNvPr>
          <p:cNvSpPr txBox="1"/>
          <p:nvPr/>
        </p:nvSpPr>
        <p:spPr>
          <a:xfrm>
            <a:off x="3768266" y="2880541"/>
            <a:ext cx="4357414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lvl="0">
              <a:buClr>
                <a:srgbClr val="323232"/>
              </a:buClr>
              <a:buSzPts val="1800"/>
            </a:pPr>
            <a:r>
              <a:rPr lang="en-US" sz="7200" dirty="0">
                <a:solidFill>
                  <a:srgbClr val="323232"/>
                </a:solidFill>
                <a:latin typeface="Georgia Pro Light" panose="02040302050405020303" pitchFamily="18" charset="0"/>
                <a:ea typeface="IBM Plex Sans"/>
                <a:cs typeface="IBM Plex Sans"/>
                <a:sym typeface="IBM Plex Sans"/>
              </a:rPr>
              <a:t>Questions</a:t>
            </a:r>
          </a:p>
        </p:txBody>
      </p:sp>
      <p:sp>
        <p:nvSpPr>
          <p:cNvPr id="12" name="Google Shape;327;p53">
            <a:extLst>
              <a:ext uri="{FF2B5EF4-FFF2-40B4-BE49-F238E27FC236}">
                <a16:creationId xmlns:a16="http://schemas.microsoft.com/office/drawing/2014/main" id="{75650DFE-9E11-4403-95A4-34D0B58BC79A}"/>
              </a:ext>
            </a:extLst>
          </p:cNvPr>
          <p:cNvSpPr/>
          <p:nvPr/>
        </p:nvSpPr>
        <p:spPr>
          <a:xfrm>
            <a:off x="1109908" y="2247613"/>
            <a:ext cx="3429001" cy="3429001"/>
          </a:xfrm>
          <a:prstGeom prst="ellipse">
            <a:avLst/>
          </a:prstGeom>
          <a:noFill/>
          <a:ln w="25400" cap="flat" cmpd="sng">
            <a:solidFill>
              <a:schemeClr val="tx1">
                <a:lumMod val="85000"/>
                <a:lumOff val="15000"/>
                <a:alpha val="17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Helvetica Neue"/>
              <a:buNone/>
            </a:pPr>
            <a:endParaRPr sz="27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" name="Google Shape;326;p53">
            <a:extLst>
              <a:ext uri="{FF2B5EF4-FFF2-40B4-BE49-F238E27FC236}">
                <a16:creationId xmlns:a16="http://schemas.microsoft.com/office/drawing/2014/main" id="{B82803DB-B624-41B5-AA24-479B496837FE}"/>
              </a:ext>
            </a:extLst>
          </p:cNvPr>
          <p:cNvSpPr/>
          <p:nvPr/>
        </p:nvSpPr>
        <p:spPr>
          <a:xfrm>
            <a:off x="168703" y="752920"/>
            <a:ext cx="2989385" cy="2989385"/>
          </a:xfrm>
          <a:prstGeom prst="ellipse">
            <a:avLst/>
          </a:prstGeom>
          <a:noFill/>
          <a:ln w="25400" cap="flat" cmpd="sng">
            <a:solidFill>
              <a:schemeClr val="tx1">
                <a:lumMod val="75000"/>
                <a:lumOff val="25000"/>
                <a:alpha val="17000"/>
              </a:schemeClr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Helvetica Neue"/>
              <a:buNone/>
            </a:pPr>
            <a:endParaRPr sz="27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0846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36;p54">
            <a:extLst>
              <a:ext uri="{FF2B5EF4-FFF2-40B4-BE49-F238E27FC236}">
                <a16:creationId xmlns:a16="http://schemas.microsoft.com/office/drawing/2014/main" id="{5D37B3A6-6D10-4DFA-AB1D-B5E1EAC7F6FC}"/>
              </a:ext>
            </a:extLst>
          </p:cNvPr>
          <p:cNvSpPr txBox="1"/>
          <p:nvPr/>
        </p:nvSpPr>
        <p:spPr>
          <a:xfrm>
            <a:off x="839244" y="398977"/>
            <a:ext cx="5548682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800"/>
              <a:buFont typeface="IBM Plex Sans"/>
              <a:buNone/>
            </a:pPr>
            <a:r>
              <a:rPr lang="en-US" sz="3200" b="1" i="0" u="none" strike="noStrike" cap="none" dirty="0">
                <a:solidFill>
                  <a:srgbClr val="323232"/>
                </a:solidFill>
                <a:latin typeface="Georgia Pro Light" panose="02040302050405020303" pitchFamily="18" charset="0"/>
                <a:ea typeface="IBM Plex Sans"/>
                <a:cs typeface="IBM Plex Sans"/>
                <a:sym typeface="IBM Plex Sans"/>
              </a:rPr>
              <a:t>Who is this for?</a:t>
            </a:r>
          </a:p>
        </p:txBody>
      </p:sp>
      <p:sp>
        <p:nvSpPr>
          <p:cNvPr id="12" name="Google Shape;327;p53">
            <a:extLst>
              <a:ext uri="{FF2B5EF4-FFF2-40B4-BE49-F238E27FC236}">
                <a16:creationId xmlns:a16="http://schemas.microsoft.com/office/drawing/2014/main" id="{75650DFE-9E11-4403-95A4-34D0B58BC79A}"/>
              </a:ext>
            </a:extLst>
          </p:cNvPr>
          <p:cNvSpPr/>
          <p:nvPr/>
        </p:nvSpPr>
        <p:spPr>
          <a:xfrm>
            <a:off x="9439716" y="-621269"/>
            <a:ext cx="3429001" cy="3429001"/>
          </a:xfrm>
          <a:prstGeom prst="ellipse">
            <a:avLst/>
          </a:prstGeom>
          <a:noFill/>
          <a:ln w="25400" cap="flat" cmpd="sng">
            <a:solidFill>
              <a:schemeClr val="tx1">
                <a:lumMod val="85000"/>
                <a:lumOff val="15000"/>
                <a:alpha val="17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Helvetica Neue"/>
              <a:buNone/>
            </a:pPr>
            <a:endParaRPr sz="27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" name="Google Shape;326;p53">
            <a:extLst>
              <a:ext uri="{FF2B5EF4-FFF2-40B4-BE49-F238E27FC236}">
                <a16:creationId xmlns:a16="http://schemas.microsoft.com/office/drawing/2014/main" id="{B82803DB-B624-41B5-AA24-479B496837FE}"/>
              </a:ext>
            </a:extLst>
          </p:cNvPr>
          <p:cNvSpPr/>
          <p:nvPr/>
        </p:nvSpPr>
        <p:spPr>
          <a:xfrm>
            <a:off x="280096" y="2726662"/>
            <a:ext cx="2989385" cy="2989385"/>
          </a:xfrm>
          <a:prstGeom prst="ellipse">
            <a:avLst/>
          </a:prstGeom>
          <a:noFill/>
          <a:ln w="25400" cap="flat" cmpd="sng">
            <a:solidFill>
              <a:schemeClr val="tx1">
                <a:lumMod val="75000"/>
                <a:lumOff val="25000"/>
                <a:alpha val="17000"/>
              </a:schemeClr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Helvetica Neue"/>
              <a:buNone/>
            </a:pPr>
            <a:endParaRPr sz="27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98067E-33CF-448C-9196-0254F01D69CC}"/>
              </a:ext>
            </a:extLst>
          </p:cNvPr>
          <p:cNvSpPr txBox="1"/>
          <p:nvPr/>
        </p:nvSpPr>
        <p:spPr>
          <a:xfrm>
            <a:off x="839244" y="1141953"/>
            <a:ext cx="11047956" cy="4475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400" dirty="0">
              <a:latin typeface="Bell MT" panose="020205030603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Little to no background in Machine Learning/Deep Learning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Bell MT" panose="020205030603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Basic understanding of Linear Algebra and Calculus (high school/Freshman)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Bell MT" panose="020205030603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Basic understanding of python programming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Bell MT" panose="02020503060305020303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750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336;p54">
            <a:extLst>
              <a:ext uri="{FF2B5EF4-FFF2-40B4-BE49-F238E27FC236}">
                <a16:creationId xmlns:a16="http://schemas.microsoft.com/office/drawing/2014/main" id="{5D37B3A6-6D10-4DFA-AB1D-B5E1EAC7F6FC}"/>
              </a:ext>
            </a:extLst>
          </p:cNvPr>
          <p:cNvSpPr txBox="1"/>
          <p:nvPr/>
        </p:nvSpPr>
        <p:spPr>
          <a:xfrm>
            <a:off x="884210" y="2633977"/>
            <a:ext cx="4717607" cy="23876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323232"/>
              </a:buClr>
              <a:buSzPts val="1400"/>
            </a:pPr>
            <a:r>
              <a:rPr lang="en-US" sz="2800" dirty="0">
                <a:latin typeface="Bell MT" panose="02020503060305020303" pitchFamily="18" charset="0"/>
                <a:ea typeface="+mj-ea"/>
                <a:cs typeface="+mj-cs"/>
                <a:sym typeface="IBM Plex Sans"/>
              </a:rPr>
              <a:t>Data Science Venn Diagram</a:t>
            </a:r>
            <a:endParaRPr lang="en-US" sz="2800" dirty="0">
              <a:latin typeface="Bell MT" panose="02020503060305020303" pitchFamily="18" charset="0"/>
              <a:ea typeface="+mj-ea"/>
              <a:cs typeface="+mj-cs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 picture containing device&#10;&#10;Description automatically generated">
            <a:extLst>
              <a:ext uri="{FF2B5EF4-FFF2-40B4-BE49-F238E27FC236}">
                <a16:creationId xmlns:a16="http://schemas.microsoft.com/office/drawing/2014/main" id="{8E244042-7FC0-4EED-A276-590F23D455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"/>
          <a:stretch/>
        </p:blipFill>
        <p:spPr bwMode="auto">
          <a:xfrm>
            <a:off x="5922492" y="666728"/>
            <a:ext cx="5536001" cy="54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18A343-2005-4A83-89D0-F8586B036520}"/>
              </a:ext>
            </a:extLst>
          </p:cNvPr>
          <p:cNvSpPr txBox="1"/>
          <p:nvPr/>
        </p:nvSpPr>
        <p:spPr>
          <a:xfrm>
            <a:off x="5812077" y="6132519"/>
            <a:ext cx="5883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Drew Conway – The Data Science Venn Diagram</a:t>
            </a:r>
          </a:p>
        </p:txBody>
      </p:sp>
    </p:spTree>
    <p:extLst>
      <p:ext uri="{BB962C8B-B14F-4D97-AF65-F5344CB8AC3E}">
        <p14:creationId xmlns:p14="http://schemas.microsoft.com/office/powerpoint/2010/main" val="1225139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36;p54">
            <a:extLst>
              <a:ext uri="{FF2B5EF4-FFF2-40B4-BE49-F238E27FC236}">
                <a16:creationId xmlns:a16="http://schemas.microsoft.com/office/drawing/2014/main" id="{5D37B3A6-6D10-4DFA-AB1D-B5E1EAC7F6FC}"/>
              </a:ext>
            </a:extLst>
          </p:cNvPr>
          <p:cNvSpPr txBox="1"/>
          <p:nvPr/>
        </p:nvSpPr>
        <p:spPr>
          <a:xfrm>
            <a:off x="839244" y="398977"/>
            <a:ext cx="5548682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800"/>
              <a:buFont typeface="IBM Plex Sans"/>
              <a:buNone/>
            </a:pPr>
            <a:r>
              <a:rPr lang="en-US" sz="3200" b="1" i="0" u="none" strike="noStrike" cap="none" dirty="0">
                <a:solidFill>
                  <a:srgbClr val="323232"/>
                </a:solidFill>
                <a:latin typeface="Georgia Pro Light" panose="02040302050405020303" pitchFamily="18" charset="0"/>
                <a:ea typeface="IBM Plex Sans"/>
                <a:cs typeface="IBM Plex Sans"/>
                <a:sym typeface="IBM Plex Sans"/>
              </a:rPr>
              <a:t>Machine Learning</a:t>
            </a:r>
            <a:endParaRPr sz="3200" dirty="0">
              <a:latin typeface="Georgia Pro Light" panose="02040302050405020303" pitchFamily="18" charset="0"/>
            </a:endParaRPr>
          </a:p>
        </p:txBody>
      </p:sp>
      <p:sp>
        <p:nvSpPr>
          <p:cNvPr id="12" name="Google Shape;327;p53">
            <a:extLst>
              <a:ext uri="{FF2B5EF4-FFF2-40B4-BE49-F238E27FC236}">
                <a16:creationId xmlns:a16="http://schemas.microsoft.com/office/drawing/2014/main" id="{75650DFE-9E11-4403-95A4-34D0B58BC79A}"/>
              </a:ext>
            </a:extLst>
          </p:cNvPr>
          <p:cNvSpPr/>
          <p:nvPr/>
        </p:nvSpPr>
        <p:spPr>
          <a:xfrm>
            <a:off x="9439716" y="-621269"/>
            <a:ext cx="3429001" cy="3429001"/>
          </a:xfrm>
          <a:prstGeom prst="ellipse">
            <a:avLst/>
          </a:prstGeom>
          <a:noFill/>
          <a:ln w="25400" cap="flat" cmpd="sng">
            <a:solidFill>
              <a:schemeClr val="tx1">
                <a:lumMod val="85000"/>
                <a:lumOff val="15000"/>
                <a:alpha val="17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Helvetica Neue"/>
              <a:buNone/>
            </a:pPr>
            <a:endParaRPr sz="27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" name="Google Shape;326;p53">
            <a:extLst>
              <a:ext uri="{FF2B5EF4-FFF2-40B4-BE49-F238E27FC236}">
                <a16:creationId xmlns:a16="http://schemas.microsoft.com/office/drawing/2014/main" id="{B82803DB-B624-41B5-AA24-479B496837FE}"/>
              </a:ext>
            </a:extLst>
          </p:cNvPr>
          <p:cNvSpPr/>
          <p:nvPr/>
        </p:nvSpPr>
        <p:spPr>
          <a:xfrm>
            <a:off x="280096" y="2726662"/>
            <a:ext cx="2989385" cy="2989385"/>
          </a:xfrm>
          <a:prstGeom prst="ellipse">
            <a:avLst/>
          </a:prstGeom>
          <a:noFill/>
          <a:ln w="25400" cap="flat" cmpd="sng">
            <a:solidFill>
              <a:schemeClr val="tx1">
                <a:lumMod val="75000"/>
                <a:lumOff val="25000"/>
                <a:alpha val="17000"/>
              </a:schemeClr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Helvetica Neue"/>
              <a:buNone/>
            </a:pPr>
            <a:endParaRPr sz="27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98067E-33CF-448C-9196-0254F01D69CC}"/>
              </a:ext>
            </a:extLst>
          </p:cNvPr>
          <p:cNvSpPr txBox="1"/>
          <p:nvPr/>
        </p:nvSpPr>
        <p:spPr>
          <a:xfrm>
            <a:off x="839244" y="1141953"/>
            <a:ext cx="11047956" cy="5029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Machine Learning is the programming of computers so they can learn from input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Bell MT" panose="020205030603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Learning is the process of acquiring knowledge/skills through experience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Bell MT" panose="020205030603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Machine Learning is a branch of Artificial Intelligence that enables computers perform tasks without explicitly programmed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Bell MT" panose="02020503060305020303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465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36;p54">
            <a:extLst>
              <a:ext uri="{FF2B5EF4-FFF2-40B4-BE49-F238E27FC236}">
                <a16:creationId xmlns:a16="http://schemas.microsoft.com/office/drawing/2014/main" id="{5D37B3A6-6D10-4DFA-AB1D-B5E1EAC7F6FC}"/>
              </a:ext>
            </a:extLst>
          </p:cNvPr>
          <p:cNvSpPr txBox="1"/>
          <p:nvPr/>
        </p:nvSpPr>
        <p:spPr>
          <a:xfrm>
            <a:off x="839244" y="398977"/>
            <a:ext cx="5548682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800"/>
              <a:buFont typeface="IBM Plex Sans"/>
              <a:buNone/>
            </a:pPr>
            <a:r>
              <a:rPr lang="en-US" sz="3200" b="1" dirty="0">
                <a:solidFill>
                  <a:srgbClr val="323232"/>
                </a:solidFill>
                <a:latin typeface="Georgia Pro Light" panose="02040302050405020303" pitchFamily="18" charset="0"/>
                <a:sym typeface="IBM Plex Sans"/>
              </a:rPr>
              <a:t>Machine Learning: </a:t>
            </a:r>
            <a:r>
              <a:rPr lang="en-US" sz="2000" b="1" dirty="0">
                <a:solidFill>
                  <a:srgbClr val="323232"/>
                </a:solidFill>
                <a:latin typeface="Georgia Pro Light" panose="02040302050405020303" pitchFamily="18" charset="0"/>
                <a:sym typeface="IBM Plex Sans"/>
              </a:rPr>
              <a:t>Applications</a:t>
            </a:r>
            <a:endParaRPr sz="3200" dirty="0">
              <a:latin typeface="Georgia Pro Light" panose="02040302050405020303" pitchFamily="18" charset="0"/>
            </a:endParaRPr>
          </a:p>
        </p:txBody>
      </p:sp>
      <p:sp>
        <p:nvSpPr>
          <p:cNvPr id="12" name="Google Shape;327;p53">
            <a:extLst>
              <a:ext uri="{FF2B5EF4-FFF2-40B4-BE49-F238E27FC236}">
                <a16:creationId xmlns:a16="http://schemas.microsoft.com/office/drawing/2014/main" id="{75650DFE-9E11-4403-95A4-34D0B58BC79A}"/>
              </a:ext>
            </a:extLst>
          </p:cNvPr>
          <p:cNvSpPr/>
          <p:nvPr/>
        </p:nvSpPr>
        <p:spPr>
          <a:xfrm>
            <a:off x="9439716" y="-621269"/>
            <a:ext cx="3429001" cy="3429001"/>
          </a:xfrm>
          <a:prstGeom prst="ellipse">
            <a:avLst/>
          </a:prstGeom>
          <a:noFill/>
          <a:ln w="25400" cap="flat" cmpd="sng">
            <a:solidFill>
              <a:schemeClr val="tx1">
                <a:lumMod val="85000"/>
                <a:lumOff val="15000"/>
                <a:alpha val="17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Helvetica Neue"/>
              <a:buNone/>
            </a:pPr>
            <a:endParaRPr sz="27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" name="Google Shape;326;p53">
            <a:extLst>
              <a:ext uri="{FF2B5EF4-FFF2-40B4-BE49-F238E27FC236}">
                <a16:creationId xmlns:a16="http://schemas.microsoft.com/office/drawing/2014/main" id="{B82803DB-B624-41B5-AA24-479B496837FE}"/>
              </a:ext>
            </a:extLst>
          </p:cNvPr>
          <p:cNvSpPr/>
          <p:nvPr/>
        </p:nvSpPr>
        <p:spPr>
          <a:xfrm>
            <a:off x="280096" y="2726662"/>
            <a:ext cx="2989385" cy="2989385"/>
          </a:xfrm>
          <a:prstGeom prst="ellipse">
            <a:avLst/>
          </a:prstGeom>
          <a:noFill/>
          <a:ln w="25400" cap="flat" cmpd="sng">
            <a:solidFill>
              <a:schemeClr val="tx1">
                <a:lumMod val="75000"/>
                <a:lumOff val="25000"/>
                <a:alpha val="17000"/>
              </a:schemeClr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Helvetica Neue"/>
              <a:buNone/>
            </a:pPr>
            <a:endParaRPr sz="27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98067E-33CF-448C-9196-0254F01D69CC}"/>
              </a:ext>
            </a:extLst>
          </p:cNvPr>
          <p:cNvSpPr txBox="1"/>
          <p:nvPr/>
        </p:nvSpPr>
        <p:spPr>
          <a:xfrm>
            <a:off x="826718" y="1054271"/>
            <a:ext cx="11047956" cy="8352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Medical: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Cancer analysis, hospital quality management, cost reduction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Banking: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Credit evaluators, Predicting loan recovery rates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Entertainment: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Movie recommendation, Music recommendation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Social Media: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Chatbots, Spam filter, Fake News detection, Recommendation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Mining (Oil and Gas):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Predictive maintenance of equipment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Bell MT" panose="020205030603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Bell MT" panose="020205030603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Bell MT" panose="020205030603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Bell MT" panose="02020503060305020303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618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36;p54">
            <a:extLst>
              <a:ext uri="{FF2B5EF4-FFF2-40B4-BE49-F238E27FC236}">
                <a16:creationId xmlns:a16="http://schemas.microsoft.com/office/drawing/2014/main" id="{5D37B3A6-6D10-4DFA-AB1D-B5E1EAC7F6FC}"/>
              </a:ext>
            </a:extLst>
          </p:cNvPr>
          <p:cNvSpPr txBox="1"/>
          <p:nvPr/>
        </p:nvSpPr>
        <p:spPr>
          <a:xfrm>
            <a:off x="839244" y="398977"/>
            <a:ext cx="5548682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800"/>
              <a:buFont typeface="IBM Plex Sans"/>
              <a:buNone/>
            </a:pPr>
            <a:r>
              <a:rPr lang="en-US" sz="3200" b="1" dirty="0">
                <a:solidFill>
                  <a:srgbClr val="323232"/>
                </a:solidFill>
                <a:latin typeface="Georgia Pro Light" panose="02040302050405020303" pitchFamily="18" charset="0"/>
                <a:sym typeface="IBM Plex Sans"/>
              </a:rPr>
              <a:t>Machine Learning: </a:t>
            </a:r>
            <a:r>
              <a:rPr lang="en-US" sz="2000" b="1" dirty="0">
                <a:solidFill>
                  <a:srgbClr val="323232"/>
                </a:solidFill>
                <a:latin typeface="Georgia Pro Light" panose="02040302050405020303" pitchFamily="18" charset="0"/>
                <a:sym typeface="IBM Plex Sans"/>
              </a:rPr>
              <a:t>Types</a:t>
            </a:r>
            <a:endParaRPr sz="3200" dirty="0">
              <a:latin typeface="Georgia Pro Light" panose="02040302050405020303" pitchFamily="18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E60F2E5-21E4-492E-96B9-A5072D11D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69062" y="985608"/>
            <a:ext cx="7170654" cy="518079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484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36;p54">
            <a:extLst>
              <a:ext uri="{FF2B5EF4-FFF2-40B4-BE49-F238E27FC236}">
                <a16:creationId xmlns:a16="http://schemas.microsoft.com/office/drawing/2014/main" id="{5D37B3A6-6D10-4DFA-AB1D-B5E1EAC7F6FC}"/>
              </a:ext>
            </a:extLst>
          </p:cNvPr>
          <p:cNvSpPr txBox="1"/>
          <p:nvPr/>
        </p:nvSpPr>
        <p:spPr>
          <a:xfrm>
            <a:off x="839244" y="398977"/>
            <a:ext cx="5749446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800"/>
              <a:buFont typeface="IBM Plex Sans"/>
              <a:buNone/>
            </a:pPr>
            <a:r>
              <a:rPr lang="en-US" sz="3200" b="1" dirty="0">
                <a:solidFill>
                  <a:srgbClr val="323232"/>
                </a:solidFill>
                <a:latin typeface="Georgia Pro Light" panose="02040302050405020303" pitchFamily="18" charset="0"/>
                <a:sym typeface="IBM Plex Sans"/>
              </a:rPr>
              <a:t>Machine Learning: </a:t>
            </a:r>
            <a:r>
              <a:rPr lang="en-US" sz="2000" b="1" dirty="0">
                <a:solidFill>
                  <a:srgbClr val="323232"/>
                </a:solidFill>
                <a:latin typeface="Georgia Pro Light" panose="02040302050405020303" pitchFamily="18" charset="0"/>
                <a:sym typeface="IBM Plex Sans"/>
              </a:rPr>
              <a:t>Types</a:t>
            </a:r>
            <a:endParaRPr sz="3200" dirty="0">
              <a:latin typeface="Georgia Pro Light" panose="02040302050405020303" pitchFamily="18" charset="0"/>
            </a:endParaRPr>
          </a:p>
        </p:txBody>
      </p:sp>
      <p:sp>
        <p:nvSpPr>
          <p:cNvPr id="12" name="Google Shape;327;p53">
            <a:extLst>
              <a:ext uri="{FF2B5EF4-FFF2-40B4-BE49-F238E27FC236}">
                <a16:creationId xmlns:a16="http://schemas.microsoft.com/office/drawing/2014/main" id="{75650DFE-9E11-4403-95A4-34D0B58BC79A}"/>
              </a:ext>
            </a:extLst>
          </p:cNvPr>
          <p:cNvSpPr/>
          <p:nvPr/>
        </p:nvSpPr>
        <p:spPr>
          <a:xfrm>
            <a:off x="9439716" y="-621269"/>
            <a:ext cx="3429001" cy="3429001"/>
          </a:xfrm>
          <a:prstGeom prst="ellipse">
            <a:avLst/>
          </a:prstGeom>
          <a:noFill/>
          <a:ln w="25400" cap="flat" cmpd="sng">
            <a:solidFill>
              <a:schemeClr val="tx1">
                <a:lumMod val="85000"/>
                <a:lumOff val="15000"/>
                <a:alpha val="17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Helvetica Neue"/>
              <a:buNone/>
            </a:pPr>
            <a:endParaRPr sz="27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" name="Google Shape;326;p53">
            <a:extLst>
              <a:ext uri="{FF2B5EF4-FFF2-40B4-BE49-F238E27FC236}">
                <a16:creationId xmlns:a16="http://schemas.microsoft.com/office/drawing/2014/main" id="{B82803DB-B624-41B5-AA24-479B496837FE}"/>
              </a:ext>
            </a:extLst>
          </p:cNvPr>
          <p:cNvSpPr/>
          <p:nvPr/>
        </p:nvSpPr>
        <p:spPr>
          <a:xfrm>
            <a:off x="280096" y="2726662"/>
            <a:ext cx="2989385" cy="2989385"/>
          </a:xfrm>
          <a:prstGeom prst="ellipse">
            <a:avLst/>
          </a:prstGeom>
          <a:noFill/>
          <a:ln w="25400" cap="flat" cmpd="sng">
            <a:solidFill>
              <a:schemeClr val="tx1">
                <a:lumMod val="75000"/>
                <a:lumOff val="25000"/>
                <a:alpha val="17000"/>
              </a:schemeClr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Helvetica Neue"/>
              <a:buNone/>
            </a:pPr>
            <a:endParaRPr sz="27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98067E-33CF-448C-9196-0254F01D69CC}"/>
              </a:ext>
            </a:extLst>
          </p:cNvPr>
          <p:cNvSpPr txBox="1"/>
          <p:nvPr/>
        </p:nvSpPr>
        <p:spPr>
          <a:xfrm>
            <a:off x="839244" y="1141953"/>
            <a:ext cx="6588690" cy="5430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Supervised learning: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To learn a function that best approximates the relationship between input and output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Bell MT" panose="02020503060305020303" pitchFamily="18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Bell MT" panose="02020503060305020303" pitchFamily="18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Unsupervised Learning: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To infer a function/structure present within a set of data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Bell MT" panose="02020503060305020303" pitchFamily="18" charset="0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Bell MT" panose="02020503060305020303" pitchFamily="18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Reinforcement Learning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To map situations to actions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Bell MT" panose="02020503060305020303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Bell MT" panose="02020503060305020303" pitchFamily="18" charset="0"/>
            </a:endParaRPr>
          </a:p>
        </p:txBody>
      </p:sp>
      <p:pic>
        <p:nvPicPr>
          <p:cNvPr id="3074" name="Picture 2" descr="Image for post">
            <a:extLst>
              <a:ext uri="{FF2B5EF4-FFF2-40B4-BE49-F238E27FC236}">
                <a16:creationId xmlns:a16="http://schemas.microsoft.com/office/drawing/2014/main" id="{5F4D5032-F539-47EA-B3A6-3AB7747E3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04" y="752920"/>
            <a:ext cx="2970852" cy="148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for post">
            <a:extLst>
              <a:ext uri="{FF2B5EF4-FFF2-40B4-BE49-F238E27FC236}">
                <a16:creationId xmlns:a16="http://schemas.microsoft.com/office/drawing/2014/main" id="{9AEC4B44-6006-4249-8F8D-BC047F0A8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782" y="3036158"/>
            <a:ext cx="3197056" cy="125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for post">
            <a:extLst>
              <a:ext uri="{FF2B5EF4-FFF2-40B4-BE49-F238E27FC236}">
                <a16:creationId xmlns:a16="http://schemas.microsoft.com/office/drawing/2014/main" id="{AD4F4133-3E1E-4FFF-B1AE-EF9B65171B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33" t="12470" r="12350" b="8710"/>
          <a:stretch/>
        </p:blipFill>
        <p:spPr bwMode="auto">
          <a:xfrm>
            <a:off x="8188698" y="4770596"/>
            <a:ext cx="2942078" cy="174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531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790</Words>
  <Application>Microsoft Office PowerPoint</Application>
  <PresentationFormat>Widescreen</PresentationFormat>
  <Paragraphs>168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Bell MT</vt:lpstr>
      <vt:lpstr>Calibri</vt:lpstr>
      <vt:lpstr>Calibri Light</vt:lpstr>
      <vt:lpstr>Georgia Pro Light</vt:lpstr>
      <vt:lpstr>Helvetica Neue</vt:lpstr>
      <vt:lpstr>IBM Plex Sans</vt:lpstr>
      <vt:lpstr>Office Theme</vt:lpstr>
      <vt:lpstr>Introduction to Machine Learning with Python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 with Python </dc:title>
  <dc:creator>Eseoghene Emuraye</dc:creator>
  <cp:lastModifiedBy>Eseoghene Emuraye</cp:lastModifiedBy>
  <cp:revision>17</cp:revision>
  <dcterms:created xsi:type="dcterms:W3CDTF">2021-03-12T15:26:05Z</dcterms:created>
  <dcterms:modified xsi:type="dcterms:W3CDTF">2021-03-12T19:18:36Z</dcterms:modified>
</cp:coreProperties>
</file>