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j9yo4/ZAZGHELyedczgf9zTjbC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88f464064d_0_128"/>
          <p:cNvSpPr/>
          <p:nvPr/>
        </p:nvSpPr>
        <p:spPr>
          <a:xfrm>
            <a:off x="-125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388f464064d_0_128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g388f464064d_0_128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g388f464064d_0_1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88f464064d_0_173"/>
          <p:cNvSpPr txBox="1"/>
          <p:nvPr>
            <p:ph hasCustomPrompt="1" type="title"/>
          </p:nvPr>
        </p:nvSpPr>
        <p:spPr>
          <a:xfrm>
            <a:off x="311750" y="1108233"/>
            <a:ext cx="5334900" cy="165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388f464064d_0_173"/>
          <p:cNvSpPr txBox="1"/>
          <p:nvPr>
            <p:ph idx="1" type="body"/>
          </p:nvPr>
        </p:nvSpPr>
        <p:spPr>
          <a:xfrm>
            <a:off x="311700" y="2828567"/>
            <a:ext cx="5334900" cy="12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g388f464064d_0_17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8f464064d_0_17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8f464064d_0_1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388f464064d_0_17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3" name="Google Shape;63;g388f464064d_0_17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g388f464064d_0_17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88f464064d_0_17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88f464064d_0_133"/>
          <p:cNvSpPr/>
          <p:nvPr/>
        </p:nvSpPr>
        <p:spPr>
          <a:xfrm>
            <a:off x="0" y="64132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388f464064d_0_133"/>
          <p:cNvSpPr/>
          <p:nvPr/>
        </p:nvSpPr>
        <p:spPr>
          <a:xfrm>
            <a:off x="0" y="0"/>
            <a:ext cx="9144250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388f464064d_0_133"/>
          <p:cNvSpPr txBox="1"/>
          <p:nvPr>
            <p:ph type="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g388f464064d_0_1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88f464064d_0_138"/>
          <p:cNvSpPr/>
          <p:nvPr/>
        </p:nvSpPr>
        <p:spPr>
          <a:xfrm>
            <a:off x="0" y="0"/>
            <a:ext cx="431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88f464064d_0_138"/>
          <p:cNvSpPr/>
          <p:nvPr/>
        </p:nvSpPr>
        <p:spPr>
          <a:xfrm>
            <a:off x="0" y="58833"/>
            <a:ext cx="4313625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388f464064d_0_138"/>
          <p:cNvSpPr/>
          <p:nvPr/>
        </p:nvSpPr>
        <p:spPr>
          <a:xfrm>
            <a:off x="-125" y="0"/>
            <a:ext cx="4316900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388f464064d_0_138"/>
          <p:cNvSpPr txBox="1"/>
          <p:nvPr>
            <p:ph type="title"/>
          </p:nvPr>
        </p:nvSpPr>
        <p:spPr>
          <a:xfrm>
            <a:off x="311725" y="667900"/>
            <a:ext cx="3706500" cy="33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388f464064d_0_138"/>
          <p:cNvSpPr txBox="1"/>
          <p:nvPr>
            <p:ph idx="1" type="body"/>
          </p:nvPr>
        </p:nvSpPr>
        <p:spPr>
          <a:xfrm>
            <a:off x="4644675" y="667900"/>
            <a:ext cx="4166400" cy="54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g388f464064d_0_1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88f464064d_0_145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g388f464064d_0_145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g388f464064d_0_145"/>
          <p:cNvSpPr txBox="1"/>
          <p:nvPr>
            <p:ph idx="1" type="body"/>
          </p:nvPr>
        </p:nvSpPr>
        <p:spPr>
          <a:xfrm>
            <a:off x="3117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388f464064d_0_145"/>
          <p:cNvSpPr txBox="1"/>
          <p:nvPr>
            <p:ph idx="2" type="body"/>
          </p:nvPr>
        </p:nvSpPr>
        <p:spPr>
          <a:xfrm>
            <a:off x="4832400" y="2007600"/>
            <a:ext cx="3999900" cy="4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g388f464064d_0_1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88f464064d_0_151"/>
          <p:cNvSpPr/>
          <p:nvPr/>
        </p:nvSpPr>
        <p:spPr>
          <a:xfrm>
            <a:off x="0" y="0"/>
            <a:ext cx="9144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g388f464064d_0_151"/>
          <p:cNvSpPr txBox="1"/>
          <p:nvPr>
            <p:ph type="title"/>
          </p:nvPr>
        </p:nvSpPr>
        <p:spPr>
          <a:xfrm>
            <a:off x="311725" y="667900"/>
            <a:ext cx="8520600" cy="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g388f464064d_0_1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88f464064d_0_155"/>
          <p:cNvSpPr/>
          <p:nvPr/>
        </p:nvSpPr>
        <p:spPr>
          <a:xfrm>
            <a:off x="0" y="0"/>
            <a:ext cx="37644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388f464064d_0_155"/>
          <p:cNvSpPr txBox="1"/>
          <p:nvPr>
            <p:ph type="title"/>
          </p:nvPr>
        </p:nvSpPr>
        <p:spPr>
          <a:xfrm>
            <a:off x="311725" y="667900"/>
            <a:ext cx="3127500" cy="24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388f464064d_0_155"/>
          <p:cNvSpPr txBox="1"/>
          <p:nvPr>
            <p:ph idx="1" type="body"/>
          </p:nvPr>
        </p:nvSpPr>
        <p:spPr>
          <a:xfrm>
            <a:off x="311700" y="3187533"/>
            <a:ext cx="3127500" cy="30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g388f464064d_0_1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88f464064d_0_160"/>
          <p:cNvSpPr txBox="1"/>
          <p:nvPr>
            <p:ph type="title"/>
          </p:nvPr>
        </p:nvSpPr>
        <p:spPr>
          <a:xfrm>
            <a:off x="311675" y="1064800"/>
            <a:ext cx="6247800" cy="47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g388f464064d_0_1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88f464064d_0_163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88f464064d_0_163"/>
          <p:cNvSpPr txBox="1"/>
          <p:nvPr>
            <p:ph type="title"/>
          </p:nvPr>
        </p:nvSpPr>
        <p:spPr>
          <a:xfrm>
            <a:off x="311300" y="667900"/>
            <a:ext cx="3704400" cy="27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88f464064d_0_163"/>
          <p:cNvSpPr txBox="1"/>
          <p:nvPr>
            <p:ph idx="1" type="subTitle"/>
          </p:nvPr>
        </p:nvSpPr>
        <p:spPr>
          <a:xfrm>
            <a:off x="304800" y="3502300"/>
            <a:ext cx="3704400" cy="12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g388f464064d_0_163"/>
          <p:cNvSpPr txBox="1"/>
          <p:nvPr>
            <p:ph idx="2" type="body"/>
          </p:nvPr>
        </p:nvSpPr>
        <p:spPr>
          <a:xfrm>
            <a:off x="4879025" y="667900"/>
            <a:ext cx="3954000" cy="5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g388f464064d_0_16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8f464064d_0_169"/>
          <p:cNvSpPr/>
          <p:nvPr/>
        </p:nvSpPr>
        <p:spPr>
          <a:xfrm>
            <a:off x="0" y="5825333"/>
            <a:ext cx="9144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88f464064d_0_169"/>
          <p:cNvSpPr txBox="1"/>
          <p:nvPr>
            <p:ph idx="1" type="body"/>
          </p:nvPr>
        </p:nvSpPr>
        <p:spPr>
          <a:xfrm>
            <a:off x="311700" y="6028533"/>
            <a:ext cx="7979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g388f464064d_0_1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8f464064d_0_1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g388f464064d_0_1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g388f464064d_0_1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311700" y="719633"/>
            <a:ext cx="8520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800">
                <a:solidFill>
                  <a:schemeClr val="dk1"/>
                </a:solidFill>
              </a:rPr>
              <a:t>MongoDB EduHub Project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800">
                <a:solidFill>
                  <a:schemeClr val="dk1"/>
                </a:solidFill>
              </a:rPr>
              <a:t>Design Decisions</a:t>
            </a:r>
            <a:endParaRPr b="1" sz="4800"/>
          </a:p>
        </p:txBody>
      </p:sp>
      <p:sp>
        <p:nvSpPr>
          <p:cNvPr id="71" name="Google Shape;71;p1"/>
          <p:cNvSpPr txBox="1"/>
          <p:nvPr>
            <p:ph idx="1" type="subTitle"/>
          </p:nvPr>
        </p:nvSpPr>
        <p:spPr>
          <a:xfrm>
            <a:off x="311700" y="2504747"/>
            <a:ext cx="42426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3400">
                <a:solidFill>
                  <a:schemeClr val="dk1"/>
                </a:solidFill>
              </a:rPr>
              <a:t>By: Eseroghene Oghojafor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457200" y="133875"/>
            <a:ext cx="82296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300" u="sng">
                <a:solidFill>
                  <a:schemeClr val="dk1"/>
                </a:solidFill>
              </a:rPr>
              <a:t>Project Overview</a:t>
            </a:r>
            <a:endParaRPr b="1" sz="4300" u="sng"/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457200" y="1092075"/>
            <a:ext cx="8229600" cy="52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/>
              <a:t>EduHub is a learning management platform designed to manage students, instructors, courses, lessons, assignments, enrollments, and submissions in an efficient and scalable way.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The primary goal of the project is to design a robust database schema and platform structure that ensures: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Scalability – the system can handle a growing number of users, courses, and activities.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Performance – optimized queries and indexing strategies reduce latency and improve response times.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Flexibility – </a:t>
            </a:r>
            <a:r>
              <a:rPr lang="en-US" sz="1800"/>
              <a:t>MongoDB</a:t>
            </a:r>
            <a:r>
              <a:rPr lang="en-US" sz="1800"/>
              <a:t> document-oriented model allows dynamic handling of user profiles, course content, and submissions without rigid table structures.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Data Integrity – relationships such as enrollments, course ownership, and assignment submissions are clearly defined to avoid redundancy and inconsistency</a:t>
            </a:r>
            <a:r>
              <a:rPr lang="en-US" sz="1800"/>
              <a:t>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Analytics-ready Design – the schema supports performance tracking, student progress monitoring, and instructor reporting.</a:t>
            </a:r>
            <a:br>
              <a:rPr lang="en-US" sz="1800"/>
            </a:b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457200" y="2854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300" u="sng">
                <a:solidFill>
                  <a:schemeClr val="dk1"/>
                </a:solidFill>
              </a:rPr>
              <a:t>Schema Design</a:t>
            </a:r>
            <a:endParaRPr b="1" sz="4300" u="sng"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457200" y="15135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-US" sz="1907"/>
              <a:t>Why JSON Schema (MongoDB + Document-Based Design)?</a:t>
            </a:r>
            <a:endParaRPr b="1" sz="1907"/>
          </a:p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Flexibility: Stores data in real-world structures using BSON. For example, a Course can embed Lessons directly without complex joins.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Scalability: Handles massive datasets efficiently. Data partitioning (splitting data across servers) supports EduHub growth.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Speed (Query Performance): Proper indexing allows very fast queries.</a:t>
            </a:r>
            <a:endParaRPr sz="1700"/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Schema Validation: Enforces rules with JSON Schema (e.g., email: string, age: number), ensuring data consistency while keeping flexibility.</a:t>
            </a:r>
            <a:br>
              <a:rPr lang="en-US" sz="1700"/>
            </a:br>
            <a:endParaRPr sz="17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85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152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115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300" u="sng"/>
              <a:t>EduHub </a:t>
            </a:r>
            <a:r>
              <a:rPr b="1" lang="en-US" sz="4300" u="sng">
                <a:solidFill>
                  <a:schemeClr val="dk1"/>
                </a:solidFill>
              </a:rPr>
              <a:t>Entity Relationships</a:t>
            </a:r>
            <a:endParaRPr b="1" sz="4300" u="sng"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554725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1800"/>
              <a:t>tudents ↔ Courses:</a:t>
            </a:r>
            <a:r>
              <a:rPr lang="en-US" sz="1800"/>
              <a:t> Many-to-Many via </a:t>
            </a:r>
            <a:r>
              <a:rPr b="1" lang="en-US" sz="1800"/>
              <a:t>Enrollments</a:t>
            </a:r>
            <a:r>
              <a:rPr lang="en-US" sz="1800"/>
              <a:t> → allows multiple students to take multiple courses.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Teachers ↔ Courses:</a:t>
            </a:r>
            <a:r>
              <a:rPr lang="en-US" sz="1800"/>
              <a:t> One-to-Many → each teacher can manage several courses.</a:t>
            </a:r>
            <a:br>
              <a:rPr lang="en-US" sz="1800"/>
            </a:br>
            <a:r>
              <a:rPr b="1" lang="en-US" sz="1800"/>
              <a:t>Lessons:</a:t>
            </a:r>
            <a:r>
              <a:rPr lang="en-US" sz="1800"/>
              <a:t> Embedded within </a:t>
            </a:r>
            <a:r>
              <a:rPr b="1" lang="en-US" sz="1800"/>
              <a:t>Courses</a:t>
            </a:r>
            <a:r>
              <a:rPr lang="en-US" sz="1800"/>
              <a:t> → keeps course content together for easier access.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Assignments &amp; Submissions:</a:t>
            </a:r>
            <a:r>
              <a:rPr lang="en-US" sz="1800"/>
              <a:t> Linked to </a:t>
            </a:r>
            <a:r>
              <a:rPr b="1" lang="en-US" sz="1800"/>
              <a:t>Courses</a:t>
            </a:r>
            <a:r>
              <a:rPr lang="en-US" sz="1800"/>
              <a:t> and </a:t>
            </a:r>
            <a:r>
              <a:rPr b="1" lang="en-US" sz="1800"/>
              <a:t>Students</a:t>
            </a:r>
            <a:r>
              <a:rPr lang="en-US" sz="1800"/>
              <a:t> → tracks student progress and grading.</a:t>
            </a:r>
            <a:br>
              <a:rPr lang="en-US" sz="1800"/>
            </a:b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Why This Design:</a:t>
            </a:r>
            <a:r>
              <a:rPr lang="en-US" sz="1800"/>
              <a:t> Reflects real-world relationships, ensures flexibility, maintains data consistency, and reduces complex joins.</a:t>
            </a:r>
            <a:br>
              <a:rPr lang="en-US" sz="1800"/>
            </a:br>
            <a:endParaRPr sz="18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 u="sng">
                <a:solidFill>
                  <a:schemeClr val="dk1"/>
                </a:solidFill>
              </a:rPr>
              <a:t>Indexing Decisions</a:t>
            </a:r>
            <a:endParaRPr b="1" u="sng"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Why Indexing:</a:t>
            </a:r>
            <a:endParaRPr b="1" sz="1800"/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Unique Identifiers:</a:t>
            </a:r>
            <a:r>
              <a:rPr lang="en-US" sz="1800"/>
              <a:t> userId, email, courseId, </a:t>
            </a:r>
            <a:r>
              <a:rPr lang="en-US" sz="1800"/>
              <a:t>enrollment Id</a:t>
            </a:r>
            <a:r>
              <a:rPr lang="en-US" sz="1800"/>
              <a:t>, lessonId, assignmentId, submissionId → ensures uniqueness and fast lookups.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Course Fields:</a:t>
            </a:r>
            <a:r>
              <a:rPr lang="en-US" sz="1800"/>
              <a:t> category, title, description, tags → speeds up filtering and searching courses.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Assignment Fields:</a:t>
            </a:r>
            <a:r>
              <a:rPr lang="en-US" sz="1800"/>
              <a:t> </a:t>
            </a:r>
            <a:r>
              <a:rPr lang="en-US" sz="1800"/>
              <a:t>due Date</a:t>
            </a:r>
            <a:r>
              <a:rPr lang="en-US" sz="1800"/>
              <a:t>, title, description → allows quick access to upcoming/overdue assignments and searches.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Query Performance:</a:t>
            </a:r>
            <a:r>
              <a:rPr lang="en-US" sz="1800"/>
              <a:t>  indexing reduces scanned documents and improves query speed.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Data Integrity: </a:t>
            </a:r>
            <a:r>
              <a:rPr lang="en-US" sz="1800"/>
              <a:t>Indexing Prevents duplicate entries for primary identifiers.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Automation:</a:t>
            </a:r>
            <a:r>
              <a:rPr lang="en-US" sz="1800"/>
              <a:t> Code applies indexes across all collections for consistent performance</a:t>
            </a:r>
            <a:br>
              <a:rPr lang="en-US" sz="1800"/>
            </a:b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300" u="sng">
                <a:solidFill>
                  <a:schemeClr val="dk1"/>
                </a:solidFill>
              </a:rPr>
              <a:t>Optimization Decisions</a:t>
            </a:r>
            <a:endParaRPr b="1" sz="4300" u="sng"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Used aggregation pipelines to replace multiple lookups and simplify queries.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Denormalized data (stored some fields in multiple collections) → speeds up queries by reducing the need to fetch from other collections.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Applied projections to return only necessary fields and minimize data transfer.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Used indexes on frequently queried fields → speeds up queries and reduces scanned documents.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Balanced flexibility and performance trade-offs for efficient querying.</a:t>
            </a:r>
            <a:br>
              <a:rPr lang="en-US" sz="1800"/>
            </a:b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 u="sng">
                <a:solidFill>
                  <a:schemeClr val="dk1"/>
                </a:solidFill>
              </a:rPr>
              <a:t>Performance Analysis</a:t>
            </a:r>
            <a:endParaRPr b="1" u="sng"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Find user by email: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0.84ms → 0.23ms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ourses by category: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0.48ms → 0.21ms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Assignments due in 14 days: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0.23ms → 0.29ms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Reason for improvement: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Indexing and schema adjustments minimized scanned documents and sped up queries.</a:t>
            </a:r>
            <a:br>
              <a:rPr lang="en-US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  <a:endParaRPr b="1" sz="4300" u="sng"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619725" y="15893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Schema design has a huge impact on performance.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Indexing is critical for frequent queries and ensures fast lookups.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Balancing normalization and denormalization is essential for efficiency.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Projections in MongoDB improve query performance by returning only necessary fields.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Aggregation pipelines reduce multiple lookups and simplify complex queries.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Denormalized fields speed up queries but require careful update management.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Text and field indexes enhance filtering, searching, and reporting capabilities.</a:t>
            </a:r>
            <a:endParaRPr sz="18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Optimization requires trade-offs between flexibility, performance, and maintainability.</a:t>
            </a:r>
            <a:br>
              <a:rPr lang="en-US" sz="1800"/>
            </a:b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Closing &amp; Future Work</a:t>
            </a:r>
            <a:endParaRPr b="1" sz="4300" u="sng"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 u="sng"/>
              <a:t>Future Enhancements: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Caching:</a:t>
            </a:r>
            <a:r>
              <a:rPr lang="en-US" sz="1800"/>
              <a:t> Store results of heavy queries for quick access.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Advanced Indexing:</a:t>
            </a:r>
            <a:r>
              <a:rPr lang="en-US" sz="1800"/>
              <a:t> Use more targeted indexes to further improve performance.</a:t>
            </a:r>
            <a:br>
              <a:rPr lang="en-US" sz="1800"/>
            </a:b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Thank you!</a:t>
            </a:r>
            <a:br>
              <a:rPr b="1" lang="en-US" sz="1800"/>
            </a:b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