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20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3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965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8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1987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64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18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705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41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86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17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38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34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26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5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4FCFD-7DBC-A4CE-EABB-E9F707F2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1314" b="136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F602844-07F9-1482-FE98-0A6A519A3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NYP Uygulama 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399390-F89F-1DA8-4E01-C7A4192D4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tx1"/>
                </a:solidFill>
              </a:rPr>
              <a:t>İnterface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Exception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collection</a:t>
            </a:r>
            <a:r>
              <a:rPr lang="tr-TR" dirty="0">
                <a:solidFill>
                  <a:schemeClr val="tx1"/>
                </a:solidFill>
              </a:rPr>
              <a:t>, </a:t>
            </a:r>
            <a:r>
              <a:rPr lang="tr-TR" dirty="0" err="1">
                <a:solidFill>
                  <a:schemeClr val="tx1"/>
                </a:solidFill>
              </a:rPr>
              <a:t>generic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1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0C81EA-85BF-CA7E-679E-F6B31312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tr-TR" sz="3200" b="1" i="0">
                <a:solidFill>
                  <a:schemeClr val="bg1"/>
                </a:solidFill>
                <a:effectLst/>
                <a:latin typeface="-apple-system"/>
              </a:rPr>
              <a:t>List Nedir</a:t>
            </a:r>
            <a:br>
              <a:rPr lang="tr-TR" sz="3200" b="1" i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tr-TR" sz="3200" b="1" i="0">
                <a:solidFill>
                  <a:schemeClr val="bg1"/>
                </a:solidFill>
                <a:effectLst/>
                <a:latin typeface="-apple-system"/>
              </a:rPr>
              <a:t>ArrayList &amp; Linked</a:t>
            </a:r>
            <a:r>
              <a:rPr lang="tr-TR" sz="3200" b="1">
                <a:solidFill>
                  <a:schemeClr val="bg1"/>
                </a:solidFill>
                <a:latin typeface="-apple-system"/>
              </a:rPr>
              <a:t>List</a:t>
            </a:r>
            <a:endParaRPr lang="tr-TR" sz="3200">
              <a:solidFill>
                <a:schemeClr val="bg1"/>
              </a:solidFill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BE4D0-DCDA-C442-54A1-45E2F1C5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bir arayüz(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olarak programlama dili tarafından veriliyor. Bir listede olması gereken özellikler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arayüzü ile belirleniyor. Ekleme, çıkarma, bir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üzerindeki değere gitme gibi özellikleri barındırır. Ama arayüzlerin özelliği olarak listenin nasıl gerçekleştirildiği bilgisini tutmaz. Sadece özellikler var, yani direkt bir liste olarak kullanamayız. Kullanabilmek için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arayüzünü gerçekleştirmiş sınıflardan birini yaratıp kullanmak gerekir. 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Java'da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gerçekleştirimi sunan sınıflar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LinkedList'dir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Kullanırken;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 xx =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&lt;&gt;();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 yy =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&lt;&gt;();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&lt;&gt; </a:t>
            </a:r>
            <a:r>
              <a:rPr lang="tr-TR" sz="1600" dirty="0" err="1">
                <a:solidFill>
                  <a:srgbClr val="6A3E3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zz</a:t>
            </a:r>
            <a:r>
              <a:rPr lang="tr-TR" sz="1600" dirty="0">
                <a:solidFill>
                  <a:srgbClr val="6A3E3E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tr-TR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tr-TR" sz="16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&lt;&gt;();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olarak kullanılabilir. Elinizdeki değişken xx veya yy, tip olarak </a:t>
            </a:r>
            <a:r>
              <a:rPr lang="tr-TR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özellikleri gösterirken arkadaki hafıza kullanımları farklıdır.</a:t>
            </a: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Kısaca kullanım olarak aynı, hafıza yönetimi ve performans olarak farklı özellik gösteren listeler </a:t>
            </a:r>
            <a:r>
              <a:rPr lang="tr-TR" sz="1600" dirty="0">
                <a:ea typeface="Calibri" panose="020F0502020204030204" pitchFamily="34" charset="0"/>
                <a:cs typeface="Times New Roman" panose="02020603050405020304" pitchFamily="18" charset="0"/>
              </a:rPr>
              <a:t>bulunmaktadır</a:t>
            </a:r>
            <a:r>
              <a:rPr lang="tr-TR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486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F1864-0A0D-3A6F-49EC-1E8B56C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91" y="567677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393C78"/>
                </a:solidFill>
              </a:rPr>
              <a:t>Generics</a:t>
            </a:r>
            <a:endParaRPr lang="tr-TR" dirty="0">
              <a:solidFill>
                <a:srgbClr val="393C78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7BB767-DDF1-6837-C432-E98644C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22" y="1501007"/>
            <a:ext cx="5896152" cy="3712677"/>
          </a:xfrm>
        </p:spPr>
        <p:txBody>
          <a:bodyPr>
            <a:normAutofit lnSpcReduction="10000"/>
          </a:bodyPr>
          <a:lstStyle/>
          <a:p>
            <a:pPr>
              <a:buClr>
                <a:srgbClr val="EBB466"/>
              </a:buClr>
            </a:pPr>
            <a:r>
              <a:rPr lang="tr-TR" sz="1800" spc="-5" dirty="0" err="1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tr-TR" sz="1800" u="sng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farklı referans veri tiplerini alan</a:t>
            </a:r>
            <a:r>
              <a:rPr lang="tr-TR" sz="1800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i="1" u="sng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hangi referans tipini alacağına karar verebileceğimiz </a:t>
            </a:r>
            <a:r>
              <a:rPr lang="tr-TR" sz="1800" spc="-5" dirty="0">
                <a:solidFill>
                  <a:srgbClr val="242424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 üzerinde benzer işlemler yapabileceğimiz bir sınıftır.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EBB466"/>
              </a:buClr>
            </a:pPr>
            <a:r>
              <a:rPr lang="tr-TR" b="0" i="0" dirty="0" err="1">
                <a:effectLst/>
                <a:latin typeface="source-serif-pro"/>
              </a:rPr>
              <a:t>Generic</a:t>
            </a:r>
            <a:r>
              <a:rPr lang="tr-TR" b="0" i="0" dirty="0">
                <a:effectLst/>
                <a:latin typeface="source-serif-pro"/>
              </a:rPr>
              <a:t> bize 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tipten bağımsızlık verir </a:t>
            </a:r>
            <a:r>
              <a:rPr lang="tr-TR" sz="1800" u="sng" dirty="0" err="1">
                <a:solidFill>
                  <a:schemeClr val="tx1"/>
                </a:solidFill>
                <a:latin typeface="Courier New" panose="02070309020205020404" pitchFamily="49" charset="0"/>
              </a:rPr>
              <a:t>generic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tr-TR" sz="1800" u="sng" dirty="0" err="1">
                <a:solidFill>
                  <a:schemeClr val="tx1"/>
                </a:solidFill>
                <a:latin typeface="Courier New" panose="02070309020205020404" pitchFamily="49" charset="0"/>
              </a:rPr>
              <a:t>list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 yapısında yapamadığınızı </a:t>
            </a:r>
            <a:r>
              <a:rPr lang="tr-TR" sz="1800" u="sng" dirty="0" err="1">
                <a:solidFill>
                  <a:schemeClr val="tx1"/>
                </a:solidFill>
                <a:latin typeface="Courier New" panose="02070309020205020404" pitchFamily="49" charset="0"/>
              </a:rPr>
              <a:t>generic</a:t>
            </a:r>
            <a:r>
              <a:rPr lang="tr-TR" sz="1800" u="sng" dirty="0">
                <a:solidFill>
                  <a:schemeClr val="tx1"/>
                </a:solidFill>
                <a:latin typeface="Courier New" panose="02070309020205020404" pitchFamily="49" charset="0"/>
              </a:rPr>
              <a:t> metotları ile yapabilirsiniz</a:t>
            </a:r>
            <a:endParaRPr lang="tr-TR" b="0" i="0" dirty="0">
              <a:solidFill>
                <a:schemeClr val="tx1"/>
              </a:solidFill>
              <a:effectLst/>
              <a:latin typeface="source-serif-pro"/>
            </a:endParaRPr>
          </a:p>
          <a:p>
            <a:pPr>
              <a:buClr>
                <a:srgbClr val="EBB466"/>
              </a:buClr>
            </a:pPr>
            <a:r>
              <a:rPr lang="tr-TR" b="0" i="0" dirty="0" err="1">
                <a:effectLst/>
                <a:latin typeface="source-serif-pro"/>
              </a:rPr>
              <a:t>Generics</a:t>
            </a:r>
            <a:r>
              <a:rPr lang="tr-TR" b="0" i="0" dirty="0">
                <a:effectLst/>
                <a:latin typeface="source-serif-pro"/>
              </a:rPr>
              <a:t> ifadeler </a:t>
            </a:r>
            <a:r>
              <a:rPr lang="tr-TR" b="0" i="0" dirty="0" err="1">
                <a:effectLst/>
                <a:latin typeface="source-serif-pro"/>
              </a:rPr>
              <a:t>Interface</a:t>
            </a:r>
            <a:r>
              <a:rPr lang="tr-TR" b="0" i="0" dirty="0">
                <a:effectLst/>
                <a:latin typeface="source-serif-pro"/>
              </a:rPr>
              <a:t>, Class, Metotlarda kullanılabilir.</a:t>
            </a:r>
          </a:p>
          <a:p>
            <a:pPr>
              <a:buClr>
                <a:srgbClr val="EBB466"/>
              </a:buClr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Genericler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1" i="1" dirty="0">
                <a:solidFill>
                  <a:srgbClr val="242424"/>
                </a:solidFill>
                <a:effectLst/>
                <a:latin typeface="source-serif-pro"/>
              </a:rPr>
              <a:t>uygulamalarınızda ki hataları minimuma indirmeyi amaçlar.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Özellikle Runtime sırasında oluşacak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ClassCastException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hatalarını derleme sırasında yakalayabiliriz.</a:t>
            </a:r>
          </a:p>
          <a:p>
            <a:pPr>
              <a:buClr>
                <a:srgbClr val="EBB466"/>
              </a:buClr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7D2F58-8D2B-5FC3-3CAF-06CDEE6B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11" y="233680"/>
            <a:ext cx="5754698" cy="582754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7584C85-779B-9A58-C2A5-067D80F6D7AD}"/>
              </a:ext>
            </a:extLst>
          </p:cNvPr>
          <p:cNvSpPr txBox="1"/>
          <p:nvPr/>
        </p:nvSpPr>
        <p:spPr>
          <a:xfrm>
            <a:off x="1106905" y="5325979"/>
            <a:ext cx="466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Oluşturulabilir </a:t>
            </a:r>
            <a:r>
              <a:rPr lang="tr-TR" dirty="0" err="1"/>
              <a:t>generic</a:t>
            </a:r>
            <a:r>
              <a:rPr lang="tr-TR" dirty="0"/>
              <a:t> tiplemelerine örnek olarak yan tarafta bulunan örnekleri verebiliriz -&gt;</a:t>
            </a:r>
          </a:p>
        </p:txBody>
      </p:sp>
    </p:spTree>
    <p:extLst>
      <p:ext uri="{BB962C8B-B14F-4D97-AF65-F5344CB8AC3E}">
        <p14:creationId xmlns:p14="http://schemas.microsoft.com/office/powerpoint/2010/main" val="2580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FDEACC-D224-4F5B-A0BE-6581493C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B8489-9450-4A50-94AF-90283270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D81556A-CBCA-4ADE-9ACA-F18F2F5E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A6E294-056A-99C8-71CB-A31BB973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rgbClr val="FEFFFF"/>
                </a:solidFill>
              </a:rPr>
              <a:t>LinkedList</a:t>
            </a:r>
            <a:r>
              <a:rPr lang="tr-TR" sz="3200" dirty="0">
                <a:solidFill>
                  <a:srgbClr val="FEFFFF"/>
                </a:solidFill>
              </a:rPr>
              <a:t> &amp; </a:t>
            </a:r>
            <a:r>
              <a:rPr lang="tr-TR" sz="3200" dirty="0" err="1">
                <a:solidFill>
                  <a:srgbClr val="FEFFFF"/>
                </a:solidFill>
              </a:rPr>
              <a:t>ArrayList</a:t>
            </a:r>
            <a:r>
              <a:rPr lang="tr-TR" sz="3200" dirty="0">
                <a:solidFill>
                  <a:srgbClr val="FEFFFF"/>
                </a:solidFill>
              </a:rPr>
              <a:t> Farkı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693F8E-3D2F-C2BC-E53B-7B80665A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FEFFFF"/>
                </a:solidFill>
              </a:rPr>
              <a:t>arraylist</a:t>
            </a:r>
            <a:r>
              <a:rPr lang="tr-TR" sz="2400" dirty="0">
                <a:solidFill>
                  <a:srgbClr val="FEFFFF"/>
                </a:solidFill>
              </a:rPr>
              <a:t> ile </a:t>
            </a:r>
            <a:r>
              <a:rPr lang="tr-TR" sz="2400" dirty="0" err="1">
                <a:solidFill>
                  <a:srgbClr val="FEFFFF"/>
                </a:solidFill>
              </a:rPr>
              <a:t>linkedlistin</a:t>
            </a:r>
            <a:r>
              <a:rPr lang="tr-TR" sz="2400" dirty="0">
                <a:solidFill>
                  <a:srgbClr val="FEFFFF"/>
                </a:solidFill>
              </a:rPr>
              <a:t> özellikleri aynıdır, tek farkları algoritmaları. </a:t>
            </a:r>
            <a:r>
              <a:rPr lang="tr-TR" sz="2400" dirty="0" err="1">
                <a:solidFill>
                  <a:srgbClr val="FEFFFF"/>
                </a:solidFill>
              </a:rPr>
              <a:t>Linkedlist</a:t>
            </a:r>
            <a:r>
              <a:rPr lang="tr-TR" sz="2400" dirty="0">
                <a:solidFill>
                  <a:srgbClr val="FEFFFF"/>
                </a:solidFill>
              </a:rPr>
              <a:t> arama karmaşıklığı O(n) </a:t>
            </a:r>
            <a:r>
              <a:rPr lang="tr-TR" sz="2400" dirty="0" err="1">
                <a:solidFill>
                  <a:srgbClr val="FEFFFF"/>
                </a:solidFill>
              </a:rPr>
              <a:t>arraylistin</a:t>
            </a:r>
            <a:r>
              <a:rPr lang="tr-TR" sz="2400" dirty="0">
                <a:solidFill>
                  <a:srgbClr val="FEFFFF"/>
                </a:solidFill>
              </a:rPr>
              <a:t> O(1)</a:t>
            </a:r>
            <a:r>
              <a:rPr lang="tr-TR" sz="2400" dirty="0" err="1">
                <a:solidFill>
                  <a:srgbClr val="FEFFFF"/>
                </a:solidFill>
              </a:rPr>
              <a:t>dir</a:t>
            </a:r>
            <a:r>
              <a:rPr lang="tr-TR" sz="2400" dirty="0">
                <a:solidFill>
                  <a:srgbClr val="FEFFFF"/>
                </a:solidFill>
              </a:rPr>
              <a:t>. Silme işlemlerinde tam tersi olarak </a:t>
            </a:r>
            <a:r>
              <a:rPr lang="tr-TR" sz="2400" dirty="0" err="1">
                <a:solidFill>
                  <a:srgbClr val="FEFFFF"/>
                </a:solidFill>
              </a:rPr>
              <a:t>linkedlist</a:t>
            </a:r>
            <a:r>
              <a:rPr lang="tr-TR" sz="2400" dirty="0">
                <a:solidFill>
                  <a:srgbClr val="FEFFFF"/>
                </a:solidFill>
              </a:rPr>
              <a:t> O(1) </a:t>
            </a:r>
            <a:r>
              <a:rPr lang="tr-TR" sz="2400" dirty="0" err="1">
                <a:solidFill>
                  <a:srgbClr val="FEFFFF"/>
                </a:solidFill>
              </a:rPr>
              <a:t>arraylist</a:t>
            </a:r>
            <a:r>
              <a:rPr lang="tr-TR" sz="2400" dirty="0">
                <a:solidFill>
                  <a:srgbClr val="FEFFFF"/>
                </a:solidFill>
              </a:rPr>
              <a:t> O(n)’</a:t>
            </a:r>
            <a:r>
              <a:rPr lang="tr-TR" sz="2400" dirty="0" err="1">
                <a:solidFill>
                  <a:srgbClr val="FEFFFF"/>
                </a:solidFill>
              </a:rPr>
              <a:t>dir</a:t>
            </a:r>
            <a:r>
              <a:rPr lang="tr-TR" sz="2400" dirty="0">
                <a:solidFill>
                  <a:srgbClr val="FEFFFF"/>
                </a:solidFill>
              </a:rPr>
              <a:t>.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47F5D4AD-4733-451B-6355-A0B37AE86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2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50DDDA-D905-DCD2-4EB1-6E8B1861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Listlerin</a:t>
            </a:r>
            <a:r>
              <a:rPr lang="tr-TR" dirty="0"/>
              <a:t> </a:t>
            </a:r>
            <a:r>
              <a:rPr lang="tr-TR" dirty="0" err="1"/>
              <a:t>Constructer’da</a:t>
            </a:r>
            <a:r>
              <a:rPr lang="tr-TR" dirty="0"/>
              <a:t> Kullanımı (Yeni)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710DD1-A09B-B107-10F2-C03279E5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Listlerin</a:t>
            </a:r>
            <a:r>
              <a:rPr lang="tr-TR" b="1" dirty="0"/>
              <a:t> </a:t>
            </a:r>
            <a:r>
              <a:rPr lang="tr-TR" b="1" dirty="0" err="1"/>
              <a:t>consturcter’da</a:t>
            </a:r>
            <a:r>
              <a:rPr lang="tr-TR" b="1" dirty="0"/>
              <a:t> tanımlanmasında </a:t>
            </a:r>
            <a:r>
              <a:rPr lang="tr-TR" dirty="0" err="1"/>
              <a:t>constructer</a:t>
            </a:r>
            <a:r>
              <a:rPr lang="tr-TR" dirty="0"/>
              <a:t> metodunun parametresinde </a:t>
            </a:r>
            <a:r>
              <a:rPr lang="tr-TR" b="1" dirty="0"/>
              <a:t>gözükmezler</a:t>
            </a:r>
            <a:r>
              <a:rPr lang="tr-TR" dirty="0"/>
              <a:t>. Örneğin </a:t>
            </a:r>
            <a:r>
              <a:rPr lang="tr-TR" dirty="0" err="1"/>
              <a:t>farm</a:t>
            </a:r>
            <a:r>
              <a:rPr lang="tr-TR" dirty="0"/>
              <a:t> adında bir </a:t>
            </a:r>
            <a:r>
              <a:rPr lang="tr-TR" dirty="0" err="1"/>
              <a:t>class’ın</a:t>
            </a:r>
            <a:r>
              <a:rPr lang="tr-TR" dirty="0"/>
              <a:t> UML diyagramında yer alan </a:t>
            </a:r>
            <a:r>
              <a:rPr lang="tr-TR" dirty="0" err="1"/>
              <a:t>constructer’ın</a:t>
            </a:r>
            <a:r>
              <a:rPr lang="tr-TR" dirty="0"/>
              <a:t> şu şekilde gösterildiğini fark edelim.</a:t>
            </a:r>
          </a:p>
          <a:p>
            <a:pPr marL="0" indent="0" algn="ctr">
              <a:buNone/>
            </a:pPr>
            <a:r>
              <a:rPr lang="tr-TR" dirty="0"/>
              <a:t>Farm() </a:t>
            </a:r>
          </a:p>
          <a:p>
            <a:r>
              <a:rPr lang="tr-TR" dirty="0"/>
              <a:t>O halde parametre almayan bu </a:t>
            </a:r>
            <a:r>
              <a:rPr lang="tr-TR" dirty="0" err="1"/>
              <a:t>constructer’ın</a:t>
            </a:r>
            <a:r>
              <a:rPr lang="tr-TR" dirty="0"/>
              <a:t> neyi başlattığını anlamamız için metotlar hakkındaki talimatları incelememiz gereklidir.</a:t>
            </a:r>
          </a:p>
          <a:p>
            <a:r>
              <a:rPr lang="tr-TR" dirty="0"/>
              <a:t>Bu talimatlarda bir listeyi başlatmamız isteniyorsa eğer; Listenin türü her ne ise o liste türüne dair </a:t>
            </a:r>
            <a:r>
              <a:rPr lang="tr-TR" u="sng" dirty="0"/>
              <a:t>ve önceden parametre olarak oluşturduğumuz bu listeyi;</a:t>
            </a:r>
          </a:p>
          <a:p>
            <a:r>
              <a:rPr lang="tr-TR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Example_listname</a:t>
            </a:r>
            <a:r>
              <a:rPr lang="tr-T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5FB3B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tr-TR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____</a:t>
            </a:r>
            <a:r>
              <a:rPr lang="tr-TR" b="0" dirty="0" err="1">
                <a:solidFill>
                  <a:srgbClr val="C594C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tr-TR" b="0" dirty="0">
                <a:solidFill>
                  <a:srgbClr val="5FB3B3"/>
                </a:solidFill>
                <a:effectLst/>
                <a:latin typeface="Consolas" panose="020B0609020204030204" pitchFamily="49" charset="0"/>
              </a:rPr>
              <a:t>&lt;&gt;(); </a:t>
            </a:r>
            <a:r>
              <a:rPr lang="tr-T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şeklinde sınıf içerisinde parametre olarak oluşturduğumuz liste türünde bir tanımlamada bulunmamız gereklidir.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6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azı tahtası üzerinde karmaşık matematik formülleri">
            <a:extLst>
              <a:ext uri="{FF2B5EF4-FFF2-40B4-BE49-F238E27FC236}">
                <a16:creationId xmlns:a16="http://schemas.microsoft.com/office/drawing/2014/main" id="{BAB160C1-DADE-1EF4-46FD-1C84255F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70" r="9091" b="77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712B9179-46D7-411D-B420-9553D515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tx2">
              <a:lumMod val="50000"/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328178-17DA-ED57-BC6E-7341D7A2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anchor="ctr">
            <a:normAutofit/>
          </a:bodyPr>
          <a:lstStyle/>
          <a:p>
            <a:r>
              <a:rPr lang="tr-TR" sz="3200" b="1" i="0" dirty="0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  <a:t>Java </a:t>
            </a:r>
            <a:r>
              <a:rPr lang="tr-TR" sz="3200" b="1" i="0" dirty="0" err="1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  <a:t>Interface</a:t>
            </a:r>
            <a:r>
              <a:rPr lang="tr-TR" sz="3200" b="1" i="0" dirty="0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  <a:t> Nedir?</a:t>
            </a:r>
            <a:br>
              <a:rPr lang="tr-TR" sz="3200" b="1" i="0" dirty="0">
                <a:solidFill>
                  <a:srgbClr val="FEFFFF"/>
                </a:solidFill>
                <a:effectLst/>
                <a:latin typeface="Poppins" panose="00000500000000000000" pitchFamily="2" charset="-94"/>
              </a:rPr>
            </a:br>
            <a:endParaRPr lang="tr-TR" sz="3200" dirty="0">
              <a:solidFill>
                <a:srgbClr val="FE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056B3-0292-105F-450A-495585E0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8" y="2133599"/>
            <a:ext cx="7493000" cy="3809999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tr-TR" sz="1700" b="1" i="0" dirty="0">
                <a:solidFill>
                  <a:srgbClr val="FEFFFF"/>
                </a:solidFill>
                <a:effectLst/>
                <a:latin typeface="inherit"/>
              </a:rPr>
              <a:t>Java’da </a:t>
            </a:r>
            <a:r>
              <a:rPr lang="tr-TR" sz="1700" b="1" i="0" dirty="0" err="1">
                <a:solidFill>
                  <a:srgbClr val="FEFFFF"/>
                </a:solidFill>
                <a:effectLst/>
                <a:latin typeface="inherit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 sadece kendi bünyesinden türeyen alt sınıfların kullanılması, </a:t>
            </a:r>
            <a:r>
              <a:rPr lang="tr-TR" sz="1700" b="0" i="0" u="sng" dirty="0">
                <a:solidFill>
                  <a:srgbClr val="FEFFFF"/>
                </a:solidFill>
                <a:effectLst/>
                <a:latin typeface="-apple-system"/>
              </a:rPr>
              <a:t>doldurması zorunda olduğu içi boş bir metot 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tanımlaması gerçekleştirilen yapılardır. 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chemeClr val="bg1"/>
                </a:solidFill>
                <a:effectLst/>
                <a:latin typeface="-apple-system"/>
              </a:rPr>
              <a:t>* Bir sınıf birden fazla </a:t>
            </a:r>
            <a:r>
              <a:rPr lang="tr-TR" sz="1700" b="0" i="0" dirty="0" err="1">
                <a:solidFill>
                  <a:schemeClr val="bg1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chemeClr val="bg1"/>
                </a:solidFill>
                <a:effectLst/>
                <a:latin typeface="-apple-system"/>
              </a:rPr>
              <a:t> ile </a:t>
            </a:r>
            <a:r>
              <a:rPr lang="tr-TR" sz="1700" b="0" i="0" dirty="0" err="1">
                <a:solidFill>
                  <a:schemeClr val="bg1"/>
                </a:solidFill>
                <a:effectLst/>
                <a:latin typeface="-apple-system"/>
              </a:rPr>
              <a:t>implement</a:t>
            </a:r>
            <a:r>
              <a:rPr lang="tr-TR" sz="1700" b="0" i="0" dirty="0">
                <a:solidFill>
                  <a:schemeClr val="bg1"/>
                </a:solidFill>
                <a:effectLst/>
                <a:latin typeface="-apple-system"/>
              </a:rPr>
              <a:t> (çağırılabilir) edilebilir.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, anlık değişken içermezler. 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 Tanımlamalarını gerçekleştirirken sadece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public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veya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default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erişim belirleyici kullanabiliriz.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üzerinde tanımlanan metotlar gövdesizdir. Bu yapısı ile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abstract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metotlara benzerlik gösterir.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* </a:t>
            </a:r>
            <a:r>
              <a:rPr lang="tr-TR" sz="1700" b="0" i="0" dirty="0" err="1">
                <a:solidFill>
                  <a:srgbClr val="FEFFFF"/>
                </a:solidFill>
                <a:effectLst/>
                <a:latin typeface="-apple-system"/>
              </a:rPr>
              <a:t>Interface</a:t>
            </a:r>
            <a:r>
              <a:rPr lang="tr-TR" sz="1700" b="0" i="0" dirty="0">
                <a:solidFill>
                  <a:srgbClr val="FEFFFF"/>
                </a:solidFill>
                <a:effectLst/>
                <a:latin typeface="-apple-system"/>
              </a:rPr>
              <a:t> sınıfını kullanarak nesne üretemeyiz.</a:t>
            </a:r>
          </a:p>
          <a:p>
            <a:pPr fontAlgn="base">
              <a:lnSpc>
                <a:spcPct val="90000"/>
              </a:lnSpc>
            </a:pP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Interface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yapıcı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metodlar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(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constructor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) içermez.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Abstract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class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yapıcı </a:t>
            </a:r>
            <a:r>
              <a:rPr lang="tr-TR" sz="1600" b="0" i="0" dirty="0" err="1">
                <a:solidFill>
                  <a:srgbClr val="FEFFFF"/>
                </a:solidFill>
                <a:effectLst/>
                <a:latin typeface="source-serif-pro"/>
              </a:rPr>
              <a:t>metodlar</a:t>
            </a:r>
            <a:r>
              <a:rPr lang="tr-TR" sz="1600" b="0" i="0" dirty="0">
                <a:solidFill>
                  <a:srgbClr val="FEFFFF"/>
                </a:solidFill>
                <a:effectLst/>
                <a:latin typeface="source-serif-pro"/>
              </a:rPr>
              <a:t> içerebilir.</a:t>
            </a:r>
            <a:endParaRPr lang="tr-TR" sz="1600" dirty="0">
              <a:solidFill>
                <a:srgbClr val="FEFFFF"/>
              </a:solidFill>
              <a:latin typeface="source-serif-pro"/>
            </a:endParaRPr>
          </a:p>
          <a:p>
            <a:pPr fontAlgn="base">
              <a:lnSpc>
                <a:spcPct val="90000"/>
              </a:lnSpc>
            </a:pPr>
            <a:endParaRPr lang="tr-TR" sz="1700" b="0" i="0" dirty="0">
              <a:solidFill>
                <a:srgbClr val="FE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8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2AB8F-8672-4CA8-8E57-FDB5A32F1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rgbClr val="334F66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B89C4-136A-7C60-9C7E-D97D3F4C5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3" r="55650" b="-1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3F0740-E7C8-3394-E67B-639CB32F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500" dirty="0" err="1">
                <a:solidFill>
                  <a:srgbClr val="FEFFFF"/>
                </a:solidFill>
              </a:rPr>
              <a:t>Interface</a:t>
            </a:r>
            <a:r>
              <a:rPr lang="tr-TR" sz="2500" dirty="0">
                <a:solidFill>
                  <a:srgbClr val="FEFFFF"/>
                </a:solidFill>
              </a:rPr>
              <a:t> ile </a:t>
            </a:r>
            <a:r>
              <a:rPr lang="tr-TR" sz="2500" dirty="0" err="1">
                <a:solidFill>
                  <a:srgbClr val="FEFFFF"/>
                </a:solidFill>
              </a:rPr>
              <a:t>Abstract</a:t>
            </a:r>
            <a:r>
              <a:rPr lang="tr-TR" sz="2500" dirty="0">
                <a:solidFill>
                  <a:srgbClr val="FEFFFF"/>
                </a:solidFill>
              </a:rPr>
              <a:t> Class Arasındaki Farklar ve Çoklu </a:t>
            </a:r>
            <a:r>
              <a:rPr lang="tr-TR" sz="2500" dirty="0" err="1">
                <a:solidFill>
                  <a:srgbClr val="FEFFFF"/>
                </a:solidFill>
              </a:rPr>
              <a:t>Implemente</a:t>
            </a:r>
            <a:r>
              <a:rPr lang="tr-TR" sz="2500" dirty="0">
                <a:solidFill>
                  <a:srgbClr val="FEFFFF"/>
                </a:solidFill>
              </a:rPr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807F6-D794-CB92-C601-22ED4410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2032000"/>
            <a:ext cx="3336334" cy="4602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28F8BA"/>
              </a:buClr>
            </a:pPr>
            <a:r>
              <a:rPr lang="tr-TR" dirty="0" err="1">
                <a:solidFill>
                  <a:srgbClr val="FEFFFF"/>
                </a:solidFill>
              </a:rPr>
              <a:t>Abstract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classlar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extends</a:t>
            </a:r>
            <a:r>
              <a:rPr lang="tr-TR" dirty="0">
                <a:solidFill>
                  <a:srgbClr val="FEFFFF"/>
                </a:solidFill>
              </a:rPr>
              <a:t>, </a:t>
            </a:r>
            <a:r>
              <a:rPr lang="tr-TR" dirty="0" err="1">
                <a:solidFill>
                  <a:srgbClr val="FEFFFF"/>
                </a:solidFill>
              </a:rPr>
              <a:t>interface’ler</a:t>
            </a:r>
            <a:r>
              <a:rPr lang="tr-TR" dirty="0">
                <a:solidFill>
                  <a:srgbClr val="FEFFFF"/>
                </a:solidFill>
              </a:rPr>
              <a:t> </a:t>
            </a:r>
            <a:r>
              <a:rPr lang="tr-TR" dirty="0" err="1">
                <a:solidFill>
                  <a:srgbClr val="FEFFFF"/>
                </a:solidFill>
              </a:rPr>
              <a:t>implements’e</a:t>
            </a:r>
            <a:r>
              <a:rPr lang="tr-TR" dirty="0">
                <a:solidFill>
                  <a:srgbClr val="FEFFFF"/>
                </a:solidFill>
              </a:rPr>
              <a:t> edilirler. </a:t>
            </a:r>
          </a:p>
          <a:p>
            <a:pPr>
              <a:lnSpc>
                <a:spcPct val="90000"/>
              </a:lnSpc>
              <a:buClr>
                <a:srgbClr val="28F8BA"/>
              </a:buClr>
            </a:pP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Bir sınıf 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birden fazla </a:t>
            </a:r>
            <a:r>
              <a:rPr lang="tr-TR" b="0" i="0" u="sng" dirty="0" err="1">
                <a:solidFill>
                  <a:srgbClr val="FEFFFF"/>
                </a:solidFill>
                <a:effectLst/>
                <a:latin typeface="source-serif-pro"/>
              </a:rPr>
              <a:t>interface’i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u="sng" dirty="0" err="1">
                <a:solidFill>
                  <a:srgbClr val="FEFFFF"/>
                </a:solidFill>
                <a:effectLst/>
                <a:latin typeface="source-serif-pro"/>
              </a:rPr>
              <a:t>inherit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 olarak alabilir 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ama bir sınıfa bir tane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abstract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class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inherit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alınabilir. (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Interfaceler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çoklu kalıtımı sağlamaya yardımcı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abstract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FEFFFF"/>
                </a:solidFill>
                <a:effectLst/>
                <a:latin typeface="source-serif-pro"/>
              </a:rPr>
              <a:t>classlar</a:t>
            </a: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 ise </a:t>
            </a:r>
            <a:r>
              <a:rPr lang="tr-TR" b="0" i="0" u="sng" dirty="0">
                <a:solidFill>
                  <a:srgbClr val="FEFFFF"/>
                </a:solidFill>
                <a:effectLst/>
                <a:latin typeface="source-serif-pro"/>
              </a:rPr>
              <a:t>çoklu kalıtımı desteklemez.)</a:t>
            </a:r>
          </a:p>
          <a:p>
            <a:pPr>
              <a:lnSpc>
                <a:spcPct val="90000"/>
              </a:lnSpc>
              <a:buClr>
                <a:srgbClr val="28F8BA"/>
              </a:buClr>
            </a:pPr>
            <a:r>
              <a:rPr lang="tr-TR" b="0" i="0" dirty="0">
                <a:solidFill>
                  <a:srgbClr val="FEFFFF"/>
                </a:solidFill>
                <a:effectLst/>
                <a:latin typeface="source-serif-pro"/>
              </a:rPr>
              <a:t>BİRDEN FAZLA İNTERFACE’İN KULLANIMINA ÖRNEK yandaki gibidir:</a:t>
            </a:r>
          </a:p>
          <a:p>
            <a:pPr>
              <a:lnSpc>
                <a:spcPct val="90000"/>
              </a:lnSpc>
              <a:buClr>
                <a:srgbClr val="28F8BA"/>
              </a:buClr>
            </a:pPr>
            <a:endParaRPr lang="tr-TR" b="0" i="0" dirty="0">
              <a:solidFill>
                <a:srgbClr val="FEFFFF"/>
              </a:solidFill>
              <a:effectLst/>
              <a:latin typeface="source-serif-pro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78E96F-C4C4-2A0D-09B7-2EFD7E1C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86" y="1489630"/>
            <a:ext cx="5469760" cy="51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9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0C11C8-2795-3E47-2EE5-FE755DB5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Is a &amp; can do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iliskisi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96BF18-AE0A-32ED-E120-6A548668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Volvo </a:t>
            </a:r>
            <a:r>
              <a:rPr lang="tr-TR" b="1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is-a</a:t>
            </a:r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 car. </a:t>
            </a:r>
          </a:p>
          <a:p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Yani en nihayetinde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volvo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 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da bir arabadır ve arabanın sahip olduğu özellikleri bünyesinde barındırır ve burada araba sınıfında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abstract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class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ile gövdeli ve gövdesiz metotlar oluşturup bunu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volvo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da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extends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ile kullanmak makuldür.</a:t>
            </a:r>
          </a:p>
          <a:p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Volvo </a:t>
            </a:r>
            <a:r>
              <a:rPr lang="tr-TR" b="1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can-do</a:t>
            </a:r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 </a:t>
            </a:r>
            <a:r>
              <a:rPr lang="tr-TR" b="0" i="1" dirty="0" err="1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speed</a:t>
            </a:r>
            <a:r>
              <a:rPr lang="tr-TR" b="0" i="1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 </a:t>
            </a:r>
            <a:r>
              <a:rPr lang="tr-TR" b="0" i="1" dirty="0" err="1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up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code-pro"/>
              </a:rPr>
              <a:t>. </a:t>
            </a:r>
          </a:p>
          <a:p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Volvo hızlanabilir diyoruz. Volvo’nun bir davranışından bahsediyoruz.</a:t>
            </a:r>
          </a:p>
          <a:p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Interfaceleri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tam olarak can-do ilişkileri içeren yapılarda kullanmamız isabetli olacaktır. 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  <a:latin typeface="source-serif-pro"/>
              </a:rPr>
              <a:t>V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olvo hızlanabilir. Bu Volvo’nun yapabileceği bir kabiliyeti göstermektedir. Can-do ilişkisi </a:t>
            </a:r>
            <a:r>
              <a:rPr lang="tr-TR" b="1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davranışları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, </a:t>
            </a:r>
            <a:r>
              <a:rPr lang="tr-TR" b="1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kabiliyetleri 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belirtir. Bu kabiliyetin </a:t>
            </a:r>
            <a:r>
              <a:rPr lang="tr-TR" b="0" i="0" dirty="0" err="1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interface</a:t>
            </a: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source-serif-pro"/>
              </a:rPr>
              <a:t> içerisinde tanımlanması çok daha doğru olacaktır.</a:t>
            </a:r>
          </a:p>
          <a:p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8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A3FF96-B6EB-E63A-20F5-58BA6FB2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tr-TR" dirty="0"/>
              <a:t>İmza burada metot başlığı anlamını taşımaktadır.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B9C931-91CF-C660-BF77-C50709CD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539" y="348250"/>
            <a:ext cx="7382929" cy="60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yah arka plan üzerinde çok sayıda soru işareti">
            <a:extLst>
              <a:ext uri="{FF2B5EF4-FFF2-40B4-BE49-F238E27FC236}">
                <a16:creationId xmlns:a16="http://schemas.microsoft.com/office/drawing/2014/main" id="{50F3DAFF-D512-CC97-123D-EF25720EE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E5A1E91-72BA-2A6F-A94A-A2B95D5F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909" y="579963"/>
            <a:ext cx="7128933" cy="1278467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rgbClr val="FEFFFF"/>
                </a:solidFill>
              </a:rPr>
              <a:t>Exception</a:t>
            </a:r>
            <a:endParaRPr lang="tr-TR" sz="3200" dirty="0">
              <a:solidFill>
                <a:srgbClr val="FE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CEAD90-B810-3519-9143-CD4E5AB7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8" y="2133599"/>
            <a:ext cx="7493000" cy="3809999"/>
          </a:xfrm>
        </p:spPr>
        <p:txBody>
          <a:bodyPr>
            <a:normAutofit/>
          </a:bodyPr>
          <a:lstStyle/>
          <a:p>
            <a:pPr>
              <a:buClr>
                <a:srgbClr val="6882A0"/>
              </a:buClr>
            </a:pPr>
            <a:r>
              <a:rPr lang="tr-TR" dirty="0">
                <a:solidFill>
                  <a:srgbClr val="FEFFFF"/>
                </a:solidFill>
              </a:rPr>
              <a:t>Kod üzerindeki oluşabilecek hata ve istisnai durumları mesaj yoluyla yazdırmak için kullandığımız bir yapı olarak karşımıza çıkmaktadır.</a:t>
            </a:r>
          </a:p>
          <a:p>
            <a:pPr>
              <a:buClr>
                <a:srgbClr val="6882A0"/>
              </a:buClr>
            </a:pPr>
            <a:r>
              <a:rPr lang="tr-TR" dirty="0">
                <a:solidFill>
                  <a:srgbClr val="FEFFFF"/>
                </a:solidFill>
              </a:rPr>
              <a:t>Özel bir sınıfta mevcut konu ile alakalı bir mesaj yapısı içerebilir, örneğin bir döngüde veya metot yapısında oluşması muhtemel bir durumu </a:t>
            </a:r>
            <a:r>
              <a:rPr lang="tr-TR" dirty="0" err="1">
                <a:solidFill>
                  <a:srgbClr val="FEFFFF"/>
                </a:solidFill>
              </a:rPr>
              <a:t>try-catch</a:t>
            </a:r>
            <a:r>
              <a:rPr lang="tr-TR" dirty="0">
                <a:solidFill>
                  <a:srgbClr val="FEFFFF"/>
                </a:solidFill>
              </a:rPr>
              <a:t> yapısı içerisine alabilir ve bir mesajı çağırırken </a:t>
            </a:r>
            <a:r>
              <a:rPr lang="tr-TR" dirty="0" err="1">
                <a:solidFill>
                  <a:srgbClr val="FEFFFF"/>
                </a:solidFill>
              </a:rPr>
              <a:t>Exceptionclass</a:t>
            </a:r>
            <a:r>
              <a:rPr lang="tr-TR" dirty="0">
                <a:solidFill>
                  <a:srgbClr val="FEFFFF"/>
                </a:solidFill>
              </a:rPr>
              <a:t> yapısıyla özelleştirilebilir.</a:t>
            </a:r>
          </a:p>
        </p:txBody>
      </p:sp>
    </p:spTree>
    <p:extLst>
      <p:ext uri="{BB962C8B-B14F-4D97-AF65-F5344CB8AC3E}">
        <p14:creationId xmlns:p14="http://schemas.microsoft.com/office/powerpoint/2010/main" val="37732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C81EA-85BF-CA7E-679E-F6B31312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960" y="487626"/>
            <a:ext cx="3650279" cy="1259894"/>
          </a:xfrm>
        </p:spPr>
        <p:txBody>
          <a:bodyPr>
            <a:normAutofit/>
          </a:bodyPr>
          <a:lstStyle/>
          <a:p>
            <a:r>
              <a:rPr lang="tr-TR" b="1" i="0" dirty="0">
                <a:effectLst/>
                <a:latin typeface="-apple-system"/>
              </a:rPr>
              <a:t>Java </a:t>
            </a:r>
            <a:r>
              <a:rPr lang="tr-TR" b="1" i="0" dirty="0" err="1">
                <a:effectLst/>
                <a:latin typeface="-apple-system"/>
              </a:rPr>
              <a:t>Collections</a:t>
            </a:r>
            <a:r>
              <a:rPr lang="tr-TR" b="1" i="0" dirty="0">
                <a:effectLst/>
                <a:latin typeface="-apple-system"/>
              </a:rPr>
              <a:t> Nedir</a:t>
            </a:r>
            <a:endParaRPr lang="tr-TR" dirty="0">
              <a:solidFill>
                <a:srgbClr val="614E49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BE4D0-DCDA-C442-54A1-45E2F1C5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747520"/>
            <a:ext cx="3650278" cy="4683760"/>
          </a:xfrm>
        </p:spPr>
        <p:txBody>
          <a:bodyPr>
            <a:normAutofit/>
          </a:bodyPr>
          <a:lstStyle/>
          <a:p>
            <a:pPr>
              <a:buClr>
                <a:srgbClr val="FC6134"/>
              </a:buClr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İçerisinde birden fazla nesne barındırabilen ve gerektiğinde nesne ekleme-silme gibi işlemlere imkan sağlayan bir başka nesnedir.</a:t>
            </a:r>
            <a:endParaRPr lang="tr-TR" dirty="0">
              <a:latin typeface="-apple-system"/>
            </a:endParaRPr>
          </a:p>
          <a:p>
            <a:pPr>
              <a:buClr>
                <a:srgbClr val="FC6134"/>
              </a:buClr>
            </a:pPr>
            <a:r>
              <a:rPr lang="tr-TR" dirty="0">
                <a:latin typeface="-apple-system"/>
              </a:rPr>
              <a:t>V</a:t>
            </a:r>
            <a:r>
              <a:rPr lang="tr-TR" b="0" i="0" dirty="0">
                <a:effectLst/>
                <a:latin typeface="-apple-system"/>
              </a:rPr>
              <a:t>erileri saklamak, saklanan veriyi çekmek, işlemek ve zaman zaman sakladığımız yerde çeşitli verileri aramak için </a:t>
            </a:r>
            <a:r>
              <a:rPr lang="tr-TR" b="0" i="0" dirty="0" err="1">
                <a:effectLst/>
                <a:latin typeface="-apple-system"/>
              </a:rPr>
              <a:t>collections</a:t>
            </a:r>
            <a:r>
              <a:rPr lang="tr-TR" b="0" i="0" dirty="0">
                <a:effectLst/>
                <a:latin typeface="-apple-system"/>
              </a:rPr>
              <a:t> kullanırız.</a:t>
            </a:r>
          </a:p>
          <a:p>
            <a:pPr>
              <a:buClr>
                <a:srgbClr val="FC6134"/>
              </a:buClr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Java koleksiyon çatısı altında 3 ana koleksiyon tipi sunmaktadır. 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SET, LIST, MAP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44351E9-8FE4-AA60-C91E-23D07FA41D0B}"/>
              </a:ext>
            </a:extLst>
          </p:cNvPr>
          <p:cNvSpPr txBox="1"/>
          <p:nvPr/>
        </p:nvSpPr>
        <p:spPr>
          <a:xfrm>
            <a:off x="4464303" y="2346975"/>
            <a:ext cx="7727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Set Nesnesi: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 Kendisine verilen elemanların her birinde sadece bir tanesini tutar. Kopya ya da</a:t>
            </a:r>
            <a:b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tekrarlanan elemanları barındırmaz.</a:t>
            </a:r>
          </a:p>
          <a:p>
            <a:pPr algn="l"/>
            <a:r>
              <a:rPr lang="tr-TR" b="1" i="0" dirty="0" err="1">
                <a:solidFill>
                  <a:srgbClr val="242424"/>
                </a:solidFill>
                <a:effectLst/>
                <a:latin typeface="source-serif-pro"/>
              </a:rPr>
              <a:t>List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 Nesnesi: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 Kendisine verilen elemanları sıralı şekilde tutar. Tekrarlana elemanları barındırabilir.</a:t>
            </a:r>
          </a:p>
          <a:p>
            <a:pPr algn="l"/>
            <a:r>
              <a:rPr lang="tr-TR" b="1" i="0" dirty="0" err="1">
                <a:solidFill>
                  <a:srgbClr val="242424"/>
                </a:solidFill>
                <a:effectLst/>
                <a:latin typeface="source-serif-pro"/>
              </a:rPr>
              <a:t>Map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 Nesnesi: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 Her biri birbirinden farklı anahtarlar ile eşleştirilen nesnelerden oluşur.</a:t>
            </a:r>
            <a:r>
              <a:rPr lang="tr-TR" b="0" i="0" dirty="0">
                <a:effectLst/>
                <a:latin typeface="-apple-system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91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8B577-5181-073C-B07D-09DA830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Java’da </a:t>
            </a:r>
            <a:r>
              <a:rPr lang="tr-TR" dirty="0" err="1"/>
              <a:t>Hashmap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8F381-065E-BA4D-5460-3324C80D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tr-TR" b="1" i="0" dirty="0" err="1">
                <a:effectLst/>
                <a:latin typeface="inherit"/>
              </a:rPr>
              <a:t>Hashmap</a:t>
            </a:r>
            <a:r>
              <a:rPr lang="tr-TR" b="1" i="0" dirty="0">
                <a:effectLst/>
                <a:latin typeface="inherit"/>
              </a:rPr>
              <a:t> temel olarak </a:t>
            </a:r>
            <a:r>
              <a:rPr lang="tr-TR" b="1" i="0" dirty="0" err="1">
                <a:effectLst/>
                <a:latin typeface="inherit"/>
              </a:rPr>
              <a:t>Map</a:t>
            </a:r>
            <a:r>
              <a:rPr lang="tr-TR" b="1" i="0" dirty="0">
                <a:effectLst/>
                <a:latin typeface="inherit"/>
              </a:rPr>
              <a:t> arayüzü özelliklerini barındıran somut bir sınıf yapısıdır.</a:t>
            </a:r>
          </a:p>
          <a:p>
            <a:pPr algn="l" fontAlgn="base"/>
            <a:r>
              <a:rPr lang="tr-TR" b="1" i="0" dirty="0">
                <a:effectLst/>
                <a:latin typeface="inherit"/>
              </a:rPr>
              <a:t>Java </a:t>
            </a:r>
            <a:r>
              <a:rPr lang="tr-TR" b="1" i="0" dirty="0" err="1">
                <a:effectLst/>
                <a:latin typeface="inherit"/>
              </a:rPr>
              <a:t>HashMap</a:t>
            </a:r>
            <a:r>
              <a:rPr lang="tr-TR" b="0" i="0" dirty="0">
                <a:effectLst/>
                <a:latin typeface="-apple-system"/>
              </a:rPr>
              <a:t>, projelerimizdeki anahtar ve değer çiftlerinden oluşan verilerimizi depolamak için kullanabileceğimiz, </a:t>
            </a:r>
            <a:r>
              <a:rPr lang="tr-TR" b="1" i="0" dirty="0" err="1">
                <a:effectLst/>
                <a:latin typeface="inherit"/>
              </a:rPr>
              <a:t>collection</a:t>
            </a:r>
            <a:r>
              <a:rPr lang="tr-TR" b="1" i="0" dirty="0">
                <a:effectLst/>
                <a:latin typeface="inherit"/>
              </a:rPr>
              <a:t> yapıları</a:t>
            </a:r>
            <a:r>
              <a:rPr lang="tr-TR" b="0" i="0" dirty="0">
                <a:effectLst/>
                <a:latin typeface="-apple-system"/>
              </a:rPr>
              <a:t> içerisinde yer alan, harita tabanlı, </a:t>
            </a:r>
            <a:r>
              <a:rPr lang="tr-TR" b="1" i="0" dirty="0" err="1">
                <a:effectLst/>
                <a:latin typeface="inherit"/>
              </a:rPr>
              <a:t>Map</a:t>
            </a:r>
            <a:r>
              <a:rPr lang="tr-TR" b="0" i="0" dirty="0">
                <a:effectLst/>
                <a:latin typeface="-apple-system"/>
              </a:rPr>
              <a:t> arayüzünün altında yer alan bir sınıftır. </a:t>
            </a:r>
          </a:p>
          <a:p>
            <a:r>
              <a:rPr lang="tr-TR" b="1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, “</a:t>
            </a:r>
            <a:r>
              <a:rPr lang="tr-TR" b="1" i="0" dirty="0" err="1">
                <a:effectLst/>
                <a:latin typeface="-apple-system"/>
              </a:rPr>
              <a:t>Hashing</a:t>
            </a:r>
            <a:r>
              <a:rPr lang="tr-TR" b="0" i="0" dirty="0">
                <a:effectLst/>
                <a:latin typeface="-apple-system"/>
              </a:rPr>
              <a:t>” ismi verilen bir teknik ile girilen verileri eşleştirir. Eşleştirdiği her anahtar bir değere, her değer bir anahtara </a:t>
            </a:r>
            <a:r>
              <a:rPr lang="tr-TR" b="1" i="0" dirty="0">
                <a:effectLst/>
                <a:latin typeface="-apple-system"/>
              </a:rPr>
              <a:t>refere</a:t>
            </a:r>
            <a:r>
              <a:rPr lang="tr-TR" b="0" i="0" dirty="0">
                <a:effectLst/>
                <a:latin typeface="-apple-system"/>
              </a:rPr>
              <a:t> eder. Dolayısıyla spesifik özellikleri belirlenen bir veriyi ya da anahtarı bulmak oldukça kolaydır.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-apple-system"/>
              </a:rPr>
              <a:t>Yapı içerisinde yinelenen </a:t>
            </a:r>
            <a:r>
              <a:rPr lang="tr-TR" b="1" i="0" dirty="0" err="1">
                <a:effectLst/>
                <a:latin typeface="inherit"/>
              </a:rPr>
              <a:t>key</a:t>
            </a:r>
            <a:r>
              <a:rPr lang="tr-TR" b="0" i="0" dirty="0">
                <a:effectLst/>
                <a:latin typeface="-apple-system"/>
              </a:rPr>
              <a:t> (anahtar) verilerinin eklenmesine izin verilmez. Ancak yinelenen </a:t>
            </a:r>
            <a:r>
              <a:rPr lang="tr-TR" b="1" i="0" dirty="0" err="1">
                <a:effectLst/>
                <a:latin typeface="inherit"/>
              </a:rPr>
              <a:t>value</a:t>
            </a:r>
            <a:r>
              <a:rPr lang="tr-TR" b="0" i="0" dirty="0">
                <a:effectLst/>
                <a:latin typeface="-apple-system"/>
              </a:rPr>
              <a:t> (değer) eklenmesine izin verir.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üzerinde eklenen değerlere erişmek için o yapının </a:t>
            </a:r>
            <a:r>
              <a:rPr lang="tr-TR" b="1" i="0" dirty="0">
                <a:effectLst/>
                <a:latin typeface="inherit"/>
              </a:rPr>
              <a:t>anahtarını</a:t>
            </a:r>
            <a:r>
              <a:rPr lang="tr-TR" b="0" i="0" dirty="0">
                <a:effectLst/>
                <a:latin typeface="-apple-system"/>
              </a:rPr>
              <a:t> bilmemiz gerekmektedir.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, </a:t>
            </a:r>
            <a:r>
              <a:rPr lang="tr-TR" b="1" i="0" dirty="0">
                <a:effectLst/>
                <a:latin typeface="inherit"/>
              </a:rPr>
              <a:t>senkronize</a:t>
            </a:r>
            <a:r>
              <a:rPr lang="tr-TR" b="0" i="0" dirty="0">
                <a:effectLst/>
                <a:latin typeface="-apple-system"/>
              </a:rPr>
              <a:t> bir yapı içerisinde bulunmamaktadır. Bu yüzden verilerin sırasına ilişkin bir garanti verilmez. Özellikle oluşan sıranın </a:t>
            </a:r>
            <a:r>
              <a:rPr lang="tr-TR" b="1" i="0" u="sng" dirty="0">
                <a:effectLst/>
                <a:latin typeface="inherit"/>
              </a:rPr>
              <a:t>zaman içerisinde</a:t>
            </a:r>
            <a:r>
              <a:rPr lang="tr-TR" b="0" i="0" dirty="0">
                <a:effectLst/>
                <a:latin typeface="-apple-system"/>
              </a:rPr>
              <a:t> sabit kalacağını garanti etmez.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50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8B577-5181-073C-B07D-09DA830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 Metotları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F8F381-065E-BA4D-5460-3324C80D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effectLst/>
                <a:latin typeface="inherit"/>
              </a:rPr>
              <a:t>Put(</a:t>
            </a:r>
            <a:r>
              <a:rPr lang="tr-TR" b="0" i="0" dirty="0" err="1">
                <a:effectLst/>
                <a:latin typeface="-apple-system"/>
              </a:rPr>
              <a:t>Key,Value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Parametre olarak aldığı anahtar değeri yapı içerisinde bulunmuyor ise almış olduğu değer ile anahtar yapısını eşler ve depolar.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Remove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Parametre olarak almış olduğu anahtar değeri yapı içerisinde bulunduğu takdirde anahtar değeri ve eşleşen veriyi siler.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Get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parametre olarak almış olduğu anahtar değeri bulunuyorsa eşleşmiş olduğu değeri geri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ContainsKey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1" i="0" dirty="0">
                <a:effectLst/>
                <a:latin typeface="inherit"/>
              </a:rPr>
              <a:t>)</a:t>
            </a:r>
            <a:r>
              <a:rPr lang="tr-TR" b="0" i="0" dirty="0">
                <a:effectLst/>
                <a:latin typeface="-apple-system"/>
              </a:rPr>
              <a:t> &amp; </a:t>
            </a:r>
            <a:r>
              <a:rPr lang="tr-TR" b="1" i="0" dirty="0" err="1">
                <a:effectLst/>
                <a:latin typeface="inherit"/>
              </a:rPr>
              <a:t>ContainsValue</a:t>
            </a:r>
            <a:r>
              <a:rPr lang="tr-TR" b="1" i="0" dirty="0">
                <a:effectLst/>
                <a:latin typeface="inherit"/>
              </a:rPr>
              <a:t>(</a:t>
            </a:r>
            <a:r>
              <a:rPr lang="tr-TR" b="0" i="0" dirty="0">
                <a:effectLst/>
                <a:latin typeface="-apple-system"/>
              </a:rPr>
              <a:t>Value</a:t>
            </a:r>
            <a:r>
              <a:rPr lang="tr-TR" b="1" i="0" dirty="0">
                <a:effectLst/>
                <a:latin typeface="inherit"/>
              </a:rPr>
              <a:t>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belirtilen anahtar veya değer varsa </a:t>
            </a:r>
            <a:r>
              <a:rPr lang="tr-TR" b="0" i="0" dirty="0" err="1">
                <a:effectLst/>
                <a:latin typeface="-apple-system"/>
              </a:rPr>
              <a:t>true</a:t>
            </a:r>
            <a:r>
              <a:rPr lang="tr-TR" b="0" i="0" dirty="0">
                <a:effectLst/>
                <a:latin typeface="-apple-system"/>
              </a:rPr>
              <a:t> yoksa </a:t>
            </a:r>
            <a:r>
              <a:rPr lang="tr-TR" b="0" i="0" dirty="0" err="1">
                <a:effectLst/>
                <a:latin typeface="-apple-system"/>
              </a:rPr>
              <a:t>false</a:t>
            </a:r>
            <a:r>
              <a:rPr lang="tr-TR" b="0" i="0" dirty="0">
                <a:effectLst/>
                <a:latin typeface="-apple-system"/>
              </a:rPr>
              <a:t> değerini döndüren metotlardır.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Clear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yer alan tüm verileri silmek için kullanılır.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EntrySet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içerisine eklemiş olduğumuz öğeleri bir küme halinde geriye döndüren metot.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HashCode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Oluşturmuş olduğumuz </a:t>
            </a:r>
            <a:r>
              <a:rPr lang="tr-TR" b="0" i="0" dirty="0" err="1">
                <a:effectLst/>
                <a:latin typeface="-apple-system"/>
              </a:rPr>
              <a:t>HashMap’in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hashCode’unu</a:t>
            </a:r>
            <a:r>
              <a:rPr lang="tr-TR" b="0" i="0" dirty="0">
                <a:effectLst/>
                <a:latin typeface="-apple-system"/>
              </a:rPr>
              <a:t> bizlere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KeySet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içerisine eklemiş olduğumuz anahtarları küme halinde geriye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>
                <a:effectLst/>
                <a:latin typeface="inherit"/>
              </a:rPr>
              <a:t>Size():</a:t>
            </a:r>
            <a:r>
              <a:rPr lang="tr-TR" b="0" i="0" dirty="0">
                <a:effectLst/>
                <a:latin typeface="-apple-system"/>
              </a:rPr>
              <a:t> Anahtar ve değer eşleşmelerinin toplam sayısını geriye döndürür.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tr-TR" b="1" i="0" dirty="0" err="1">
                <a:effectLst/>
                <a:latin typeface="inherit"/>
              </a:rPr>
              <a:t>Values</a:t>
            </a:r>
            <a:r>
              <a:rPr lang="tr-TR" b="1" i="0" dirty="0">
                <a:effectLst/>
                <a:latin typeface="inherit"/>
              </a:rPr>
              <a:t>():</a:t>
            </a:r>
            <a:r>
              <a:rPr lang="tr-TR" b="0" i="0" dirty="0">
                <a:effectLst/>
                <a:latin typeface="-apple-system"/>
              </a:rPr>
              <a:t> </a:t>
            </a:r>
            <a:r>
              <a:rPr lang="tr-TR" b="0" i="0" dirty="0" err="1">
                <a:effectLst/>
                <a:latin typeface="-apple-system"/>
              </a:rPr>
              <a:t>HashMap</a:t>
            </a:r>
            <a:r>
              <a:rPr lang="tr-TR" b="0" i="0" dirty="0">
                <a:effectLst/>
                <a:latin typeface="-apple-system"/>
              </a:rPr>
              <a:t> içerisinde yer alan değerleri bir koleksiyon olarak geriye döndürür.</a:t>
            </a:r>
          </a:p>
        </p:txBody>
      </p:sp>
    </p:spTree>
    <p:extLst>
      <p:ext uri="{BB962C8B-B14F-4D97-AF65-F5344CB8AC3E}">
        <p14:creationId xmlns:p14="http://schemas.microsoft.com/office/powerpoint/2010/main" val="365077542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1093</Words>
  <Application>Microsoft Office PowerPoint</Application>
  <PresentationFormat>Geniş ekran</PresentationFormat>
  <Paragraphs>65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Consolas</vt:lpstr>
      <vt:lpstr>Courier New</vt:lpstr>
      <vt:lpstr>Georgia</vt:lpstr>
      <vt:lpstr>inherit</vt:lpstr>
      <vt:lpstr>Poppins</vt:lpstr>
      <vt:lpstr>source-code-pro</vt:lpstr>
      <vt:lpstr>source-serif-pro</vt:lpstr>
      <vt:lpstr>Wingdings 3</vt:lpstr>
      <vt:lpstr>Duman</vt:lpstr>
      <vt:lpstr>NYP Uygulama 3</vt:lpstr>
      <vt:lpstr>Java Interface Nedir? </vt:lpstr>
      <vt:lpstr>Interface ile Abstract Class Arasındaki Farklar ve Çoklu Implemente:</vt:lpstr>
      <vt:lpstr>Is a &amp; can do iliskisi</vt:lpstr>
      <vt:lpstr>PowerPoint Sunusu</vt:lpstr>
      <vt:lpstr>Exception</vt:lpstr>
      <vt:lpstr>Java Collections Nedir</vt:lpstr>
      <vt:lpstr>Java’da Hashmap Nedir?</vt:lpstr>
      <vt:lpstr> Hashmap Metotları</vt:lpstr>
      <vt:lpstr>List Nedir ArrayList &amp; LinkedList</vt:lpstr>
      <vt:lpstr>Generics</vt:lpstr>
      <vt:lpstr>LinkedList &amp; ArrayList Farkı</vt:lpstr>
      <vt:lpstr>Listlerin Constructer’da Kullanımı (Yeni)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 Uygulama 3</dc:title>
  <dc:creator>Muhammed Alperen MOĞOL</dc:creator>
  <cp:lastModifiedBy>Muhammed Alperen MOĞOL</cp:lastModifiedBy>
  <cp:revision>15</cp:revision>
  <dcterms:created xsi:type="dcterms:W3CDTF">2023-12-02T11:31:38Z</dcterms:created>
  <dcterms:modified xsi:type="dcterms:W3CDTF">2023-12-06T19:15:38Z</dcterms:modified>
</cp:coreProperties>
</file>