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D4A85CB-5C5F-44B8-8140-1FAC39C49FA5}">
  <a:tblStyle styleId="{AD4A85CB-5C5F-44B8-8140-1FAC39C49FA5}"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5.xml"/><Relationship Id="rId22" Type="http://schemas.openxmlformats.org/officeDocument/2006/relationships/font" Target="fonts/Nunito-boldItalic.fntdata"/><Relationship Id="rId10" Type="http://schemas.openxmlformats.org/officeDocument/2006/relationships/slide" Target="slides/slide4.xml"/><Relationship Id="rId21" Type="http://schemas.openxmlformats.org/officeDocument/2006/relationships/font" Target="fonts/Nunito-italic.fntdata"/><Relationship Id="rId13" Type="http://schemas.openxmlformats.org/officeDocument/2006/relationships/slide" Target="slides/slide7.xml"/><Relationship Id="rId24" Type="http://schemas.openxmlformats.org/officeDocument/2006/relationships/font" Target="fonts/MavenPro-bold.fntdata"/><Relationship Id="rId12" Type="http://schemas.openxmlformats.org/officeDocument/2006/relationships/slide" Target="slides/slide6.xml"/><Relationship Id="rId23"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Nunit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60b5e0197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60b5e019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60b5e0197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60b5e019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60b5e0197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60b5e0197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60ac2138a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60ac2138a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0ac2138a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0ac2138a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60b5e0197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60b5e0197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60b5e0197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60b5e0197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60b5e0197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60b5e0197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60ac2138a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60ac2138a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60b5e0197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60b5e0197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60b5e0197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60b5e019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Activity Tracker Demo</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Rex Ferrer, Amanda Guinyard, Meena Rahimi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pic>
        <p:nvPicPr>
          <p:cNvPr id="324" name="Google Shape;324;p22"/>
          <p:cNvPicPr preferRelativeResize="0"/>
          <p:nvPr/>
        </p:nvPicPr>
        <p:blipFill rotWithShape="1">
          <a:blip r:embed="rId3">
            <a:alphaModFix/>
          </a:blip>
          <a:srcRect b="54257" l="52428" r="26496" t="2115"/>
          <a:stretch/>
        </p:blipFill>
        <p:spPr>
          <a:xfrm>
            <a:off x="2542450" y="642925"/>
            <a:ext cx="3691251" cy="3674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pic>
        <p:nvPicPr>
          <p:cNvPr id="329" name="Google Shape;329;p23"/>
          <p:cNvPicPr preferRelativeResize="0"/>
          <p:nvPr/>
        </p:nvPicPr>
        <p:blipFill rotWithShape="1">
          <a:blip r:embed="rId3">
            <a:alphaModFix/>
          </a:blip>
          <a:srcRect b="54715" l="78362" r="562" t="1657"/>
          <a:stretch/>
        </p:blipFill>
        <p:spPr>
          <a:xfrm>
            <a:off x="2542450" y="642925"/>
            <a:ext cx="3691251" cy="3674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pic>
        <p:nvPicPr>
          <p:cNvPr id="334" name="Google Shape;334;p24"/>
          <p:cNvPicPr preferRelativeResize="0"/>
          <p:nvPr/>
        </p:nvPicPr>
        <p:blipFill>
          <a:blip r:embed="rId3">
            <a:alphaModFix/>
          </a:blip>
          <a:stretch>
            <a:fillRect/>
          </a:stretch>
        </p:blipFill>
        <p:spPr>
          <a:xfrm>
            <a:off x="152400" y="152400"/>
            <a:ext cx="8753475" cy="4210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Vision</a:t>
            </a:r>
            <a:endParaRPr/>
          </a:p>
        </p:txBody>
      </p:sp>
      <p:sp>
        <p:nvSpPr>
          <p:cNvPr id="284" name="Google Shape;284;p14"/>
          <p:cNvSpPr txBox="1"/>
          <p:nvPr>
            <p:ph idx="1" type="body"/>
          </p:nvPr>
        </p:nvSpPr>
        <p:spPr>
          <a:xfrm>
            <a:off x="1303800" y="1495525"/>
            <a:ext cx="7030500" cy="303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The vision of this project is to implement an aesthetically pleasing  personal health monitor that controls and monitors the users physical activities. The user will be able to see the time and date when the device is powered on and be able to swipe through different screens. They will be able to see a summary of how long they have slept for that day and their sleeping patterns throughout the duration of its wear. The user will be able to track their steps along with how many calories they burn.</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824000" y="763600"/>
            <a:ext cx="7771800" cy="35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major features include:</a:t>
            </a:r>
            <a:endParaRPr/>
          </a:p>
          <a:p>
            <a:pPr indent="-419100" lvl="0" marL="914400" rtl="0" algn="l">
              <a:spcBef>
                <a:spcPts val="0"/>
              </a:spcBef>
              <a:spcAft>
                <a:spcPts val="0"/>
              </a:spcAft>
              <a:buSzPts val="3000"/>
              <a:buAutoNum type="arabicPeriod"/>
            </a:pPr>
            <a:r>
              <a:rPr lang="en" sz="3000"/>
              <a:t>Time Display</a:t>
            </a:r>
            <a:endParaRPr sz="3000"/>
          </a:p>
          <a:p>
            <a:pPr indent="-419100" lvl="0" marL="914400" rtl="0" algn="l">
              <a:spcBef>
                <a:spcPts val="0"/>
              </a:spcBef>
              <a:spcAft>
                <a:spcPts val="0"/>
              </a:spcAft>
              <a:buSzPts val="3000"/>
              <a:buAutoNum type="arabicPeriod"/>
            </a:pPr>
            <a:r>
              <a:rPr lang="en" sz="3000"/>
              <a:t>Tracks Activity</a:t>
            </a:r>
            <a:endParaRPr sz="3000"/>
          </a:p>
          <a:p>
            <a:pPr indent="-419100" lvl="0" marL="914400" rtl="0" algn="l">
              <a:spcBef>
                <a:spcPts val="0"/>
              </a:spcBef>
              <a:spcAft>
                <a:spcPts val="0"/>
              </a:spcAft>
              <a:buSzPts val="3000"/>
              <a:buAutoNum type="arabicPeriod"/>
            </a:pPr>
            <a:r>
              <a:rPr lang="en" sz="3000"/>
              <a:t>Recognize and track Sleep Patterns</a:t>
            </a:r>
            <a:endParaRPr sz="3000"/>
          </a:p>
          <a:p>
            <a:pPr indent="-419100" lvl="0" marL="914400" rtl="0" algn="l">
              <a:spcBef>
                <a:spcPts val="0"/>
              </a:spcBef>
              <a:spcAft>
                <a:spcPts val="0"/>
              </a:spcAft>
              <a:buSzPts val="3000"/>
              <a:buAutoNum type="arabicPeriod"/>
            </a:pPr>
            <a:r>
              <a:rPr lang="en" sz="3000"/>
              <a:t>Data Transmission</a:t>
            </a:r>
            <a:endParaRPr sz="3000"/>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graphicFrame>
        <p:nvGraphicFramePr>
          <p:cNvPr id="294" name="Google Shape;294;p16"/>
          <p:cNvGraphicFramePr/>
          <p:nvPr/>
        </p:nvGraphicFramePr>
        <p:xfrm>
          <a:off x="152400" y="152400"/>
          <a:ext cx="3000000" cy="3000000"/>
        </p:xfrm>
        <a:graphic>
          <a:graphicData uri="http://schemas.openxmlformats.org/drawingml/2006/table">
            <a:tbl>
              <a:tblPr>
                <a:noFill/>
                <a:tableStyleId>{AD4A85CB-5C5F-44B8-8140-1FAC39C49FA5}</a:tableStyleId>
              </a:tblPr>
              <a:tblGrid>
                <a:gridCol w="4428900"/>
                <a:gridCol w="4428900"/>
              </a:tblGrid>
              <a:tr h="12700">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Use Case Name</a:t>
                      </a:r>
                      <a:endParaRPr b="1" sz="1000">
                        <a:latin typeface="Times New Roman"/>
                        <a:ea typeface="Times New Roman"/>
                        <a:cs typeface="Times New Roman"/>
                        <a:sym typeface="Times New Roman"/>
                      </a:endParaRPr>
                    </a:p>
                  </a:txBody>
                  <a:tcPr marT="63500" marB="63500" marR="63500" marL="63500">
                    <a:lnT cap="flat" cmpd="sng" w="1905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Display time to User</a:t>
                      </a:r>
                      <a:endParaRPr sz="1000">
                        <a:latin typeface="Times New Roman"/>
                        <a:ea typeface="Times New Roman"/>
                        <a:cs typeface="Times New Roman"/>
                        <a:sym typeface="Times New Roman"/>
                      </a:endParaRPr>
                    </a:p>
                  </a:txBody>
                  <a:tcPr marT="63500" marB="63500" marR="63500" marL="63500">
                    <a:lnT cap="flat" cmpd="sng" w="19050">
                      <a:solidFill>
                        <a:srgbClr val="000000"/>
                      </a:solidFill>
                      <a:prstDash val="solid"/>
                      <a:round/>
                      <a:headEnd len="sm" w="sm" type="none"/>
                      <a:tailEnd len="sm" w="sm" type="none"/>
                    </a:lnT>
                  </a:tcPr>
                </a:tc>
              </a:tr>
              <a:tr h="12700">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Scope</a:t>
                      </a:r>
                      <a:endParaRPr b="1"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Activity Tracker Software</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Level</a:t>
                      </a:r>
                      <a:endParaRPr b="1"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User Goal</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Primary Actor</a:t>
                      </a:r>
                      <a:endParaRPr b="1"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User</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Stakeholders and Interests</a:t>
                      </a:r>
                      <a:endParaRPr b="1" sz="1000">
                        <a:latin typeface="Times New Roman"/>
                        <a:ea typeface="Times New Roman"/>
                        <a:cs typeface="Times New Roman"/>
                        <a:sym typeface="Times New Roman"/>
                      </a:endParaRPr>
                    </a:p>
                  </a:txBody>
                  <a:tcPr marT="63500" marB="63500" marR="63500" marL="63500"/>
                </a:tc>
                <a:tc>
                  <a:txBody>
                    <a:bodyPr/>
                    <a:lstStyle/>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User: </a:t>
                      </a:r>
                      <a:endParaRPr sz="1000">
                        <a:latin typeface="Times New Roman"/>
                        <a:ea typeface="Times New Roman"/>
                        <a:cs typeface="Times New Roman"/>
                        <a:sym typeface="Times New Roman"/>
                      </a:endParaRPr>
                    </a:p>
                    <a:p>
                      <a:pPr indent="-292100" lvl="1" marL="9144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Wants accurate time displayed</a:t>
                      </a:r>
                      <a:endParaRPr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Tracker: Accurate time displayed</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Preconditions</a:t>
                      </a:r>
                      <a:endParaRPr b="1" sz="1000">
                        <a:latin typeface="Times New Roman"/>
                        <a:ea typeface="Times New Roman"/>
                        <a:cs typeface="Times New Roman"/>
                        <a:sym typeface="Times New Roman"/>
                      </a:endParaRPr>
                    </a:p>
                  </a:txBody>
                  <a:tcPr marT="63500" marB="63500" marR="63500" marL="63500"/>
                </a:tc>
                <a:tc>
                  <a:txBody>
                    <a:bodyPr/>
                    <a:lstStyle/>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Tracker must be on</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Success Guarantee</a:t>
                      </a:r>
                      <a:endParaRPr b="1" sz="1000">
                        <a:latin typeface="Times New Roman"/>
                        <a:ea typeface="Times New Roman"/>
                        <a:cs typeface="Times New Roman"/>
                        <a:sym typeface="Times New Roman"/>
                      </a:endParaRPr>
                    </a:p>
                  </a:txBody>
                  <a:tcPr marT="63500" marB="63500" marR="63500" marL="63500"/>
                </a:tc>
                <a:tc>
                  <a:txBody>
                    <a:bodyPr/>
                    <a:lstStyle/>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User can see the time whether it’s on their wrist or not.</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Main Success Scenario</a:t>
                      </a:r>
                      <a:endParaRPr b="1" sz="1000">
                        <a:latin typeface="Times New Roman"/>
                        <a:ea typeface="Times New Roman"/>
                        <a:cs typeface="Times New Roman"/>
                        <a:sym typeface="Times New Roman"/>
                      </a:endParaRPr>
                    </a:p>
                  </a:txBody>
                  <a:tcPr marT="63500" marB="63500" marR="63500" marL="63500"/>
                </a:tc>
                <a:tc>
                  <a:txBody>
                    <a:bodyPr/>
                    <a:lstStyle/>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User looks at Tracker.</a:t>
                      </a:r>
                      <a:endParaRPr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Tracker displays correct time.</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Extensions</a:t>
                      </a:r>
                      <a:endParaRPr b="1" sz="1000">
                        <a:latin typeface="Times New Roman"/>
                        <a:ea typeface="Times New Roman"/>
                        <a:cs typeface="Times New Roman"/>
                        <a:sym typeface="Times New Roman"/>
                      </a:endParaRPr>
                    </a:p>
                  </a:txBody>
                  <a:tcPr marT="63500" marB="63500" marR="63500" marL="63500"/>
                </a:tc>
                <a:tc>
                  <a:txBody>
                    <a:bodyPr/>
                    <a:lstStyle/>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User looks at Tracker.</a:t>
                      </a:r>
                      <a:endParaRPr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A non-time screen is displayed.</a:t>
                      </a:r>
                      <a:endParaRPr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User swipes/navigates to time display.</a:t>
                      </a:r>
                      <a:endParaRPr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Tracker displays correct time.</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Special Requirements</a:t>
                      </a:r>
                      <a:endParaRPr b="1" sz="1000">
                        <a:latin typeface="Times New Roman"/>
                        <a:ea typeface="Times New Roman"/>
                        <a:cs typeface="Times New Roman"/>
                        <a:sym typeface="Times New Roman"/>
                      </a:endParaRPr>
                    </a:p>
                  </a:txBody>
                  <a:tcPr marT="63500" marB="63500" marR="63500" marL="63500"/>
                </a:tc>
                <a:tc>
                  <a:txBody>
                    <a:bodyPr/>
                    <a:lstStyle/>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Allow user to change the time</a:t>
                      </a:r>
                      <a:endParaRPr sz="1000">
                        <a:latin typeface="Times New Roman"/>
                        <a:ea typeface="Times New Roman"/>
                        <a:cs typeface="Times New Roman"/>
                        <a:sym typeface="Times New Roman"/>
                      </a:endParaRPr>
                    </a:p>
                    <a:p>
                      <a:pPr indent="-292100" lvl="1" marL="9144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Time zones?</a:t>
                      </a:r>
                      <a:endParaRPr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Allow user to switch between Analog or Digital display.</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Technology and Data Variations List</a:t>
                      </a:r>
                      <a:endParaRPr b="1" sz="1000">
                        <a:latin typeface="Times New Roman"/>
                        <a:ea typeface="Times New Roman"/>
                        <a:cs typeface="Times New Roman"/>
                        <a:sym typeface="Times New Roman"/>
                      </a:endParaRPr>
                    </a:p>
                  </a:txBody>
                  <a:tcPr marT="63500" marB="63500" marR="63500" marL="63500"/>
                </a:tc>
                <a:tc>
                  <a:txBody>
                    <a:bodyPr/>
                    <a:lstStyle/>
                    <a:p>
                      <a:pPr indent="-228600" lvl="0" marL="457200" rtl="0" algn="l">
                        <a:spcBef>
                          <a:spcPts val="0"/>
                        </a:spcBef>
                        <a:spcAft>
                          <a:spcPts val="0"/>
                        </a:spcAft>
                        <a:buNone/>
                      </a:pPr>
                      <a:r>
                        <a:rPr lang="en" sz="1000">
                          <a:latin typeface="Times New Roman"/>
                          <a:ea typeface="Times New Roman"/>
                          <a:cs typeface="Times New Roman"/>
                          <a:sym typeface="Times New Roman"/>
                        </a:rPr>
                        <a:t>N/A</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Frequency of Occurrence</a:t>
                      </a:r>
                      <a:endParaRPr b="1" sz="1000">
                        <a:latin typeface="Times New Roman"/>
                        <a:ea typeface="Times New Roman"/>
                        <a:cs typeface="Times New Roman"/>
                        <a:sym typeface="Times New Roman"/>
                      </a:endParaRPr>
                    </a:p>
                  </a:txBody>
                  <a:tcPr marT="63500" marB="63500" marR="63500" marL="63500"/>
                </a:tc>
                <a:tc>
                  <a:txBody>
                    <a:bodyPr/>
                    <a:lstStyle/>
                    <a:p>
                      <a:pPr indent="-228600" lvl="0" marL="457200" rtl="0" algn="l">
                        <a:spcBef>
                          <a:spcPts val="0"/>
                        </a:spcBef>
                        <a:spcAft>
                          <a:spcPts val="0"/>
                        </a:spcAft>
                        <a:buNone/>
                      </a:pPr>
                      <a:r>
                        <a:rPr lang="en" sz="1000">
                          <a:latin typeface="Times New Roman"/>
                          <a:ea typeface="Times New Roman"/>
                          <a:cs typeface="Times New Roman"/>
                          <a:sym typeface="Times New Roman"/>
                        </a:rPr>
                        <a:t>Continuous</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Miscellaneous</a:t>
                      </a:r>
                      <a:endParaRPr b="1" sz="1000">
                        <a:latin typeface="Times New Roman"/>
                        <a:ea typeface="Times New Roman"/>
                        <a:cs typeface="Times New Roman"/>
                        <a:sym typeface="Times New Roman"/>
                      </a:endParaRPr>
                    </a:p>
                  </a:txBody>
                  <a:tcPr marT="63500" marB="63500" marR="63500" marL="63500"/>
                </a:tc>
                <a:tc>
                  <a:txBody>
                    <a:bodyPr/>
                    <a:lstStyle/>
                    <a:p>
                      <a:pPr indent="-228600" lvl="0" marL="457200" rtl="0" algn="l">
                        <a:spcBef>
                          <a:spcPts val="0"/>
                        </a:spcBef>
                        <a:spcAft>
                          <a:spcPts val="0"/>
                        </a:spcAft>
                        <a:buNone/>
                      </a:pPr>
                      <a:r>
                        <a:rPr lang="en" sz="1000">
                          <a:latin typeface="Times New Roman"/>
                          <a:ea typeface="Times New Roman"/>
                          <a:cs typeface="Times New Roman"/>
                          <a:sym typeface="Times New Roman"/>
                        </a:rPr>
                        <a:t>N/A</a:t>
                      </a:r>
                      <a:endParaRPr sz="10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graphicFrame>
        <p:nvGraphicFramePr>
          <p:cNvPr id="299" name="Google Shape;299;p17"/>
          <p:cNvGraphicFramePr/>
          <p:nvPr/>
        </p:nvGraphicFramePr>
        <p:xfrm>
          <a:off x="104875" y="123925"/>
          <a:ext cx="3000000" cy="3000000"/>
        </p:xfrm>
        <a:graphic>
          <a:graphicData uri="http://schemas.openxmlformats.org/drawingml/2006/table">
            <a:tbl>
              <a:tblPr>
                <a:noFill/>
                <a:tableStyleId>{AD4A85CB-5C5F-44B8-8140-1FAC39C49FA5}</a:tableStyleId>
              </a:tblPr>
              <a:tblGrid>
                <a:gridCol w="4481150"/>
                <a:gridCol w="4481150"/>
              </a:tblGrid>
              <a:tr h="292975">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Use Case Name</a:t>
                      </a:r>
                      <a:endParaRPr b="1" sz="1000">
                        <a:latin typeface="Times New Roman"/>
                        <a:ea typeface="Times New Roman"/>
                        <a:cs typeface="Times New Roman"/>
                        <a:sym typeface="Times New Roman"/>
                      </a:endParaRPr>
                    </a:p>
                  </a:txBody>
                  <a:tcPr marT="63500" marB="63500" marR="63500" marL="63500">
                    <a:lnT cap="flat" cmpd="sng" w="1905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Display steps to user</a:t>
                      </a:r>
                      <a:endParaRPr sz="1000">
                        <a:latin typeface="Times New Roman"/>
                        <a:ea typeface="Times New Roman"/>
                        <a:cs typeface="Times New Roman"/>
                        <a:sym typeface="Times New Roman"/>
                      </a:endParaRPr>
                    </a:p>
                  </a:txBody>
                  <a:tcPr marT="63500" marB="63500" marR="63500" marL="63500">
                    <a:lnT cap="flat" cmpd="sng" w="19050">
                      <a:solidFill>
                        <a:srgbClr val="000000"/>
                      </a:solidFill>
                      <a:prstDash val="solid"/>
                      <a:round/>
                      <a:headEnd len="sm" w="sm" type="none"/>
                      <a:tailEnd len="sm" w="sm" type="none"/>
                    </a:lnT>
                  </a:tcPr>
                </a:tc>
              </a:tr>
              <a:tr h="292975">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Scope</a:t>
                      </a:r>
                      <a:endParaRPr b="1"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Activity Tracker Software</a:t>
                      </a:r>
                      <a:endParaRPr sz="1000">
                        <a:latin typeface="Times New Roman"/>
                        <a:ea typeface="Times New Roman"/>
                        <a:cs typeface="Times New Roman"/>
                        <a:sym typeface="Times New Roman"/>
                      </a:endParaRPr>
                    </a:p>
                  </a:txBody>
                  <a:tcPr marT="63500" marB="63500" marR="63500" marL="63500"/>
                </a:tc>
              </a:tr>
              <a:tr h="292975">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Level</a:t>
                      </a:r>
                      <a:endParaRPr b="1"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User Goal</a:t>
                      </a:r>
                      <a:endParaRPr sz="1000">
                        <a:latin typeface="Times New Roman"/>
                        <a:ea typeface="Times New Roman"/>
                        <a:cs typeface="Times New Roman"/>
                        <a:sym typeface="Times New Roman"/>
                      </a:endParaRPr>
                    </a:p>
                  </a:txBody>
                  <a:tcPr marT="63500" marB="63500" marR="63500" marL="63500"/>
                </a:tc>
              </a:tr>
              <a:tr h="292975">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Primary Actor</a:t>
                      </a:r>
                      <a:endParaRPr b="1"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User</a:t>
                      </a:r>
                      <a:endParaRPr sz="1000">
                        <a:latin typeface="Times New Roman"/>
                        <a:ea typeface="Times New Roman"/>
                        <a:cs typeface="Times New Roman"/>
                        <a:sym typeface="Times New Roman"/>
                      </a:endParaRPr>
                    </a:p>
                  </a:txBody>
                  <a:tcPr marT="63500" marB="63500" marR="63500" marL="63500"/>
                </a:tc>
              </a:tr>
              <a:tr h="452800">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Stakeholders and Interests</a:t>
                      </a:r>
                      <a:endParaRPr b="1" sz="1000">
                        <a:latin typeface="Times New Roman"/>
                        <a:ea typeface="Times New Roman"/>
                        <a:cs typeface="Times New Roman"/>
                        <a:sym typeface="Times New Roman"/>
                      </a:endParaRPr>
                    </a:p>
                  </a:txBody>
                  <a:tcPr marT="63500" marB="63500" marR="63500" marL="63500"/>
                </a:tc>
                <a:tc>
                  <a:txBody>
                    <a:bodyPr/>
                    <a:lstStyle/>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User: Wants accurate data for steps presented </a:t>
                      </a:r>
                      <a:endParaRPr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Tracker: Wants to accurately record steps</a:t>
                      </a:r>
                      <a:endParaRPr sz="1000">
                        <a:latin typeface="Times New Roman"/>
                        <a:ea typeface="Times New Roman"/>
                        <a:cs typeface="Times New Roman"/>
                        <a:sym typeface="Times New Roman"/>
                      </a:endParaRPr>
                    </a:p>
                  </a:txBody>
                  <a:tcPr marT="63500" marB="63500" marR="63500" marL="63500"/>
                </a:tc>
              </a:tr>
              <a:tr h="292975">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Preconditions</a:t>
                      </a:r>
                      <a:endParaRPr b="1"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User is identified and “wearing” the activity tracker.</a:t>
                      </a:r>
                      <a:endParaRPr sz="1000">
                        <a:latin typeface="Times New Roman"/>
                        <a:ea typeface="Times New Roman"/>
                        <a:cs typeface="Times New Roman"/>
                        <a:sym typeface="Times New Roman"/>
                      </a:endParaRPr>
                    </a:p>
                  </a:txBody>
                  <a:tcPr marT="63500" marB="63500" marR="63500" marL="63500"/>
                </a:tc>
              </a:tr>
              <a:tr h="452800">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Success Guarantee</a:t>
                      </a:r>
                      <a:endParaRPr b="1"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Step data is logged and saved. User’s total daily steps are calculated and then updated. Daily steps display generated.</a:t>
                      </a:r>
                      <a:endParaRPr sz="1000">
                        <a:latin typeface="Times New Roman"/>
                        <a:ea typeface="Times New Roman"/>
                        <a:cs typeface="Times New Roman"/>
                        <a:sym typeface="Times New Roman"/>
                      </a:endParaRPr>
                    </a:p>
                  </a:txBody>
                  <a:tcPr marT="63500" marB="63500" marR="63500" marL="63500"/>
                </a:tc>
              </a:tr>
              <a:tr h="1091975">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Main Success Scenario</a:t>
                      </a:r>
                      <a:endParaRPr b="1" sz="1000">
                        <a:latin typeface="Times New Roman"/>
                        <a:ea typeface="Times New Roman"/>
                        <a:cs typeface="Times New Roman"/>
                        <a:sym typeface="Times New Roman"/>
                      </a:endParaRPr>
                    </a:p>
                  </a:txBody>
                  <a:tcPr marT="63500" marB="63500" marR="63500" marL="63500"/>
                </a:tc>
                <a:tc>
                  <a:txBody>
                    <a:bodyPr/>
                    <a:lstStyle/>
                    <a:p>
                      <a:pPr indent="-292100" lvl="0" marL="457200" rtl="0" algn="l">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User uses the activity tracker and adds input regarding steps walked..</a:t>
                      </a:r>
                      <a:endParaRPr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Tracker tracks the steps.</a:t>
                      </a:r>
                      <a:endParaRPr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Software calculates the total daily steps and displays it on the appropriate screen.</a:t>
                      </a:r>
                      <a:endParaRPr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User checks the display to see how many steps they took throughout the day.</a:t>
                      </a:r>
                      <a:endParaRPr sz="1000">
                        <a:latin typeface="Times New Roman"/>
                        <a:ea typeface="Times New Roman"/>
                        <a:cs typeface="Times New Roman"/>
                        <a:sym typeface="Times New Roman"/>
                      </a:endParaRPr>
                    </a:p>
                  </a:txBody>
                  <a:tcPr marT="63500" marB="63500" marR="63500" marL="63500"/>
                </a:tc>
              </a:tr>
              <a:tr h="292975">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Extensions</a:t>
                      </a:r>
                      <a:endParaRPr b="1" sz="1000">
                        <a:latin typeface="Times New Roman"/>
                        <a:ea typeface="Times New Roman"/>
                        <a:cs typeface="Times New Roman"/>
                        <a:sym typeface="Times New Roman"/>
                      </a:endParaRPr>
                    </a:p>
                  </a:txBody>
                  <a:tcPr marT="63500" marB="63500" marR="63500" marL="63500"/>
                </a:tc>
                <a:tc>
                  <a:txBody>
                    <a:bodyPr/>
                    <a:lstStyle/>
                    <a:p>
                      <a:pPr indent="-292100" lvl="0" marL="457200" rtl="0" algn="l">
                        <a:spcBef>
                          <a:spcPts val="0"/>
                        </a:spcBef>
                        <a:spcAft>
                          <a:spcPts val="0"/>
                        </a:spcAft>
                        <a:buSzPts val="1000"/>
                        <a:buFont typeface="Times New Roman"/>
                        <a:buAutoNum type="alphaLcPeriod"/>
                      </a:pPr>
                      <a:r>
                        <a:rPr lang="en" sz="1000">
                          <a:latin typeface="Times New Roman"/>
                          <a:ea typeface="Times New Roman"/>
                          <a:cs typeface="Times New Roman"/>
                          <a:sym typeface="Times New Roman"/>
                        </a:rPr>
                        <a:t>At any time, User can swipe to a different display.</a:t>
                      </a:r>
                      <a:endParaRPr sz="1000">
                        <a:latin typeface="Times New Roman"/>
                        <a:ea typeface="Times New Roman"/>
                        <a:cs typeface="Times New Roman"/>
                        <a:sym typeface="Times New Roman"/>
                      </a:endParaRPr>
                    </a:p>
                  </a:txBody>
                  <a:tcPr marT="63500" marB="63500" marR="63500" marL="63500"/>
                </a:tc>
              </a:tr>
              <a:tr h="292975">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Special Requirements</a:t>
                      </a:r>
                      <a:endParaRPr b="1" sz="1000">
                        <a:latin typeface="Times New Roman"/>
                        <a:ea typeface="Times New Roman"/>
                        <a:cs typeface="Times New Roman"/>
                        <a:sym typeface="Times New Roman"/>
                      </a:endParaRPr>
                    </a:p>
                  </a:txBody>
                  <a:tcPr marT="63500" marB="63500" marR="63500" marL="63500"/>
                </a:tc>
                <a:tc>
                  <a:txBody>
                    <a:bodyPr/>
                    <a:lstStyle/>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User interface with swipe capabilities</a:t>
                      </a:r>
                      <a:endParaRPr sz="1000">
                        <a:latin typeface="Times New Roman"/>
                        <a:ea typeface="Times New Roman"/>
                        <a:cs typeface="Times New Roman"/>
                        <a:sym typeface="Times New Roman"/>
                      </a:endParaRPr>
                    </a:p>
                  </a:txBody>
                  <a:tcPr marT="63500" marB="63500" marR="63500" marL="63500"/>
                </a:tc>
              </a:tr>
              <a:tr h="292975">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Technology and Data Variations List</a:t>
                      </a:r>
                      <a:endParaRPr b="1" sz="1000">
                        <a:latin typeface="Times New Roman"/>
                        <a:ea typeface="Times New Roman"/>
                        <a:cs typeface="Times New Roman"/>
                        <a:sym typeface="Times New Roman"/>
                      </a:endParaRPr>
                    </a:p>
                  </a:txBody>
                  <a:tcPr marT="63500" marB="63500" marR="63500" marL="63500"/>
                </a:tc>
                <a:tc>
                  <a:txBody>
                    <a:bodyPr/>
                    <a:lstStyle/>
                    <a:p>
                      <a:pPr indent="-292100" lvl="0" marL="457200" rtl="0" algn="l">
                        <a:spcBef>
                          <a:spcPts val="0"/>
                        </a:spcBef>
                        <a:spcAft>
                          <a:spcPts val="0"/>
                        </a:spcAft>
                        <a:buSzPts val="1000"/>
                        <a:buFont typeface="Times New Roman"/>
                        <a:buAutoNum type="alphaLcPeriod"/>
                      </a:pPr>
                      <a:r>
                        <a:rPr lang="en" sz="1000">
                          <a:latin typeface="Times New Roman"/>
                          <a:ea typeface="Times New Roman"/>
                          <a:cs typeface="Times New Roman"/>
                          <a:sym typeface="Times New Roman"/>
                        </a:rPr>
                        <a:t>Tracker display determined by User swiping through the interface</a:t>
                      </a:r>
                      <a:endParaRPr sz="1000">
                        <a:latin typeface="Times New Roman"/>
                        <a:ea typeface="Times New Roman"/>
                        <a:cs typeface="Times New Roman"/>
                        <a:sym typeface="Times New Roman"/>
                      </a:endParaRPr>
                    </a:p>
                  </a:txBody>
                  <a:tcPr marT="63500" marB="63500" marR="63500" marL="63500"/>
                </a:tc>
              </a:tr>
              <a:tr h="292975">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Frequency of Occurrence</a:t>
                      </a:r>
                      <a:endParaRPr b="1" sz="1000">
                        <a:latin typeface="Times New Roman"/>
                        <a:ea typeface="Times New Roman"/>
                        <a:cs typeface="Times New Roman"/>
                        <a:sym typeface="Times New Roman"/>
                      </a:endParaRPr>
                    </a:p>
                  </a:txBody>
                  <a:tcPr marT="63500" marB="63500" marR="63500" marL="63500"/>
                </a:tc>
                <a:tc>
                  <a:txBody>
                    <a:bodyPr/>
                    <a:lstStyle/>
                    <a:p>
                      <a:pPr indent="-228600" lvl="0" marL="457200" rtl="0" algn="l">
                        <a:spcBef>
                          <a:spcPts val="0"/>
                        </a:spcBef>
                        <a:spcAft>
                          <a:spcPts val="0"/>
                        </a:spcAft>
                        <a:buNone/>
                      </a:pPr>
                      <a:r>
                        <a:rPr lang="en" sz="1000">
                          <a:latin typeface="Times New Roman"/>
                          <a:ea typeface="Times New Roman"/>
                          <a:cs typeface="Times New Roman"/>
                          <a:sym typeface="Times New Roman"/>
                        </a:rPr>
                        <a:t>Could be continuous </a:t>
                      </a:r>
                      <a:endParaRPr sz="1000">
                        <a:latin typeface="Times New Roman"/>
                        <a:ea typeface="Times New Roman"/>
                        <a:cs typeface="Times New Roman"/>
                        <a:sym typeface="Times New Roman"/>
                      </a:endParaRPr>
                    </a:p>
                  </a:txBody>
                  <a:tcPr marT="63500" marB="63500" marR="63500" marL="63500"/>
                </a:tc>
              </a:tr>
              <a:tr h="292975">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Open Issues</a:t>
                      </a:r>
                      <a:endParaRPr b="1" sz="1000">
                        <a:latin typeface="Times New Roman"/>
                        <a:ea typeface="Times New Roman"/>
                        <a:cs typeface="Times New Roman"/>
                        <a:sym typeface="Times New Roman"/>
                      </a:endParaRPr>
                    </a:p>
                  </a:txBody>
                  <a:tcPr marT="63500" marB="63500" marR="63500" marL="63500"/>
                </a:tc>
                <a:tc>
                  <a:txBody>
                    <a:bodyPr/>
                    <a:lstStyle/>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Explore data protection and security.</a:t>
                      </a:r>
                      <a:endParaRPr sz="10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pic>
        <p:nvPicPr>
          <p:cNvPr id="304" name="Google Shape;304;p18"/>
          <p:cNvPicPr preferRelativeResize="0"/>
          <p:nvPr/>
        </p:nvPicPr>
        <p:blipFill rotWithShape="1">
          <a:blip r:embed="rId3">
            <a:alphaModFix/>
          </a:blip>
          <a:srcRect b="0" l="0" r="0" t="0"/>
          <a:stretch/>
        </p:blipFill>
        <p:spPr>
          <a:xfrm>
            <a:off x="1284525" y="621288"/>
            <a:ext cx="6931599" cy="3789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pic>
        <p:nvPicPr>
          <p:cNvPr id="309" name="Google Shape;309;p19"/>
          <p:cNvPicPr preferRelativeResize="0"/>
          <p:nvPr/>
        </p:nvPicPr>
        <p:blipFill rotWithShape="1">
          <a:blip r:embed="rId3">
            <a:alphaModFix/>
          </a:blip>
          <a:srcRect b="54026" l="8" r="78517" t="2347"/>
          <a:stretch/>
        </p:blipFill>
        <p:spPr>
          <a:xfrm>
            <a:off x="2542450" y="642925"/>
            <a:ext cx="3761125" cy="3674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pic>
        <p:nvPicPr>
          <p:cNvPr id="314" name="Google Shape;314;p20"/>
          <p:cNvPicPr preferRelativeResize="0"/>
          <p:nvPr/>
        </p:nvPicPr>
        <p:blipFill rotWithShape="1">
          <a:blip r:embed="rId3">
            <a:alphaModFix/>
          </a:blip>
          <a:srcRect b="0" l="0" r="78526" t="56373"/>
          <a:stretch/>
        </p:blipFill>
        <p:spPr>
          <a:xfrm>
            <a:off x="2542450" y="642925"/>
            <a:ext cx="3761125" cy="3674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pic>
        <p:nvPicPr>
          <p:cNvPr id="319" name="Google Shape;319;p21"/>
          <p:cNvPicPr preferRelativeResize="0"/>
          <p:nvPr/>
        </p:nvPicPr>
        <p:blipFill rotWithShape="1">
          <a:blip r:embed="rId3">
            <a:alphaModFix/>
          </a:blip>
          <a:srcRect b="54921" l="26652" r="52272" t="1452"/>
          <a:stretch/>
        </p:blipFill>
        <p:spPr>
          <a:xfrm>
            <a:off x="2542450" y="642925"/>
            <a:ext cx="3691251" cy="3674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