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1"/>
  </p:notesMasterIdLst>
  <p:sldIdLst>
    <p:sldId id="256" r:id="rId2"/>
    <p:sldId id="260" r:id="rId3"/>
    <p:sldId id="258" r:id="rId4"/>
    <p:sldId id="280" r:id="rId5"/>
    <p:sldId id="419" r:id="rId6"/>
    <p:sldId id="424" r:id="rId7"/>
    <p:sldId id="425" r:id="rId8"/>
    <p:sldId id="426" r:id="rId9"/>
    <p:sldId id="427" r:id="rId10"/>
    <p:sldId id="338" r:id="rId11"/>
    <p:sldId id="339" r:id="rId12"/>
    <p:sldId id="353" r:id="rId13"/>
    <p:sldId id="340" r:id="rId14"/>
    <p:sldId id="341" r:id="rId15"/>
    <p:sldId id="342" r:id="rId16"/>
    <p:sldId id="354" r:id="rId17"/>
    <p:sldId id="343" r:id="rId18"/>
    <p:sldId id="355" r:id="rId19"/>
    <p:sldId id="344" r:id="rId20"/>
    <p:sldId id="345" r:id="rId21"/>
    <p:sldId id="356" r:id="rId22"/>
    <p:sldId id="417" r:id="rId23"/>
    <p:sldId id="347" r:id="rId24"/>
    <p:sldId id="348" r:id="rId25"/>
    <p:sldId id="358" r:id="rId26"/>
    <p:sldId id="349" r:id="rId27"/>
    <p:sldId id="359" r:id="rId28"/>
    <p:sldId id="350" r:id="rId29"/>
    <p:sldId id="351" r:id="rId30"/>
    <p:sldId id="352" r:id="rId31"/>
    <p:sldId id="360" r:id="rId32"/>
    <p:sldId id="361" r:id="rId33"/>
    <p:sldId id="362" r:id="rId34"/>
    <p:sldId id="363" r:id="rId35"/>
    <p:sldId id="402" r:id="rId36"/>
    <p:sldId id="404" r:id="rId37"/>
    <p:sldId id="405" r:id="rId38"/>
    <p:sldId id="406" r:id="rId39"/>
    <p:sldId id="409" r:id="rId40"/>
    <p:sldId id="410" r:id="rId41"/>
    <p:sldId id="411" r:id="rId42"/>
    <p:sldId id="412" r:id="rId43"/>
    <p:sldId id="413" r:id="rId44"/>
    <p:sldId id="414" r:id="rId45"/>
    <p:sldId id="415" r:id="rId46"/>
    <p:sldId id="416" r:id="rId47"/>
    <p:sldId id="336" r:id="rId48"/>
    <p:sldId id="316" r:id="rId49"/>
    <p:sldId id="313" r:id="rId5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2F0ADB80-4718-4C28-A365-B29420603262}">
  <a:tblStyle styleId="{2F0ADB80-4718-4C28-A365-B29420603262}"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6E6"/>
          </a:solidFill>
        </a:fill>
      </a:tcStyle>
    </a:band1H>
    <a:band2H>
      <a:tcTxStyle/>
      <a:tcStyle>
        <a:tcBdr/>
      </a:tcStyle>
    </a:band2H>
    <a:band1V>
      <a:tcTxStyle/>
      <a:tcStyle>
        <a:tcBdr/>
        <a:fill>
          <a:solidFill>
            <a:srgbClr val="E6E6E6"/>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Calibri"/>
          <a:ea typeface="Calibri"/>
          <a:cs typeface="Calibri"/>
        </a:font>
        <a:schemeClr val="dk1"/>
      </a:tcTxStyle>
      <a:tcStyle>
        <a:tcBdr/>
      </a:tcStyle>
    </a:seCell>
    <a:swCell>
      <a:tcTxStyle b="on" i="off">
        <a:font>
          <a:latin typeface="Calibri"/>
          <a:ea typeface="Calibri"/>
          <a:cs typeface="Calibri"/>
        </a:font>
        <a:schemeClr val="dk1"/>
      </a:tcTxStyle>
      <a:tcStyle>
        <a:tcBdr/>
      </a:tcStyle>
    </a:swCell>
    <a:firstRow>
      <a:tcTxStyle b="on" i="off">
        <a:font>
          <a:latin typeface="Calibri"/>
          <a:ea typeface="Calibri"/>
          <a:cs typeface="Calibri"/>
        </a:font>
        <a:schemeClr val="lt1"/>
      </a:tcTxStyle>
      <a:tcStyle>
        <a:tcBdr>
          <a:bottom>
            <a:ln w="25400" cap="flat" cmpd="sng">
              <a:solidFill>
                <a:schemeClr val="dk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3B1BE9FA-E23E-459C-AFE6-B3B663006901}"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4E6"/>
          </a:solidFill>
        </a:fill>
      </a:tcStyle>
    </a:wholeTbl>
    <a:band1H>
      <a:tcTxStyle/>
      <a:tcStyle>
        <a:tcBdr/>
        <a:fill>
          <a:solidFill>
            <a:srgbClr val="FFE8CA"/>
          </a:solidFill>
        </a:fill>
      </a:tcStyle>
    </a:band1H>
    <a:band2H>
      <a:tcTxStyle/>
      <a:tcStyle>
        <a:tcBdr/>
      </a:tcStyle>
    </a:band2H>
    <a:band1V>
      <a:tcTxStyle/>
      <a:tcStyle>
        <a:tcBdr/>
        <a:fill>
          <a:solidFill>
            <a:srgbClr val="FFE8CA"/>
          </a:solidFill>
        </a:fill>
      </a:tcStyle>
    </a:band1V>
    <a:band2V>
      <a:tcTxStyle/>
      <a:tcStyle>
        <a:tcBdr/>
      </a:tcStyle>
    </a:band2V>
    <a:lastCol>
      <a:tcTxStyle b="on" i="off">
        <a:font>
          <a:latin typeface="Calibri"/>
          <a:ea typeface="Calibri"/>
          <a:cs typeface="Calibri"/>
        </a:font>
        <a:schemeClr val="lt1"/>
      </a:tcTxStyle>
      <a:tcStyle>
        <a:tcBdr/>
        <a:fill>
          <a:solidFill>
            <a:schemeClr val="accent4"/>
          </a:solidFill>
        </a:fill>
      </a:tcStyle>
    </a:lastCol>
    <a:firstCol>
      <a:tcTxStyle b="on" i="off">
        <a:font>
          <a:latin typeface="Calibri"/>
          <a:ea typeface="Calibri"/>
          <a:cs typeface="Calibri"/>
        </a:font>
        <a:schemeClr val="lt1"/>
      </a:tcTxStyle>
      <a:tcStyle>
        <a:tcBdr/>
        <a:fill>
          <a:solidFill>
            <a:schemeClr val="accent4"/>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4"/>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4"/>
          </a:solidFill>
        </a:fill>
      </a:tcStyle>
    </a:firstRow>
    <a:neCell>
      <a:tcTxStyle/>
      <a:tcStyle>
        <a:tcBdr/>
      </a:tcStyle>
    </a:neCell>
    <a:nwCell>
      <a:tcTxStyle/>
      <a:tcStyle>
        <a:tcBdr/>
      </a:tcStyle>
    </a:nwCell>
  </a:tblStyle>
  <a:tblStyle styleId="{C245A43C-0A00-4C80-9895-745BF81014DC}" styleName="Table_2">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86417" autoAdjust="0"/>
  </p:normalViewPr>
  <p:slideViewPr>
    <p:cSldViewPr>
      <p:cViewPr varScale="1">
        <p:scale>
          <a:sx n="88" d="100"/>
          <a:sy n="88" d="100"/>
        </p:scale>
        <p:origin x="-1315" y="-77"/>
      </p:cViewPr>
      <p:guideLst>
        <p:guide orient="horz" pos="2160"/>
        <p:guide pos="2880"/>
      </p:guideLst>
    </p:cSldViewPr>
  </p:slideViewPr>
  <p:outlineViewPr>
    <p:cViewPr>
      <p:scale>
        <a:sx n="33" d="100"/>
        <a:sy n="33" d="100"/>
      </p:scale>
      <p:origin x="53" y="71693"/>
    </p:cViewPr>
  </p:outlineViewPr>
  <p:notesTextViewPr>
    <p:cViewPr>
      <p:scale>
        <a:sx n="1" d="1"/>
        <a:sy n="1" d="1"/>
      </p:scale>
      <p:origin x="0" y="0"/>
    </p:cViewPr>
  </p:notesTextViewPr>
  <p:sorterViewPr>
    <p:cViewPr>
      <p:scale>
        <a:sx n="100" d="100"/>
        <a:sy n="100" d="100"/>
      </p:scale>
      <p:origin x="0" y="447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45817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3988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4590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1864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03602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83131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978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9785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978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9785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DDA04D55-852E-49CE-A229-CB2B78E1A140}" type="datetime1">
              <a:rPr lang="en-US" smtClean="0"/>
              <a:t>5/15/2023</a:t>
            </a:fld>
            <a:endParaRPr/>
          </a:p>
        </p:txBody>
      </p:sp>
      <p:sp>
        <p:nvSpPr>
          <p:cNvPr id="15" name="Google Shape;15;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D795788-DA3C-4720-B598-5E2A67D33028}" type="datetime1">
              <a:rPr lang="en-US" smtClean="0"/>
              <a:t>5/15/2023</a:t>
            </a:fld>
            <a:endParaRPr/>
          </a:p>
        </p:txBody>
      </p:sp>
      <p:sp>
        <p:nvSpPr>
          <p:cNvPr id="78" name="Google Shape;78;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2E0439A4-24CA-483D-A53E-CF32F64374DB}" type="datetime1">
              <a:rPr lang="en-US" smtClean="0"/>
              <a:t>5/15/2023</a:t>
            </a:fld>
            <a:endParaRPr/>
          </a:p>
        </p:txBody>
      </p:sp>
      <p:sp>
        <p:nvSpPr>
          <p:cNvPr id="9" name="Google Shape;9;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90.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hyperlink" Target="https://www.ietf.org/archive/id/draft-ietf-roll-rpl-13.html"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539552" y="548680"/>
            <a:ext cx="7886700" cy="109537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IN" sz="2400" dirty="0"/>
              <a:t>                      </a:t>
            </a:r>
            <a:r>
              <a:rPr lang="en-IN" sz="2400" b="1" dirty="0">
                <a:latin typeface="Times New Roman" pitchFamily="18" charset="0"/>
                <a:cs typeface="Times New Roman" pitchFamily="18" charset="0"/>
              </a:rPr>
              <a:t>Coimbatore Institute Of Technology</a:t>
            </a:r>
            <a:r>
              <a:rPr lang="en-IN" sz="2400" dirty="0">
                <a:latin typeface="Times New Roman" pitchFamily="18" charset="0"/>
                <a:cs typeface="Times New Roman" pitchFamily="18" charset="0"/>
              </a:rPr>
              <a:t>		</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       Department of Computer Science and Engineering</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External Project Review</a:t>
            </a:r>
            <a:r>
              <a:rPr lang="en-IN" sz="2400" dirty="0">
                <a:latin typeface="Times New Roman" pitchFamily="18" charset="0"/>
                <a:cs typeface="Times New Roman" pitchFamily="18" charset="0"/>
              </a:rPr>
              <a:t/>
            </a:r>
            <a:br>
              <a:rPr lang="en-IN" sz="2400" dirty="0">
                <a:latin typeface="Times New Roman" pitchFamily="18" charset="0"/>
                <a:cs typeface="Times New Roman" pitchFamily="18" charset="0"/>
              </a:rPr>
            </a:br>
            <a:r>
              <a:rPr lang="en-IN" sz="2000" dirty="0" smtClean="0">
                <a:latin typeface="Times New Roman" pitchFamily="18" charset="0"/>
                <a:cs typeface="Times New Roman" pitchFamily="18" charset="0"/>
              </a:rPr>
              <a:t>15/05/2023</a:t>
            </a:r>
            <a:endParaRPr sz="2000" dirty="0">
              <a:latin typeface="Times New Roman" pitchFamily="18" charset="0"/>
              <a:cs typeface="Times New Roman" pitchFamily="18" charset="0"/>
            </a:endParaRPr>
          </a:p>
        </p:txBody>
      </p:sp>
      <p:sp>
        <p:nvSpPr>
          <p:cNvPr id="85" name="Google Shape;85;p13"/>
          <p:cNvSpPr txBox="1">
            <a:spLocks noGrp="1"/>
          </p:cNvSpPr>
          <p:nvPr>
            <p:ph type="body" idx="1"/>
          </p:nvPr>
        </p:nvSpPr>
        <p:spPr>
          <a:xfrm>
            <a:off x="755576" y="2272414"/>
            <a:ext cx="7886700" cy="1032283"/>
          </a:xfrm>
          <a:prstGeom prst="rect">
            <a:avLst/>
          </a:prstGeom>
          <a:noFill/>
          <a:ln>
            <a:noFill/>
          </a:ln>
        </p:spPr>
        <p:txBody>
          <a:bodyPr spcFirstLastPara="1" wrap="square" lIns="91425" tIns="45700" rIns="91425" bIns="45700" anchor="t" anchorCtr="0">
            <a:noAutofit/>
          </a:bodyPr>
          <a:lstStyle/>
          <a:p>
            <a:pPr marL="0" lvl="0" indent="0" algn="ctr">
              <a:lnSpc>
                <a:spcPct val="100000"/>
              </a:lnSpc>
              <a:spcBef>
                <a:spcPts val="0"/>
              </a:spcBef>
              <a:buSzPct val="100000"/>
              <a:buNone/>
            </a:pPr>
            <a:r>
              <a:rPr lang="en-US" sz="2000" dirty="0" smtClean="0">
                <a:latin typeface="Times New Roman" panose="02020603050405020304" pitchFamily="18" charset="0"/>
                <a:cs typeface="Times New Roman" panose="02020603050405020304" pitchFamily="18" charset="0"/>
              </a:rPr>
              <a:t>DESIGN </a:t>
            </a:r>
            <a:r>
              <a:rPr lang="en-US" sz="2000" dirty="0">
                <a:latin typeface="Times New Roman" panose="02020603050405020304" pitchFamily="18" charset="0"/>
                <a:cs typeface="Times New Roman" panose="02020603050405020304" pitchFamily="18" charset="0"/>
              </a:rPr>
              <a:t>AND DEVELOP AN IDS  FOR DETECTION OF RPL ATTACKS IN IOT NETWORKS USING DEEP LEARNING TECHNIQUE</a:t>
            </a:r>
          </a:p>
        </p:txBody>
      </p:sp>
      <p:pic>
        <p:nvPicPr>
          <p:cNvPr id="86" name="Google Shape;86;p13"/>
          <p:cNvPicPr preferRelativeResize="0"/>
          <p:nvPr/>
        </p:nvPicPr>
        <p:blipFill rotWithShape="1">
          <a:blip r:embed="rId3">
            <a:alphaModFix/>
          </a:blip>
          <a:srcRect/>
          <a:stretch/>
        </p:blipFill>
        <p:spPr>
          <a:xfrm>
            <a:off x="395536" y="477642"/>
            <a:ext cx="963038" cy="1118937"/>
          </a:xfrm>
          <a:prstGeom prst="rect">
            <a:avLst/>
          </a:prstGeom>
          <a:noFill/>
          <a:ln>
            <a:noFill/>
          </a:ln>
        </p:spPr>
      </p:pic>
      <p:graphicFrame>
        <p:nvGraphicFramePr>
          <p:cNvPr id="87" name="Google Shape;87;p13"/>
          <p:cNvGraphicFramePr/>
          <p:nvPr>
            <p:extLst>
              <p:ext uri="{D42A27DB-BD31-4B8C-83A1-F6EECF244321}">
                <p14:modId xmlns:p14="http://schemas.microsoft.com/office/powerpoint/2010/main" val="1032559877"/>
              </p:ext>
            </p:extLst>
          </p:nvPr>
        </p:nvGraphicFramePr>
        <p:xfrm>
          <a:off x="611560" y="3866828"/>
          <a:ext cx="3000600" cy="1528622"/>
        </p:xfrm>
        <a:graphic>
          <a:graphicData uri="http://schemas.openxmlformats.org/drawingml/2006/table">
            <a:tbl>
              <a:tblPr firstRow="1" bandRow="1">
                <a:noFill/>
                <a:tableStyleId>{2F0ADB80-4718-4C28-A365-B29420603262}</a:tableStyleId>
              </a:tblPr>
              <a:tblGrid>
                <a:gridCol w="1055325">
                  <a:extLst>
                    <a:ext uri="{9D8B030D-6E8A-4147-A177-3AD203B41FA5}">
                      <a16:colId xmlns="" xmlns:a16="http://schemas.microsoft.com/office/drawing/2014/main" val="20000"/>
                    </a:ext>
                  </a:extLst>
                </a:gridCol>
                <a:gridCol w="1945275">
                  <a:extLst>
                    <a:ext uri="{9D8B030D-6E8A-4147-A177-3AD203B41FA5}">
                      <a16:colId xmlns="" xmlns:a16="http://schemas.microsoft.com/office/drawing/2014/main" val="20001"/>
                    </a:ext>
                  </a:extLst>
                </a:gridCol>
              </a:tblGrid>
              <a:tr h="306550">
                <a:tc>
                  <a:txBody>
                    <a:bodyPr/>
                    <a:lstStyle/>
                    <a:p>
                      <a:pPr marL="0" marR="0" lvl="0" indent="0" algn="l" rtl="0">
                        <a:spcBef>
                          <a:spcPts val="0"/>
                        </a:spcBef>
                        <a:spcAft>
                          <a:spcPts val="0"/>
                        </a:spcAft>
                        <a:buNone/>
                      </a:pPr>
                      <a:r>
                        <a:rPr lang="en-IN" sz="1400" u="none" strike="noStrike" cap="none" dirty="0" err="1">
                          <a:solidFill>
                            <a:schemeClr val="dk1"/>
                          </a:solidFill>
                          <a:latin typeface="Times New Roman" pitchFamily="18" charset="0"/>
                          <a:cs typeface="Times New Roman" pitchFamily="18" charset="0"/>
                        </a:rPr>
                        <a:t>Reg</a:t>
                      </a:r>
                      <a:r>
                        <a:rPr lang="en-IN" sz="1400" u="none" strike="noStrike" cap="none" dirty="0">
                          <a:solidFill>
                            <a:schemeClr val="dk1"/>
                          </a:solidFill>
                          <a:latin typeface="Times New Roman" pitchFamily="18" charset="0"/>
                          <a:cs typeface="Times New Roman" pitchFamily="18" charset="0"/>
                        </a:rPr>
                        <a:t> .No.</a:t>
                      </a:r>
                      <a:endParaRPr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IN" sz="1400" dirty="0">
                          <a:solidFill>
                            <a:schemeClr val="dk1"/>
                          </a:solidFill>
                          <a:latin typeface="Times New Roman" pitchFamily="18" charset="0"/>
                          <a:cs typeface="Times New Roman" pitchFamily="18" charset="0"/>
                        </a:rPr>
                        <a:t>Name of the student</a:t>
                      </a:r>
                      <a:endParaRPr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0"/>
                  </a:ext>
                </a:extLst>
              </a:tr>
              <a:tr h="306550">
                <a:tc>
                  <a:txBody>
                    <a:bodyPr/>
                    <a:lstStyle/>
                    <a:p>
                      <a:pPr marL="0" marR="0" lvl="0" indent="0" algn="l" rtl="0">
                        <a:spcBef>
                          <a:spcPts val="0"/>
                        </a:spcBef>
                        <a:spcAft>
                          <a:spcPts val="0"/>
                        </a:spcAft>
                        <a:buNone/>
                      </a:pPr>
                      <a:r>
                        <a:rPr lang="en-US" sz="1400" dirty="0">
                          <a:latin typeface="Times New Roman" pitchFamily="18" charset="0"/>
                          <a:cs typeface="Times New Roman" pitchFamily="18" charset="0"/>
                        </a:rPr>
                        <a:t>1905012</a:t>
                      </a:r>
                      <a:endParaRPr sz="14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400" dirty="0">
                          <a:latin typeface="Times New Roman" pitchFamily="18" charset="0"/>
                          <a:cs typeface="Times New Roman" pitchFamily="18" charset="0"/>
                        </a:rPr>
                        <a:t>A. </a:t>
                      </a:r>
                      <a:r>
                        <a:rPr lang="en-US" sz="1400" dirty="0" err="1">
                          <a:latin typeface="Times New Roman" pitchFamily="18" charset="0"/>
                          <a:cs typeface="Times New Roman" pitchFamily="18" charset="0"/>
                        </a:rPr>
                        <a:t>Esha</a:t>
                      </a:r>
                      <a:endParaRPr lang="en-US" sz="14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1"/>
                  </a:ext>
                </a:extLst>
              </a:tr>
              <a:tr h="306550">
                <a:tc>
                  <a:txBody>
                    <a:bodyPr/>
                    <a:lstStyle/>
                    <a:p>
                      <a:pPr marL="0" marR="0" lvl="0" indent="0" algn="l" rtl="0">
                        <a:spcBef>
                          <a:spcPts val="0"/>
                        </a:spcBef>
                        <a:spcAft>
                          <a:spcPts val="0"/>
                        </a:spcAft>
                        <a:buNone/>
                      </a:pPr>
                      <a:r>
                        <a:rPr lang="en-US" sz="1400" dirty="0">
                          <a:latin typeface="Times New Roman" pitchFamily="18" charset="0"/>
                          <a:cs typeface="Times New Roman" pitchFamily="18" charset="0"/>
                        </a:rPr>
                        <a:t>1905024</a:t>
                      </a:r>
                      <a:endParaRPr sz="14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400" dirty="0">
                          <a:latin typeface="Times New Roman" pitchFamily="18" charset="0"/>
                          <a:cs typeface="Times New Roman" pitchFamily="18" charset="0"/>
                        </a:rPr>
                        <a:t>M. </a:t>
                      </a:r>
                      <a:r>
                        <a:rPr lang="en-US" sz="1400" dirty="0" err="1">
                          <a:latin typeface="Times New Roman" pitchFamily="18" charset="0"/>
                          <a:cs typeface="Times New Roman" pitchFamily="18" charset="0"/>
                        </a:rPr>
                        <a:t>Kousika</a:t>
                      </a:r>
                      <a:endParaRPr lang="en-US" sz="14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2"/>
                  </a:ext>
                </a:extLst>
              </a:tr>
              <a:tr h="304486">
                <a:tc>
                  <a:txBody>
                    <a:bodyPr/>
                    <a:lstStyle/>
                    <a:p>
                      <a:pPr marL="0" marR="0" lvl="0" indent="0" algn="l" rtl="0">
                        <a:spcBef>
                          <a:spcPts val="0"/>
                        </a:spcBef>
                        <a:spcAft>
                          <a:spcPts val="0"/>
                        </a:spcAft>
                        <a:buNone/>
                      </a:pPr>
                      <a:r>
                        <a:rPr lang="en-US" sz="1400" dirty="0">
                          <a:latin typeface="Times New Roman" pitchFamily="18" charset="0"/>
                          <a:cs typeface="Times New Roman" pitchFamily="18" charset="0"/>
                        </a:rPr>
                        <a:t>1905049</a:t>
                      </a:r>
                      <a:endParaRPr sz="14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400" dirty="0">
                          <a:latin typeface="Times New Roman" pitchFamily="18" charset="0"/>
                          <a:cs typeface="Times New Roman" pitchFamily="18" charset="0"/>
                        </a:rPr>
                        <a:t>J</a:t>
                      </a:r>
                      <a:r>
                        <a:rPr lang="en-US" sz="1400" baseline="0" dirty="0">
                          <a:latin typeface="Times New Roman" pitchFamily="18" charset="0"/>
                          <a:cs typeface="Times New Roman" pitchFamily="18" charset="0"/>
                        </a:rPr>
                        <a:t>. </a:t>
                      </a:r>
                      <a:r>
                        <a:rPr lang="en-US" sz="1400" baseline="0" dirty="0" err="1">
                          <a:latin typeface="Times New Roman" pitchFamily="18" charset="0"/>
                          <a:cs typeface="Times New Roman" pitchFamily="18" charset="0"/>
                        </a:rPr>
                        <a:t>Shubashini</a:t>
                      </a:r>
                      <a:endParaRPr lang="en-US" sz="14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3"/>
                  </a:ext>
                </a:extLst>
              </a:tr>
              <a:tr h="304486">
                <a:tc>
                  <a:txBody>
                    <a:bodyPr/>
                    <a:lstStyle/>
                    <a:p>
                      <a:pPr marL="0" marR="0" lvl="0" indent="0" algn="l" rtl="0">
                        <a:spcBef>
                          <a:spcPts val="0"/>
                        </a:spcBef>
                        <a:spcAft>
                          <a:spcPts val="0"/>
                        </a:spcAft>
                        <a:buNone/>
                      </a:pPr>
                      <a:r>
                        <a:rPr lang="en-US" sz="1400" dirty="0">
                          <a:latin typeface="Times New Roman" pitchFamily="18" charset="0"/>
                          <a:cs typeface="Times New Roman" pitchFamily="18" charset="0"/>
                        </a:rPr>
                        <a:t>2005202</a:t>
                      </a:r>
                      <a:endParaRPr sz="14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400" dirty="0">
                          <a:latin typeface="Times New Roman" pitchFamily="18" charset="0"/>
                          <a:cs typeface="Times New Roman" pitchFamily="18" charset="0"/>
                        </a:rPr>
                        <a:t>M.</a:t>
                      </a:r>
                      <a:r>
                        <a:rPr lang="en-US" sz="1400" baseline="0" dirty="0">
                          <a:latin typeface="Times New Roman" pitchFamily="18" charset="0"/>
                          <a:cs typeface="Times New Roman" pitchFamily="18" charset="0"/>
                        </a:rPr>
                        <a:t> </a:t>
                      </a:r>
                      <a:r>
                        <a:rPr lang="en-US" sz="1400" baseline="0" dirty="0" err="1">
                          <a:latin typeface="Times New Roman" pitchFamily="18" charset="0"/>
                          <a:cs typeface="Times New Roman" pitchFamily="18" charset="0"/>
                        </a:rPr>
                        <a:t>Asiya</a:t>
                      </a:r>
                      <a:r>
                        <a:rPr lang="en-US" sz="1400" baseline="0" dirty="0">
                          <a:latin typeface="Times New Roman" pitchFamily="18" charset="0"/>
                          <a:cs typeface="Times New Roman" pitchFamily="18" charset="0"/>
                        </a:rPr>
                        <a:t> </a:t>
                      </a:r>
                      <a:r>
                        <a:rPr lang="en-US" sz="1400" baseline="0" dirty="0" err="1">
                          <a:latin typeface="Times New Roman" pitchFamily="18" charset="0"/>
                          <a:cs typeface="Times New Roman" pitchFamily="18" charset="0"/>
                        </a:rPr>
                        <a:t>Begam</a:t>
                      </a:r>
                      <a:endParaRPr lang="en-US" sz="1400" dirty="0">
                        <a:latin typeface="Times New Roman" pitchFamily="18" charset="0"/>
                        <a:cs typeface="Times New Roman" pitchFamily="18" charset="0"/>
                      </a:endParaRPr>
                    </a:p>
                  </a:txBody>
                  <a:tcPr marL="68575" marR="68575" marT="34300" marB="3430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4"/>
                  </a:ext>
                </a:extLst>
              </a:tr>
            </a:tbl>
          </a:graphicData>
        </a:graphic>
      </p:graphicFrame>
      <p:sp>
        <p:nvSpPr>
          <p:cNvPr id="88" name="Google Shape;88;p13"/>
          <p:cNvSpPr txBox="1"/>
          <p:nvPr/>
        </p:nvSpPr>
        <p:spPr>
          <a:xfrm>
            <a:off x="5003233" y="3933056"/>
            <a:ext cx="3670207" cy="15003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chemeClr val="dk1"/>
                </a:solidFill>
                <a:latin typeface="Times New Roman" pitchFamily="18" charset="0"/>
                <a:ea typeface="Calibri"/>
                <a:cs typeface="Times New Roman" pitchFamily="18" charset="0"/>
                <a:sym typeface="Calibri"/>
              </a:rPr>
              <a:t>Project Guide</a:t>
            </a:r>
            <a:endParaRPr sz="2400" b="1" dirty="0">
              <a:latin typeface="Times New Roman" pitchFamily="18" charset="0"/>
              <a:cs typeface="Times New Roman" pitchFamily="18" charset="0"/>
            </a:endParaRPr>
          </a:p>
          <a:p>
            <a:pPr marL="0" marR="0" lvl="0" indent="0" algn="l" rtl="0">
              <a:spcBef>
                <a:spcPts val="0"/>
              </a:spcBef>
              <a:spcAft>
                <a:spcPts val="0"/>
              </a:spcAft>
              <a:buNone/>
            </a:pPr>
            <a:endParaRPr sz="1350" dirty="0">
              <a:solidFill>
                <a:schemeClr val="dk1"/>
              </a:solidFill>
              <a:latin typeface="Times New Roman" pitchFamily="18" charset="0"/>
              <a:ea typeface="Calibri"/>
              <a:cs typeface="Times New Roman" pitchFamily="18" charset="0"/>
              <a:sym typeface="Calibri"/>
            </a:endParaRPr>
          </a:p>
          <a:p>
            <a:pPr marL="0" marR="0" lvl="0" indent="0" algn="l" rtl="0">
              <a:spcBef>
                <a:spcPts val="0"/>
              </a:spcBef>
              <a:spcAft>
                <a:spcPts val="0"/>
              </a:spcAft>
              <a:buNone/>
            </a:pPr>
            <a:r>
              <a:rPr lang="en-US" sz="1350" dirty="0">
                <a:solidFill>
                  <a:schemeClr val="dk1"/>
                </a:solidFill>
                <a:latin typeface="Times New Roman" pitchFamily="18" charset="0"/>
                <a:cs typeface="Times New Roman" pitchFamily="18" charset="0"/>
                <a:sym typeface="Calibri"/>
              </a:rPr>
              <a:t>Dr. M </a:t>
            </a:r>
            <a:r>
              <a:rPr lang="en-US" sz="1350" dirty="0" err="1">
                <a:solidFill>
                  <a:schemeClr val="dk1"/>
                </a:solidFill>
                <a:latin typeface="Times New Roman" pitchFamily="18" charset="0"/>
                <a:cs typeface="Times New Roman" pitchFamily="18" charset="0"/>
                <a:sym typeface="Calibri"/>
              </a:rPr>
              <a:t>Mohanapriya</a:t>
            </a:r>
            <a:r>
              <a:rPr lang="en-US" sz="1350" dirty="0">
                <a:solidFill>
                  <a:schemeClr val="dk1"/>
                </a:solidFill>
                <a:latin typeface="Times New Roman" pitchFamily="18" charset="0"/>
                <a:cs typeface="Times New Roman" pitchFamily="18" charset="0"/>
                <a:sym typeface="Calibri"/>
              </a:rPr>
              <a:t>,</a:t>
            </a:r>
          </a:p>
          <a:p>
            <a:pPr marL="0" marR="0" lvl="0" indent="0" algn="l" rtl="0">
              <a:spcBef>
                <a:spcPts val="0"/>
              </a:spcBef>
              <a:spcAft>
                <a:spcPts val="0"/>
              </a:spcAft>
              <a:buNone/>
            </a:pPr>
            <a:r>
              <a:rPr lang="en-US" sz="1350" dirty="0">
                <a:solidFill>
                  <a:schemeClr val="dk1"/>
                </a:solidFill>
                <a:latin typeface="Times New Roman" pitchFamily="18" charset="0"/>
                <a:cs typeface="Times New Roman" pitchFamily="18" charset="0"/>
                <a:sym typeface="Calibri"/>
              </a:rPr>
              <a:t>Associate Professor,</a:t>
            </a:r>
          </a:p>
          <a:p>
            <a:pPr marL="0" marR="0" lvl="0" indent="0" algn="l" rtl="0">
              <a:spcBef>
                <a:spcPts val="0"/>
              </a:spcBef>
              <a:spcAft>
                <a:spcPts val="0"/>
              </a:spcAft>
              <a:buNone/>
            </a:pPr>
            <a:r>
              <a:rPr lang="en-US" sz="1350" dirty="0">
                <a:solidFill>
                  <a:schemeClr val="dk1"/>
                </a:solidFill>
                <a:latin typeface="Times New Roman" pitchFamily="18" charset="0"/>
                <a:cs typeface="Times New Roman" pitchFamily="18" charset="0"/>
                <a:sym typeface="Calibri"/>
              </a:rPr>
              <a:t>Department of Computer Science and Engineering</a:t>
            </a:r>
            <a:endParaRPr dirty="0">
              <a:latin typeface="Times New Roman" pitchFamily="18" charset="0"/>
              <a:cs typeface="Times New Roman" pitchFamily="18" charset="0"/>
            </a:endParaRPr>
          </a:p>
          <a:p>
            <a:pPr marL="0" marR="0" lvl="0" indent="0" algn="l" rtl="0">
              <a:spcBef>
                <a:spcPts val="0"/>
              </a:spcBef>
              <a:spcAft>
                <a:spcPts val="0"/>
              </a:spcAft>
              <a:buNone/>
            </a:pPr>
            <a:endParaRPr sz="1350" dirty="0">
              <a:solidFill>
                <a:schemeClr val="dk1"/>
              </a:solidFill>
              <a:latin typeface="Calibri"/>
              <a:ea typeface="Calibri"/>
              <a:cs typeface="Calibri"/>
              <a:sym typeface="Calibri"/>
            </a:endParaRPr>
          </a:p>
        </p:txBody>
      </p:sp>
      <p:sp>
        <p:nvSpPr>
          <p:cNvPr id="2" name="TextBox 1"/>
          <p:cNvSpPr txBox="1"/>
          <p:nvPr/>
        </p:nvSpPr>
        <p:spPr>
          <a:xfrm>
            <a:off x="539552" y="3321861"/>
            <a:ext cx="2260555" cy="461665"/>
          </a:xfrm>
          <a:prstGeom prst="rect">
            <a:avLst/>
          </a:prstGeom>
          <a:noFill/>
        </p:spPr>
        <p:txBody>
          <a:bodyPr wrap="none" rtlCol="0">
            <a:spAutoFit/>
          </a:bodyPr>
          <a:lstStyle/>
          <a:p>
            <a:r>
              <a:rPr lang="en-US" sz="2400" b="1" dirty="0">
                <a:latin typeface="Times New Roman" pitchFamily="18" charset="0"/>
                <a:cs typeface="Times New Roman" pitchFamily="18" charset="0"/>
              </a:rPr>
              <a:t>Team Members</a:t>
            </a:r>
            <a:endParaRPr lang="en-IN" sz="2400" b="1" dirty="0">
              <a:latin typeface="Times New Roman" pitchFamily="18" charset="0"/>
              <a:cs typeface="Times New Roman" pitchFamily="18"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a:t>
            </a:fld>
            <a:endParaRPr lang="en-IN"/>
          </a:p>
        </p:txBody>
      </p:sp>
      <p:sp>
        <p:nvSpPr>
          <p:cNvPr id="4" name="Date Placeholder 3"/>
          <p:cNvSpPr>
            <a:spLocks noGrp="1"/>
          </p:cNvSpPr>
          <p:nvPr>
            <p:ph type="dt" idx="10"/>
          </p:nvPr>
        </p:nvSpPr>
        <p:spPr/>
        <p:txBody>
          <a:bodyPr/>
          <a:lstStyle/>
          <a:p>
            <a:r>
              <a:rPr lang="en-US" dirty="0" smtClean="0"/>
              <a:t>5/13/2023</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23528" y="260648"/>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4000" b="1" dirty="0" smtClean="0">
                <a:latin typeface="Times New Roman" pitchFamily="18" charset="0"/>
                <a:cs typeface="Times New Roman" pitchFamily="18" charset="0"/>
              </a:rPr>
              <a:t>DATA GENERATION</a:t>
            </a:r>
            <a:endParaRPr lang="en-US" sz="40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628650" y="1412776"/>
            <a:ext cx="7886700" cy="4764187"/>
          </a:xfrm>
        </p:spPr>
        <p:txBody>
          <a:bodyPr>
            <a:normAutofit/>
          </a:bodyPr>
          <a:lstStyle/>
          <a:p>
            <a:pPr algn="just">
              <a:lnSpc>
                <a:spcPct val="120000"/>
              </a:lnSpc>
            </a:pPr>
            <a:r>
              <a:rPr lang="en-US" sz="1800" dirty="0">
                <a:latin typeface="Times New Roman" pitchFamily="18" charset="0"/>
                <a:cs typeface="Times New Roman" pitchFamily="18" charset="0"/>
              </a:rPr>
              <a:t>Simulation of 6LOWPAN network in </a:t>
            </a:r>
            <a:r>
              <a:rPr lang="en-US" sz="1800" dirty="0" err="1">
                <a:latin typeface="Times New Roman" pitchFamily="18" charset="0"/>
                <a:cs typeface="Times New Roman" pitchFamily="18" charset="0"/>
              </a:rPr>
              <a:t>Cooja</a:t>
            </a:r>
            <a:r>
              <a:rPr lang="en-US" sz="1800" dirty="0">
                <a:latin typeface="Times New Roman" pitchFamily="18" charset="0"/>
                <a:cs typeface="Times New Roman" pitchFamily="18" charset="0"/>
              </a:rPr>
              <a:t> Simulator</a:t>
            </a:r>
          </a:p>
          <a:p>
            <a:pPr algn="just">
              <a:lnSpc>
                <a:spcPct val="120000"/>
              </a:lnSpc>
            </a:pPr>
            <a:r>
              <a:rPr lang="en-US" sz="1800" dirty="0">
                <a:latin typeface="Times New Roman" pitchFamily="18" charset="0"/>
                <a:cs typeface="Times New Roman" pitchFamily="18" charset="0"/>
              </a:rPr>
              <a:t>Normal data traffic </a:t>
            </a:r>
            <a:r>
              <a:rPr lang="en-US" sz="1800" dirty="0" err="1">
                <a:latin typeface="Times New Roman" pitchFamily="18" charset="0"/>
                <a:cs typeface="Times New Roman" pitchFamily="18" charset="0"/>
              </a:rPr>
              <a:t>pcap</a:t>
            </a:r>
            <a:r>
              <a:rPr lang="en-US" sz="1800" dirty="0">
                <a:latin typeface="Times New Roman" pitchFamily="18" charset="0"/>
                <a:cs typeface="Times New Roman" pitchFamily="18" charset="0"/>
              </a:rPr>
              <a:t> files collection.</a:t>
            </a:r>
          </a:p>
          <a:p>
            <a:pPr algn="just">
              <a:lnSpc>
                <a:spcPct val="120000"/>
              </a:lnSpc>
            </a:pPr>
            <a:r>
              <a:rPr lang="en-US" sz="1800" dirty="0">
                <a:latin typeface="Times New Roman" pitchFamily="18" charset="0"/>
                <a:cs typeface="Times New Roman" pitchFamily="18" charset="0"/>
              </a:rPr>
              <a:t>Attack creation:</a:t>
            </a:r>
          </a:p>
          <a:p>
            <a:pPr lvl="1" algn="just">
              <a:lnSpc>
                <a:spcPct val="120000"/>
              </a:lnSpc>
              <a:buFont typeface="+mj-lt"/>
              <a:buAutoNum type="arabicPeriod"/>
            </a:pPr>
            <a:r>
              <a:rPr lang="en-US" sz="1800" dirty="0">
                <a:latin typeface="Times New Roman" pitchFamily="18" charset="0"/>
                <a:cs typeface="Times New Roman" pitchFamily="18" charset="0"/>
              </a:rPr>
              <a:t>Version Change</a:t>
            </a:r>
          </a:p>
          <a:p>
            <a:pPr lvl="1" algn="just">
              <a:lnSpc>
                <a:spcPct val="120000"/>
              </a:lnSpc>
              <a:buFont typeface="+mj-lt"/>
              <a:buAutoNum type="arabicPeriod"/>
            </a:pPr>
            <a:r>
              <a:rPr lang="en-US" sz="1800" dirty="0">
                <a:latin typeface="Times New Roman" pitchFamily="18" charset="0"/>
                <a:cs typeface="Times New Roman" pitchFamily="18" charset="0"/>
              </a:rPr>
              <a:t>Flooding</a:t>
            </a:r>
          </a:p>
          <a:p>
            <a:pPr lvl="1" algn="just">
              <a:lnSpc>
                <a:spcPct val="120000"/>
              </a:lnSpc>
              <a:buFont typeface="+mj-lt"/>
              <a:buAutoNum type="arabicPeriod"/>
            </a:pPr>
            <a:r>
              <a:rPr lang="en-US" sz="1800" dirty="0">
                <a:latin typeface="Times New Roman" pitchFamily="18" charset="0"/>
                <a:cs typeface="Times New Roman" pitchFamily="18" charset="0"/>
              </a:rPr>
              <a:t>Sinkhole </a:t>
            </a:r>
          </a:p>
          <a:p>
            <a:pPr algn="just">
              <a:lnSpc>
                <a:spcPct val="120000"/>
              </a:lnSpc>
            </a:pPr>
            <a:r>
              <a:rPr lang="en-US" sz="1800" dirty="0">
                <a:latin typeface="Times New Roman" pitchFamily="18" charset="0"/>
                <a:cs typeface="Times New Roman" pitchFamily="18" charset="0"/>
              </a:rPr>
              <a:t>Attack data traffic </a:t>
            </a:r>
            <a:r>
              <a:rPr lang="en-US" sz="1800" dirty="0" err="1">
                <a:latin typeface="Times New Roman" pitchFamily="18" charset="0"/>
                <a:cs typeface="Times New Roman" pitchFamily="18" charset="0"/>
              </a:rPr>
              <a:t>pcap</a:t>
            </a:r>
            <a:r>
              <a:rPr lang="en-US" sz="1800" dirty="0">
                <a:latin typeface="Times New Roman" pitchFamily="18" charset="0"/>
                <a:cs typeface="Times New Roman" pitchFamily="18" charset="0"/>
              </a:rPr>
              <a:t> files collection</a:t>
            </a:r>
          </a:p>
          <a:p>
            <a:pPr algn="just">
              <a:lnSpc>
                <a:spcPct val="120000"/>
              </a:lnSpc>
            </a:pPr>
            <a:r>
              <a:rPr lang="en-US" sz="1800" dirty="0" err="1">
                <a:latin typeface="Times New Roman" pitchFamily="18" charset="0"/>
                <a:cs typeface="Times New Roman" pitchFamily="18" charset="0"/>
              </a:rPr>
              <a:t>Pcap</a:t>
            </a:r>
            <a:r>
              <a:rPr lang="en-US" sz="1800" dirty="0">
                <a:latin typeface="Times New Roman" pitchFamily="18" charset="0"/>
                <a:cs typeface="Times New Roman" pitchFamily="18" charset="0"/>
              </a:rPr>
              <a:t> to </a:t>
            </a:r>
            <a:r>
              <a:rPr lang="en-US" sz="1800" dirty="0" err="1">
                <a:latin typeface="Times New Roman" pitchFamily="18" charset="0"/>
                <a:cs typeface="Times New Roman" pitchFamily="18" charset="0"/>
              </a:rPr>
              <a:t>csv</a:t>
            </a:r>
            <a:r>
              <a:rPr lang="en-US" sz="1800" dirty="0">
                <a:latin typeface="Times New Roman" pitchFamily="18" charset="0"/>
                <a:cs typeface="Times New Roman" pitchFamily="18" charset="0"/>
              </a:rPr>
              <a:t> file conversion using </a:t>
            </a:r>
            <a:r>
              <a:rPr lang="en-US" sz="1800" dirty="0" err="1">
                <a:latin typeface="Times New Roman" pitchFamily="18" charset="0"/>
                <a:cs typeface="Times New Roman" pitchFamily="18" charset="0"/>
              </a:rPr>
              <a:t>wireshark</a:t>
            </a:r>
            <a:r>
              <a:rPr lang="en-US" sz="1800" dirty="0">
                <a:latin typeface="Times New Roman" pitchFamily="18" charset="0"/>
                <a:cs typeface="Times New Roman" pitchFamily="18" charset="0"/>
              </a:rPr>
              <a:t>.</a:t>
            </a:r>
            <a:endParaRPr lang="en-IN" sz="1800" dirty="0">
              <a:latin typeface="Times New Roman" pitchFamily="18" charset="0"/>
              <a:cs typeface="Times New Roman" pitchFamily="18" charset="0"/>
            </a:endParaRPr>
          </a:p>
          <a:p>
            <a:pPr marL="114300" indent="0" algn="just">
              <a:lnSpc>
                <a:spcPct val="120000"/>
              </a:lnSpc>
              <a:buNone/>
            </a:pPr>
            <a:endParaRPr lang="en-US" sz="1800" dirty="0">
              <a:latin typeface="Times New Roman" pitchFamily="18" charset="0"/>
              <a:cs typeface="Times New Roman" pitchFamily="18" charset="0"/>
            </a:endParaRPr>
          </a:p>
          <a:p>
            <a:pPr marL="114300" indent="0" algn="just">
              <a:lnSpc>
                <a:spcPct val="120000"/>
              </a:lnSpc>
              <a:buNone/>
            </a:pPr>
            <a:endParaRPr lang="en-IN" sz="1800" dirty="0">
              <a:latin typeface="Times New Roman"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10</a:t>
            </a:fld>
            <a:endParaRPr lang="en-IN" dirty="0"/>
          </a:p>
        </p:txBody>
      </p:sp>
      <p:sp>
        <p:nvSpPr>
          <p:cNvPr id="4" name="Date Placeholder 3"/>
          <p:cNvSpPr>
            <a:spLocks noGrp="1"/>
          </p:cNvSpPr>
          <p:nvPr>
            <p:ph type="dt" idx="10"/>
          </p:nvPr>
        </p:nvSpPr>
        <p:spPr/>
        <p:txBody>
          <a:bodyPr/>
          <a:lstStyle/>
          <a:p>
            <a:fld id="{46DDA85C-1C83-4FA4-9936-7E7551A53E89}" type="datetime1">
              <a:rPr lang="en-US" smtClean="0"/>
              <a:t>5/15/2023</a:t>
            </a:fld>
            <a:endParaRPr lang="en-IN"/>
          </a:p>
        </p:txBody>
      </p:sp>
    </p:spTree>
    <p:extLst>
      <p:ext uri="{BB962C8B-B14F-4D97-AF65-F5344CB8AC3E}">
        <p14:creationId xmlns:p14="http://schemas.microsoft.com/office/powerpoint/2010/main" val="40788252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95536" y="260648"/>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4000" b="1" dirty="0" smtClean="0">
                <a:latin typeface="Times New Roman" pitchFamily="18" charset="0"/>
                <a:cs typeface="Times New Roman" pitchFamily="18" charset="0"/>
              </a:rPr>
              <a:t>CLASSIFICATION MODEL</a:t>
            </a:r>
            <a:endParaRPr lang="en-US" sz="40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628650" y="1412776"/>
            <a:ext cx="7886700" cy="4764187"/>
          </a:xfrm>
        </p:spPr>
        <p:txBody>
          <a:bodyPr>
            <a:normAutofit fontScale="70000" lnSpcReduction="20000"/>
          </a:bodyPr>
          <a:lstStyle/>
          <a:p>
            <a:pPr algn="just">
              <a:lnSpc>
                <a:spcPct val="120000"/>
              </a:lnSpc>
            </a:pPr>
            <a:r>
              <a:rPr lang="en-US" sz="2900" dirty="0">
                <a:latin typeface="Times New Roman" pitchFamily="18" charset="0"/>
                <a:cs typeface="Times New Roman" pitchFamily="18" charset="0"/>
              </a:rPr>
              <a:t>Data Preprocessing</a:t>
            </a:r>
          </a:p>
          <a:p>
            <a:pPr marL="571500" lvl="1" indent="0" algn="just">
              <a:lnSpc>
                <a:spcPct val="120000"/>
              </a:lnSpc>
              <a:buNone/>
            </a:pPr>
            <a:r>
              <a:rPr lang="en-US" sz="2900" dirty="0">
                <a:latin typeface="Times New Roman" pitchFamily="18" charset="0"/>
                <a:cs typeface="Times New Roman" pitchFamily="18" charset="0"/>
              </a:rPr>
              <a:t>      - Feature </a:t>
            </a:r>
            <a:r>
              <a:rPr lang="en-US" sz="2900" dirty="0" smtClean="0">
                <a:latin typeface="Times New Roman" pitchFamily="18" charset="0"/>
                <a:cs typeface="Times New Roman" pitchFamily="18" charset="0"/>
              </a:rPr>
              <a:t>Expansion</a:t>
            </a:r>
            <a:endParaRPr lang="en-US" sz="2900" dirty="0">
              <a:latin typeface="Times New Roman" pitchFamily="18" charset="0"/>
              <a:cs typeface="Times New Roman" pitchFamily="18" charset="0"/>
            </a:endParaRPr>
          </a:p>
          <a:p>
            <a:pPr marL="571500" lvl="1" indent="0" algn="just">
              <a:lnSpc>
                <a:spcPct val="120000"/>
              </a:lnSpc>
              <a:buNone/>
            </a:pPr>
            <a:r>
              <a:rPr lang="en-US" sz="2900" dirty="0">
                <a:latin typeface="Times New Roman" pitchFamily="18" charset="0"/>
                <a:cs typeface="Times New Roman" pitchFamily="18" charset="0"/>
              </a:rPr>
              <a:t>      </a:t>
            </a:r>
            <a:r>
              <a:rPr lang="en-US" sz="2900" dirty="0" smtClean="0">
                <a:latin typeface="Times New Roman" pitchFamily="18" charset="0"/>
                <a:cs typeface="Times New Roman" pitchFamily="18" charset="0"/>
              </a:rPr>
              <a:t>- </a:t>
            </a:r>
            <a:r>
              <a:rPr lang="en-US" sz="2900" dirty="0">
                <a:latin typeface="Times New Roman" pitchFamily="18" charset="0"/>
                <a:cs typeface="Times New Roman" pitchFamily="18" charset="0"/>
              </a:rPr>
              <a:t>Labeling Attack and Normal packets</a:t>
            </a:r>
          </a:p>
          <a:p>
            <a:pPr algn="just">
              <a:lnSpc>
                <a:spcPct val="120000"/>
              </a:lnSpc>
            </a:pPr>
            <a:r>
              <a:rPr lang="en-US" sz="2900" dirty="0">
                <a:latin typeface="Times New Roman" pitchFamily="18" charset="0"/>
                <a:cs typeface="Times New Roman" pitchFamily="18" charset="0"/>
              </a:rPr>
              <a:t>Training Phase</a:t>
            </a:r>
          </a:p>
          <a:p>
            <a:pPr marL="114300" indent="0" algn="just">
              <a:lnSpc>
                <a:spcPct val="120000"/>
              </a:lnSpc>
              <a:buNone/>
            </a:pPr>
            <a:r>
              <a:rPr lang="en-US" sz="2900" dirty="0">
                <a:latin typeface="Times New Roman" pitchFamily="18" charset="0"/>
                <a:cs typeface="Times New Roman" pitchFamily="18" charset="0"/>
              </a:rPr>
              <a:t>            - Learning with Deep Learning Model</a:t>
            </a:r>
          </a:p>
          <a:p>
            <a:pPr algn="just">
              <a:lnSpc>
                <a:spcPct val="120000"/>
              </a:lnSpc>
            </a:pPr>
            <a:r>
              <a:rPr lang="en-US" sz="2900" dirty="0">
                <a:latin typeface="Times New Roman" pitchFamily="18" charset="0"/>
                <a:cs typeface="Times New Roman" pitchFamily="18" charset="0"/>
              </a:rPr>
              <a:t>Testing Phase </a:t>
            </a:r>
          </a:p>
          <a:p>
            <a:pPr marL="114300" indent="0" algn="just">
              <a:lnSpc>
                <a:spcPct val="120000"/>
              </a:lnSpc>
              <a:buNone/>
            </a:pPr>
            <a:r>
              <a:rPr lang="en-US" sz="2900" dirty="0">
                <a:latin typeface="Times New Roman" pitchFamily="18" charset="0"/>
                <a:cs typeface="Times New Roman" pitchFamily="18" charset="0"/>
              </a:rPr>
              <a:t>           - Attack Detection</a:t>
            </a:r>
          </a:p>
          <a:p>
            <a:pPr algn="just">
              <a:lnSpc>
                <a:spcPct val="120000"/>
              </a:lnSpc>
            </a:pPr>
            <a:r>
              <a:rPr lang="en-US" sz="2900" dirty="0">
                <a:latin typeface="Times New Roman" pitchFamily="18" charset="0"/>
                <a:cs typeface="Times New Roman" pitchFamily="18" charset="0"/>
              </a:rPr>
              <a:t>Attack Classification</a:t>
            </a:r>
          </a:p>
          <a:p>
            <a:pPr marL="114300" indent="0" algn="just">
              <a:lnSpc>
                <a:spcPct val="120000"/>
              </a:lnSpc>
              <a:buNone/>
            </a:pPr>
            <a:r>
              <a:rPr lang="en-US" sz="2900" dirty="0">
                <a:latin typeface="Times New Roman" pitchFamily="18" charset="0"/>
                <a:cs typeface="Times New Roman" pitchFamily="18" charset="0"/>
              </a:rPr>
              <a:t>           -  Classification of normal and </a:t>
            </a:r>
            <a:r>
              <a:rPr lang="en-US" sz="2900" dirty="0" smtClean="0">
                <a:latin typeface="Times New Roman" pitchFamily="18" charset="0"/>
                <a:cs typeface="Times New Roman" pitchFamily="18" charset="0"/>
              </a:rPr>
              <a:t>three</a:t>
            </a:r>
            <a:r>
              <a:rPr lang="en-US" sz="2900" dirty="0" smtClean="0">
                <a:latin typeface="Times New Roman" pitchFamily="18" charset="0"/>
                <a:cs typeface="Times New Roman" pitchFamily="18" charset="0"/>
              </a:rPr>
              <a:t> </a:t>
            </a:r>
            <a:r>
              <a:rPr lang="en-US" sz="2900" dirty="0">
                <a:latin typeface="Times New Roman" pitchFamily="18" charset="0"/>
                <a:cs typeface="Times New Roman" pitchFamily="18" charset="0"/>
              </a:rPr>
              <a:t>different types of attacks.</a:t>
            </a:r>
          </a:p>
          <a:p>
            <a:pPr marL="114300" indent="0" algn="just">
              <a:lnSpc>
                <a:spcPct val="120000"/>
              </a:lnSpc>
              <a:buNone/>
            </a:pPr>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11</a:t>
            </a:fld>
            <a:endParaRPr lang="en-IN" dirty="0"/>
          </a:p>
        </p:txBody>
      </p:sp>
      <p:sp>
        <p:nvSpPr>
          <p:cNvPr id="4" name="Date Placeholder 3"/>
          <p:cNvSpPr>
            <a:spLocks noGrp="1"/>
          </p:cNvSpPr>
          <p:nvPr>
            <p:ph type="dt" idx="10"/>
          </p:nvPr>
        </p:nvSpPr>
        <p:spPr/>
        <p:txBody>
          <a:bodyPr/>
          <a:lstStyle/>
          <a:p>
            <a:fld id="{46DDA85C-1C83-4FA4-9936-7E7551A53E89}" type="datetime1">
              <a:rPr lang="en-US" smtClean="0"/>
              <a:t>5/15/2023</a:t>
            </a:fld>
            <a:endParaRPr lang="en-IN"/>
          </a:p>
        </p:txBody>
      </p:sp>
    </p:spTree>
    <p:extLst>
      <p:ext uri="{BB962C8B-B14F-4D97-AF65-F5344CB8AC3E}">
        <p14:creationId xmlns:p14="http://schemas.microsoft.com/office/powerpoint/2010/main" val="18599660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95536" y="260648"/>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4000" b="1" dirty="0" smtClean="0">
                <a:latin typeface="Times New Roman" pitchFamily="18" charset="0"/>
                <a:cs typeface="Times New Roman" pitchFamily="18" charset="0"/>
              </a:rPr>
              <a:t>ARCHITECTURE</a:t>
            </a:r>
            <a:endParaRPr lang="en-US" sz="40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628650" y="1412776"/>
            <a:ext cx="7886700" cy="4764187"/>
          </a:xfrm>
        </p:spPr>
        <p:txBody>
          <a:bodyPr>
            <a:normAutofit/>
          </a:bodyPr>
          <a:lstStyle/>
          <a:p>
            <a:pPr algn="just">
              <a:lnSpc>
                <a:spcPct val="120000"/>
              </a:lnSpc>
            </a:pPr>
            <a:endParaRPr lang="en-IN" dirty="0">
              <a:latin typeface="Times New Roman"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12</a:t>
            </a:fld>
            <a:endParaRPr lang="en-IN" dirty="0"/>
          </a:p>
        </p:txBody>
      </p:sp>
      <p:sp>
        <p:nvSpPr>
          <p:cNvPr id="4" name="Date Placeholder 3"/>
          <p:cNvSpPr>
            <a:spLocks noGrp="1"/>
          </p:cNvSpPr>
          <p:nvPr>
            <p:ph type="dt" idx="10"/>
          </p:nvPr>
        </p:nvSpPr>
        <p:spPr/>
        <p:txBody>
          <a:bodyPr/>
          <a:lstStyle/>
          <a:p>
            <a:fld id="{46DDA85C-1C83-4FA4-9936-7E7551A53E89}" type="datetime1">
              <a:rPr lang="en-US" smtClean="0"/>
              <a:t>5/15/2023</a:t>
            </a:fld>
            <a:endParaRPr lang="en-IN"/>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268760"/>
            <a:ext cx="5566107"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69866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95536" y="260648"/>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4000" b="1" dirty="0" smtClean="0">
                <a:latin typeface="Times New Roman" pitchFamily="18" charset="0"/>
                <a:cs typeface="Times New Roman" pitchFamily="18" charset="0"/>
              </a:rPr>
              <a:t>SINKHOLE ATTACK</a:t>
            </a:r>
            <a:endParaRPr lang="en-US" sz="40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628650" y="1412776"/>
            <a:ext cx="7886700" cy="4764187"/>
          </a:xfrm>
        </p:spPr>
        <p:txBody>
          <a:bodyPr>
            <a:normAutofit fontScale="70000" lnSpcReduction="20000"/>
          </a:bodyPr>
          <a:lstStyle/>
          <a:p>
            <a:pPr algn="just">
              <a:lnSpc>
                <a:spcPct val="120000"/>
              </a:lnSpc>
            </a:pPr>
            <a:r>
              <a:rPr lang="en-US" dirty="0">
                <a:latin typeface="Times New Roman" pitchFamily="18" charset="0"/>
                <a:cs typeface="Times New Roman" pitchFamily="18" charset="0"/>
              </a:rPr>
              <a:t>Sinkhole attack is another variant of isolation attack.</a:t>
            </a:r>
          </a:p>
          <a:p>
            <a:pPr algn="just">
              <a:lnSpc>
                <a:spcPct val="120000"/>
              </a:lnSpc>
            </a:pPr>
            <a:r>
              <a:rPr lang="en-US" dirty="0">
                <a:latin typeface="Times New Roman" pitchFamily="18" charset="0"/>
                <a:cs typeface="Times New Roman" pitchFamily="18" charset="0"/>
              </a:rPr>
              <a:t>Sinkhole attack in RPL is actually a combination of two types of attacks.  </a:t>
            </a:r>
          </a:p>
          <a:p>
            <a:pPr marL="114300" indent="0" algn="just">
              <a:lnSpc>
                <a:spcPct val="120000"/>
              </a:lnSpc>
              <a:buNone/>
            </a:pPr>
            <a:r>
              <a:rPr lang="en-US" dirty="0">
                <a:latin typeface="Times New Roman" pitchFamily="18" charset="0"/>
                <a:cs typeface="Times New Roman" pitchFamily="18" charset="0"/>
              </a:rPr>
              <a:t>        Rank decrease attack	</a:t>
            </a:r>
          </a:p>
          <a:p>
            <a:pPr marL="114300" indent="0" algn="just">
              <a:lnSpc>
                <a:spcPct val="120000"/>
              </a:lnSpc>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Blackhole</a:t>
            </a:r>
            <a:r>
              <a:rPr lang="en-US" dirty="0">
                <a:latin typeface="Times New Roman" pitchFamily="18" charset="0"/>
                <a:cs typeface="Times New Roman" pitchFamily="18" charset="0"/>
              </a:rPr>
              <a:t> attack</a:t>
            </a:r>
          </a:p>
          <a:p>
            <a:pPr algn="just">
              <a:lnSpc>
                <a:spcPct val="120000"/>
              </a:lnSpc>
            </a:pPr>
            <a:r>
              <a:rPr lang="en-US" dirty="0">
                <a:latin typeface="Times New Roman" pitchFamily="18" charset="0"/>
                <a:cs typeface="Times New Roman" pitchFamily="18" charset="0"/>
              </a:rPr>
              <a:t>Attacking node uses rank decrease attack to attract more nodes to select it as their preferred parent.</a:t>
            </a:r>
          </a:p>
          <a:p>
            <a:pPr algn="just">
              <a:lnSpc>
                <a:spcPct val="120000"/>
              </a:lnSpc>
            </a:pPr>
            <a:r>
              <a:rPr lang="en-US" dirty="0">
                <a:latin typeface="Times New Roman" pitchFamily="18" charset="0"/>
                <a:cs typeface="Times New Roman" pitchFamily="18" charset="0"/>
              </a:rPr>
              <a:t>It will drop all their packets thereby isolating them from root node and the network.</a:t>
            </a:r>
          </a:p>
          <a:p>
            <a:pPr marL="114300" indent="0" algn="just">
              <a:lnSpc>
                <a:spcPct val="120000"/>
              </a:lnSpc>
              <a:buNone/>
            </a:pPr>
            <a:endParaRPr lang="en-US" dirty="0">
              <a:latin typeface="Times New Roman" pitchFamily="18" charset="0"/>
              <a:cs typeface="Times New Roman" pitchFamily="18" charset="0"/>
            </a:endParaRPr>
          </a:p>
          <a:p>
            <a:pPr marL="114300" indent="0" algn="just">
              <a:lnSpc>
                <a:spcPct val="120000"/>
              </a:lnSpc>
              <a:buNone/>
            </a:pPr>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13</a:t>
            </a:fld>
            <a:endParaRPr lang="en-IN" dirty="0"/>
          </a:p>
        </p:txBody>
      </p:sp>
      <p:sp>
        <p:nvSpPr>
          <p:cNvPr id="4" name="Date Placeholder 3"/>
          <p:cNvSpPr>
            <a:spLocks noGrp="1"/>
          </p:cNvSpPr>
          <p:nvPr>
            <p:ph type="dt" idx="10"/>
          </p:nvPr>
        </p:nvSpPr>
        <p:spPr/>
        <p:txBody>
          <a:bodyPr/>
          <a:lstStyle/>
          <a:p>
            <a:fld id="{46DDA85C-1C83-4FA4-9936-7E7551A53E89}" type="datetime1">
              <a:rPr lang="en-US" smtClean="0"/>
              <a:t>5/15/2023</a:t>
            </a:fld>
            <a:endParaRPr lang="en-IN"/>
          </a:p>
        </p:txBody>
      </p:sp>
      <p:pic>
        <p:nvPicPr>
          <p:cNvPr id="3074" name="Picture 2" descr="SoS-RPL: Securing Internet of Things Against Sinkhole Attack Using RPL  Protocol-Based Node Rating and Ranking Mechanism | SpringerLin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4869160"/>
            <a:ext cx="3384376" cy="1823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8472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95536" y="260648"/>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4000" b="1" dirty="0" smtClean="0">
                <a:latin typeface="Times New Roman" pitchFamily="18" charset="0"/>
                <a:cs typeface="Times New Roman" pitchFamily="18" charset="0"/>
              </a:rPr>
              <a:t>RANK DECREASED ATTACK</a:t>
            </a:r>
            <a:endParaRPr lang="en-US" sz="40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628650" y="1412776"/>
            <a:ext cx="7886700" cy="4764187"/>
          </a:xfrm>
        </p:spPr>
        <p:txBody>
          <a:bodyPr>
            <a:normAutofit fontScale="85000" lnSpcReduction="20000"/>
          </a:bodyPr>
          <a:lstStyle/>
          <a:p>
            <a:pPr algn="just">
              <a:lnSpc>
                <a:spcPct val="120000"/>
              </a:lnSpc>
            </a:pPr>
            <a:r>
              <a:rPr lang="en-US" dirty="0">
                <a:latin typeface="Times New Roman" pitchFamily="18" charset="0"/>
                <a:cs typeface="Times New Roman" pitchFamily="18" charset="0"/>
              </a:rPr>
              <a:t>To implement rank decrease attack, some changes are made in normal source code of RPL implementation in </a:t>
            </a:r>
            <a:r>
              <a:rPr lang="en-US" dirty="0" err="1">
                <a:latin typeface="Times New Roman" pitchFamily="18" charset="0"/>
                <a:cs typeface="Times New Roman" pitchFamily="18" charset="0"/>
              </a:rPr>
              <a:t>Contiki</a:t>
            </a:r>
            <a:r>
              <a:rPr lang="en-US" dirty="0">
                <a:latin typeface="Times New Roman" pitchFamily="18" charset="0"/>
                <a:cs typeface="Times New Roman" pitchFamily="18" charset="0"/>
              </a:rPr>
              <a:t>.</a:t>
            </a:r>
          </a:p>
          <a:p>
            <a:pPr algn="just">
              <a:lnSpc>
                <a:spcPct val="120000"/>
              </a:lnSpc>
            </a:pPr>
            <a:r>
              <a:rPr lang="en-US" dirty="0">
                <a:latin typeface="Times New Roman" pitchFamily="18" charset="0"/>
                <a:cs typeface="Times New Roman" pitchFamily="18" charset="0"/>
              </a:rPr>
              <a:t>The files to be modified are located in the directory “</a:t>
            </a:r>
            <a:r>
              <a:rPr lang="en-US" dirty="0" err="1">
                <a:latin typeface="Times New Roman" pitchFamily="18" charset="0"/>
                <a:cs typeface="Times New Roman" pitchFamily="18" charset="0"/>
              </a:rPr>
              <a:t>contiki</a:t>
            </a:r>
            <a:r>
              <a:rPr lang="en-US" dirty="0">
                <a:latin typeface="Times New Roman" pitchFamily="18" charset="0"/>
                <a:cs typeface="Times New Roman" pitchFamily="18" charset="0"/>
              </a:rPr>
              <a:t>/core/net/</a:t>
            </a:r>
            <a:r>
              <a:rPr lang="en-US" dirty="0" err="1">
                <a:latin typeface="Times New Roman" pitchFamily="18" charset="0"/>
                <a:cs typeface="Times New Roman" pitchFamily="18" charset="0"/>
              </a:rPr>
              <a:t>rpl</a:t>
            </a:r>
            <a:r>
              <a:rPr lang="en-US" dirty="0">
                <a:latin typeface="Times New Roman" pitchFamily="18" charset="0"/>
                <a:cs typeface="Times New Roman" pitchFamily="18" charset="0"/>
              </a:rPr>
              <a:t>/”</a:t>
            </a:r>
          </a:p>
          <a:p>
            <a:pPr algn="just">
              <a:lnSpc>
                <a:spcPct val="120000"/>
              </a:lnSpc>
            </a:pPr>
            <a:r>
              <a:rPr lang="en-US" dirty="0" err="1">
                <a:latin typeface="Times New Roman" pitchFamily="18" charset="0"/>
                <a:cs typeface="Times New Roman" pitchFamily="18" charset="0"/>
              </a:rPr>
              <a:t>rpl-private.h</a:t>
            </a:r>
            <a:r>
              <a:rPr lang="en-US" dirty="0">
                <a:latin typeface="Times New Roman" pitchFamily="18" charset="0"/>
                <a:cs typeface="Times New Roman" pitchFamily="18" charset="0"/>
              </a:rPr>
              <a:t> – contains private declarations for </a:t>
            </a:r>
            <a:r>
              <a:rPr lang="en-US" dirty="0" err="1">
                <a:latin typeface="Times New Roman" pitchFamily="18" charset="0"/>
                <a:cs typeface="Times New Roman" pitchFamily="18" charset="0"/>
              </a:rPr>
              <a:t>Contiki</a:t>
            </a:r>
            <a:r>
              <a:rPr lang="en-US" dirty="0">
                <a:latin typeface="Times New Roman" pitchFamily="18" charset="0"/>
                <a:cs typeface="Times New Roman" pitchFamily="18" charset="0"/>
              </a:rPr>
              <a:t> RPL implementation(ICMP control messages, timers, modes of operation, DAG routing tables etc.) .</a:t>
            </a:r>
          </a:p>
          <a:p>
            <a:pPr algn="just">
              <a:lnSpc>
                <a:spcPct val="120000"/>
              </a:lnSpc>
            </a:pPr>
            <a:r>
              <a:rPr lang="en-US" dirty="0" err="1">
                <a:latin typeface="Times New Roman" pitchFamily="18" charset="0"/>
                <a:cs typeface="Times New Roman" pitchFamily="18" charset="0"/>
              </a:rPr>
              <a:t>rpl-timers.c</a:t>
            </a:r>
            <a:r>
              <a:rPr lang="en-US" dirty="0">
                <a:latin typeface="Times New Roman" pitchFamily="18" charset="0"/>
                <a:cs typeface="Times New Roman" pitchFamily="18" charset="0"/>
              </a:rPr>
              <a:t> – RPL timer management implementation in </a:t>
            </a:r>
            <a:r>
              <a:rPr lang="en-US" dirty="0" err="1">
                <a:latin typeface="Times New Roman" pitchFamily="18" charset="0"/>
                <a:cs typeface="Times New Roman" pitchFamily="18" charset="0"/>
              </a:rPr>
              <a:t>Contiki</a:t>
            </a:r>
            <a:r>
              <a:rPr lang="en-US" dirty="0">
                <a:latin typeface="Times New Roman" pitchFamily="18" charset="0"/>
                <a:cs typeface="Times New Roman" pitchFamily="18" charset="0"/>
              </a:rPr>
              <a:t>.</a:t>
            </a:r>
          </a:p>
          <a:p>
            <a:pPr marL="114300" indent="0" algn="just">
              <a:lnSpc>
                <a:spcPct val="120000"/>
              </a:lnSpc>
              <a:buNone/>
            </a:pPr>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14</a:t>
            </a:fld>
            <a:endParaRPr lang="en-IN" dirty="0"/>
          </a:p>
        </p:txBody>
      </p:sp>
      <p:sp>
        <p:nvSpPr>
          <p:cNvPr id="4" name="Date Placeholder 3"/>
          <p:cNvSpPr>
            <a:spLocks noGrp="1"/>
          </p:cNvSpPr>
          <p:nvPr>
            <p:ph type="dt" idx="10"/>
          </p:nvPr>
        </p:nvSpPr>
        <p:spPr/>
        <p:txBody>
          <a:bodyPr/>
          <a:lstStyle/>
          <a:p>
            <a:fld id="{46DDA85C-1C83-4FA4-9936-7E7551A53E89}" type="datetime1">
              <a:rPr lang="en-US" smtClean="0"/>
              <a:t>5/15/2023</a:t>
            </a:fld>
            <a:endParaRPr lang="en-IN"/>
          </a:p>
        </p:txBody>
      </p:sp>
    </p:spTree>
    <p:extLst>
      <p:ext uri="{BB962C8B-B14F-4D97-AF65-F5344CB8AC3E}">
        <p14:creationId xmlns:p14="http://schemas.microsoft.com/office/powerpoint/2010/main" val="5113699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95536" y="260648"/>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4000" b="1" dirty="0" smtClean="0">
                <a:latin typeface="Times New Roman" pitchFamily="18" charset="0"/>
                <a:cs typeface="Times New Roman" pitchFamily="18" charset="0"/>
              </a:rPr>
              <a:t>RANK DECREASED ATTACK</a:t>
            </a:r>
            <a:endParaRPr lang="en-US" sz="40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628650" y="1412776"/>
            <a:ext cx="7886700" cy="4764187"/>
          </a:xfrm>
        </p:spPr>
        <p:txBody>
          <a:bodyPr>
            <a:normAutofit/>
          </a:bodyPr>
          <a:lstStyle/>
          <a:p>
            <a:pPr marL="114300" indent="0" algn="just">
              <a:lnSpc>
                <a:spcPct val="120000"/>
              </a:lnSpc>
              <a:buNone/>
            </a:pPr>
            <a:r>
              <a:rPr lang="en-US" dirty="0">
                <a:latin typeface="Times New Roman" pitchFamily="18" charset="0"/>
                <a:cs typeface="Times New Roman" pitchFamily="18" charset="0"/>
              </a:rPr>
              <a:t>Changes to </a:t>
            </a:r>
            <a:r>
              <a:rPr lang="en-US" dirty="0" err="1">
                <a:latin typeface="Times New Roman" pitchFamily="18" charset="0"/>
                <a:cs typeface="Times New Roman" pitchFamily="18" charset="0"/>
              </a:rPr>
              <a:t>rpl-private.h</a:t>
            </a:r>
            <a:endParaRPr lang="en-US" dirty="0">
              <a:latin typeface="Times New Roman" pitchFamily="18" charset="0"/>
              <a:cs typeface="Times New Roman" pitchFamily="18" charset="0"/>
            </a:endParaRPr>
          </a:p>
          <a:p>
            <a:pPr algn="just">
              <a:lnSpc>
                <a:spcPct val="120000"/>
              </a:lnSpc>
            </a:pPr>
            <a:r>
              <a:rPr lang="en-US" dirty="0">
                <a:latin typeface="Times New Roman" pitchFamily="18" charset="0"/>
                <a:cs typeface="Times New Roman" pitchFamily="18" charset="0"/>
              </a:rPr>
              <a:t>The file “</a:t>
            </a:r>
            <a:r>
              <a:rPr lang="en-US" dirty="0" err="1">
                <a:latin typeface="Times New Roman" pitchFamily="18" charset="0"/>
                <a:cs typeface="Times New Roman" pitchFamily="18" charset="0"/>
              </a:rPr>
              <a:t>rpl-private.h</a:t>
            </a:r>
            <a:r>
              <a:rPr lang="en-US" dirty="0">
                <a:latin typeface="Times New Roman" pitchFamily="18" charset="0"/>
                <a:cs typeface="Times New Roman" pitchFamily="18" charset="0"/>
              </a:rPr>
              <a:t>” contains various constant definitions related to DAG rank calculation.</a:t>
            </a:r>
          </a:p>
          <a:p>
            <a:pPr algn="just">
              <a:lnSpc>
                <a:spcPct val="120000"/>
              </a:lnSpc>
            </a:pPr>
            <a:r>
              <a:rPr lang="en-US" dirty="0">
                <a:latin typeface="Times New Roman" pitchFamily="18" charset="0"/>
                <a:cs typeface="Times New Roman" pitchFamily="18" charset="0"/>
              </a:rPr>
              <a:t>The decreased rank attack can be implemented by altering constants like RPL_CONF_MIN_HOPRANKINC .</a:t>
            </a:r>
          </a:p>
          <a:p>
            <a:pPr algn="just">
              <a:lnSpc>
                <a:spcPct val="120000"/>
              </a:lnSpc>
            </a:pPr>
            <a:r>
              <a:rPr lang="en-US" dirty="0">
                <a:latin typeface="Times New Roman" pitchFamily="18" charset="0"/>
                <a:cs typeface="Times New Roman" pitchFamily="18" charset="0"/>
              </a:rPr>
              <a:t>It is changed from (7* RPL_CONF_MIN_HOPRANKINC to 0).</a:t>
            </a:r>
          </a:p>
          <a:p>
            <a:pPr algn="just">
              <a:lnSpc>
                <a:spcPct val="120000"/>
              </a:lnSpc>
            </a:pPr>
            <a:endParaRPr lang="en-IN" dirty="0">
              <a:latin typeface="Times New Roman"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15</a:t>
            </a:fld>
            <a:endParaRPr lang="en-IN" dirty="0"/>
          </a:p>
        </p:txBody>
      </p:sp>
      <p:sp>
        <p:nvSpPr>
          <p:cNvPr id="4" name="Date Placeholder 3"/>
          <p:cNvSpPr>
            <a:spLocks noGrp="1"/>
          </p:cNvSpPr>
          <p:nvPr>
            <p:ph type="dt" idx="10"/>
          </p:nvPr>
        </p:nvSpPr>
        <p:spPr/>
        <p:txBody>
          <a:bodyPr/>
          <a:lstStyle/>
          <a:p>
            <a:fld id="{46DDA85C-1C83-4FA4-9936-7E7551A53E89}" type="datetime1">
              <a:rPr lang="en-US" smtClean="0"/>
              <a:t>5/15/2023</a:t>
            </a:fld>
            <a:endParaRPr lang="en-IN"/>
          </a:p>
        </p:txBody>
      </p:sp>
    </p:spTree>
    <p:extLst>
      <p:ext uri="{BB962C8B-B14F-4D97-AF65-F5344CB8AC3E}">
        <p14:creationId xmlns:p14="http://schemas.microsoft.com/office/powerpoint/2010/main" val="11053332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95536" y="260648"/>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4000" b="1" dirty="0" smtClean="0">
                <a:latin typeface="Times New Roman" pitchFamily="18" charset="0"/>
                <a:cs typeface="Times New Roman" pitchFamily="18" charset="0"/>
              </a:rPr>
              <a:t>RANK DECREASED ATTACK</a:t>
            </a:r>
            <a:endParaRPr lang="en-US" sz="40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827584" y="5458793"/>
            <a:ext cx="7886700" cy="1080120"/>
          </a:xfrm>
        </p:spPr>
        <p:txBody>
          <a:bodyPr>
            <a:normAutofit/>
          </a:bodyPr>
          <a:lstStyle/>
          <a:p>
            <a:pPr marL="114300" indent="0" algn="just">
              <a:lnSpc>
                <a:spcPct val="120000"/>
              </a:lnSpc>
              <a:buNone/>
            </a:pPr>
            <a:r>
              <a:rPr lang="en-US" dirty="0">
                <a:latin typeface="Times New Roman" pitchFamily="18" charset="0"/>
                <a:cs typeface="Times New Roman" pitchFamily="18" charset="0"/>
              </a:rPr>
              <a:t>Modified </a:t>
            </a:r>
            <a:r>
              <a:rPr lang="en-US" dirty="0" err="1">
                <a:latin typeface="Times New Roman" pitchFamily="18" charset="0"/>
                <a:cs typeface="Times New Roman" pitchFamily="18" charset="0"/>
              </a:rPr>
              <a:t>rpl-private.h</a:t>
            </a:r>
            <a:endParaRPr lang="en-US" dirty="0">
              <a:latin typeface="Times New Roman" pitchFamily="18" charset="0"/>
              <a:cs typeface="Times New Roman" pitchFamily="18" charset="0"/>
            </a:endParaRPr>
          </a:p>
          <a:p>
            <a:pPr marL="114300" indent="0" algn="just">
              <a:lnSpc>
                <a:spcPct val="120000"/>
              </a:lnSpc>
              <a:buNone/>
            </a:pPr>
            <a:endParaRPr lang="en-US" dirty="0">
              <a:latin typeface="Times New Roman"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16</a:t>
            </a:fld>
            <a:endParaRPr lang="en-IN" dirty="0"/>
          </a:p>
        </p:txBody>
      </p:sp>
      <p:sp>
        <p:nvSpPr>
          <p:cNvPr id="4" name="Date Placeholder 3"/>
          <p:cNvSpPr>
            <a:spLocks noGrp="1"/>
          </p:cNvSpPr>
          <p:nvPr>
            <p:ph type="dt" idx="10"/>
          </p:nvPr>
        </p:nvSpPr>
        <p:spPr/>
        <p:txBody>
          <a:bodyPr/>
          <a:lstStyle/>
          <a:p>
            <a:fld id="{46DDA85C-1C83-4FA4-9936-7E7551A53E89}" type="datetime1">
              <a:rPr lang="en-US" smtClean="0"/>
              <a:t>5/15/2023</a:t>
            </a:fld>
            <a:endParaRPr lang="en-IN"/>
          </a:p>
        </p:txBody>
      </p:sp>
      <p:pic>
        <p:nvPicPr>
          <p:cNvPr id="6" name="Picture 5">
            <a:extLst>
              <a:ext uri="{FF2B5EF4-FFF2-40B4-BE49-F238E27FC236}">
                <a16:creationId xmlns="" xmlns:a16="http://schemas.microsoft.com/office/drawing/2014/main" id="{8D8CA8EB-834B-88B4-1A0E-B68C357A302C}"/>
              </a:ext>
            </a:extLst>
          </p:cNvPr>
          <p:cNvPicPr>
            <a:picLocks noChangeAspect="1"/>
          </p:cNvPicPr>
          <p:nvPr/>
        </p:nvPicPr>
        <p:blipFill>
          <a:blip r:embed="rId3"/>
          <a:stretch>
            <a:fillRect/>
          </a:stretch>
        </p:blipFill>
        <p:spPr>
          <a:xfrm>
            <a:off x="1043608" y="1344899"/>
            <a:ext cx="6768752" cy="3812293"/>
          </a:xfrm>
          <a:prstGeom prst="rect">
            <a:avLst/>
          </a:prstGeom>
        </p:spPr>
      </p:pic>
    </p:spTree>
    <p:extLst>
      <p:ext uri="{BB962C8B-B14F-4D97-AF65-F5344CB8AC3E}">
        <p14:creationId xmlns:p14="http://schemas.microsoft.com/office/powerpoint/2010/main" val="3961599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95536" y="260648"/>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4000" b="1" dirty="0" smtClean="0">
                <a:latin typeface="Times New Roman" pitchFamily="18" charset="0"/>
                <a:cs typeface="Times New Roman" pitchFamily="18" charset="0"/>
              </a:rPr>
              <a:t>RANK DECREASED ATTACK</a:t>
            </a:r>
            <a:endParaRPr lang="en-US" sz="40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628650" y="1412776"/>
            <a:ext cx="7886700" cy="4764187"/>
          </a:xfrm>
        </p:spPr>
        <p:txBody>
          <a:bodyPr>
            <a:normAutofit/>
          </a:bodyPr>
          <a:lstStyle/>
          <a:p>
            <a:pPr marL="114300" indent="0" algn="just">
              <a:lnSpc>
                <a:spcPct val="120000"/>
              </a:lnSpc>
              <a:buNone/>
            </a:pPr>
            <a:r>
              <a:rPr lang="en-US" dirty="0">
                <a:latin typeface="Times New Roman" pitchFamily="18" charset="0"/>
                <a:cs typeface="Times New Roman" pitchFamily="18" charset="0"/>
              </a:rPr>
              <a:t>Changes to </a:t>
            </a:r>
            <a:r>
              <a:rPr lang="en-US" dirty="0" err="1">
                <a:latin typeface="Times New Roman" pitchFamily="18" charset="0"/>
                <a:cs typeface="Times New Roman" pitchFamily="18" charset="0"/>
              </a:rPr>
              <a:t>rpl-timers.c</a:t>
            </a:r>
            <a:endParaRPr lang="en-US" dirty="0">
              <a:latin typeface="Times New Roman" pitchFamily="18" charset="0"/>
              <a:cs typeface="Times New Roman" pitchFamily="18" charset="0"/>
            </a:endParaRPr>
          </a:p>
          <a:p>
            <a:pPr algn="just">
              <a:lnSpc>
                <a:spcPct val="120000"/>
              </a:lnSpc>
            </a:pPr>
            <a:r>
              <a:rPr lang="en-US" dirty="0">
                <a:latin typeface="Times New Roman" pitchFamily="18" charset="0"/>
                <a:cs typeface="Times New Roman" pitchFamily="18" charset="0"/>
              </a:rPr>
              <a:t>The file “</a:t>
            </a:r>
            <a:r>
              <a:rPr lang="en-US" dirty="0" err="1">
                <a:latin typeface="Times New Roman" pitchFamily="18" charset="0"/>
                <a:cs typeface="Times New Roman" pitchFamily="18" charset="0"/>
              </a:rPr>
              <a:t>rpl-timers.c</a:t>
            </a:r>
            <a:r>
              <a:rPr lang="en-US" dirty="0">
                <a:latin typeface="Times New Roman" pitchFamily="18" charset="0"/>
                <a:cs typeface="Times New Roman" pitchFamily="18" charset="0"/>
              </a:rPr>
              <a:t>” contains code that recalculates the node ranks used in RPL.</a:t>
            </a:r>
          </a:p>
          <a:p>
            <a:pPr algn="just">
              <a:lnSpc>
                <a:spcPct val="120000"/>
              </a:lnSpc>
            </a:pPr>
            <a:r>
              <a:rPr lang="en-US" dirty="0">
                <a:latin typeface="Times New Roman" pitchFamily="18" charset="0"/>
                <a:cs typeface="Times New Roman" pitchFamily="18" charset="0"/>
              </a:rPr>
              <a:t>Implementation of decreased rank attack also requires to disable the recalculation, so that the effects of rank decrease are not undone.</a:t>
            </a:r>
          </a:p>
          <a:p>
            <a:pPr marL="114300" indent="0" algn="just">
              <a:lnSpc>
                <a:spcPct val="120000"/>
              </a:lnSpc>
              <a:buNone/>
            </a:pPr>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17</a:t>
            </a:fld>
            <a:endParaRPr lang="en-IN" dirty="0"/>
          </a:p>
        </p:txBody>
      </p:sp>
      <p:sp>
        <p:nvSpPr>
          <p:cNvPr id="4" name="Date Placeholder 3"/>
          <p:cNvSpPr>
            <a:spLocks noGrp="1"/>
          </p:cNvSpPr>
          <p:nvPr>
            <p:ph type="dt" idx="10"/>
          </p:nvPr>
        </p:nvSpPr>
        <p:spPr/>
        <p:txBody>
          <a:bodyPr/>
          <a:lstStyle/>
          <a:p>
            <a:fld id="{46DDA85C-1C83-4FA4-9936-7E7551A53E89}" type="datetime1">
              <a:rPr lang="en-US" smtClean="0"/>
              <a:t>5/15/2023</a:t>
            </a:fld>
            <a:endParaRPr lang="en-IN"/>
          </a:p>
        </p:txBody>
      </p:sp>
    </p:spTree>
    <p:extLst>
      <p:ext uri="{BB962C8B-B14F-4D97-AF65-F5344CB8AC3E}">
        <p14:creationId xmlns:p14="http://schemas.microsoft.com/office/powerpoint/2010/main" val="23477486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95536" y="260648"/>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4000" b="1" dirty="0" smtClean="0">
                <a:latin typeface="Times New Roman" pitchFamily="18" charset="0"/>
                <a:cs typeface="Times New Roman" pitchFamily="18" charset="0"/>
              </a:rPr>
              <a:t>RANK DECREASED ATTACK</a:t>
            </a:r>
            <a:endParaRPr lang="en-US" sz="40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1043608" y="5157192"/>
            <a:ext cx="7886700" cy="1080120"/>
          </a:xfrm>
        </p:spPr>
        <p:txBody>
          <a:bodyPr>
            <a:normAutofit/>
          </a:bodyPr>
          <a:lstStyle/>
          <a:p>
            <a:pPr marL="114300" indent="0" algn="just">
              <a:lnSpc>
                <a:spcPct val="120000"/>
              </a:lnSpc>
              <a:buNone/>
            </a:pPr>
            <a:r>
              <a:rPr lang="en-US" dirty="0">
                <a:latin typeface="Times New Roman" pitchFamily="18" charset="0"/>
                <a:cs typeface="Times New Roman" pitchFamily="18" charset="0"/>
              </a:rPr>
              <a:t>Modified </a:t>
            </a:r>
            <a:r>
              <a:rPr lang="en-US" dirty="0" err="1">
                <a:latin typeface="Times New Roman" pitchFamily="18" charset="0"/>
                <a:cs typeface="Times New Roman" pitchFamily="18" charset="0"/>
              </a:rPr>
              <a:t>rpl-timer.c</a:t>
            </a:r>
            <a:endParaRPr lang="en-US" dirty="0">
              <a:latin typeface="Times New Roman"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18</a:t>
            </a:fld>
            <a:endParaRPr lang="en-IN" dirty="0"/>
          </a:p>
        </p:txBody>
      </p:sp>
      <p:sp>
        <p:nvSpPr>
          <p:cNvPr id="4" name="Date Placeholder 3"/>
          <p:cNvSpPr>
            <a:spLocks noGrp="1"/>
          </p:cNvSpPr>
          <p:nvPr>
            <p:ph type="dt" idx="10"/>
          </p:nvPr>
        </p:nvSpPr>
        <p:spPr/>
        <p:txBody>
          <a:bodyPr/>
          <a:lstStyle/>
          <a:p>
            <a:fld id="{46DDA85C-1C83-4FA4-9936-7E7551A53E89}" type="datetime1">
              <a:rPr lang="en-US" smtClean="0"/>
              <a:t>5/15/2023</a:t>
            </a:fld>
            <a:endParaRPr lang="en-IN"/>
          </a:p>
        </p:txBody>
      </p:sp>
      <p:pic>
        <p:nvPicPr>
          <p:cNvPr id="7" name="Picture 6">
            <a:extLst>
              <a:ext uri="{FF2B5EF4-FFF2-40B4-BE49-F238E27FC236}">
                <a16:creationId xmlns="" xmlns:a16="http://schemas.microsoft.com/office/drawing/2014/main" id="{D6DB0C41-B0C1-6397-365F-B286C929C3F9}"/>
              </a:ext>
            </a:extLst>
          </p:cNvPr>
          <p:cNvPicPr>
            <a:picLocks noChangeAspect="1"/>
          </p:cNvPicPr>
          <p:nvPr/>
        </p:nvPicPr>
        <p:blipFill>
          <a:blip r:embed="rId3"/>
          <a:stretch>
            <a:fillRect/>
          </a:stretch>
        </p:blipFill>
        <p:spPr>
          <a:xfrm>
            <a:off x="1187624" y="1586211"/>
            <a:ext cx="5937297" cy="3210941"/>
          </a:xfrm>
          <a:prstGeom prst="rect">
            <a:avLst/>
          </a:prstGeom>
        </p:spPr>
      </p:pic>
    </p:spTree>
    <p:extLst>
      <p:ext uri="{BB962C8B-B14F-4D97-AF65-F5344CB8AC3E}">
        <p14:creationId xmlns:p14="http://schemas.microsoft.com/office/powerpoint/2010/main" val="19308948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95536" y="260648"/>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4000" b="1" dirty="0" smtClean="0">
                <a:latin typeface="Times New Roman" pitchFamily="18" charset="0"/>
                <a:cs typeface="Times New Roman" pitchFamily="18" charset="0"/>
              </a:rPr>
              <a:t>BLACKHOLE ATTACK</a:t>
            </a:r>
            <a:endParaRPr lang="en-US" sz="40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628650" y="1412776"/>
            <a:ext cx="7886700" cy="4764187"/>
          </a:xfrm>
        </p:spPr>
        <p:txBody>
          <a:bodyPr>
            <a:normAutofit/>
          </a:bodyPr>
          <a:lstStyle/>
          <a:p>
            <a:pPr algn="just">
              <a:lnSpc>
                <a:spcPct val="120000"/>
              </a:lnSpc>
            </a:pPr>
            <a:r>
              <a:rPr lang="en-US" dirty="0">
                <a:latin typeface="Times New Roman" pitchFamily="18" charset="0"/>
                <a:cs typeface="Times New Roman" pitchFamily="18" charset="0"/>
              </a:rPr>
              <a:t>To implement </a:t>
            </a:r>
            <a:r>
              <a:rPr lang="en-US" dirty="0" err="1">
                <a:latin typeface="Times New Roman" pitchFamily="18" charset="0"/>
                <a:cs typeface="Times New Roman" pitchFamily="18" charset="0"/>
              </a:rPr>
              <a:t>blackhole</a:t>
            </a:r>
            <a:r>
              <a:rPr lang="en-US" dirty="0">
                <a:latin typeface="Times New Roman" pitchFamily="18" charset="0"/>
                <a:cs typeface="Times New Roman" pitchFamily="18" charset="0"/>
              </a:rPr>
              <a:t> attack, some changes are made in normal source code of RPL implementation in </a:t>
            </a:r>
            <a:r>
              <a:rPr lang="en-US" dirty="0" err="1">
                <a:latin typeface="Times New Roman" pitchFamily="18" charset="0"/>
                <a:cs typeface="Times New Roman" pitchFamily="18" charset="0"/>
              </a:rPr>
              <a:t>Contiki</a:t>
            </a:r>
            <a:r>
              <a:rPr lang="en-US" dirty="0">
                <a:latin typeface="Times New Roman" pitchFamily="18" charset="0"/>
                <a:cs typeface="Times New Roman" pitchFamily="18" charset="0"/>
              </a:rPr>
              <a:t>.</a:t>
            </a:r>
          </a:p>
          <a:p>
            <a:pPr algn="just">
              <a:lnSpc>
                <a:spcPct val="120000"/>
              </a:lnSpc>
            </a:pPr>
            <a:r>
              <a:rPr lang="en-US" dirty="0">
                <a:latin typeface="Times New Roman" pitchFamily="18" charset="0"/>
                <a:cs typeface="Times New Roman" pitchFamily="18" charset="0"/>
              </a:rPr>
              <a:t>The files to be modified are located in the directory “</a:t>
            </a:r>
            <a:r>
              <a:rPr lang="en-US" dirty="0" err="1">
                <a:latin typeface="Times New Roman" pitchFamily="18" charset="0"/>
                <a:cs typeface="Times New Roman" pitchFamily="18" charset="0"/>
              </a:rPr>
              <a:t>contiki</a:t>
            </a:r>
            <a:r>
              <a:rPr lang="en-US" dirty="0">
                <a:latin typeface="Times New Roman" pitchFamily="18" charset="0"/>
                <a:cs typeface="Times New Roman" pitchFamily="18" charset="0"/>
              </a:rPr>
              <a:t>/core/net/ipv6/”</a:t>
            </a:r>
          </a:p>
          <a:p>
            <a:pPr algn="just">
              <a:lnSpc>
                <a:spcPct val="120000"/>
              </a:lnSpc>
            </a:pPr>
            <a:r>
              <a:rPr lang="en-US" dirty="0">
                <a:latin typeface="Times New Roman" pitchFamily="18" charset="0"/>
                <a:cs typeface="Times New Roman" pitchFamily="18" charset="0"/>
              </a:rPr>
              <a:t>uip6.c – contains implementation of </a:t>
            </a:r>
            <a:r>
              <a:rPr lang="en-US" dirty="0" err="1">
                <a:latin typeface="Times New Roman" pitchFamily="18" charset="0"/>
                <a:cs typeface="Times New Roman" pitchFamily="18" charset="0"/>
              </a:rPr>
              <a:t>uIP</a:t>
            </a:r>
            <a:r>
              <a:rPr lang="en-US" dirty="0">
                <a:latin typeface="Times New Roman" pitchFamily="18" charset="0"/>
                <a:cs typeface="Times New Roman" pitchFamily="18" charset="0"/>
              </a:rPr>
              <a:t> TCP/IPv6 stack for </a:t>
            </a:r>
            <a:r>
              <a:rPr lang="en-US" dirty="0" err="1">
                <a:latin typeface="Times New Roman" pitchFamily="18" charset="0"/>
                <a:cs typeface="Times New Roman" pitchFamily="18" charset="0"/>
              </a:rPr>
              <a:t>Contiki</a:t>
            </a:r>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19</a:t>
            </a:fld>
            <a:endParaRPr lang="en-IN" dirty="0"/>
          </a:p>
        </p:txBody>
      </p:sp>
      <p:sp>
        <p:nvSpPr>
          <p:cNvPr id="4" name="Date Placeholder 3"/>
          <p:cNvSpPr>
            <a:spLocks noGrp="1"/>
          </p:cNvSpPr>
          <p:nvPr>
            <p:ph type="dt" idx="10"/>
          </p:nvPr>
        </p:nvSpPr>
        <p:spPr/>
        <p:txBody>
          <a:bodyPr/>
          <a:lstStyle/>
          <a:p>
            <a:fld id="{46DDA85C-1C83-4FA4-9936-7E7551A53E89}" type="datetime1">
              <a:rPr lang="en-US" smtClean="0"/>
              <a:t>5/15/2023</a:t>
            </a:fld>
            <a:endParaRPr lang="en-IN"/>
          </a:p>
        </p:txBody>
      </p:sp>
    </p:spTree>
    <p:extLst>
      <p:ext uri="{BB962C8B-B14F-4D97-AF65-F5344CB8AC3E}">
        <p14:creationId xmlns:p14="http://schemas.microsoft.com/office/powerpoint/2010/main" val="282522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sz="4000" b="1" dirty="0" smtClean="0">
                <a:latin typeface="Times New Roman" pitchFamily="18" charset="0"/>
                <a:cs typeface="Times New Roman" pitchFamily="18" charset="0"/>
              </a:rPr>
              <a:t>PROBLEM STATEMENT</a:t>
            </a:r>
            <a:endParaRPr lang="en-IN" sz="4000" b="1" dirty="0">
              <a:latin typeface="Times New Roman" pitchFamily="18" charset="0"/>
              <a:cs typeface="Times New Roman" pitchFamily="18" charset="0"/>
            </a:endParaRPr>
          </a:p>
        </p:txBody>
      </p:sp>
      <p:sp>
        <p:nvSpPr>
          <p:cNvPr id="112" name="Google Shape;112;p1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indent="-457200" algn="just">
              <a:lnSpc>
                <a:spcPct val="100000"/>
              </a:lnSpc>
              <a:spcBef>
                <a:spcPts val="0"/>
              </a:spcBef>
              <a:buSzPts val="2800"/>
            </a:pPr>
            <a:r>
              <a:rPr lang="en-US" sz="2400" dirty="0">
                <a:latin typeface="Times New Roman" panose="02020603050405020304" pitchFamily="18" charset="0"/>
                <a:cs typeface="Times New Roman" panose="02020603050405020304" pitchFamily="18" charset="0"/>
              </a:rPr>
              <a:t>The Aim of the work is to create </a:t>
            </a:r>
            <a:r>
              <a:rPr lang="en-US" sz="2400" dirty="0" smtClean="0">
                <a:latin typeface="Times New Roman" panose="02020603050405020304" pitchFamily="18" charset="0"/>
                <a:cs typeface="Times New Roman" panose="02020603050405020304" pitchFamily="18" charset="0"/>
              </a:rPr>
              <a:t>a dataset</a:t>
            </a:r>
            <a:r>
              <a:rPr lang="en-US" sz="2400" dirty="0">
                <a:latin typeface="Times New Roman" panose="02020603050405020304" pitchFamily="18" charset="0"/>
                <a:cs typeface="Times New Roman" panose="02020603050405020304" pitchFamily="18" charset="0"/>
              </a:rPr>
              <a:t>, including normal traffic data and RPL attacks in 6LOWPAN network using the </a:t>
            </a:r>
            <a:r>
              <a:rPr lang="en-US" sz="2400" dirty="0" err="1">
                <a:latin typeface="Times New Roman" panose="02020603050405020304" pitchFamily="18" charset="0"/>
                <a:cs typeface="Times New Roman" panose="02020603050405020304" pitchFamily="18" charset="0"/>
              </a:rPr>
              <a:t>Cooja</a:t>
            </a:r>
            <a:r>
              <a:rPr lang="en-US" sz="2400" dirty="0">
                <a:latin typeface="Times New Roman" pitchFamily="18" charset="0"/>
                <a:cs typeface="Times New Roman" pitchFamily="18" charset="0"/>
              </a:rPr>
              <a:t> simulator.</a:t>
            </a:r>
          </a:p>
          <a:p>
            <a:pPr indent="-457200" algn="just">
              <a:lnSpc>
                <a:spcPct val="100000"/>
              </a:lnSpc>
              <a:spcBef>
                <a:spcPts val="0"/>
              </a:spcBef>
              <a:buSzPts val="2800"/>
            </a:pPr>
            <a:r>
              <a:rPr lang="en-US" sz="2400" dirty="0">
                <a:latin typeface="Times New Roman" pitchFamily="18" charset="0"/>
                <a:cs typeface="Times New Roman" pitchFamily="18" charset="0"/>
              </a:rPr>
              <a:t>The Aim of the work is to </a:t>
            </a:r>
            <a:r>
              <a:rPr lang="en-IN" sz="2400" dirty="0">
                <a:latin typeface="Times New Roman" panose="02020603050405020304" pitchFamily="18" charset="0"/>
                <a:cs typeface="Times New Roman" panose="02020603050405020304" pitchFamily="18" charset="0"/>
              </a:rPr>
              <a:t>detect and </a:t>
            </a:r>
            <a:r>
              <a:rPr lang="en-US" sz="2400" dirty="0">
                <a:latin typeface="Times New Roman" panose="02020603050405020304" pitchFamily="18" charset="0"/>
                <a:cs typeface="Times New Roman" panose="02020603050405020304" pitchFamily="18" charset="0"/>
              </a:rPr>
              <a:t>classify the RPL attacks using deep learning methods.</a:t>
            </a:r>
          </a:p>
          <a:p>
            <a:pPr lvl="0" indent="-457200" algn="just">
              <a:lnSpc>
                <a:spcPct val="100000"/>
              </a:lnSpc>
              <a:spcBef>
                <a:spcPts val="0"/>
              </a:spcBef>
              <a:buSzPts val="2800"/>
            </a:pPr>
            <a:r>
              <a:rPr lang="en-US" sz="2400" dirty="0">
                <a:latin typeface="Times New Roman" panose="02020603050405020304" pitchFamily="18" charset="0"/>
                <a:cs typeface="Times New Roman" panose="02020603050405020304" pitchFamily="18" charset="0"/>
              </a:rPr>
              <a:t>To design and develop an Intrusion Detection System for detection of RPL attacks in IOT networks using deep learning </a:t>
            </a:r>
            <a:r>
              <a:rPr lang="en-US" sz="2400" dirty="0" smtClean="0">
                <a:latin typeface="Times New Roman" panose="02020603050405020304" pitchFamily="18" charset="0"/>
                <a:cs typeface="Times New Roman" panose="02020603050405020304" pitchFamily="18" charset="0"/>
              </a:rPr>
              <a:t>technique.</a:t>
            </a:r>
            <a:endParaRPr lang="en-US" sz="2400" dirty="0">
              <a:latin typeface="Times New Roman" panose="02020603050405020304" pitchFamily="18" charset="0"/>
              <a:cs typeface="Times New Roman" panose="02020603050405020304" pitchFamily="18" charset="0"/>
            </a:endParaRPr>
          </a:p>
          <a:p>
            <a:pPr indent="-457200" algn="just">
              <a:lnSpc>
                <a:spcPct val="100000"/>
              </a:lnSpc>
              <a:spcBef>
                <a:spcPts val="0"/>
              </a:spcBef>
              <a:buSzPts val="2800"/>
            </a:pPr>
            <a:endParaRPr lang="en-US" sz="24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a:t>
            </a:fld>
            <a:endParaRPr lang="en-IN"/>
          </a:p>
        </p:txBody>
      </p:sp>
      <p:sp>
        <p:nvSpPr>
          <p:cNvPr id="3" name="Date Placeholder 2"/>
          <p:cNvSpPr>
            <a:spLocks noGrp="1"/>
          </p:cNvSpPr>
          <p:nvPr>
            <p:ph type="dt" idx="10"/>
          </p:nvPr>
        </p:nvSpPr>
        <p:spPr/>
        <p:txBody>
          <a:bodyPr/>
          <a:lstStyle/>
          <a:p>
            <a:fld id="{34B1F67C-AFB4-459A-8E0F-AB3F87ECC4C4}" type="datetime1">
              <a:rPr lang="en-US" smtClean="0"/>
              <a:t>5/15/2023</a:t>
            </a:fld>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95536" y="260648"/>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4000" b="1" dirty="0" smtClean="0">
                <a:latin typeface="Times New Roman" pitchFamily="18" charset="0"/>
                <a:cs typeface="Times New Roman" pitchFamily="18" charset="0"/>
              </a:rPr>
              <a:t>BLACKHOLE ATTACK</a:t>
            </a:r>
            <a:endParaRPr lang="en-US" sz="40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628650" y="1412776"/>
            <a:ext cx="7886700" cy="4764187"/>
          </a:xfrm>
        </p:spPr>
        <p:txBody>
          <a:bodyPr>
            <a:normAutofit fontScale="92500"/>
          </a:bodyPr>
          <a:lstStyle/>
          <a:p>
            <a:pPr marL="114300" indent="0" algn="just">
              <a:lnSpc>
                <a:spcPct val="120000"/>
              </a:lnSpc>
              <a:buNone/>
            </a:pPr>
            <a:r>
              <a:rPr lang="en-US" dirty="0">
                <a:latin typeface="Times New Roman" pitchFamily="18" charset="0"/>
                <a:cs typeface="Times New Roman" pitchFamily="18" charset="0"/>
              </a:rPr>
              <a:t>Changes to uip6.c</a:t>
            </a:r>
          </a:p>
          <a:p>
            <a:pPr algn="just">
              <a:lnSpc>
                <a:spcPct val="120000"/>
              </a:lnSpc>
            </a:pPr>
            <a:r>
              <a:rPr lang="en-US" dirty="0">
                <a:latin typeface="Times New Roman" pitchFamily="18" charset="0"/>
                <a:cs typeface="Times New Roman" pitchFamily="18" charset="0"/>
              </a:rPr>
              <a:t>The file “uip6.c” includes code that forwards packets not intended for the current node to their destination.</a:t>
            </a:r>
          </a:p>
          <a:p>
            <a:pPr algn="just">
              <a:lnSpc>
                <a:spcPct val="120000"/>
              </a:lnSpc>
            </a:pPr>
            <a:r>
              <a:rPr lang="en-US" dirty="0">
                <a:latin typeface="Times New Roman" pitchFamily="18" charset="0"/>
                <a:cs typeface="Times New Roman" pitchFamily="18" charset="0"/>
              </a:rPr>
              <a:t>To implement the </a:t>
            </a:r>
            <a:r>
              <a:rPr lang="en-US" dirty="0" err="1">
                <a:latin typeface="Times New Roman" pitchFamily="18" charset="0"/>
                <a:cs typeface="Times New Roman" pitchFamily="18" charset="0"/>
              </a:rPr>
              <a:t>blackhole</a:t>
            </a:r>
            <a:r>
              <a:rPr lang="en-US" dirty="0">
                <a:latin typeface="Times New Roman" pitchFamily="18" charset="0"/>
                <a:cs typeface="Times New Roman" pitchFamily="18" charset="0"/>
              </a:rPr>
              <a:t> attack , the malicious node should drop all such packets.</a:t>
            </a:r>
          </a:p>
          <a:p>
            <a:pPr algn="just">
              <a:lnSpc>
                <a:spcPct val="120000"/>
              </a:lnSpc>
            </a:pPr>
            <a:r>
              <a:rPr lang="en-US" dirty="0">
                <a:latin typeface="Times New Roman" pitchFamily="18" charset="0"/>
                <a:cs typeface="Times New Roman" pitchFamily="18" charset="0"/>
              </a:rPr>
              <a:t>This will cause the affected nodes to stop receiving traffic from nodes with which they have no other connection</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20</a:t>
            </a:fld>
            <a:endParaRPr lang="en-IN" dirty="0"/>
          </a:p>
        </p:txBody>
      </p:sp>
      <p:sp>
        <p:nvSpPr>
          <p:cNvPr id="4" name="Date Placeholder 3"/>
          <p:cNvSpPr>
            <a:spLocks noGrp="1"/>
          </p:cNvSpPr>
          <p:nvPr>
            <p:ph type="dt" idx="10"/>
          </p:nvPr>
        </p:nvSpPr>
        <p:spPr/>
        <p:txBody>
          <a:bodyPr/>
          <a:lstStyle/>
          <a:p>
            <a:fld id="{46DDA85C-1C83-4FA4-9936-7E7551A53E89}" type="datetime1">
              <a:rPr lang="en-US" smtClean="0"/>
              <a:t>5/15/2023</a:t>
            </a:fld>
            <a:endParaRPr lang="en-IN"/>
          </a:p>
        </p:txBody>
      </p:sp>
    </p:spTree>
    <p:extLst>
      <p:ext uri="{BB962C8B-B14F-4D97-AF65-F5344CB8AC3E}">
        <p14:creationId xmlns:p14="http://schemas.microsoft.com/office/powerpoint/2010/main" val="31568143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95536" y="260648"/>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4000" b="1" dirty="0" smtClean="0">
                <a:latin typeface="Times New Roman" pitchFamily="18" charset="0"/>
                <a:cs typeface="Times New Roman" pitchFamily="18" charset="0"/>
              </a:rPr>
              <a:t>BLACKHOLE ATTACK</a:t>
            </a:r>
            <a:endParaRPr lang="en-US" sz="40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1043608" y="5157192"/>
            <a:ext cx="7886700" cy="1080120"/>
          </a:xfrm>
        </p:spPr>
        <p:txBody>
          <a:bodyPr>
            <a:normAutofit/>
          </a:bodyPr>
          <a:lstStyle/>
          <a:p>
            <a:pPr marL="114300" indent="0" algn="just">
              <a:lnSpc>
                <a:spcPct val="120000"/>
              </a:lnSpc>
              <a:buNone/>
            </a:pPr>
            <a:r>
              <a:rPr lang="en-US" dirty="0">
                <a:latin typeface="Times New Roman" pitchFamily="18" charset="0"/>
                <a:cs typeface="Times New Roman" pitchFamily="18" charset="0"/>
              </a:rPr>
              <a:t>Modified uip6.c</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21</a:t>
            </a:fld>
            <a:endParaRPr lang="en-IN" dirty="0"/>
          </a:p>
        </p:txBody>
      </p:sp>
      <p:sp>
        <p:nvSpPr>
          <p:cNvPr id="4" name="Date Placeholder 3"/>
          <p:cNvSpPr>
            <a:spLocks noGrp="1"/>
          </p:cNvSpPr>
          <p:nvPr>
            <p:ph type="dt" idx="10"/>
          </p:nvPr>
        </p:nvSpPr>
        <p:spPr/>
        <p:txBody>
          <a:bodyPr/>
          <a:lstStyle/>
          <a:p>
            <a:fld id="{46DDA85C-1C83-4FA4-9936-7E7551A53E89}" type="datetime1">
              <a:rPr lang="en-US" smtClean="0"/>
              <a:t>5/15/2023</a:t>
            </a:fld>
            <a:endParaRPr lang="en-IN"/>
          </a:p>
        </p:txBody>
      </p:sp>
      <p:pic>
        <p:nvPicPr>
          <p:cNvPr id="6" name="Picture 5">
            <a:extLst>
              <a:ext uri="{FF2B5EF4-FFF2-40B4-BE49-F238E27FC236}">
                <a16:creationId xmlns="" xmlns:a16="http://schemas.microsoft.com/office/drawing/2014/main" id="{4808DDB0-C713-8DC5-FCE5-C36EEF59A7DB}"/>
              </a:ext>
            </a:extLst>
          </p:cNvPr>
          <p:cNvPicPr>
            <a:picLocks noChangeAspect="1"/>
          </p:cNvPicPr>
          <p:nvPr/>
        </p:nvPicPr>
        <p:blipFill>
          <a:blip r:embed="rId3"/>
          <a:stretch>
            <a:fillRect/>
          </a:stretch>
        </p:blipFill>
        <p:spPr>
          <a:xfrm>
            <a:off x="1611373" y="1988840"/>
            <a:ext cx="5921253" cy="2880320"/>
          </a:xfrm>
          <a:prstGeom prst="rect">
            <a:avLst/>
          </a:prstGeom>
        </p:spPr>
      </p:pic>
    </p:spTree>
    <p:extLst>
      <p:ext uri="{BB962C8B-B14F-4D97-AF65-F5344CB8AC3E}">
        <p14:creationId xmlns:p14="http://schemas.microsoft.com/office/powerpoint/2010/main" val="3329394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95536" y="260648"/>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4000" b="1" dirty="0" smtClean="0">
                <a:latin typeface="Times New Roman" pitchFamily="18" charset="0"/>
                <a:cs typeface="Times New Roman" pitchFamily="18" charset="0"/>
              </a:rPr>
              <a:t>DIS FLOODING ATTACK</a:t>
            </a:r>
            <a:endParaRPr lang="en-US" sz="40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628650" y="1412776"/>
            <a:ext cx="7886700" cy="4764187"/>
          </a:xfrm>
        </p:spPr>
        <p:txBody>
          <a:bodyPr>
            <a:normAutofit/>
          </a:bodyPr>
          <a:lstStyle/>
          <a:p>
            <a:pPr algn="just">
              <a:lnSpc>
                <a:spcPct val="120000"/>
              </a:lnSpc>
            </a:pPr>
            <a:r>
              <a:rPr lang="en-US" dirty="0">
                <a:latin typeface="Times New Roman" pitchFamily="18" charset="0"/>
                <a:cs typeface="Times New Roman" pitchFamily="18" charset="0"/>
              </a:rPr>
              <a:t>Flooding attack consist of generating a large amount of traffic in the network with the purpose of making nodes and links unavailable.</a:t>
            </a:r>
          </a:p>
          <a:p>
            <a:pPr algn="just">
              <a:lnSpc>
                <a:spcPct val="120000"/>
              </a:lnSpc>
            </a:pPr>
            <a:r>
              <a:rPr lang="en-US" dirty="0">
                <a:latin typeface="Times New Roman" pitchFamily="18" charset="0"/>
                <a:cs typeface="Times New Roman" pitchFamily="18" charset="0"/>
              </a:rPr>
              <a:t>Using solicitation messages to perform the flooding attack is called “Hello Flood Attack”.</a:t>
            </a:r>
          </a:p>
          <a:p>
            <a:pPr algn="just">
              <a:lnSpc>
                <a:spcPct val="120000"/>
              </a:lnSpc>
            </a:pPr>
            <a:r>
              <a:rPr lang="en-US" dirty="0">
                <a:latin typeface="Times New Roman" pitchFamily="18" charset="0"/>
                <a:cs typeface="Times New Roman" pitchFamily="18" charset="0"/>
              </a:rPr>
              <a:t>To perform flooding attacks in RPL networks an attacker can Broadcast DIS(DODAG Information Solicitation) messages to neighboring nodes.</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22</a:t>
            </a:fld>
            <a:endParaRPr lang="en-IN" dirty="0"/>
          </a:p>
        </p:txBody>
      </p:sp>
      <p:sp>
        <p:nvSpPr>
          <p:cNvPr id="4" name="Date Placeholder 3"/>
          <p:cNvSpPr>
            <a:spLocks noGrp="1"/>
          </p:cNvSpPr>
          <p:nvPr>
            <p:ph type="dt" idx="10"/>
          </p:nvPr>
        </p:nvSpPr>
        <p:spPr/>
        <p:txBody>
          <a:bodyPr/>
          <a:lstStyle/>
          <a:p>
            <a:fld id="{46DDA85C-1C83-4FA4-9936-7E7551A53E89}" type="datetime1">
              <a:rPr lang="en-US" smtClean="0"/>
              <a:t>5/15/2023</a:t>
            </a:fld>
            <a:endParaRPr lang="en-IN"/>
          </a:p>
        </p:txBody>
      </p:sp>
    </p:spTree>
    <p:extLst>
      <p:ext uri="{BB962C8B-B14F-4D97-AF65-F5344CB8AC3E}">
        <p14:creationId xmlns:p14="http://schemas.microsoft.com/office/powerpoint/2010/main" val="27612871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95536" y="260648"/>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4000" b="1" dirty="0" smtClean="0">
                <a:latin typeface="Times New Roman" pitchFamily="18" charset="0"/>
                <a:cs typeface="Times New Roman" pitchFamily="18" charset="0"/>
              </a:rPr>
              <a:t>DIS FLOODING ATTACK</a:t>
            </a:r>
            <a:endParaRPr lang="en-US" sz="40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628650" y="1412776"/>
            <a:ext cx="7886700" cy="4764187"/>
          </a:xfrm>
        </p:spPr>
        <p:txBody>
          <a:bodyPr>
            <a:normAutofit fontScale="92500" lnSpcReduction="20000"/>
          </a:bodyPr>
          <a:lstStyle/>
          <a:p>
            <a:pPr algn="just">
              <a:lnSpc>
                <a:spcPct val="120000"/>
              </a:lnSpc>
            </a:pPr>
            <a:r>
              <a:rPr lang="en-US" dirty="0">
                <a:latin typeface="Times New Roman" pitchFamily="18" charset="0"/>
                <a:cs typeface="Times New Roman" pitchFamily="18" charset="0"/>
              </a:rPr>
              <a:t>To implement flooding attack, some changes are made in normal source code of RPL implementation in </a:t>
            </a:r>
            <a:r>
              <a:rPr lang="en-US" dirty="0" err="1">
                <a:latin typeface="Times New Roman" pitchFamily="18" charset="0"/>
                <a:cs typeface="Times New Roman" pitchFamily="18" charset="0"/>
              </a:rPr>
              <a:t>Contiki</a:t>
            </a:r>
            <a:r>
              <a:rPr lang="en-US" dirty="0">
                <a:latin typeface="Times New Roman" pitchFamily="18" charset="0"/>
                <a:cs typeface="Times New Roman" pitchFamily="18" charset="0"/>
              </a:rPr>
              <a:t>.</a:t>
            </a:r>
          </a:p>
          <a:p>
            <a:pPr algn="just">
              <a:lnSpc>
                <a:spcPct val="120000"/>
              </a:lnSpc>
            </a:pPr>
            <a:r>
              <a:rPr lang="en-US" dirty="0">
                <a:latin typeface="Times New Roman" pitchFamily="18" charset="0"/>
                <a:cs typeface="Times New Roman" pitchFamily="18" charset="0"/>
              </a:rPr>
              <a:t>The files to be modified are located in the directory “</a:t>
            </a:r>
            <a:r>
              <a:rPr lang="en-US" dirty="0" err="1">
                <a:latin typeface="Times New Roman" pitchFamily="18" charset="0"/>
                <a:cs typeface="Times New Roman" pitchFamily="18" charset="0"/>
              </a:rPr>
              <a:t>contiki</a:t>
            </a:r>
            <a:r>
              <a:rPr lang="en-US" dirty="0">
                <a:latin typeface="Times New Roman" pitchFamily="18" charset="0"/>
                <a:cs typeface="Times New Roman" pitchFamily="18" charset="0"/>
              </a:rPr>
              <a:t>/core/net/</a:t>
            </a:r>
            <a:r>
              <a:rPr lang="en-US" dirty="0" err="1">
                <a:latin typeface="Times New Roman" pitchFamily="18" charset="0"/>
                <a:cs typeface="Times New Roman" pitchFamily="18" charset="0"/>
              </a:rPr>
              <a:t>rpl</a:t>
            </a:r>
            <a:r>
              <a:rPr lang="en-US" dirty="0">
                <a:latin typeface="Times New Roman" pitchFamily="18" charset="0"/>
                <a:cs typeface="Times New Roman" pitchFamily="18" charset="0"/>
              </a:rPr>
              <a:t>/”</a:t>
            </a:r>
          </a:p>
          <a:p>
            <a:pPr algn="just">
              <a:lnSpc>
                <a:spcPct val="120000"/>
              </a:lnSpc>
            </a:pPr>
            <a:r>
              <a:rPr lang="en-US" dirty="0" err="1">
                <a:latin typeface="Times New Roman" pitchFamily="18" charset="0"/>
                <a:cs typeface="Times New Roman" pitchFamily="18" charset="0"/>
              </a:rPr>
              <a:t>rpl-private.h</a:t>
            </a:r>
            <a:r>
              <a:rPr lang="en-US" dirty="0">
                <a:latin typeface="Times New Roman" pitchFamily="18" charset="0"/>
                <a:cs typeface="Times New Roman" pitchFamily="18" charset="0"/>
              </a:rPr>
              <a:t> – contains private declarations for </a:t>
            </a:r>
            <a:r>
              <a:rPr lang="en-US" dirty="0" err="1">
                <a:latin typeface="Times New Roman" pitchFamily="18" charset="0"/>
                <a:cs typeface="Times New Roman" pitchFamily="18" charset="0"/>
              </a:rPr>
              <a:t>Contiki</a:t>
            </a:r>
            <a:r>
              <a:rPr lang="en-US" dirty="0">
                <a:latin typeface="Times New Roman" pitchFamily="18" charset="0"/>
                <a:cs typeface="Times New Roman" pitchFamily="18" charset="0"/>
              </a:rPr>
              <a:t> RPL implementation(ICMP control messages, timers, modes of operation, DAG routing tables etc.) .</a:t>
            </a:r>
          </a:p>
          <a:p>
            <a:pPr algn="just">
              <a:lnSpc>
                <a:spcPct val="120000"/>
              </a:lnSpc>
            </a:pPr>
            <a:r>
              <a:rPr lang="en-US" dirty="0" err="1">
                <a:latin typeface="Times New Roman" pitchFamily="18" charset="0"/>
                <a:cs typeface="Times New Roman" pitchFamily="18" charset="0"/>
              </a:rPr>
              <a:t>rpl-timers.c</a:t>
            </a:r>
            <a:r>
              <a:rPr lang="en-US" dirty="0">
                <a:latin typeface="Times New Roman" pitchFamily="18" charset="0"/>
                <a:cs typeface="Times New Roman" pitchFamily="18" charset="0"/>
              </a:rPr>
              <a:t> – RPL timer management implementation in </a:t>
            </a:r>
            <a:r>
              <a:rPr lang="en-US" dirty="0" err="1">
                <a:latin typeface="Times New Roman" pitchFamily="18" charset="0"/>
                <a:cs typeface="Times New Roman" pitchFamily="18" charset="0"/>
              </a:rPr>
              <a:t>Contiki</a:t>
            </a:r>
            <a:endParaRPr lang="en-US" dirty="0">
              <a:latin typeface="Times New Roman"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23</a:t>
            </a:fld>
            <a:endParaRPr lang="en-IN" dirty="0"/>
          </a:p>
        </p:txBody>
      </p:sp>
      <p:sp>
        <p:nvSpPr>
          <p:cNvPr id="4" name="Date Placeholder 3"/>
          <p:cNvSpPr>
            <a:spLocks noGrp="1"/>
          </p:cNvSpPr>
          <p:nvPr>
            <p:ph type="dt" idx="10"/>
          </p:nvPr>
        </p:nvSpPr>
        <p:spPr/>
        <p:txBody>
          <a:bodyPr/>
          <a:lstStyle/>
          <a:p>
            <a:fld id="{46DDA85C-1C83-4FA4-9936-7E7551A53E89}" type="datetime1">
              <a:rPr lang="en-US" smtClean="0"/>
              <a:t>5/15/2023</a:t>
            </a:fld>
            <a:endParaRPr lang="en-IN"/>
          </a:p>
        </p:txBody>
      </p:sp>
    </p:spTree>
    <p:extLst>
      <p:ext uri="{BB962C8B-B14F-4D97-AF65-F5344CB8AC3E}">
        <p14:creationId xmlns:p14="http://schemas.microsoft.com/office/powerpoint/2010/main" val="4918146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95536" y="260648"/>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4000" b="1" dirty="0" smtClean="0">
                <a:latin typeface="Times New Roman" pitchFamily="18" charset="0"/>
                <a:cs typeface="Times New Roman" pitchFamily="18" charset="0"/>
              </a:rPr>
              <a:t>DIS FLOODING ATTACK</a:t>
            </a:r>
            <a:endParaRPr lang="en-US" sz="40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628650" y="1412776"/>
            <a:ext cx="7886700" cy="4764187"/>
          </a:xfrm>
        </p:spPr>
        <p:txBody>
          <a:bodyPr>
            <a:normAutofit fontScale="85000" lnSpcReduction="20000"/>
          </a:bodyPr>
          <a:lstStyle/>
          <a:p>
            <a:pPr marL="114300" indent="0" algn="just">
              <a:lnSpc>
                <a:spcPct val="120000"/>
              </a:lnSpc>
              <a:buNone/>
            </a:pPr>
            <a:r>
              <a:rPr lang="en-US" dirty="0">
                <a:latin typeface="Times New Roman" pitchFamily="18" charset="0"/>
                <a:cs typeface="Times New Roman" pitchFamily="18" charset="0"/>
              </a:rPr>
              <a:t>Changes to </a:t>
            </a:r>
            <a:r>
              <a:rPr lang="en-US" dirty="0" err="1">
                <a:latin typeface="Times New Roman" pitchFamily="18" charset="0"/>
                <a:cs typeface="Times New Roman" pitchFamily="18" charset="0"/>
              </a:rPr>
              <a:t>rpl-private.h</a:t>
            </a:r>
            <a:endParaRPr lang="en-US" dirty="0">
              <a:latin typeface="Times New Roman" pitchFamily="18" charset="0"/>
              <a:cs typeface="Times New Roman" pitchFamily="18" charset="0"/>
            </a:endParaRPr>
          </a:p>
          <a:p>
            <a:pPr algn="just">
              <a:lnSpc>
                <a:spcPct val="120000"/>
              </a:lnSpc>
            </a:pPr>
            <a:r>
              <a:rPr lang="en-US" dirty="0">
                <a:latin typeface="Times New Roman" pitchFamily="18" charset="0"/>
                <a:cs typeface="Times New Roman" pitchFamily="18" charset="0"/>
              </a:rPr>
              <a:t>The file “</a:t>
            </a:r>
            <a:r>
              <a:rPr lang="en-US" dirty="0" err="1">
                <a:latin typeface="Times New Roman" pitchFamily="18" charset="0"/>
                <a:cs typeface="Times New Roman" pitchFamily="18" charset="0"/>
              </a:rPr>
              <a:t>rpl-private.h</a:t>
            </a:r>
            <a:r>
              <a:rPr lang="en-US" dirty="0">
                <a:latin typeface="Times New Roman" pitchFamily="18" charset="0"/>
                <a:cs typeface="Times New Roman" pitchFamily="18" charset="0"/>
              </a:rPr>
              <a:t>” contains various constant definitions related to DIS operation.</a:t>
            </a:r>
          </a:p>
          <a:p>
            <a:pPr algn="just">
              <a:lnSpc>
                <a:spcPct val="120000"/>
              </a:lnSpc>
            </a:pPr>
            <a:r>
              <a:rPr lang="en-US" dirty="0">
                <a:latin typeface="Times New Roman" pitchFamily="18" charset="0"/>
                <a:cs typeface="Times New Roman" pitchFamily="18" charset="0"/>
              </a:rPr>
              <a:t>The flooding attack can be implemented by decreasing the value of DIS message interval and the DIS start delay, to force the malicious mote to send DIS messages as quickly as possible.</a:t>
            </a:r>
          </a:p>
          <a:p>
            <a:pPr algn="just">
              <a:lnSpc>
                <a:spcPct val="120000"/>
              </a:lnSpc>
            </a:pPr>
            <a:r>
              <a:rPr lang="en-US" dirty="0">
                <a:latin typeface="Times New Roman" pitchFamily="18" charset="0"/>
                <a:cs typeface="Times New Roman" pitchFamily="18" charset="0"/>
              </a:rPr>
              <a:t>Both the values were set to 0 for maximum effect</a:t>
            </a:r>
            <a:r>
              <a:rPr lang="en-US" dirty="0" smtClean="0">
                <a:latin typeface="Times New Roman" pitchFamily="18" charset="0"/>
                <a:cs typeface="Times New Roman" pitchFamily="18" charset="0"/>
              </a:rPr>
              <a:t>.</a:t>
            </a:r>
          </a:p>
          <a:p>
            <a:pPr algn="just">
              <a:lnSpc>
                <a:spcPct val="120000"/>
              </a:lnSpc>
            </a:pPr>
            <a:endParaRPr lang="en-US" dirty="0">
              <a:latin typeface="Times New Roman" pitchFamily="18" charset="0"/>
              <a:cs typeface="Times New Roman" pitchFamily="18" charset="0"/>
            </a:endParaRPr>
          </a:p>
          <a:p>
            <a:pPr marL="114300" indent="0" algn="just">
              <a:lnSpc>
                <a:spcPct val="120000"/>
              </a:lnSpc>
              <a:buNone/>
            </a:pPr>
            <a:r>
              <a:rPr lang="en-US" dirty="0">
                <a:latin typeface="Times New Roman" pitchFamily="18" charset="0"/>
                <a:cs typeface="Times New Roman" pitchFamily="18" charset="0"/>
              </a:rPr>
              <a:t>   </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24</a:t>
            </a:fld>
            <a:endParaRPr lang="en-IN" dirty="0"/>
          </a:p>
        </p:txBody>
      </p:sp>
      <p:sp>
        <p:nvSpPr>
          <p:cNvPr id="4" name="Date Placeholder 3"/>
          <p:cNvSpPr>
            <a:spLocks noGrp="1"/>
          </p:cNvSpPr>
          <p:nvPr>
            <p:ph type="dt" idx="10"/>
          </p:nvPr>
        </p:nvSpPr>
        <p:spPr/>
        <p:txBody>
          <a:bodyPr/>
          <a:lstStyle/>
          <a:p>
            <a:fld id="{46DDA85C-1C83-4FA4-9936-7E7551A53E89}" type="datetime1">
              <a:rPr lang="en-US" smtClean="0"/>
              <a:t>5/15/2023</a:t>
            </a:fld>
            <a:endParaRPr lang="en-IN" dirty="0"/>
          </a:p>
        </p:txBody>
      </p:sp>
      <p:pic>
        <p:nvPicPr>
          <p:cNvPr id="4098" name="Picture 2" descr="Illustration of DIS flooding attack on DIS transmission mechanism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4869160"/>
            <a:ext cx="5112568" cy="1774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971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95536" y="260648"/>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4000" b="1" dirty="0" smtClean="0">
                <a:latin typeface="Times New Roman" pitchFamily="18" charset="0"/>
                <a:cs typeface="Times New Roman" pitchFamily="18" charset="0"/>
              </a:rPr>
              <a:t>DIS FLOODING ATTACK</a:t>
            </a:r>
            <a:endParaRPr lang="en-US" sz="40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1043608" y="5157192"/>
            <a:ext cx="7886700" cy="1080120"/>
          </a:xfrm>
        </p:spPr>
        <p:txBody>
          <a:bodyPr>
            <a:normAutofit/>
          </a:bodyPr>
          <a:lstStyle/>
          <a:p>
            <a:pPr marL="114300" indent="0" algn="just">
              <a:lnSpc>
                <a:spcPct val="120000"/>
              </a:lnSpc>
              <a:buNone/>
            </a:pPr>
            <a:r>
              <a:rPr lang="en-US" dirty="0">
                <a:latin typeface="Times New Roman" pitchFamily="18" charset="0"/>
                <a:cs typeface="Times New Roman" pitchFamily="18" charset="0"/>
              </a:rPr>
              <a:t>Modified </a:t>
            </a:r>
            <a:r>
              <a:rPr lang="en-US" dirty="0" err="1">
                <a:latin typeface="Times New Roman" pitchFamily="18" charset="0"/>
                <a:cs typeface="Times New Roman" pitchFamily="18" charset="0"/>
              </a:rPr>
              <a:t>rpl-private.h</a:t>
            </a:r>
            <a:endParaRPr lang="en-US" dirty="0">
              <a:latin typeface="Times New Roman"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25</a:t>
            </a:fld>
            <a:endParaRPr lang="en-IN" dirty="0"/>
          </a:p>
        </p:txBody>
      </p:sp>
      <p:sp>
        <p:nvSpPr>
          <p:cNvPr id="4" name="Date Placeholder 3"/>
          <p:cNvSpPr>
            <a:spLocks noGrp="1"/>
          </p:cNvSpPr>
          <p:nvPr>
            <p:ph type="dt" idx="10"/>
          </p:nvPr>
        </p:nvSpPr>
        <p:spPr/>
        <p:txBody>
          <a:bodyPr/>
          <a:lstStyle/>
          <a:p>
            <a:fld id="{46DDA85C-1C83-4FA4-9936-7E7551A53E89}" type="datetime1">
              <a:rPr lang="en-US" smtClean="0"/>
              <a:t>5/15/2023</a:t>
            </a:fld>
            <a:endParaRPr lang="en-IN"/>
          </a:p>
        </p:txBody>
      </p:sp>
      <p:pic>
        <p:nvPicPr>
          <p:cNvPr id="7" name="Picture 6">
            <a:extLst>
              <a:ext uri="{FF2B5EF4-FFF2-40B4-BE49-F238E27FC236}">
                <a16:creationId xmlns="" xmlns:a16="http://schemas.microsoft.com/office/drawing/2014/main" id="{835CDDD7-17EA-32C6-C15C-5C96E431CF42}"/>
              </a:ext>
            </a:extLst>
          </p:cNvPr>
          <p:cNvPicPr>
            <a:picLocks noChangeAspect="1"/>
          </p:cNvPicPr>
          <p:nvPr/>
        </p:nvPicPr>
        <p:blipFill>
          <a:blip r:embed="rId3"/>
          <a:stretch>
            <a:fillRect/>
          </a:stretch>
        </p:blipFill>
        <p:spPr>
          <a:xfrm>
            <a:off x="1074034" y="2060848"/>
            <a:ext cx="6666318" cy="2448272"/>
          </a:xfrm>
          <a:prstGeom prst="rect">
            <a:avLst/>
          </a:prstGeom>
        </p:spPr>
      </p:pic>
    </p:spTree>
    <p:extLst>
      <p:ext uri="{BB962C8B-B14F-4D97-AF65-F5344CB8AC3E}">
        <p14:creationId xmlns:p14="http://schemas.microsoft.com/office/powerpoint/2010/main" val="2698838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95536" y="260648"/>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4000" b="1" dirty="0" smtClean="0">
                <a:latin typeface="Times New Roman" pitchFamily="18" charset="0"/>
                <a:cs typeface="Times New Roman" pitchFamily="18" charset="0"/>
              </a:rPr>
              <a:t>DIS FLOODING ATTACK</a:t>
            </a:r>
            <a:endParaRPr lang="en-US" sz="40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628650" y="1412776"/>
            <a:ext cx="7886700" cy="4764187"/>
          </a:xfrm>
        </p:spPr>
        <p:txBody>
          <a:bodyPr>
            <a:normAutofit/>
          </a:bodyPr>
          <a:lstStyle/>
          <a:p>
            <a:pPr marL="114300" indent="0" algn="just">
              <a:lnSpc>
                <a:spcPct val="120000"/>
              </a:lnSpc>
              <a:buNone/>
            </a:pPr>
            <a:r>
              <a:rPr lang="en-US" dirty="0">
                <a:latin typeface="Times New Roman" pitchFamily="18" charset="0"/>
                <a:cs typeface="Times New Roman" pitchFamily="18" charset="0"/>
              </a:rPr>
              <a:t>Changes to </a:t>
            </a:r>
            <a:r>
              <a:rPr lang="en-US" dirty="0" err="1">
                <a:latin typeface="Times New Roman" pitchFamily="18" charset="0"/>
                <a:cs typeface="Times New Roman" pitchFamily="18" charset="0"/>
              </a:rPr>
              <a:t>rpl-timers.c</a:t>
            </a:r>
            <a:endParaRPr lang="en-US" dirty="0">
              <a:latin typeface="Times New Roman" pitchFamily="18" charset="0"/>
              <a:cs typeface="Times New Roman" pitchFamily="18" charset="0"/>
            </a:endParaRPr>
          </a:p>
          <a:p>
            <a:pPr algn="just">
              <a:lnSpc>
                <a:spcPct val="120000"/>
              </a:lnSpc>
            </a:pPr>
            <a:r>
              <a:rPr lang="en-US" dirty="0">
                <a:latin typeface="Times New Roman" pitchFamily="18" charset="0"/>
                <a:cs typeface="Times New Roman" pitchFamily="18" charset="0"/>
              </a:rPr>
              <a:t>The file “</a:t>
            </a:r>
            <a:r>
              <a:rPr lang="en-US" dirty="0" err="1">
                <a:latin typeface="Times New Roman" pitchFamily="18" charset="0"/>
                <a:cs typeface="Times New Roman" pitchFamily="18" charset="0"/>
              </a:rPr>
              <a:t>rpl-timers.c”includes</a:t>
            </a:r>
            <a:r>
              <a:rPr lang="en-US" dirty="0">
                <a:latin typeface="Times New Roman" pitchFamily="18" charset="0"/>
                <a:cs typeface="Times New Roman" pitchFamily="18" charset="0"/>
              </a:rPr>
              <a:t> functions related to the way in which DIS message timers are handled.</a:t>
            </a:r>
          </a:p>
          <a:p>
            <a:pPr algn="just">
              <a:lnSpc>
                <a:spcPct val="120000"/>
              </a:lnSpc>
            </a:pPr>
            <a:r>
              <a:rPr lang="en-US" dirty="0">
                <a:latin typeface="Times New Roman" pitchFamily="18" charset="0"/>
                <a:cs typeface="Times New Roman" pitchFamily="18" charset="0"/>
              </a:rPr>
              <a:t>A loop is added in the periodic timer function to send a total of 20 DIS messages without any conditions.</a:t>
            </a:r>
          </a:p>
          <a:p>
            <a:pPr marL="114300" indent="0" algn="just">
              <a:lnSpc>
                <a:spcPct val="120000"/>
              </a:lnSpc>
              <a:buNone/>
            </a:pPr>
            <a:r>
              <a:rPr lang="en-US" dirty="0">
                <a:latin typeface="Times New Roman" pitchFamily="18" charset="0"/>
                <a:cs typeface="Times New Roman" pitchFamily="18" charset="0"/>
              </a:rPr>
              <a:t>     </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26</a:t>
            </a:fld>
            <a:endParaRPr lang="en-IN" dirty="0"/>
          </a:p>
        </p:txBody>
      </p:sp>
      <p:sp>
        <p:nvSpPr>
          <p:cNvPr id="4" name="Date Placeholder 3"/>
          <p:cNvSpPr>
            <a:spLocks noGrp="1"/>
          </p:cNvSpPr>
          <p:nvPr>
            <p:ph type="dt" idx="10"/>
          </p:nvPr>
        </p:nvSpPr>
        <p:spPr/>
        <p:txBody>
          <a:bodyPr/>
          <a:lstStyle/>
          <a:p>
            <a:fld id="{46DDA85C-1C83-4FA4-9936-7E7551A53E89}" type="datetime1">
              <a:rPr lang="en-US" smtClean="0"/>
              <a:t>5/15/2023</a:t>
            </a:fld>
            <a:endParaRPr lang="en-IN"/>
          </a:p>
        </p:txBody>
      </p:sp>
    </p:spTree>
    <p:extLst>
      <p:ext uri="{BB962C8B-B14F-4D97-AF65-F5344CB8AC3E}">
        <p14:creationId xmlns:p14="http://schemas.microsoft.com/office/powerpoint/2010/main" val="23351744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95536" y="260648"/>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4000" b="1" dirty="0" smtClean="0">
                <a:latin typeface="Times New Roman" pitchFamily="18" charset="0"/>
                <a:cs typeface="Times New Roman" pitchFamily="18" charset="0"/>
              </a:rPr>
              <a:t>DIS FLOODING ATTACK</a:t>
            </a:r>
            <a:endParaRPr lang="en-US" sz="40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1043608" y="5157192"/>
            <a:ext cx="7886700" cy="1080120"/>
          </a:xfrm>
        </p:spPr>
        <p:txBody>
          <a:bodyPr>
            <a:normAutofit/>
          </a:bodyPr>
          <a:lstStyle/>
          <a:p>
            <a:pPr marL="114300" indent="0" algn="just">
              <a:lnSpc>
                <a:spcPct val="120000"/>
              </a:lnSpc>
              <a:buNone/>
            </a:pPr>
            <a:r>
              <a:rPr lang="en-US" dirty="0">
                <a:latin typeface="Times New Roman" pitchFamily="18" charset="0"/>
                <a:cs typeface="Times New Roman" pitchFamily="18" charset="0"/>
              </a:rPr>
              <a:t>Modified in </a:t>
            </a:r>
            <a:r>
              <a:rPr lang="en-US" dirty="0" err="1">
                <a:latin typeface="Times New Roman" pitchFamily="18" charset="0"/>
                <a:cs typeface="Times New Roman" pitchFamily="18" charset="0"/>
              </a:rPr>
              <a:t>rpl-timer.c</a:t>
            </a:r>
            <a:endParaRPr lang="en-US" dirty="0">
              <a:latin typeface="Times New Roman"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27</a:t>
            </a:fld>
            <a:endParaRPr lang="en-IN" dirty="0"/>
          </a:p>
        </p:txBody>
      </p:sp>
      <p:sp>
        <p:nvSpPr>
          <p:cNvPr id="4" name="Date Placeholder 3"/>
          <p:cNvSpPr>
            <a:spLocks noGrp="1"/>
          </p:cNvSpPr>
          <p:nvPr>
            <p:ph type="dt" idx="10"/>
          </p:nvPr>
        </p:nvSpPr>
        <p:spPr/>
        <p:txBody>
          <a:bodyPr/>
          <a:lstStyle/>
          <a:p>
            <a:fld id="{46DDA85C-1C83-4FA4-9936-7E7551A53E89}" type="datetime1">
              <a:rPr lang="en-US" smtClean="0"/>
              <a:t>5/15/2023</a:t>
            </a:fld>
            <a:endParaRPr lang="en-IN"/>
          </a:p>
        </p:txBody>
      </p:sp>
      <p:pic>
        <p:nvPicPr>
          <p:cNvPr id="9" name="Picture 8">
            <a:extLst>
              <a:ext uri="{FF2B5EF4-FFF2-40B4-BE49-F238E27FC236}">
                <a16:creationId xmlns="" xmlns:a16="http://schemas.microsoft.com/office/drawing/2014/main" id="{D8820689-8EC5-5627-E23F-59B97A704B00}"/>
              </a:ext>
            </a:extLst>
          </p:cNvPr>
          <p:cNvPicPr>
            <a:picLocks noChangeAspect="1"/>
          </p:cNvPicPr>
          <p:nvPr/>
        </p:nvPicPr>
        <p:blipFill>
          <a:blip r:embed="rId3"/>
          <a:stretch>
            <a:fillRect/>
          </a:stretch>
        </p:blipFill>
        <p:spPr>
          <a:xfrm>
            <a:off x="1259632" y="1988840"/>
            <a:ext cx="5721247" cy="3168352"/>
          </a:xfrm>
          <a:prstGeom prst="rect">
            <a:avLst/>
          </a:prstGeom>
        </p:spPr>
      </p:pic>
    </p:spTree>
    <p:extLst>
      <p:ext uri="{BB962C8B-B14F-4D97-AF65-F5344CB8AC3E}">
        <p14:creationId xmlns:p14="http://schemas.microsoft.com/office/powerpoint/2010/main" val="16141558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95536" y="260648"/>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4000" b="1" dirty="0" smtClean="0">
                <a:latin typeface="Times New Roman" pitchFamily="18" charset="0"/>
                <a:cs typeface="Times New Roman" pitchFamily="18" charset="0"/>
              </a:rPr>
              <a:t>VERSION CHANGE ATTACK</a:t>
            </a:r>
            <a:endParaRPr lang="en-US" sz="40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628650" y="1412776"/>
            <a:ext cx="7886700" cy="4764187"/>
          </a:xfrm>
        </p:spPr>
        <p:txBody>
          <a:bodyPr>
            <a:normAutofit fontScale="85000" lnSpcReduction="10000"/>
          </a:bodyPr>
          <a:lstStyle/>
          <a:p>
            <a:pPr algn="just">
              <a:lnSpc>
                <a:spcPct val="120000"/>
              </a:lnSpc>
            </a:pPr>
            <a:r>
              <a:rPr lang="en-US" dirty="0">
                <a:latin typeface="Times New Roman" pitchFamily="18" charset="0"/>
                <a:cs typeface="Times New Roman" pitchFamily="18" charset="0"/>
              </a:rPr>
              <a:t>To identify and maintain a network topology, RPL uses the DODAG version number and rank mechanism.</a:t>
            </a:r>
          </a:p>
          <a:p>
            <a:pPr algn="just">
              <a:lnSpc>
                <a:spcPct val="120000"/>
              </a:lnSpc>
            </a:pPr>
            <a:r>
              <a:rPr lang="en-US" dirty="0">
                <a:latin typeface="Times New Roman" pitchFamily="18" charset="0"/>
                <a:cs typeface="Times New Roman" pitchFamily="18" charset="0"/>
              </a:rPr>
              <a:t>DODAG version is a specific DODAG iteration with a given ID and the version number is a sequential counter incremented by DODAG root.</a:t>
            </a:r>
          </a:p>
          <a:p>
            <a:pPr algn="just">
              <a:lnSpc>
                <a:spcPct val="120000"/>
              </a:lnSpc>
            </a:pPr>
            <a:r>
              <a:rPr lang="en-US" dirty="0">
                <a:latin typeface="Times New Roman" pitchFamily="18" charset="0"/>
                <a:cs typeface="Times New Roman" pitchFamily="18" charset="0"/>
              </a:rPr>
              <a:t>An attacker can change the version number by illegitimately increasing the value of version field of DIO messages when it forwards them to its neighbors.</a:t>
            </a:r>
          </a:p>
          <a:p>
            <a:pPr algn="just">
              <a:lnSpc>
                <a:spcPct val="120000"/>
              </a:lnSpc>
            </a:pPr>
            <a:r>
              <a:rPr lang="en-US" dirty="0">
                <a:latin typeface="Times New Roman" pitchFamily="18" charset="0"/>
                <a:cs typeface="Times New Roman" pitchFamily="18" charset="0"/>
              </a:rPr>
              <a:t>It causes the unnecessary rebuilding of the whole DODAG graph which wastes node resources.</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28</a:t>
            </a:fld>
            <a:endParaRPr lang="en-IN" dirty="0"/>
          </a:p>
        </p:txBody>
      </p:sp>
      <p:sp>
        <p:nvSpPr>
          <p:cNvPr id="4" name="Date Placeholder 3"/>
          <p:cNvSpPr>
            <a:spLocks noGrp="1"/>
          </p:cNvSpPr>
          <p:nvPr>
            <p:ph type="dt" idx="10"/>
          </p:nvPr>
        </p:nvSpPr>
        <p:spPr/>
        <p:txBody>
          <a:bodyPr/>
          <a:lstStyle/>
          <a:p>
            <a:fld id="{46DDA85C-1C83-4FA4-9936-7E7551A53E89}" type="datetime1">
              <a:rPr lang="en-US" smtClean="0"/>
              <a:t>5/15/2023</a:t>
            </a:fld>
            <a:endParaRPr lang="en-IN"/>
          </a:p>
        </p:txBody>
      </p:sp>
    </p:spTree>
    <p:extLst>
      <p:ext uri="{BB962C8B-B14F-4D97-AF65-F5344CB8AC3E}">
        <p14:creationId xmlns:p14="http://schemas.microsoft.com/office/powerpoint/2010/main" val="37927308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95536" y="260648"/>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4000" b="1" dirty="0" smtClean="0">
                <a:latin typeface="Times New Roman" pitchFamily="18" charset="0"/>
                <a:cs typeface="Times New Roman" pitchFamily="18" charset="0"/>
              </a:rPr>
              <a:t>VERSION CHANGE ATTACK</a:t>
            </a:r>
            <a:endParaRPr lang="en-US" sz="40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628650" y="1412776"/>
            <a:ext cx="7886700" cy="4764187"/>
          </a:xfrm>
        </p:spPr>
        <p:txBody>
          <a:bodyPr>
            <a:normAutofit/>
          </a:bodyPr>
          <a:lstStyle/>
          <a:p>
            <a:pPr algn="just">
              <a:lnSpc>
                <a:spcPct val="120000"/>
              </a:lnSpc>
            </a:pPr>
            <a:r>
              <a:rPr lang="en-US" dirty="0">
                <a:latin typeface="Times New Roman" pitchFamily="18" charset="0"/>
                <a:cs typeface="Times New Roman" pitchFamily="18" charset="0"/>
              </a:rPr>
              <a:t>To implement DODAG version number attack, some changes are made in normal source code of RPL implementation in </a:t>
            </a:r>
            <a:r>
              <a:rPr lang="en-US" dirty="0" err="1">
                <a:latin typeface="Times New Roman" pitchFamily="18" charset="0"/>
                <a:cs typeface="Times New Roman" pitchFamily="18" charset="0"/>
              </a:rPr>
              <a:t>Contiki</a:t>
            </a:r>
            <a:r>
              <a:rPr lang="en-US" dirty="0">
                <a:latin typeface="Times New Roman" pitchFamily="18" charset="0"/>
                <a:cs typeface="Times New Roman" pitchFamily="18" charset="0"/>
              </a:rPr>
              <a:t>.</a:t>
            </a:r>
          </a:p>
          <a:p>
            <a:pPr algn="just">
              <a:lnSpc>
                <a:spcPct val="120000"/>
              </a:lnSpc>
            </a:pPr>
            <a:r>
              <a:rPr lang="en-US" dirty="0">
                <a:latin typeface="Times New Roman" pitchFamily="18" charset="0"/>
                <a:cs typeface="Times New Roman" pitchFamily="18" charset="0"/>
              </a:rPr>
              <a:t>The files to be modified are located in the directory “</a:t>
            </a:r>
            <a:r>
              <a:rPr lang="en-US" dirty="0" err="1">
                <a:latin typeface="Times New Roman" pitchFamily="18" charset="0"/>
                <a:cs typeface="Times New Roman" pitchFamily="18" charset="0"/>
              </a:rPr>
              <a:t>contiki</a:t>
            </a:r>
            <a:r>
              <a:rPr lang="en-US" dirty="0">
                <a:latin typeface="Times New Roman" pitchFamily="18" charset="0"/>
                <a:cs typeface="Times New Roman" pitchFamily="18" charset="0"/>
              </a:rPr>
              <a:t>/core/net/</a:t>
            </a:r>
            <a:r>
              <a:rPr lang="en-US" dirty="0" err="1">
                <a:latin typeface="Times New Roman" pitchFamily="18" charset="0"/>
                <a:cs typeface="Times New Roman" pitchFamily="18" charset="0"/>
              </a:rPr>
              <a:t>rpl</a:t>
            </a:r>
            <a:r>
              <a:rPr lang="en-US" dirty="0">
                <a:latin typeface="Times New Roman" pitchFamily="18" charset="0"/>
                <a:cs typeface="Times New Roman" pitchFamily="18" charset="0"/>
              </a:rPr>
              <a:t>/”</a:t>
            </a:r>
          </a:p>
          <a:p>
            <a:pPr algn="just">
              <a:lnSpc>
                <a:spcPct val="120000"/>
              </a:lnSpc>
            </a:pPr>
            <a:r>
              <a:rPr lang="en-US" dirty="0">
                <a:latin typeface="Times New Roman" pitchFamily="18" charset="0"/>
                <a:cs typeface="Times New Roman" pitchFamily="18" charset="0"/>
              </a:rPr>
              <a:t>rpl-icmp6.c – manages the input and output of RPL control messages.</a:t>
            </a:r>
          </a:p>
          <a:p>
            <a:pPr marL="114300" indent="0" algn="just">
              <a:lnSpc>
                <a:spcPct val="120000"/>
              </a:lnSpc>
              <a:buNone/>
            </a:pPr>
            <a:endParaRPr lang="en-US" dirty="0">
              <a:latin typeface="Times New Roman"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29</a:t>
            </a:fld>
            <a:endParaRPr lang="en-IN" dirty="0"/>
          </a:p>
        </p:txBody>
      </p:sp>
      <p:sp>
        <p:nvSpPr>
          <p:cNvPr id="4" name="Date Placeholder 3"/>
          <p:cNvSpPr>
            <a:spLocks noGrp="1"/>
          </p:cNvSpPr>
          <p:nvPr>
            <p:ph type="dt" idx="10"/>
          </p:nvPr>
        </p:nvSpPr>
        <p:spPr/>
        <p:txBody>
          <a:bodyPr/>
          <a:lstStyle/>
          <a:p>
            <a:fld id="{46DDA85C-1C83-4FA4-9936-7E7551A53E89}" type="datetime1">
              <a:rPr lang="en-US" smtClean="0"/>
              <a:t>5/15/2023</a:t>
            </a:fld>
            <a:endParaRPr lang="en-IN"/>
          </a:p>
        </p:txBody>
      </p:sp>
    </p:spTree>
    <p:extLst>
      <p:ext uri="{BB962C8B-B14F-4D97-AF65-F5344CB8AC3E}">
        <p14:creationId xmlns:p14="http://schemas.microsoft.com/office/powerpoint/2010/main" val="2828403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611560" y="476672"/>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sz="4000" b="1" dirty="0" smtClean="0">
                <a:latin typeface="Times New Roman" pitchFamily="18" charset="0"/>
                <a:cs typeface="Times New Roman" pitchFamily="18" charset="0"/>
              </a:rPr>
              <a:t>OBJECTIVE</a:t>
            </a:r>
            <a:endParaRPr lang="en-IN" sz="4000" b="1" dirty="0">
              <a:latin typeface="Times New Roman" pitchFamily="18" charset="0"/>
              <a:cs typeface="Times New Roman" pitchFamily="18" charset="0"/>
            </a:endParaRPr>
          </a:p>
        </p:txBody>
      </p:sp>
      <p:sp>
        <p:nvSpPr>
          <p:cNvPr id="100" name="Google Shape;100;p1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just">
              <a:lnSpc>
                <a:spcPct val="100000"/>
              </a:lnSpc>
              <a:spcBef>
                <a:spcPts val="0"/>
              </a:spcBef>
              <a:buSzPts val="2800"/>
            </a:pPr>
            <a:r>
              <a:rPr lang="en-US" sz="2400" dirty="0">
                <a:latin typeface="Times New Roman" pitchFamily="18" charset="0"/>
                <a:cs typeface="Times New Roman" pitchFamily="18" charset="0"/>
              </a:rPr>
              <a:t>The main objective of the proposed System is to simulate Routing protocol </a:t>
            </a:r>
            <a:r>
              <a:rPr lang="en-US" sz="2400" dirty="0" smtClean="0">
                <a:latin typeface="Times New Roman" pitchFamily="18" charset="0"/>
                <a:cs typeface="Times New Roman" pitchFamily="18" charset="0"/>
              </a:rPr>
              <a:t>attacks(Version Number Change, Sinkhole, DIS-Flood) </a:t>
            </a:r>
            <a:r>
              <a:rPr lang="en-US" sz="2400" dirty="0">
                <a:latin typeface="Times New Roman" pitchFamily="18" charset="0"/>
                <a:cs typeface="Times New Roman" pitchFamily="18" charset="0"/>
              </a:rPr>
              <a:t>in a 6LOWPAN using </a:t>
            </a:r>
            <a:r>
              <a:rPr lang="en-US" sz="2400" dirty="0" err="1">
                <a:latin typeface="Times New Roman" pitchFamily="18" charset="0"/>
                <a:cs typeface="Times New Roman" pitchFamily="18" charset="0"/>
              </a:rPr>
              <a:t>cooja</a:t>
            </a:r>
            <a:r>
              <a:rPr lang="en-US" sz="2400" dirty="0">
                <a:latin typeface="Times New Roman" pitchFamily="18" charset="0"/>
                <a:cs typeface="Times New Roman" pitchFamily="18" charset="0"/>
              </a:rPr>
              <a:t> simulator and detect them using deep learning approach.</a:t>
            </a:r>
          </a:p>
          <a:p>
            <a:pPr marL="0" lvl="0" indent="0">
              <a:spcBef>
                <a:spcPts val="0"/>
              </a:spcBef>
              <a:buSzPts val="2800"/>
              <a:buNone/>
            </a:pP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a:t>
            </a:fld>
            <a:endParaRPr lang="en-IN"/>
          </a:p>
        </p:txBody>
      </p:sp>
      <p:sp>
        <p:nvSpPr>
          <p:cNvPr id="3" name="Date Placeholder 2"/>
          <p:cNvSpPr>
            <a:spLocks noGrp="1"/>
          </p:cNvSpPr>
          <p:nvPr>
            <p:ph type="dt" idx="10"/>
          </p:nvPr>
        </p:nvSpPr>
        <p:spPr/>
        <p:txBody>
          <a:bodyPr/>
          <a:lstStyle/>
          <a:p>
            <a:fld id="{16D74FDD-5977-4683-8F0C-B04CAD62E499}" type="datetime1">
              <a:rPr lang="en-US" smtClean="0"/>
              <a:t>5/15/2023</a:t>
            </a:fld>
            <a:endParaRPr lang="en-I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95536" y="260648"/>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4000" b="1" dirty="0" smtClean="0">
                <a:latin typeface="Times New Roman" pitchFamily="18" charset="0"/>
                <a:cs typeface="Times New Roman" pitchFamily="18" charset="0"/>
              </a:rPr>
              <a:t>VERSION CHANGE ATTACK</a:t>
            </a:r>
            <a:endParaRPr lang="en-US" sz="40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628650" y="1412776"/>
            <a:ext cx="7886700" cy="4764187"/>
          </a:xfrm>
        </p:spPr>
        <p:txBody>
          <a:bodyPr>
            <a:normAutofit fontScale="92500" lnSpcReduction="10000"/>
          </a:bodyPr>
          <a:lstStyle/>
          <a:p>
            <a:pPr marL="114300" indent="0" algn="just">
              <a:lnSpc>
                <a:spcPct val="120000"/>
              </a:lnSpc>
              <a:buNone/>
            </a:pPr>
            <a:r>
              <a:rPr lang="en-US" dirty="0">
                <a:latin typeface="Times New Roman" pitchFamily="18" charset="0"/>
                <a:cs typeface="Times New Roman" pitchFamily="18" charset="0"/>
              </a:rPr>
              <a:t>Changes to rpl-icmp6.c</a:t>
            </a:r>
          </a:p>
          <a:p>
            <a:pPr algn="just">
              <a:lnSpc>
                <a:spcPct val="120000"/>
              </a:lnSpc>
            </a:pPr>
            <a:r>
              <a:rPr lang="en-US" dirty="0">
                <a:latin typeface="Times New Roman" pitchFamily="18" charset="0"/>
                <a:cs typeface="Times New Roman" pitchFamily="18" charset="0"/>
              </a:rPr>
              <a:t>The file “</a:t>
            </a:r>
            <a:r>
              <a:rPr lang="en-US" dirty="0" err="1">
                <a:latin typeface="Times New Roman" pitchFamily="18" charset="0"/>
                <a:cs typeface="Times New Roman" pitchFamily="18" charset="0"/>
              </a:rPr>
              <a:t>rpl-timers.c</a:t>
            </a:r>
            <a:r>
              <a:rPr lang="en-US" dirty="0">
                <a:latin typeface="Times New Roman" pitchFamily="18" charset="0"/>
                <a:cs typeface="Times New Roman" pitchFamily="18" charset="0"/>
              </a:rPr>
              <a:t>” includes a function that constructs the DAG object and stores DAG version number.</a:t>
            </a:r>
          </a:p>
          <a:p>
            <a:pPr algn="just">
              <a:lnSpc>
                <a:spcPct val="120000"/>
              </a:lnSpc>
            </a:pPr>
            <a:r>
              <a:rPr lang="en-US" dirty="0">
                <a:latin typeface="Times New Roman" pitchFamily="18" charset="0"/>
                <a:cs typeface="Times New Roman" pitchFamily="18" charset="0"/>
              </a:rPr>
              <a:t>To implement DODAG version attack DAG version variable is incremented internally.</a:t>
            </a:r>
          </a:p>
          <a:p>
            <a:pPr algn="just">
              <a:lnSpc>
                <a:spcPct val="120000"/>
              </a:lnSpc>
            </a:pPr>
            <a:r>
              <a:rPr lang="en-US" dirty="0">
                <a:latin typeface="Times New Roman" pitchFamily="18" charset="0"/>
                <a:cs typeface="Times New Roman" pitchFamily="18" charset="0"/>
              </a:rPr>
              <a:t>This will cause the protocol to continuously </a:t>
            </a:r>
            <a:r>
              <a:rPr lang="en-US" dirty="0" err="1">
                <a:latin typeface="Times New Roman" pitchFamily="18" charset="0"/>
                <a:cs typeface="Times New Roman" pitchFamily="18" charset="0"/>
              </a:rPr>
              <a:t>recompute</a:t>
            </a:r>
            <a:r>
              <a:rPr lang="en-US" dirty="0">
                <a:latin typeface="Times New Roman" pitchFamily="18" charset="0"/>
                <a:cs typeface="Times New Roman" pitchFamily="18" charset="0"/>
              </a:rPr>
              <a:t> the network topology.</a:t>
            </a:r>
          </a:p>
          <a:p>
            <a:pPr marL="114300" indent="0" algn="just">
              <a:lnSpc>
                <a:spcPct val="120000"/>
              </a:lnSpc>
              <a:buNone/>
            </a:pPr>
            <a:r>
              <a:rPr lang="en-US" dirty="0">
                <a:latin typeface="Times New Roman" pitchFamily="18" charset="0"/>
                <a:cs typeface="Times New Roman" pitchFamily="18" charset="0"/>
              </a:rPr>
              <a:t>    </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30</a:t>
            </a:fld>
            <a:endParaRPr lang="en-IN" dirty="0"/>
          </a:p>
        </p:txBody>
      </p:sp>
      <p:sp>
        <p:nvSpPr>
          <p:cNvPr id="4" name="Date Placeholder 3"/>
          <p:cNvSpPr>
            <a:spLocks noGrp="1"/>
          </p:cNvSpPr>
          <p:nvPr>
            <p:ph type="dt" idx="10"/>
          </p:nvPr>
        </p:nvSpPr>
        <p:spPr/>
        <p:txBody>
          <a:bodyPr/>
          <a:lstStyle/>
          <a:p>
            <a:fld id="{46DDA85C-1C83-4FA4-9936-7E7551A53E89}" type="datetime1">
              <a:rPr lang="en-US" smtClean="0"/>
              <a:t>5/15/2023</a:t>
            </a:fld>
            <a:endParaRPr lang="en-IN"/>
          </a:p>
        </p:txBody>
      </p:sp>
    </p:spTree>
    <p:extLst>
      <p:ext uri="{BB962C8B-B14F-4D97-AF65-F5344CB8AC3E}">
        <p14:creationId xmlns:p14="http://schemas.microsoft.com/office/powerpoint/2010/main" val="2770785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95536" y="260648"/>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4000" b="1" dirty="0" smtClean="0">
                <a:latin typeface="Times New Roman" pitchFamily="18" charset="0"/>
                <a:cs typeface="Times New Roman" pitchFamily="18" charset="0"/>
              </a:rPr>
              <a:t>VERSION CHANGEATTACK</a:t>
            </a:r>
            <a:endParaRPr lang="en-US" sz="40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1115616" y="4725144"/>
            <a:ext cx="7886700" cy="1080120"/>
          </a:xfrm>
        </p:spPr>
        <p:txBody>
          <a:bodyPr>
            <a:normAutofit/>
          </a:bodyPr>
          <a:lstStyle/>
          <a:p>
            <a:pPr marL="114300" indent="0" algn="just">
              <a:lnSpc>
                <a:spcPct val="120000"/>
              </a:lnSpc>
              <a:buNone/>
            </a:pPr>
            <a:r>
              <a:rPr lang="en-US" dirty="0">
                <a:latin typeface="Times New Roman" pitchFamily="18" charset="0"/>
                <a:cs typeface="Times New Roman" pitchFamily="18" charset="0"/>
              </a:rPr>
              <a:t>Modified in rpl-icmp6.c</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31</a:t>
            </a:fld>
            <a:endParaRPr lang="en-IN" dirty="0"/>
          </a:p>
        </p:txBody>
      </p:sp>
      <p:sp>
        <p:nvSpPr>
          <p:cNvPr id="4" name="Date Placeholder 3"/>
          <p:cNvSpPr>
            <a:spLocks noGrp="1"/>
          </p:cNvSpPr>
          <p:nvPr>
            <p:ph type="dt" idx="10"/>
          </p:nvPr>
        </p:nvSpPr>
        <p:spPr/>
        <p:txBody>
          <a:bodyPr/>
          <a:lstStyle/>
          <a:p>
            <a:fld id="{46DDA85C-1C83-4FA4-9936-7E7551A53E89}" type="datetime1">
              <a:rPr lang="en-US" smtClean="0"/>
              <a:t>5/15/2023</a:t>
            </a:fld>
            <a:endParaRPr lang="en-IN"/>
          </a:p>
        </p:txBody>
      </p:sp>
      <p:pic>
        <p:nvPicPr>
          <p:cNvPr id="6" name="Picture 5">
            <a:extLst>
              <a:ext uri="{FF2B5EF4-FFF2-40B4-BE49-F238E27FC236}">
                <a16:creationId xmlns="" xmlns:a16="http://schemas.microsoft.com/office/drawing/2014/main" id="{9E7EDBEE-A97E-0CC6-E733-E5BB7432EBDC}"/>
              </a:ext>
            </a:extLst>
          </p:cNvPr>
          <p:cNvPicPr>
            <a:picLocks noChangeAspect="1"/>
          </p:cNvPicPr>
          <p:nvPr/>
        </p:nvPicPr>
        <p:blipFill>
          <a:blip r:embed="rId3"/>
          <a:stretch>
            <a:fillRect/>
          </a:stretch>
        </p:blipFill>
        <p:spPr>
          <a:xfrm>
            <a:off x="1331640" y="2276873"/>
            <a:ext cx="6480719" cy="1800200"/>
          </a:xfrm>
          <a:prstGeom prst="rect">
            <a:avLst/>
          </a:prstGeom>
        </p:spPr>
      </p:pic>
    </p:spTree>
    <p:extLst>
      <p:ext uri="{BB962C8B-B14F-4D97-AF65-F5344CB8AC3E}">
        <p14:creationId xmlns:p14="http://schemas.microsoft.com/office/powerpoint/2010/main" val="10982666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95536" y="260648"/>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4000" b="1" dirty="0" smtClean="0">
                <a:latin typeface="Times New Roman" pitchFamily="18" charset="0"/>
                <a:cs typeface="Times New Roman" pitchFamily="18" charset="0"/>
              </a:rPr>
              <a:t>DATA PREPROCESSING</a:t>
            </a:r>
            <a:endParaRPr lang="en-US" sz="40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467544" y="1484784"/>
            <a:ext cx="8352928" cy="4320480"/>
          </a:xfrm>
        </p:spPr>
        <p:txBody>
          <a:bodyPr>
            <a:normAutofit fontScale="92500"/>
          </a:bodyPr>
          <a:lstStyle/>
          <a:p>
            <a:pPr algn="just">
              <a:lnSpc>
                <a:spcPct val="120000"/>
              </a:lnSpc>
            </a:pPr>
            <a:r>
              <a:rPr lang="en-US" dirty="0" smtClean="0">
                <a:latin typeface="Times New Roman" pitchFamily="18" charset="0"/>
                <a:cs typeface="Times New Roman" pitchFamily="18" charset="0"/>
              </a:rPr>
              <a:t>Converting </a:t>
            </a:r>
            <a:r>
              <a:rPr lang="en-US" dirty="0" err="1">
                <a:latin typeface="Times New Roman" pitchFamily="18" charset="0"/>
                <a:cs typeface="Times New Roman" pitchFamily="18" charset="0"/>
              </a:rPr>
              <a:t>Raw_Data</a:t>
            </a:r>
            <a:r>
              <a:rPr lang="en-US" dirty="0">
                <a:latin typeface="Times New Roman" pitchFamily="18" charset="0"/>
                <a:cs typeface="Times New Roman" pitchFamily="18" charset="0"/>
              </a:rPr>
              <a:t> to </a:t>
            </a:r>
            <a:r>
              <a:rPr lang="en-US" dirty="0" err="1">
                <a:latin typeface="Times New Roman" pitchFamily="18" charset="0"/>
                <a:cs typeface="Times New Roman" pitchFamily="18" charset="0"/>
              </a:rPr>
              <a:t>numpy</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array</a:t>
            </a:r>
          </a:p>
          <a:p>
            <a:pPr algn="just">
              <a:lnSpc>
                <a:spcPct val="120000"/>
              </a:lnSpc>
            </a:pPr>
            <a:r>
              <a:rPr lang="en-US" dirty="0" smtClean="0">
                <a:latin typeface="Times New Roman" pitchFamily="18" charset="0"/>
                <a:cs typeface="Times New Roman" pitchFamily="18" charset="0"/>
              </a:rPr>
              <a:t>Features are expanded from raw data as per the need.</a:t>
            </a:r>
          </a:p>
          <a:p>
            <a:pPr algn="just">
              <a:lnSpc>
                <a:spcPct val="120000"/>
              </a:lnSpc>
            </a:pPr>
            <a:r>
              <a:rPr lang="en-US" dirty="0" smtClean="0">
                <a:latin typeface="Times New Roman" pitchFamily="18" charset="0"/>
                <a:cs typeface="Times New Roman" pitchFamily="18" charset="0"/>
              </a:rPr>
              <a:t>For </a:t>
            </a:r>
            <a:r>
              <a:rPr lang="en-US" dirty="0" err="1" smtClean="0">
                <a:latin typeface="Times New Roman" pitchFamily="18" charset="0"/>
                <a:cs typeface="Times New Roman" pitchFamily="18" charset="0"/>
              </a:rPr>
              <a:t>Eg</a:t>
            </a:r>
            <a:endParaRPr lang="en-US" dirty="0" smtClean="0">
              <a:latin typeface="Times New Roman" pitchFamily="18" charset="0"/>
              <a:cs typeface="Times New Roman" pitchFamily="18" charset="0"/>
            </a:endParaRPr>
          </a:p>
          <a:p>
            <a:pPr lvl="1" algn="just">
              <a:lnSpc>
                <a:spcPct val="120000"/>
              </a:lnSpc>
              <a:buFont typeface="Wingdings" pitchFamily="2" charset="2"/>
              <a:buChar char="§"/>
            </a:pPr>
            <a:r>
              <a:rPr lang="en-US" dirty="0" err="1">
                <a:latin typeface="Times New Roman" pitchFamily="18" charset="0"/>
                <a:cs typeface="Times New Roman" pitchFamily="18" charset="0"/>
              </a:rPr>
              <a:t>packetDurations</a:t>
            </a:r>
            <a:r>
              <a:rPr lang="en-US" dirty="0">
                <a:latin typeface="Times New Roman" pitchFamily="18" charset="0"/>
                <a:cs typeface="Times New Roman" pitchFamily="18" charset="0"/>
              </a:rPr>
              <a:t> list is used for calculating packet durations</a:t>
            </a:r>
            <a:r>
              <a:rPr lang="en-US" dirty="0" smtClean="0">
                <a:latin typeface="Times New Roman" pitchFamily="18" charset="0"/>
                <a:cs typeface="Times New Roman" pitchFamily="18" charset="0"/>
              </a:rPr>
              <a:t>.</a:t>
            </a:r>
          </a:p>
          <a:p>
            <a:pPr lvl="1" algn="just">
              <a:lnSpc>
                <a:spcPct val="120000"/>
              </a:lnSpc>
              <a:buFont typeface="Wingdings" pitchFamily="2" charset="2"/>
              <a:buChar char="§"/>
            </a:pPr>
            <a:r>
              <a:rPr lang="en-US" dirty="0">
                <a:latin typeface="Times New Roman" pitchFamily="18" charset="0"/>
                <a:cs typeface="Times New Roman" pitchFamily="18" charset="0"/>
              </a:rPr>
              <a:t>add  </a:t>
            </a:r>
            <a:r>
              <a:rPr lang="en-US" dirty="0" err="1">
                <a:latin typeface="Times New Roman" pitchFamily="18" charset="0"/>
                <a:cs typeface="Times New Roman" pitchFamily="18" charset="0"/>
              </a:rPr>
              <a:t>packetDurations</a:t>
            </a:r>
            <a:r>
              <a:rPr lang="en-US" dirty="0">
                <a:latin typeface="Times New Roman" pitchFamily="18" charset="0"/>
                <a:cs typeface="Times New Roman" pitchFamily="18" charset="0"/>
              </a:rPr>
              <a:t> column to the </a:t>
            </a:r>
            <a:r>
              <a:rPr lang="en-US" dirty="0" err="1">
                <a:latin typeface="Times New Roman" pitchFamily="18" charset="0"/>
                <a:cs typeface="Times New Roman" pitchFamily="18" charset="0"/>
              </a:rPr>
              <a:t>np_Raw_Data</a:t>
            </a:r>
            <a:r>
              <a:rPr lang="en-US" dirty="0">
                <a:latin typeface="Times New Roman" pitchFamily="18" charset="0"/>
                <a:cs typeface="Times New Roman" pitchFamily="18" charset="0"/>
              </a:rPr>
              <a:t> as 1st </a:t>
            </a:r>
            <a:r>
              <a:rPr lang="en-US" dirty="0" smtClean="0">
                <a:latin typeface="Times New Roman" pitchFamily="18" charset="0"/>
                <a:cs typeface="Times New Roman" pitchFamily="18" charset="0"/>
              </a:rPr>
              <a:t>column</a:t>
            </a:r>
          </a:p>
          <a:p>
            <a:pPr algn="just">
              <a:lnSpc>
                <a:spcPct val="120000"/>
              </a:lnSpc>
            </a:pPr>
            <a:r>
              <a:rPr lang="en-US" dirty="0" smtClean="0">
                <a:latin typeface="Times New Roman" pitchFamily="18" charset="0"/>
                <a:cs typeface="Times New Roman" pitchFamily="18" charset="0"/>
              </a:rPr>
              <a:t>Use </a:t>
            </a:r>
            <a:r>
              <a:rPr lang="en-US" dirty="0" err="1">
                <a:latin typeface="Times New Roman" pitchFamily="18" charset="0"/>
                <a:cs typeface="Times New Roman" pitchFamily="18" charset="0"/>
              </a:rPr>
              <a:t>sklearn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labelEncoder</a:t>
            </a:r>
            <a:r>
              <a:rPr lang="en-US" dirty="0">
                <a:latin typeface="Times New Roman" pitchFamily="18" charset="0"/>
                <a:cs typeface="Times New Roman" pitchFamily="18" charset="0"/>
              </a:rPr>
              <a:t> to give numbers to the </a:t>
            </a:r>
            <a:r>
              <a:rPr lang="en-US" dirty="0" err="1">
                <a:latin typeface="Times New Roman" pitchFamily="18" charset="0"/>
                <a:cs typeface="Times New Roman" pitchFamily="18" charset="0"/>
              </a:rPr>
              <a:t>ip</a:t>
            </a:r>
            <a:r>
              <a:rPr lang="en-US" dirty="0">
                <a:latin typeface="Times New Roman" pitchFamily="18" charset="0"/>
                <a:cs typeface="Times New Roman" pitchFamily="18" charset="0"/>
              </a:rPr>
              <a:t> addresses</a:t>
            </a:r>
            <a:r>
              <a:rPr lang="en-US" dirty="0" smtClean="0">
                <a:latin typeface="Times New Roman" pitchFamily="18" charset="0"/>
                <a:cs typeface="Times New Roman" pitchFamily="18" charset="0"/>
              </a:rPr>
              <a:t>.</a:t>
            </a:r>
          </a:p>
          <a:p>
            <a:pPr marL="114300" indent="0" algn="just">
              <a:lnSpc>
                <a:spcPct val="120000"/>
              </a:lnSpc>
              <a:buNone/>
            </a:pPr>
            <a:endParaRPr lang="en-US" dirty="0">
              <a:latin typeface="Times New Roman"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32</a:t>
            </a:fld>
            <a:endParaRPr lang="en-IN" dirty="0"/>
          </a:p>
        </p:txBody>
      </p:sp>
      <p:sp>
        <p:nvSpPr>
          <p:cNvPr id="4" name="Date Placeholder 3"/>
          <p:cNvSpPr>
            <a:spLocks noGrp="1"/>
          </p:cNvSpPr>
          <p:nvPr>
            <p:ph type="dt" idx="10"/>
          </p:nvPr>
        </p:nvSpPr>
        <p:spPr/>
        <p:txBody>
          <a:bodyPr/>
          <a:lstStyle/>
          <a:p>
            <a:fld id="{46DDA85C-1C83-4FA4-9936-7E7551A53E89}" type="datetime1">
              <a:rPr lang="en-US" smtClean="0"/>
              <a:t>5/15/2023</a:t>
            </a:fld>
            <a:endParaRPr lang="en-IN"/>
          </a:p>
        </p:txBody>
      </p:sp>
    </p:spTree>
    <p:extLst>
      <p:ext uri="{BB962C8B-B14F-4D97-AF65-F5344CB8AC3E}">
        <p14:creationId xmlns:p14="http://schemas.microsoft.com/office/powerpoint/2010/main" val="18844675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95536" y="260648"/>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4000" b="1" dirty="0" smtClean="0">
                <a:latin typeface="Times New Roman" pitchFamily="18" charset="0"/>
                <a:cs typeface="Times New Roman" pitchFamily="18" charset="0"/>
              </a:rPr>
              <a:t>DATA PREPROCESSING</a:t>
            </a:r>
            <a:endParaRPr lang="en-US" sz="40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467544" y="1484784"/>
            <a:ext cx="8352928" cy="4320480"/>
          </a:xfrm>
        </p:spPr>
        <p:txBody>
          <a:bodyPr>
            <a:normAutofit fontScale="77500" lnSpcReduction="20000"/>
          </a:bodyPr>
          <a:lstStyle/>
          <a:p>
            <a:pPr marL="114300" indent="0" algn="just">
              <a:lnSpc>
                <a:spcPct val="120000"/>
              </a:lnSpc>
              <a:buNone/>
            </a:pPr>
            <a:r>
              <a:rPr lang="en-US" dirty="0" err="1">
                <a:latin typeface="Times New Roman" pitchFamily="18" charset="0"/>
                <a:cs typeface="Times New Roman" pitchFamily="18" charset="0"/>
              </a:rPr>
              <a:t>D</a:t>
            </a:r>
            <a:r>
              <a:rPr lang="en-US" dirty="0" err="1" smtClean="0">
                <a:latin typeface="Times New Roman" pitchFamily="18" charset="0"/>
                <a:cs typeface="Times New Roman" pitchFamily="18" charset="0"/>
              </a:rPr>
              <a:t>ataframe</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with the </a:t>
            </a:r>
            <a:r>
              <a:rPr lang="en-US" dirty="0" smtClean="0">
                <a:latin typeface="Times New Roman" pitchFamily="18" charset="0"/>
                <a:cs typeface="Times New Roman" pitchFamily="18" charset="0"/>
              </a:rPr>
              <a:t>columns(Features)</a:t>
            </a:r>
          </a:p>
          <a:p>
            <a:pPr algn="just">
              <a:lnSpc>
                <a:spcPct val="120000"/>
              </a:lnSpc>
            </a:pPr>
            <a:r>
              <a:rPr lang="en-US" dirty="0" smtClean="0">
                <a:latin typeface="Times New Roman" pitchFamily="18" charset="0"/>
                <a:cs typeface="Times New Roman" pitchFamily="18" charset="0"/>
              </a:rPr>
              <a:t>Second</a:t>
            </a:r>
          </a:p>
          <a:p>
            <a:pPr algn="just">
              <a:lnSpc>
                <a:spcPct val="120000"/>
              </a:lnSpc>
            </a:pPr>
            <a:r>
              <a:rPr lang="en-US" dirty="0" err="1" smtClean="0">
                <a:latin typeface="Times New Roman" pitchFamily="18" charset="0"/>
                <a:cs typeface="Times New Roman" pitchFamily="18" charset="0"/>
              </a:rPr>
              <a:t>Src</a:t>
            </a:r>
            <a:endParaRPr lang="en-US" dirty="0">
              <a:latin typeface="Times New Roman" pitchFamily="18" charset="0"/>
              <a:cs typeface="Times New Roman" pitchFamily="18" charset="0"/>
            </a:endParaRPr>
          </a:p>
          <a:p>
            <a:pPr algn="just">
              <a:lnSpc>
                <a:spcPct val="120000"/>
              </a:lnSpc>
            </a:pPr>
            <a:r>
              <a:rPr lang="en-US" dirty="0" err="1" smtClean="0">
                <a:latin typeface="Times New Roman" pitchFamily="18" charset="0"/>
                <a:cs typeface="Times New Roman" pitchFamily="18" charset="0"/>
              </a:rPr>
              <a:t>Dst</a:t>
            </a:r>
            <a:endParaRPr lang="en-US" dirty="0" smtClean="0">
              <a:latin typeface="Times New Roman" pitchFamily="18" charset="0"/>
              <a:cs typeface="Times New Roman" pitchFamily="18" charset="0"/>
            </a:endParaRPr>
          </a:p>
          <a:p>
            <a:pPr algn="just">
              <a:lnSpc>
                <a:spcPct val="120000"/>
              </a:lnSpc>
            </a:pPr>
            <a:r>
              <a:rPr lang="en-US" dirty="0" err="1" smtClean="0">
                <a:latin typeface="Times New Roman" pitchFamily="18" charset="0"/>
                <a:cs typeface="Times New Roman" pitchFamily="18" charset="0"/>
              </a:rPr>
              <a:t>Packetcount</a:t>
            </a:r>
            <a:endParaRPr lang="en-US" dirty="0" smtClean="0">
              <a:latin typeface="Times New Roman" pitchFamily="18" charset="0"/>
              <a:cs typeface="Times New Roman" pitchFamily="18" charset="0"/>
            </a:endParaRPr>
          </a:p>
          <a:p>
            <a:pPr algn="just">
              <a:lnSpc>
                <a:spcPct val="120000"/>
              </a:lnSpc>
            </a:pPr>
            <a:r>
              <a:rPr lang="en-US" dirty="0" err="1" smtClean="0">
                <a:latin typeface="Times New Roman" pitchFamily="18" charset="0"/>
                <a:cs typeface="Times New Roman" pitchFamily="18" charset="0"/>
              </a:rPr>
              <a:t>src_ratio</a:t>
            </a:r>
            <a:r>
              <a:rPr lang="en-US" dirty="0" smtClean="0">
                <a:latin typeface="Times New Roman" pitchFamily="18" charset="0"/>
                <a:cs typeface="Times New Roman" pitchFamily="18" charset="0"/>
              </a:rPr>
              <a:t> </a:t>
            </a:r>
          </a:p>
          <a:p>
            <a:pPr algn="just">
              <a:lnSpc>
                <a:spcPct val="120000"/>
              </a:lnSpc>
            </a:pPr>
            <a:r>
              <a:rPr lang="en-US" dirty="0" err="1" smtClean="0">
                <a:latin typeface="Times New Roman" pitchFamily="18" charset="0"/>
                <a:cs typeface="Times New Roman" pitchFamily="18" charset="0"/>
              </a:rPr>
              <a:t>dst_ratio</a:t>
            </a:r>
            <a:endParaRPr lang="en-US" dirty="0" smtClean="0">
              <a:latin typeface="Times New Roman" pitchFamily="18" charset="0"/>
              <a:cs typeface="Times New Roman" pitchFamily="18" charset="0"/>
            </a:endParaRPr>
          </a:p>
          <a:p>
            <a:pPr algn="just">
              <a:lnSpc>
                <a:spcPct val="120000"/>
              </a:lnSpc>
            </a:pPr>
            <a:r>
              <a:rPr lang="en-US" dirty="0" err="1" smtClean="0">
                <a:latin typeface="Times New Roman" pitchFamily="18" charset="0"/>
                <a:cs typeface="Times New Roman" pitchFamily="18" charset="0"/>
              </a:rPr>
              <a:t>src_duration_ratio</a:t>
            </a:r>
            <a:endParaRPr lang="en-US" dirty="0" smtClean="0">
              <a:latin typeface="Times New Roman" pitchFamily="18" charset="0"/>
              <a:cs typeface="Times New Roman" pitchFamily="18" charset="0"/>
            </a:endParaRPr>
          </a:p>
          <a:p>
            <a:pPr algn="just">
              <a:lnSpc>
                <a:spcPct val="120000"/>
              </a:lnSpc>
            </a:pPr>
            <a:r>
              <a:rPr lang="en-US" dirty="0" err="1" smtClean="0">
                <a:latin typeface="Times New Roman" pitchFamily="18" charset="0"/>
                <a:cs typeface="Times New Roman" pitchFamily="18" charset="0"/>
              </a:rPr>
              <a:t>dst_duration_ratio</a:t>
            </a:r>
            <a:endParaRPr lang="en-US" dirty="0" smtClean="0">
              <a:latin typeface="Times New Roman"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33</a:t>
            </a:fld>
            <a:endParaRPr lang="en-IN" dirty="0"/>
          </a:p>
        </p:txBody>
      </p:sp>
      <p:sp>
        <p:nvSpPr>
          <p:cNvPr id="4" name="Date Placeholder 3"/>
          <p:cNvSpPr>
            <a:spLocks noGrp="1"/>
          </p:cNvSpPr>
          <p:nvPr>
            <p:ph type="dt" idx="10"/>
          </p:nvPr>
        </p:nvSpPr>
        <p:spPr/>
        <p:txBody>
          <a:bodyPr/>
          <a:lstStyle/>
          <a:p>
            <a:fld id="{46DDA85C-1C83-4FA4-9936-7E7551A53E89}" type="datetime1">
              <a:rPr lang="en-US" smtClean="0"/>
              <a:t>5/15/2023</a:t>
            </a:fld>
            <a:endParaRPr lang="en-IN"/>
          </a:p>
        </p:txBody>
      </p:sp>
    </p:spTree>
    <p:extLst>
      <p:ext uri="{BB962C8B-B14F-4D97-AF65-F5344CB8AC3E}">
        <p14:creationId xmlns:p14="http://schemas.microsoft.com/office/powerpoint/2010/main" val="31255578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95536" y="260648"/>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4000" b="1" dirty="0" smtClean="0">
                <a:latin typeface="Times New Roman" pitchFamily="18" charset="0"/>
                <a:cs typeface="Times New Roman" pitchFamily="18" charset="0"/>
              </a:rPr>
              <a:t>DATA PREPROCESSING</a:t>
            </a:r>
            <a:endParaRPr lang="en-US" sz="40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467544" y="1484784"/>
            <a:ext cx="8352928" cy="4320480"/>
          </a:xfrm>
        </p:spPr>
        <p:txBody>
          <a:bodyPr>
            <a:normAutofit fontScale="77500" lnSpcReduction="20000"/>
          </a:bodyPr>
          <a:lstStyle/>
          <a:p>
            <a:pPr marL="114300" indent="0" algn="just">
              <a:lnSpc>
                <a:spcPct val="120000"/>
              </a:lnSpc>
              <a:buNone/>
            </a:pPr>
            <a:r>
              <a:rPr lang="en-US" dirty="0" err="1">
                <a:latin typeface="Times New Roman" pitchFamily="18" charset="0"/>
                <a:cs typeface="Times New Roman" pitchFamily="18" charset="0"/>
              </a:rPr>
              <a:t>D</a:t>
            </a:r>
            <a:r>
              <a:rPr lang="en-US" dirty="0" err="1" smtClean="0">
                <a:latin typeface="Times New Roman" pitchFamily="18" charset="0"/>
                <a:cs typeface="Times New Roman" pitchFamily="18" charset="0"/>
              </a:rPr>
              <a:t>ataframe</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with the </a:t>
            </a:r>
            <a:r>
              <a:rPr lang="en-US" dirty="0" smtClean="0">
                <a:latin typeface="Times New Roman" pitchFamily="18" charset="0"/>
                <a:cs typeface="Times New Roman" pitchFamily="18" charset="0"/>
              </a:rPr>
              <a:t>columns</a:t>
            </a:r>
          </a:p>
          <a:p>
            <a:pPr algn="just">
              <a:lnSpc>
                <a:spcPct val="120000"/>
              </a:lnSpc>
            </a:pPr>
            <a:r>
              <a:rPr lang="en-US" dirty="0" err="1">
                <a:latin typeface="Times New Roman" pitchFamily="18" charset="0"/>
                <a:cs typeface="Times New Roman" pitchFamily="18" charset="0"/>
              </a:rPr>
              <a:t>TotalPacketDuration</a:t>
            </a:r>
            <a:endParaRPr lang="en-US" dirty="0">
              <a:latin typeface="Times New Roman" pitchFamily="18" charset="0"/>
              <a:cs typeface="Times New Roman" pitchFamily="18" charset="0"/>
            </a:endParaRPr>
          </a:p>
          <a:p>
            <a:pPr algn="just">
              <a:lnSpc>
                <a:spcPct val="120000"/>
              </a:lnSpc>
            </a:pPr>
            <a:r>
              <a:rPr lang="en-US" dirty="0" err="1" smtClean="0">
                <a:latin typeface="Times New Roman" pitchFamily="18" charset="0"/>
                <a:cs typeface="Times New Roman" pitchFamily="18" charset="0"/>
              </a:rPr>
              <a:t>TotalPacketLength</a:t>
            </a:r>
            <a:endParaRPr lang="en-US" dirty="0">
              <a:latin typeface="Times New Roman" pitchFamily="18" charset="0"/>
              <a:cs typeface="Times New Roman" pitchFamily="18" charset="0"/>
            </a:endParaRPr>
          </a:p>
          <a:p>
            <a:pPr algn="just">
              <a:lnSpc>
                <a:spcPct val="120000"/>
              </a:lnSpc>
            </a:pPr>
            <a:r>
              <a:rPr lang="en-US" dirty="0" err="1">
                <a:latin typeface="Times New Roman" pitchFamily="18" charset="0"/>
                <a:cs typeface="Times New Roman" pitchFamily="18" charset="0"/>
              </a:rPr>
              <a:t>src_packet_ratio</a:t>
            </a:r>
            <a:endParaRPr lang="en-US" dirty="0">
              <a:latin typeface="Times New Roman" pitchFamily="18" charset="0"/>
              <a:cs typeface="Times New Roman" pitchFamily="18" charset="0"/>
            </a:endParaRPr>
          </a:p>
          <a:p>
            <a:pPr algn="just">
              <a:lnSpc>
                <a:spcPct val="120000"/>
              </a:lnSpc>
            </a:pPr>
            <a:r>
              <a:rPr lang="en-US" dirty="0" err="1">
                <a:latin typeface="Times New Roman" pitchFamily="18" charset="0"/>
                <a:cs typeface="Times New Roman" pitchFamily="18" charset="0"/>
              </a:rPr>
              <a:t>dst_packet_ratio</a:t>
            </a:r>
            <a:endParaRPr lang="en-US" dirty="0">
              <a:latin typeface="Times New Roman" pitchFamily="18" charset="0"/>
              <a:cs typeface="Times New Roman" pitchFamily="18" charset="0"/>
            </a:endParaRPr>
          </a:p>
          <a:p>
            <a:pPr algn="just">
              <a:lnSpc>
                <a:spcPct val="120000"/>
              </a:lnSpc>
            </a:pPr>
            <a:r>
              <a:rPr lang="en-US" dirty="0" err="1">
                <a:latin typeface="Times New Roman" pitchFamily="18" charset="0"/>
                <a:cs typeface="Times New Roman" pitchFamily="18" charset="0"/>
              </a:rPr>
              <a:t>DioCount</a:t>
            </a:r>
            <a:endParaRPr lang="en-US" dirty="0">
              <a:latin typeface="Times New Roman" pitchFamily="18" charset="0"/>
              <a:cs typeface="Times New Roman" pitchFamily="18" charset="0"/>
            </a:endParaRPr>
          </a:p>
          <a:p>
            <a:pPr algn="just">
              <a:lnSpc>
                <a:spcPct val="120000"/>
              </a:lnSpc>
            </a:pPr>
            <a:r>
              <a:rPr lang="en-US" dirty="0" err="1">
                <a:latin typeface="Times New Roman" pitchFamily="18" charset="0"/>
                <a:cs typeface="Times New Roman" pitchFamily="18" charset="0"/>
              </a:rPr>
              <a:t>DisCount</a:t>
            </a:r>
            <a:endParaRPr lang="en-US" dirty="0">
              <a:latin typeface="Times New Roman" pitchFamily="18" charset="0"/>
              <a:cs typeface="Times New Roman" pitchFamily="18" charset="0"/>
            </a:endParaRPr>
          </a:p>
          <a:p>
            <a:pPr algn="just">
              <a:lnSpc>
                <a:spcPct val="120000"/>
              </a:lnSpc>
            </a:pPr>
            <a:r>
              <a:rPr lang="en-US" dirty="0" err="1">
                <a:latin typeface="Times New Roman" pitchFamily="18" charset="0"/>
                <a:cs typeface="Times New Roman" pitchFamily="18" charset="0"/>
              </a:rPr>
              <a:t>DaoCount</a:t>
            </a:r>
            <a:endParaRPr lang="en-US" dirty="0">
              <a:latin typeface="Times New Roman" pitchFamily="18" charset="0"/>
              <a:cs typeface="Times New Roman" pitchFamily="18" charset="0"/>
            </a:endParaRPr>
          </a:p>
          <a:p>
            <a:pPr algn="just">
              <a:lnSpc>
                <a:spcPct val="120000"/>
              </a:lnSpc>
            </a:pPr>
            <a:r>
              <a:rPr lang="en-US" dirty="0" err="1" smtClean="0">
                <a:latin typeface="Times New Roman" pitchFamily="18" charset="0"/>
                <a:cs typeface="Times New Roman" pitchFamily="18" charset="0"/>
              </a:rPr>
              <a:t>OtherMsg</a:t>
            </a:r>
            <a:endParaRPr lang="en-US" dirty="0">
              <a:latin typeface="Times New Roman"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34</a:t>
            </a:fld>
            <a:endParaRPr lang="en-IN" dirty="0"/>
          </a:p>
        </p:txBody>
      </p:sp>
      <p:sp>
        <p:nvSpPr>
          <p:cNvPr id="4" name="Date Placeholder 3"/>
          <p:cNvSpPr>
            <a:spLocks noGrp="1"/>
          </p:cNvSpPr>
          <p:nvPr>
            <p:ph type="dt" idx="10"/>
          </p:nvPr>
        </p:nvSpPr>
        <p:spPr/>
        <p:txBody>
          <a:bodyPr/>
          <a:lstStyle/>
          <a:p>
            <a:fld id="{46DDA85C-1C83-4FA4-9936-7E7551A53E89}" type="datetime1">
              <a:rPr lang="en-US" smtClean="0"/>
              <a:t>5/15/2023</a:t>
            </a:fld>
            <a:endParaRPr lang="en-IN"/>
          </a:p>
        </p:txBody>
      </p:sp>
    </p:spTree>
    <p:extLst>
      <p:ext uri="{BB962C8B-B14F-4D97-AF65-F5344CB8AC3E}">
        <p14:creationId xmlns:p14="http://schemas.microsoft.com/office/powerpoint/2010/main" val="36603870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323528" y="0"/>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000" b="1" dirty="0" smtClean="0">
                <a:latin typeface="Times New Roman" pitchFamily="18" charset="0"/>
                <a:cs typeface="Times New Roman" pitchFamily="18" charset="0"/>
              </a:rPr>
              <a:t>DATASET</a:t>
            </a:r>
            <a:endParaRPr lang="en-US" sz="4000" b="1" dirty="0">
              <a:latin typeface="Times New Roman" pitchFamily="18" charset="0"/>
              <a:cs typeface="Times New Roman" pitchFamily="18" charset="0"/>
            </a:endParaRPr>
          </a:p>
        </p:txBody>
      </p:sp>
      <p:sp>
        <p:nvSpPr>
          <p:cNvPr id="178" name="Google Shape;178;p28"/>
          <p:cNvSpPr txBox="1">
            <a:spLocks noGrp="1"/>
          </p:cNvSpPr>
          <p:nvPr>
            <p:ph type="body" idx="1"/>
          </p:nvPr>
        </p:nvSpPr>
        <p:spPr>
          <a:xfrm>
            <a:off x="611560" y="1052737"/>
            <a:ext cx="7848872" cy="4824536"/>
          </a:xfrm>
          <a:prstGeom prst="rect">
            <a:avLst/>
          </a:prstGeom>
          <a:noFill/>
          <a:ln>
            <a:noFill/>
          </a:ln>
        </p:spPr>
        <p:txBody>
          <a:bodyPr spcFirstLastPara="1" wrap="square" lIns="91425" tIns="45700" rIns="91425" bIns="45700" anchor="t" anchorCtr="0">
            <a:noAutofit/>
          </a:bodyPr>
          <a:lstStyle/>
          <a:p>
            <a:pPr marL="520700" algn="just">
              <a:lnSpc>
                <a:spcPct val="150000"/>
              </a:lnSpc>
              <a:spcBef>
                <a:spcPts val="0"/>
              </a:spcBef>
              <a:buSzPts val="2800"/>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dataset was built from a </a:t>
            </a:r>
            <a:r>
              <a:rPr lang="en-IN" sz="2000" dirty="0" smtClean="0">
                <a:latin typeface="Times New Roman" panose="02020603050405020304" pitchFamily="18" charset="0"/>
                <a:cs typeface="Times New Roman" panose="02020603050405020304" pitchFamily="18" charset="0"/>
              </a:rPr>
              <a:t>6LOWPAN network </a:t>
            </a:r>
            <a:r>
              <a:rPr lang="en-IN" sz="2000" dirty="0">
                <a:latin typeface="Times New Roman" panose="02020603050405020304" pitchFamily="18" charset="0"/>
                <a:cs typeface="Times New Roman" panose="02020603050405020304" pitchFamily="18" charset="0"/>
              </a:rPr>
              <a:t>of </a:t>
            </a:r>
            <a:r>
              <a:rPr lang="en-IN" sz="2000" dirty="0" err="1">
                <a:latin typeface="Times New Roman" panose="02020603050405020304" pitchFamily="18" charset="0"/>
                <a:cs typeface="Times New Roman" panose="02020603050405020304" pitchFamily="18" charset="0"/>
              </a:rPr>
              <a:t>IoT</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devices in </a:t>
            </a:r>
            <a:r>
              <a:rPr lang="en-IN" sz="2000" dirty="0" err="1">
                <a:latin typeface="Times New Roman" panose="02020603050405020304" pitchFamily="18" charset="0"/>
                <a:cs typeface="Times New Roman" panose="02020603050405020304" pitchFamily="18" charset="0"/>
              </a:rPr>
              <a:t>C</a:t>
            </a:r>
            <a:r>
              <a:rPr lang="en-IN" sz="2000" dirty="0" err="1" smtClean="0">
                <a:latin typeface="Times New Roman" panose="02020603050405020304" pitchFamily="18" charset="0"/>
                <a:cs typeface="Times New Roman" panose="02020603050405020304" pitchFamily="18" charset="0"/>
              </a:rPr>
              <a:t>ooja</a:t>
            </a:r>
            <a:r>
              <a:rPr lang="en-IN" sz="2000" dirty="0" smtClean="0">
                <a:latin typeface="Times New Roman" panose="02020603050405020304" pitchFamily="18" charset="0"/>
                <a:cs typeface="Times New Roman" panose="02020603050405020304" pitchFamily="18" charset="0"/>
              </a:rPr>
              <a:t> simulator of </a:t>
            </a:r>
            <a:r>
              <a:rPr lang="en-IN" sz="2000" dirty="0" err="1" smtClean="0">
                <a:latin typeface="Times New Roman" panose="02020603050405020304" pitchFamily="18" charset="0"/>
                <a:cs typeface="Times New Roman" panose="02020603050405020304" pitchFamily="18" charset="0"/>
              </a:rPr>
              <a:t>Contiki</a:t>
            </a:r>
            <a:r>
              <a:rPr lang="en-IN" sz="2000" dirty="0" smtClean="0">
                <a:latin typeface="Times New Roman" panose="02020603050405020304" pitchFamily="18" charset="0"/>
                <a:cs typeface="Times New Roman" panose="02020603050405020304" pitchFamily="18" charset="0"/>
              </a:rPr>
              <a:t> Operating System where 20 normal motes and 1 malicious mote communicate or transfer data in the form of packets.</a:t>
            </a:r>
            <a:endParaRPr lang="en-US" sz="2000" dirty="0">
              <a:latin typeface="Times New Roman" pitchFamily="18" charset="0"/>
              <a:cs typeface="Times New Roman" pitchFamily="18" charset="0"/>
            </a:endParaRPr>
          </a:p>
          <a:p>
            <a:pPr marL="520700" algn="just">
              <a:lnSpc>
                <a:spcPct val="150000"/>
              </a:lnSpc>
              <a:spcBef>
                <a:spcPts val="0"/>
              </a:spcBef>
              <a:buSzPts val="2800"/>
              <a:buFont typeface="Arial" pitchFamily="34" charset="0"/>
              <a:buChar char="•"/>
            </a:pPr>
            <a:r>
              <a:rPr lang="en-IN" sz="2000" dirty="0" smtClean="0">
                <a:latin typeface="Times New Roman" panose="02020603050405020304" pitchFamily="18" charset="0"/>
                <a:cs typeface="Times New Roman" panose="02020603050405020304" pitchFamily="18" charset="0"/>
              </a:rPr>
              <a:t>The dataset is composed by </a:t>
            </a:r>
            <a:r>
              <a:rPr lang="en-IN" sz="2000" dirty="0" err="1" smtClean="0">
                <a:latin typeface="Times New Roman" panose="02020603050405020304" pitchFamily="18" charset="0"/>
                <a:cs typeface="Times New Roman" panose="02020603050405020304" pitchFamily="18" charset="0"/>
              </a:rPr>
              <a:t>IoT</a:t>
            </a:r>
            <a:r>
              <a:rPr lang="en-IN" sz="2000" dirty="0" smtClean="0">
                <a:latin typeface="Times New Roman" panose="02020603050405020304" pitchFamily="18" charset="0"/>
                <a:cs typeface="Times New Roman" panose="02020603050405020304" pitchFamily="18" charset="0"/>
              </a:rPr>
              <a:t> sensors based on 6LOWPAN network where each aspect of a real network is defined. </a:t>
            </a:r>
          </a:p>
          <a:p>
            <a:pPr marL="520700" algn="just">
              <a:lnSpc>
                <a:spcPct val="150000"/>
              </a:lnSpc>
              <a:spcBef>
                <a:spcPts val="0"/>
              </a:spcBef>
              <a:buSzPts val="2800"/>
              <a:buFont typeface="Arial" pitchFamily="34" charset="0"/>
              <a:buChar char="•"/>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Output variable is </a:t>
            </a:r>
            <a:r>
              <a:rPr lang="en-IN" sz="2000" dirty="0" smtClean="0">
                <a:latin typeface="Times New Roman" panose="02020603050405020304" pitchFamily="18" charset="0"/>
                <a:cs typeface="Times New Roman" panose="02020603050405020304" pitchFamily="18" charset="0"/>
              </a:rPr>
              <a:t>Target(legitimate, </a:t>
            </a:r>
            <a:r>
              <a:rPr lang="en-IN" sz="2000" dirty="0" err="1" smtClean="0">
                <a:latin typeface="Times New Roman" panose="02020603050405020304" pitchFamily="18" charset="0"/>
                <a:cs typeface="Times New Roman" panose="02020603050405020304" pitchFamily="18" charset="0"/>
              </a:rPr>
              <a:t>version_num</a:t>
            </a:r>
            <a:r>
              <a:rPr lang="en-IN" sz="2000" dirty="0" smtClean="0">
                <a:latin typeface="Times New Roman" panose="02020603050405020304" pitchFamily="18" charset="0"/>
                <a:cs typeface="Times New Roman" panose="02020603050405020304" pitchFamily="18" charset="0"/>
              </a:rPr>
              <a:t>, sinkhole, </a:t>
            </a:r>
            <a:r>
              <a:rPr lang="en-IN" sz="2000" dirty="0" err="1" smtClean="0">
                <a:latin typeface="Times New Roman" panose="02020603050405020304" pitchFamily="18" charset="0"/>
                <a:cs typeface="Times New Roman" panose="02020603050405020304" pitchFamily="18" charset="0"/>
              </a:rPr>
              <a:t>dis_flood</a:t>
            </a:r>
            <a:r>
              <a:rPr lang="en-IN" sz="2000" dirty="0" smtClean="0">
                <a:latin typeface="Times New Roman" panose="02020603050405020304" pitchFamily="18" charset="0"/>
                <a:cs typeface="Times New Roman" panose="02020603050405020304" pitchFamily="18" charset="0"/>
              </a:rPr>
              <a:t>).</a:t>
            </a:r>
          </a:p>
          <a:p>
            <a:pPr marL="520700" algn="just">
              <a:lnSpc>
                <a:spcPct val="150000"/>
              </a:lnSpc>
              <a:spcBef>
                <a:spcPts val="0"/>
              </a:spcBef>
              <a:buSzPts val="2800"/>
            </a:pPr>
            <a:r>
              <a:rPr lang="en-US" sz="2000" dirty="0">
                <a:latin typeface="Times New Roman" pitchFamily="18" charset="0"/>
                <a:cs typeface="Times New Roman" pitchFamily="18" charset="0"/>
              </a:rPr>
              <a:t>Total No of Rows: 5144</a:t>
            </a:r>
          </a:p>
          <a:p>
            <a:pPr marL="520700" algn="just">
              <a:lnSpc>
                <a:spcPct val="150000"/>
              </a:lnSpc>
              <a:spcBef>
                <a:spcPts val="0"/>
              </a:spcBef>
              <a:buSzPts val="2800"/>
            </a:pPr>
            <a:r>
              <a:rPr lang="en-US" sz="2000" dirty="0">
                <a:latin typeface="Times New Roman" pitchFamily="18" charset="0"/>
                <a:cs typeface="Times New Roman" pitchFamily="18" charset="0"/>
              </a:rPr>
              <a:t>Total No of Attributes: </a:t>
            </a:r>
            <a:r>
              <a:rPr lang="en-US" sz="2000" dirty="0" smtClean="0">
                <a:latin typeface="Times New Roman" pitchFamily="18" charset="0"/>
                <a:cs typeface="Times New Roman" pitchFamily="18" charset="0"/>
              </a:rPr>
              <a:t>17</a:t>
            </a:r>
            <a:endParaRPr lang="en-US" sz="2000" dirty="0">
              <a:latin typeface="Times New Roman" pitchFamily="18" charset="0"/>
              <a:cs typeface="Times New Roman" pitchFamily="18" charset="0"/>
            </a:endParaRPr>
          </a:p>
          <a:p>
            <a:pPr marL="520700" algn="just">
              <a:lnSpc>
                <a:spcPct val="150000"/>
              </a:lnSpc>
              <a:spcBef>
                <a:spcPts val="0"/>
              </a:spcBef>
              <a:buSzPts val="2800"/>
              <a:buFont typeface="Arial" pitchFamily="34" charset="0"/>
              <a:buChar char="•"/>
            </a:pPr>
            <a:endParaRPr lang="en-IN" sz="2000" dirty="0">
              <a:latin typeface="Times New Roman" panose="02020603050405020304" pitchFamily="18" charset="0"/>
              <a:cs typeface="Times New Roman" panose="02020603050405020304" pitchFamily="18" charset="0"/>
            </a:endParaRPr>
          </a:p>
          <a:p>
            <a:pPr marL="520700" algn="just">
              <a:lnSpc>
                <a:spcPct val="150000"/>
              </a:lnSpc>
              <a:spcBef>
                <a:spcPts val="0"/>
              </a:spcBef>
              <a:buSzPts val="2800"/>
            </a:pPr>
            <a:endParaRPr lang="en-US" sz="2000" dirty="0">
              <a:latin typeface="Times New Roman" pitchFamily="18" charset="0"/>
              <a:cs typeface="Times New Roman" pitchFamily="18" charset="0"/>
            </a:endParaRPr>
          </a:p>
          <a:p>
            <a:pPr marL="177800" indent="0">
              <a:lnSpc>
                <a:spcPct val="170000"/>
              </a:lnSpc>
              <a:spcBef>
                <a:spcPts val="0"/>
              </a:spcBef>
              <a:buSzPts val="2800"/>
              <a:buNone/>
            </a:pPr>
            <a:endParaRPr lang="en-US" sz="1600" dirty="0">
              <a:latin typeface="Times New Roman"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35</a:t>
            </a:fld>
            <a:endParaRPr lang="en-IN"/>
          </a:p>
        </p:txBody>
      </p:sp>
      <p:sp>
        <p:nvSpPr>
          <p:cNvPr id="3" name="Date Placeholder 2"/>
          <p:cNvSpPr>
            <a:spLocks noGrp="1"/>
          </p:cNvSpPr>
          <p:nvPr>
            <p:ph type="dt" idx="10"/>
          </p:nvPr>
        </p:nvSpPr>
        <p:spPr/>
        <p:txBody>
          <a:bodyPr/>
          <a:lstStyle/>
          <a:p>
            <a:fld id="{2F45616F-0FA7-4F6E-95A8-0DBBADE0A953}" type="datetime1">
              <a:rPr lang="en-US" smtClean="0"/>
              <a:t>5/15/2023</a:t>
            </a:fld>
            <a:endParaRPr lang="en-I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323528" y="-161133"/>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000" b="1" dirty="0" smtClean="0">
                <a:latin typeface="Times New Roman" pitchFamily="18" charset="0"/>
                <a:cs typeface="Times New Roman" pitchFamily="18" charset="0"/>
              </a:rPr>
              <a:t>DATASET</a:t>
            </a:r>
            <a:endParaRPr lang="en-US" sz="4000" b="1" dirty="0">
              <a:latin typeface="Times New Roman" pitchFamily="18" charset="0"/>
              <a:cs typeface="Times New Roman" pitchFamily="18" charset="0"/>
            </a:endParaRPr>
          </a:p>
        </p:txBody>
      </p:sp>
      <p:sp>
        <p:nvSpPr>
          <p:cNvPr id="178" name="Google Shape;178;p28"/>
          <p:cNvSpPr txBox="1">
            <a:spLocks noGrp="1"/>
          </p:cNvSpPr>
          <p:nvPr>
            <p:ph type="body" idx="1"/>
          </p:nvPr>
        </p:nvSpPr>
        <p:spPr>
          <a:xfrm>
            <a:off x="611560" y="1340769"/>
            <a:ext cx="7795652" cy="4968552"/>
          </a:xfrm>
          <a:prstGeom prst="rect">
            <a:avLst/>
          </a:prstGeom>
          <a:noFill/>
          <a:ln>
            <a:noFill/>
          </a:ln>
        </p:spPr>
        <p:txBody>
          <a:bodyPr spcFirstLastPara="1" wrap="square" lIns="91425" tIns="45700" rIns="91425" bIns="45700" anchor="t" anchorCtr="0">
            <a:noAutofit/>
          </a:bodyPr>
          <a:lstStyle/>
          <a:p>
            <a:pPr marL="177800" indent="0">
              <a:lnSpc>
                <a:spcPct val="170000"/>
              </a:lnSpc>
              <a:spcBef>
                <a:spcPts val="0"/>
              </a:spcBef>
              <a:buSzPts val="2800"/>
              <a:buNone/>
            </a:pPr>
            <a:endParaRPr lang="en-US" sz="1600" dirty="0">
              <a:latin typeface="Times New Roman"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36</a:t>
            </a:fld>
            <a:endParaRPr lang="en-IN"/>
          </a:p>
        </p:txBody>
      </p:sp>
      <p:sp>
        <p:nvSpPr>
          <p:cNvPr id="3" name="Date Placeholder 2"/>
          <p:cNvSpPr>
            <a:spLocks noGrp="1"/>
          </p:cNvSpPr>
          <p:nvPr>
            <p:ph type="dt" idx="10"/>
          </p:nvPr>
        </p:nvSpPr>
        <p:spPr/>
        <p:txBody>
          <a:bodyPr/>
          <a:lstStyle/>
          <a:p>
            <a:fld id="{2F45616F-0FA7-4F6E-95A8-0DBBADE0A953}" type="datetime1">
              <a:rPr lang="en-US" smtClean="0"/>
              <a:t>5/15/2023</a:t>
            </a:fld>
            <a:endParaRPr lang="en-I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12" y="1046292"/>
            <a:ext cx="75438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612" y="3645024"/>
            <a:ext cx="7467600" cy="241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85506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323528" y="0"/>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000" b="1" dirty="0" smtClean="0">
                <a:latin typeface="Times New Roman" pitchFamily="18" charset="0"/>
                <a:cs typeface="Times New Roman" pitchFamily="18" charset="0"/>
              </a:rPr>
              <a:t>DATASET FEATURES</a:t>
            </a:r>
            <a:endParaRPr lang="en-US" sz="4000" b="1" dirty="0">
              <a:latin typeface="Times New Roman" pitchFamily="18" charset="0"/>
              <a:cs typeface="Times New Roman" pitchFamily="18" charset="0"/>
            </a:endParaRPr>
          </a:p>
        </p:txBody>
      </p:sp>
      <p:sp>
        <p:nvSpPr>
          <p:cNvPr id="178" name="Google Shape;178;p28"/>
          <p:cNvSpPr txBox="1">
            <a:spLocks noGrp="1"/>
          </p:cNvSpPr>
          <p:nvPr>
            <p:ph type="body" idx="1"/>
          </p:nvPr>
        </p:nvSpPr>
        <p:spPr>
          <a:xfrm>
            <a:off x="611560" y="1340768"/>
            <a:ext cx="7886700" cy="5032375"/>
          </a:xfrm>
          <a:prstGeom prst="rect">
            <a:avLst/>
          </a:prstGeom>
          <a:noFill/>
          <a:ln>
            <a:noFill/>
          </a:ln>
        </p:spPr>
        <p:txBody>
          <a:bodyPr spcFirstLastPara="1" wrap="square" lIns="91425" tIns="45700" rIns="91425" bIns="45700" anchor="t" anchorCtr="0">
            <a:noAutofit/>
          </a:bodyPr>
          <a:lstStyle/>
          <a:p>
            <a:pPr marL="177800" indent="0">
              <a:lnSpc>
                <a:spcPct val="170000"/>
              </a:lnSpc>
              <a:spcBef>
                <a:spcPts val="0"/>
              </a:spcBef>
              <a:buSzPts val="2800"/>
              <a:buNone/>
            </a:pPr>
            <a:endParaRPr lang="en-US" sz="1600" dirty="0">
              <a:latin typeface="Times New Roman"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37</a:t>
            </a:fld>
            <a:endParaRPr lang="en-IN"/>
          </a:p>
        </p:txBody>
      </p:sp>
      <p:sp>
        <p:nvSpPr>
          <p:cNvPr id="3" name="Date Placeholder 2"/>
          <p:cNvSpPr>
            <a:spLocks noGrp="1"/>
          </p:cNvSpPr>
          <p:nvPr>
            <p:ph type="dt" idx="10"/>
          </p:nvPr>
        </p:nvSpPr>
        <p:spPr/>
        <p:txBody>
          <a:bodyPr/>
          <a:lstStyle/>
          <a:p>
            <a:fld id="{2F45616F-0FA7-4F6E-95A8-0DBBADE0A953}" type="datetime1">
              <a:rPr lang="en-US" smtClean="0"/>
              <a:t>5/15/2023</a:t>
            </a:fld>
            <a:endParaRPr lang="en-IN"/>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669" y="1556792"/>
            <a:ext cx="2793107" cy="432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41888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323528" y="0"/>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000" b="1" dirty="0" smtClean="0">
                <a:latin typeface="Times New Roman" pitchFamily="18" charset="0"/>
                <a:cs typeface="Times New Roman" pitchFamily="18" charset="0"/>
              </a:rPr>
              <a:t>ALGORITHM</a:t>
            </a:r>
            <a:endParaRPr lang="en-US" sz="4000" b="1" dirty="0">
              <a:latin typeface="Times New Roman" pitchFamily="18" charset="0"/>
              <a:cs typeface="Times New Roman" pitchFamily="18" charset="0"/>
            </a:endParaRPr>
          </a:p>
        </p:txBody>
      </p:sp>
      <p:sp>
        <p:nvSpPr>
          <p:cNvPr id="178" name="Google Shape;178;p28"/>
          <p:cNvSpPr txBox="1">
            <a:spLocks noGrp="1"/>
          </p:cNvSpPr>
          <p:nvPr>
            <p:ph type="body" idx="1"/>
          </p:nvPr>
        </p:nvSpPr>
        <p:spPr>
          <a:xfrm>
            <a:off x="611560" y="1340768"/>
            <a:ext cx="7886700" cy="5032375"/>
          </a:xfrm>
          <a:prstGeom prst="rect">
            <a:avLst/>
          </a:prstGeom>
          <a:noFill/>
          <a:ln>
            <a:noFill/>
          </a:ln>
        </p:spPr>
        <p:txBody>
          <a:bodyPr spcFirstLastPara="1" wrap="square" lIns="91425" tIns="45700" rIns="91425" bIns="45700" anchor="t" anchorCtr="0">
            <a:noAutofit/>
          </a:bodyPr>
          <a:lstStyle/>
          <a:p>
            <a:pPr marL="177800" indent="0" algn="just">
              <a:lnSpc>
                <a:spcPct val="170000"/>
              </a:lnSpc>
              <a:spcBef>
                <a:spcPts val="0"/>
              </a:spcBef>
              <a:buSzPts val="2800"/>
              <a:buNone/>
            </a:pPr>
            <a:r>
              <a:rPr lang="en-US" sz="2000" b="1" u="sng" dirty="0">
                <a:latin typeface="Times New Roman" pitchFamily="18" charset="0"/>
                <a:cs typeface="Times New Roman" pitchFamily="18" charset="0"/>
              </a:rPr>
              <a:t>CNN-</a:t>
            </a:r>
            <a:r>
              <a:rPr lang="en-IN" sz="2000" b="1" u="sng" dirty="0">
                <a:latin typeface="Times New Roman" pitchFamily="18" charset="0"/>
                <a:cs typeface="Times New Roman" pitchFamily="18" charset="0"/>
              </a:rPr>
              <a:t>Convolutional Neural Network</a:t>
            </a:r>
          </a:p>
          <a:p>
            <a:pPr marL="177800" indent="0" algn="just">
              <a:lnSpc>
                <a:spcPct val="150000"/>
              </a:lnSpc>
              <a:spcBef>
                <a:spcPts val="0"/>
              </a:spcBef>
              <a:buSzPts val="2800"/>
              <a:buNone/>
            </a:pPr>
            <a:r>
              <a:rPr lang="en-US" sz="1600" dirty="0">
                <a:latin typeface="Times New Roman" pitchFamily="18" charset="0"/>
                <a:cs typeface="Times New Roman" pitchFamily="18" charset="0"/>
              </a:rPr>
              <a:t>A </a:t>
            </a:r>
            <a:r>
              <a:rPr lang="en-US" sz="1600" b="1" dirty="0">
                <a:latin typeface="Times New Roman" pitchFamily="18" charset="0"/>
                <a:cs typeface="Times New Roman" pitchFamily="18" charset="0"/>
              </a:rPr>
              <a:t>Convolutional Neural Network </a:t>
            </a:r>
            <a:r>
              <a:rPr lang="en-US" sz="1600" dirty="0">
                <a:latin typeface="Times New Roman" pitchFamily="18" charset="0"/>
                <a:cs typeface="Times New Roman" pitchFamily="18" charset="0"/>
              </a:rPr>
              <a:t>is a </a:t>
            </a:r>
            <a:r>
              <a:rPr lang="en-US" sz="1600" dirty="0" smtClean="0">
                <a:latin typeface="Times New Roman" pitchFamily="18" charset="0"/>
                <a:cs typeface="Times New Roman" pitchFamily="18" charset="0"/>
              </a:rPr>
              <a:t>Deep </a:t>
            </a:r>
            <a:r>
              <a:rPr lang="en-US" sz="1600" dirty="0">
                <a:latin typeface="Times New Roman" pitchFamily="18" charset="0"/>
                <a:cs typeface="Times New Roman" pitchFamily="18" charset="0"/>
              </a:rPr>
              <a:t>Learning algorithm which can take in an input </a:t>
            </a:r>
            <a:r>
              <a:rPr lang="en-US" sz="1600" dirty="0" smtClean="0">
                <a:latin typeface="Times New Roman" pitchFamily="18" charset="0"/>
                <a:cs typeface="Times New Roman" pitchFamily="18" charset="0"/>
              </a:rPr>
              <a:t>time series data, </a:t>
            </a:r>
            <a:r>
              <a:rPr lang="en-US" sz="1600" dirty="0">
                <a:latin typeface="Times New Roman" pitchFamily="18" charset="0"/>
                <a:cs typeface="Times New Roman" pitchFamily="18" charset="0"/>
              </a:rPr>
              <a:t>assign importance to various aspects/objects in the </a:t>
            </a:r>
            <a:r>
              <a:rPr lang="en-US" sz="1600" dirty="0" smtClean="0">
                <a:latin typeface="Times New Roman" pitchFamily="18" charset="0"/>
                <a:cs typeface="Times New Roman" pitchFamily="18" charset="0"/>
              </a:rPr>
              <a:t>data </a:t>
            </a:r>
            <a:r>
              <a:rPr lang="en-US" sz="1600" dirty="0">
                <a:latin typeface="Times New Roman" pitchFamily="18" charset="0"/>
                <a:cs typeface="Times New Roman" pitchFamily="18" charset="0"/>
              </a:rPr>
              <a:t>and be able to differentiate one from the other.</a:t>
            </a:r>
            <a:endParaRPr lang="en-US" sz="1600" b="1" dirty="0">
              <a:latin typeface="Times New Roman"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38</a:t>
            </a:fld>
            <a:endParaRPr lang="en-IN"/>
          </a:p>
        </p:txBody>
      </p:sp>
      <p:sp>
        <p:nvSpPr>
          <p:cNvPr id="3" name="Date Placeholder 2"/>
          <p:cNvSpPr>
            <a:spLocks noGrp="1"/>
          </p:cNvSpPr>
          <p:nvPr>
            <p:ph type="dt" idx="10"/>
          </p:nvPr>
        </p:nvSpPr>
        <p:spPr/>
        <p:txBody>
          <a:bodyPr/>
          <a:lstStyle/>
          <a:p>
            <a:fld id="{2F45616F-0FA7-4F6E-95A8-0DBBADE0A953}" type="datetime1">
              <a:rPr lang="en-US" smtClean="0"/>
              <a:t>5/15/2023</a:t>
            </a:fld>
            <a:endParaRPr lang="en-IN"/>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3338932"/>
            <a:ext cx="4691938" cy="245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06595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E4BEC1-F3B2-CA3D-F754-DFB836DFE5AB}"/>
              </a:ext>
            </a:extLst>
          </p:cNvPr>
          <p:cNvSpPr>
            <a:spLocks noGrp="1"/>
          </p:cNvSpPr>
          <p:nvPr>
            <p:ph type="title"/>
          </p:nvPr>
        </p:nvSpPr>
        <p:spPr/>
        <p:txBody>
          <a:bodyPr/>
          <a:lstStyle/>
          <a:p>
            <a:r>
              <a:rPr lang="en-IN" sz="4000" b="1"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DENSE HIDDEN LAYER</a:t>
            </a:r>
            <a:r>
              <a:rPr lang="en-IN" sz="1800" dirty="0">
                <a:solidFill>
                  <a:srgbClr val="000000"/>
                </a:solidFill>
                <a:effectLst/>
                <a:latin typeface="Times New Roman" panose="02020603050405020304" pitchFamily="18" charset="0"/>
                <a:ea typeface="Times New Roman" panose="02020603050405020304" pitchFamily="18" charset="0"/>
              </a:rPr>
              <a:t/>
            </a:r>
            <a:br>
              <a:rPr lang="en-IN" sz="1800" dirty="0">
                <a:solidFill>
                  <a:srgbClr val="000000"/>
                </a:solidFill>
                <a:effectLst/>
                <a:latin typeface="Times New Roman" panose="02020603050405020304" pitchFamily="18" charset="0"/>
                <a:ea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xmlns="" id="{DBD4F5BE-81DB-FE59-4545-1A465E7C0CBF}"/>
              </a:ext>
            </a:extLst>
          </p:cNvPr>
          <p:cNvSpPr>
            <a:spLocks noGrp="1"/>
          </p:cNvSpPr>
          <p:nvPr>
            <p:ph type="body" idx="1"/>
          </p:nvPr>
        </p:nvSpPr>
        <p:spPr>
          <a:xfrm>
            <a:off x="683568" y="1412776"/>
            <a:ext cx="7886700" cy="4351338"/>
          </a:xfrm>
        </p:spPr>
        <p:txBody>
          <a:bodyPr>
            <a:normAutofit/>
          </a:bodyPr>
          <a:lstStyle/>
          <a:p>
            <a:pPr>
              <a:lnSpc>
                <a:spcPct val="150000"/>
              </a:lnSpc>
              <a:spcAft>
                <a:spcPts val="800"/>
              </a:spcAft>
            </a:pPr>
            <a:r>
              <a:rPr lang="en-IN" sz="17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a:t>
            </a:r>
            <a:r>
              <a:rPr lang="en-IN" sz="17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input of size </a:t>
            </a:r>
            <a:r>
              <a:rPr lang="en-IN" sz="17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(None,16) </a:t>
            </a:r>
            <a:r>
              <a:rPr lang="en-IN" sz="17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the dense layer and asking the dense layer to provide the output array of shape ( None,50) by using the units parameter as </a:t>
            </a:r>
            <a:r>
              <a:rPr lang="en-IN" sz="17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1700</a:t>
            </a:r>
            <a:r>
              <a:rPr lang="en-IN" sz="17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the</a:t>
            </a:r>
            <a:r>
              <a:rPr lang="en-IN" sz="17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7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sequential </a:t>
            </a:r>
            <a:r>
              <a:rPr lang="en-IN" sz="17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model is </a:t>
            </a:r>
            <a:r>
              <a:rPr lang="en-IN" sz="17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using the </a:t>
            </a:r>
            <a:r>
              <a:rPr lang="en-IN" sz="17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ReLU</a:t>
            </a:r>
            <a:r>
              <a:rPr lang="en-IN" sz="17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activation function.</a:t>
            </a:r>
            <a:endParaRPr lang="en-IN" sz="17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17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a:t>
            </a:r>
            <a:r>
              <a:rPr lang="en-IN" sz="17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input of size </a:t>
            </a:r>
            <a:r>
              <a:rPr lang="en-IN" sz="17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(None,50) </a:t>
            </a:r>
            <a:r>
              <a:rPr lang="en-IN" sz="17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the dense layer and asking the dense layer to provide the output array of shape ( None,30) by using the units parameter as 1530, </a:t>
            </a:r>
            <a:r>
              <a:rPr lang="en-IN" sz="17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and the sequential model is </a:t>
            </a:r>
            <a:r>
              <a:rPr lang="en-IN" sz="17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using the </a:t>
            </a:r>
            <a:r>
              <a:rPr lang="en-IN" sz="17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ReLU</a:t>
            </a:r>
            <a:r>
              <a:rPr lang="en-IN" sz="17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activation function.</a:t>
            </a:r>
            <a:endParaRPr lang="en-IN" sz="17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17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a:t>
            </a:r>
            <a:r>
              <a:rPr lang="en-IN" sz="17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input of size </a:t>
            </a:r>
            <a:r>
              <a:rPr lang="en-IN" sz="17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(None,30) </a:t>
            </a:r>
            <a:r>
              <a:rPr lang="en-IN" sz="17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the dense layer and asking the dense layer to provide the output array of shape ( None,20) by using the units parameter as 620, </a:t>
            </a:r>
            <a:r>
              <a:rPr lang="en-IN" sz="17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and the sequential model is </a:t>
            </a:r>
            <a:r>
              <a:rPr lang="en-IN" sz="17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using the </a:t>
            </a:r>
            <a:r>
              <a:rPr lang="en-IN" sz="17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ReLU</a:t>
            </a:r>
            <a:r>
              <a:rPr lang="en-IN" sz="17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activation </a:t>
            </a:r>
            <a:r>
              <a:rPr lang="en-IN" sz="17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function.</a:t>
            </a:r>
            <a:endParaRPr lang="en-IN" sz="17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xmlns="" id="{B6544DD8-41B5-6073-BB3E-9166F86412D9}"/>
              </a:ext>
            </a:extLst>
          </p:cNvPr>
          <p:cNvSpPr>
            <a:spLocks noGrp="1"/>
          </p:cNvSpPr>
          <p:nvPr>
            <p:ph type="dt" idx="10"/>
          </p:nvPr>
        </p:nvSpPr>
        <p:spPr/>
        <p:txBody>
          <a:bodyPr/>
          <a:lstStyle/>
          <a:p>
            <a:fld id="{DDA04D55-852E-49CE-A229-CB2B78E1A140}" type="datetime1">
              <a:rPr lang="en-US" smtClean="0"/>
              <a:t>5/15/2023</a:t>
            </a:fld>
            <a:endParaRPr lang="en-US"/>
          </a:p>
        </p:txBody>
      </p:sp>
      <p:sp>
        <p:nvSpPr>
          <p:cNvPr id="5" name="Slide Number Placeholder 4">
            <a:extLst>
              <a:ext uri="{FF2B5EF4-FFF2-40B4-BE49-F238E27FC236}">
                <a16:creationId xmlns:a16="http://schemas.microsoft.com/office/drawing/2014/main" xmlns="" id="{5D551816-DE71-A7FB-7E9A-6F873F3F6A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39</a:t>
            </a:fld>
            <a:endParaRPr lang="en-IN"/>
          </a:p>
        </p:txBody>
      </p:sp>
    </p:spTree>
    <p:extLst>
      <p:ext uri="{BB962C8B-B14F-4D97-AF65-F5344CB8AC3E}">
        <p14:creationId xmlns:p14="http://schemas.microsoft.com/office/powerpoint/2010/main" val="244631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611560" y="365126"/>
            <a:ext cx="790379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sz="4000" b="1" dirty="0" smtClean="0">
                <a:latin typeface="Times New Roman" pitchFamily="18" charset="0"/>
                <a:cs typeface="Times New Roman" pitchFamily="18" charset="0"/>
              </a:rPr>
              <a:t>ABSTRACT</a:t>
            </a:r>
            <a:endParaRPr lang="en-IN" sz="4000" b="1" dirty="0">
              <a:latin typeface="Times New Roman" pitchFamily="18" charset="0"/>
              <a:cs typeface="Times New Roman" pitchFamily="18" charset="0"/>
            </a:endParaRPr>
          </a:p>
        </p:txBody>
      </p:sp>
      <p:sp>
        <p:nvSpPr>
          <p:cNvPr id="112" name="Google Shape;112;p17"/>
          <p:cNvSpPr txBox="1">
            <a:spLocks noGrp="1"/>
          </p:cNvSpPr>
          <p:nvPr>
            <p:ph type="body" idx="1"/>
          </p:nvPr>
        </p:nvSpPr>
        <p:spPr>
          <a:xfrm>
            <a:off x="602635" y="1556792"/>
            <a:ext cx="7886700" cy="4351338"/>
          </a:xfrm>
          <a:prstGeom prst="rect">
            <a:avLst/>
          </a:prstGeom>
          <a:noFill/>
          <a:ln>
            <a:noFill/>
          </a:ln>
        </p:spPr>
        <p:txBody>
          <a:bodyPr spcFirstLastPara="1" wrap="square" lIns="91425" tIns="45700" rIns="91425" bIns="45700" anchor="ctr" anchorCtr="0">
            <a:normAutofit/>
          </a:bodyPr>
          <a:lstStyle/>
          <a:p>
            <a:pPr marL="285750" indent="-285750" algn="just">
              <a:spcBef>
                <a:spcPts val="0"/>
              </a:spcBef>
              <a:buSzPts val="2800"/>
            </a:pPr>
            <a:r>
              <a:rPr lang="en-US" sz="2000" dirty="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Internet </a:t>
            </a:r>
            <a:r>
              <a:rPr lang="en-US" sz="2000" dirty="0">
                <a:latin typeface="Times New Roman" panose="02020603050405020304" pitchFamily="18" charset="0"/>
                <a:cs typeface="Times New Roman" panose="02020603050405020304" pitchFamily="18" charset="0"/>
              </a:rPr>
              <a:t>O</a:t>
            </a:r>
            <a:r>
              <a:rPr lang="en-US" sz="2000" dirty="0" smtClean="0">
                <a:latin typeface="Times New Roman" panose="02020603050405020304" pitchFamily="18" charset="0"/>
                <a:cs typeface="Times New Roman" panose="02020603050405020304" pitchFamily="18" charset="0"/>
              </a:rPr>
              <a:t>f </a:t>
            </a:r>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hings </a:t>
            </a:r>
            <a:r>
              <a:rPr lang="en-US" sz="2000" dirty="0">
                <a:latin typeface="Times New Roman" panose="02020603050405020304" pitchFamily="18" charset="0"/>
                <a:cs typeface="Times New Roman" panose="02020603050405020304" pitchFamily="18" charset="0"/>
              </a:rPr>
              <a:t>(IoT) technology has led to numerous challenges in various life domains, such as healthcare, smart systems, and mission-critical applications.</a:t>
            </a:r>
          </a:p>
          <a:p>
            <a:pPr marL="285750" indent="-285750" algn="just">
              <a:spcBef>
                <a:spcPts val="0"/>
              </a:spcBef>
              <a:buSzPts val="2800"/>
            </a:pPr>
            <a:r>
              <a:rPr lang="en-US" sz="2000" dirty="0">
                <a:latin typeface="Times New Roman" panose="02020603050405020304" pitchFamily="18" charset="0"/>
                <a:cs typeface="Times New Roman" panose="02020603050405020304" pitchFamily="18" charset="0"/>
              </a:rPr>
              <a:t> IoT uses the routing protocol for low-power and lossy networks (RPL) for data communication among the devices. </a:t>
            </a:r>
          </a:p>
          <a:p>
            <a:pPr marL="285750" indent="-285750" algn="just">
              <a:spcBef>
                <a:spcPts val="0"/>
              </a:spcBef>
              <a:buSzPts val="2800"/>
            </a:pPr>
            <a:r>
              <a:rPr lang="en-US" sz="2000" dirty="0">
                <a:latin typeface="Times New Roman" panose="02020603050405020304" pitchFamily="18" charset="0"/>
                <a:cs typeface="Times New Roman" panose="02020603050405020304" pitchFamily="18" charset="0"/>
              </a:rPr>
              <a:t>RPL comprises a lightweight core and thus does not support high computation and resource-consuming methods for security implementation. </a:t>
            </a:r>
          </a:p>
          <a:p>
            <a:pPr marL="285750" indent="-285750" algn="just">
              <a:spcBef>
                <a:spcPts val="0"/>
              </a:spcBef>
              <a:buSzPts val="2800"/>
            </a:pPr>
            <a:r>
              <a:rPr lang="en-US" sz="2000" dirty="0">
                <a:latin typeface="Times New Roman" panose="02020603050405020304" pitchFamily="18" charset="0"/>
                <a:cs typeface="Times New Roman" panose="02020603050405020304" pitchFamily="18" charset="0"/>
              </a:rPr>
              <a:t>A model has been proposed to identify and classify IoT routing attacks. To generate IoT routing datasets, the </a:t>
            </a:r>
            <a:r>
              <a:rPr lang="en-US" sz="2000" dirty="0" err="1">
                <a:latin typeface="Times New Roman" panose="02020603050405020304" pitchFamily="18" charset="0"/>
                <a:cs typeface="Times New Roman" panose="02020603050405020304" pitchFamily="18" charset="0"/>
              </a:rPr>
              <a:t>Cooja</a:t>
            </a:r>
            <a:r>
              <a:rPr lang="en-US" sz="2000" dirty="0">
                <a:latin typeface="Times New Roman" panose="02020603050405020304" pitchFamily="18" charset="0"/>
                <a:cs typeface="Times New Roman" panose="02020603050405020304" pitchFamily="18" charset="0"/>
              </a:rPr>
              <a:t> simulator is used. </a:t>
            </a:r>
          </a:p>
          <a:p>
            <a:pPr marL="285750" indent="-285750" algn="just">
              <a:spcBef>
                <a:spcPts val="0"/>
              </a:spcBef>
              <a:buSzPts val="2800"/>
            </a:pPr>
            <a:r>
              <a:rPr lang="en-US" sz="2000" dirty="0">
                <a:latin typeface="Times New Roman" panose="02020603050405020304" pitchFamily="18" charset="0"/>
                <a:cs typeface="Times New Roman" panose="02020603050405020304" pitchFamily="18" charset="0"/>
              </a:rPr>
              <a:t>The objective is to perform an accurate and efficient detection of various types of routing attacks such as version </a:t>
            </a:r>
            <a:r>
              <a:rPr lang="en-US" sz="2000" dirty="0" smtClean="0">
                <a:latin typeface="Times New Roman" panose="02020603050405020304" pitchFamily="18" charset="0"/>
                <a:cs typeface="Times New Roman" panose="02020603050405020304" pitchFamily="18" charset="0"/>
              </a:rPr>
              <a:t>number change </a:t>
            </a:r>
            <a:r>
              <a:rPr lang="en-US" sz="2000" dirty="0">
                <a:latin typeface="Times New Roman" panose="02020603050405020304" pitchFamily="18" charset="0"/>
                <a:cs typeface="Times New Roman" panose="02020603050405020304" pitchFamily="18" charset="0"/>
              </a:rPr>
              <a:t>attack, flooding attacks, Sinkhole attack.</a:t>
            </a:r>
          </a:p>
          <a:p>
            <a:pPr marL="285750" indent="-285750" algn="just">
              <a:spcBef>
                <a:spcPts val="0"/>
              </a:spcBef>
              <a:buSzPts val="2800"/>
            </a:pPr>
            <a:endParaRPr lang="en-US" sz="1600" dirty="0">
              <a:latin typeface="Times New Roman" panose="02020603050405020304" pitchFamily="18" charset="0"/>
              <a:cs typeface="Times New Roman" panose="02020603050405020304" pitchFamily="18" charset="0"/>
            </a:endParaRPr>
          </a:p>
          <a:p>
            <a:pPr marL="285750" indent="-285750" algn="just">
              <a:spcBef>
                <a:spcPts val="0"/>
              </a:spcBef>
              <a:buSzPts val="2800"/>
            </a:pPr>
            <a:endParaRPr lang="en-US" sz="16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4</a:t>
            </a:fld>
            <a:endParaRPr lang="en-IN"/>
          </a:p>
        </p:txBody>
      </p:sp>
      <p:sp>
        <p:nvSpPr>
          <p:cNvPr id="3" name="Date Placeholder 2"/>
          <p:cNvSpPr>
            <a:spLocks noGrp="1"/>
          </p:cNvSpPr>
          <p:nvPr>
            <p:ph type="dt" idx="10"/>
          </p:nvPr>
        </p:nvSpPr>
        <p:spPr/>
        <p:txBody>
          <a:bodyPr/>
          <a:lstStyle/>
          <a:p>
            <a:fld id="{1EF4D3C6-17F1-4BE7-8C98-02E180211852}" type="datetime1">
              <a:rPr lang="en-US" smtClean="0"/>
              <a:t>5/15/2023</a:t>
            </a:fld>
            <a:endParaRPr lang="en-IN" dirty="0"/>
          </a:p>
        </p:txBody>
      </p:sp>
    </p:spTree>
    <p:extLst>
      <p:ext uri="{BB962C8B-B14F-4D97-AF65-F5344CB8AC3E}">
        <p14:creationId xmlns:p14="http://schemas.microsoft.com/office/powerpoint/2010/main" val="676764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C49D62-AA6D-0F4F-10ED-49037D344D0A}"/>
              </a:ext>
            </a:extLst>
          </p:cNvPr>
          <p:cNvSpPr>
            <a:spLocks noGrp="1"/>
          </p:cNvSpPr>
          <p:nvPr>
            <p:ph type="title"/>
          </p:nvPr>
        </p:nvSpPr>
        <p:spPr/>
        <p:txBody>
          <a:bodyPr>
            <a:normAutofit/>
          </a:bodyPr>
          <a:lstStyle/>
          <a:p>
            <a:r>
              <a:rPr lang="en-IN" sz="4000" b="1" spc="-5" dirty="0" smtClean="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FULLY CONNECTED LAYER</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xmlns="" id="{57838F82-87D6-A271-C067-8B95C1253DEC}"/>
              </a:ext>
            </a:extLst>
          </p:cNvPr>
          <p:cNvSpPr>
            <a:spLocks noGrp="1"/>
          </p:cNvSpPr>
          <p:nvPr>
            <p:ph type="body" idx="1"/>
          </p:nvPr>
        </p:nvSpPr>
        <p:spPr>
          <a:xfrm>
            <a:off x="611560" y="1412776"/>
            <a:ext cx="7886700" cy="4351338"/>
          </a:xfrm>
        </p:spPr>
        <p:txBody>
          <a:bodyPr>
            <a:normAutofit fontScale="92500" lnSpcReduction="20000"/>
          </a:bodyPr>
          <a:lstStyle/>
          <a:p>
            <a:pPr algn="just">
              <a:lnSpc>
                <a:spcPct val="160000"/>
              </a:lnSpc>
            </a:pPr>
            <a:r>
              <a:rPr lang="en-IN" sz="24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The final layer will reduce the vector of height </a:t>
            </a:r>
            <a:r>
              <a:rPr lang="en-IN" sz="2400"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twenty</a:t>
            </a:r>
            <a:r>
              <a:rPr lang="en-IN" sz="2400" spc="-5" dirty="0" smtClean="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to a vector of </a:t>
            </a:r>
            <a:r>
              <a:rPr lang="en-IN" sz="2400"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four</a:t>
            </a:r>
            <a:r>
              <a:rPr lang="en-IN" sz="2400" spc="-5" dirty="0" smtClean="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since </a:t>
            </a:r>
            <a:r>
              <a:rPr lang="en-IN" sz="2400"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there are</a:t>
            </a:r>
            <a:r>
              <a:rPr lang="en-IN" sz="2400" spc="-5" dirty="0" smtClean="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four </a:t>
            </a:r>
            <a:r>
              <a:rPr lang="en-IN" sz="2400" spc="-5" dirty="0" smtClean="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classes to </a:t>
            </a:r>
            <a:r>
              <a:rPr lang="en-IN" sz="24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predict. </a:t>
            </a:r>
          </a:p>
          <a:p>
            <a:pPr algn="just">
              <a:lnSpc>
                <a:spcPct val="160000"/>
              </a:lnSpc>
            </a:pPr>
            <a:r>
              <a:rPr lang="en-IN" sz="24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This reduction is done by another matrix multiplication. </a:t>
            </a:r>
            <a:r>
              <a:rPr lang="en-IN" sz="2400" spc="-5" dirty="0" err="1">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Softmax</a:t>
            </a:r>
            <a:r>
              <a:rPr lang="en-IN" sz="24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is used as </a:t>
            </a:r>
            <a:r>
              <a:rPr lang="en-IN" sz="2400" spc="-5" dirty="0" smtClean="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the classifier. </a:t>
            </a:r>
            <a:r>
              <a:rPr lang="en-IN" sz="24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It forces all </a:t>
            </a:r>
            <a:r>
              <a:rPr lang="en-IN" sz="2400"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four</a:t>
            </a:r>
            <a:r>
              <a:rPr lang="en-IN" sz="2400" spc="-5" dirty="0" smtClean="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outputs of the neural network to sum up to one.</a:t>
            </a:r>
          </a:p>
          <a:p>
            <a:pPr algn="just">
              <a:lnSpc>
                <a:spcPct val="160000"/>
              </a:lnSpc>
            </a:pPr>
            <a:r>
              <a:rPr lang="en-IN" sz="2400" spc="-5" dirty="0" smtClean="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IN" sz="24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output value will therefore represent the probability for each of the </a:t>
            </a:r>
            <a:r>
              <a:rPr lang="en-IN" sz="2400"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four</a:t>
            </a:r>
            <a:r>
              <a:rPr lang="en-IN" sz="2400" spc="-5" dirty="0" smtClean="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classes. </a:t>
            </a:r>
            <a:r>
              <a:rPr lang="en-IN" sz="2400"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It </a:t>
            </a:r>
            <a:r>
              <a:rPr lang="en-IN" sz="2400" spc="-5" dirty="0" smtClean="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also use </a:t>
            </a:r>
            <a:r>
              <a:rPr lang="en-IN" sz="2400"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adam</a:t>
            </a:r>
            <a:r>
              <a:rPr lang="en-IN" sz="24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optimizer and early stopping </a:t>
            </a:r>
            <a:r>
              <a:rPr lang="en-IN" sz="2400" spc="-5" dirty="0" smtClean="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mechanism.</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xmlns="" id="{B7371268-5B94-CF88-B6B8-94DDD2B9538A}"/>
              </a:ext>
            </a:extLst>
          </p:cNvPr>
          <p:cNvSpPr>
            <a:spLocks noGrp="1"/>
          </p:cNvSpPr>
          <p:nvPr>
            <p:ph type="dt" idx="10"/>
          </p:nvPr>
        </p:nvSpPr>
        <p:spPr/>
        <p:txBody>
          <a:bodyPr/>
          <a:lstStyle/>
          <a:p>
            <a:fld id="{DDA04D55-852E-49CE-A229-CB2B78E1A140}" type="datetime1">
              <a:rPr lang="en-US" smtClean="0"/>
              <a:t>5/15/2023</a:t>
            </a:fld>
            <a:endParaRPr lang="en-US"/>
          </a:p>
        </p:txBody>
      </p:sp>
      <p:sp>
        <p:nvSpPr>
          <p:cNvPr id="5" name="Slide Number Placeholder 4">
            <a:extLst>
              <a:ext uri="{FF2B5EF4-FFF2-40B4-BE49-F238E27FC236}">
                <a16:creationId xmlns:a16="http://schemas.microsoft.com/office/drawing/2014/main" xmlns="" id="{0188C5CA-07BE-D786-470D-26711BCECB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40</a:t>
            </a:fld>
            <a:endParaRPr lang="en-IN"/>
          </a:p>
        </p:txBody>
      </p:sp>
    </p:spTree>
    <p:extLst>
      <p:ext uri="{BB962C8B-B14F-4D97-AF65-F5344CB8AC3E}">
        <p14:creationId xmlns:p14="http://schemas.microsoft.com/office/powerpoint/2010/main" val="15558796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40F078-2A99-C2FF-64A7-B16E7E59781D}"/>
              </a:ext>
            </a:extLst>
          </p:cNvPr>
          <p:cNvSpPr>
            <a:spLocks noGrp="1"/>
          </p:cNvSpPr>
          <p:nvPr>
            <p:ph type="title"/>
          </p:nvPr>
        </p:nvSpPr>
        <p:spPr/>
        <p:txBody>
          <a:bodyPr>
            <a:normAutofit/>
          </a:bodyPr>
          <a:lstStyle/>
          <a:p>
            <a:r>
              <a:rPr lang="en-IN" sz="4000" b="1" dirty="0" smtClean="0">
                <a:latin typeface="Times New Roman" panose="02020603050405020304" pitchFamily="18" charset="0"/>
                <a:cs typeface="Times New Roman" panose="02020603050405020304" pitchFamily="18" charset="0"/>
              </a:rPr>
              <a:t>CNN MODEL</a:t>
            </a:r>
            <a:endParaRPr lang="en-IN" sz="40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42AA1BF1-8207-A3D7-9429-CB4DB41EBCDC}"/>
              </a:ext>
            </a:extLst>
          </p:cNvPr>
          <p:cNvSpPr>
            <a:spLocks noGrp="1"/>
          </p:cNvSpPr>
          <p:nvPr>
            <p:ph type="body" idx="1"/>
          </p:nvPr>
        </p:nvSpPr>
        <p:spPr>
          <a:xfrm>
            <a:off x="587539" y="1628800"/>
            <a:ext cx="7886700" cy="8581476"/>
          </a:xfrm>
        </p:spPr>
        <p:txBody>
          <a:bodyPr/>
          <a:lstStyle/>
          <a:p>
            <a:pPr marL="114300" indent="0">
              <a:buNone/>
            </a:pPr>
            <a:endParaRPr lang="en-IN" dirty="0"/>
          </a:p>
        </p:txBody>
      </p:sp>
      <p:sp>
        <p:nvSpPr>
          <p:cNvPr id="4" name="Date Placeholder 3">
            <a:extLst>
              <a:ext uri="{FF2B5EF4-FFF2-40B4-BE49-F238E27FC236}">
                <a16:creationId xmlns:a16="http://schemas.microsoft.com/office/drawing/2014/main" xmlns="" id="{4AD5D235-EC05-C5BC-F3BF-38AD78E268C0}"/>
              </a:ext>
            </a:extLst>
          </p:cNvPr>
          <p:cNvSpPr>
            <a:spLocks noGrp="1"/>
          </p:cNvSpPr>
          <p:nvPr>
            <p:ph type="dt" idx="10"/>
          </p:nvPr>
        </p:nvSpPr>
        <p:spPr/>
        <p:txBody>
          <a:bodyPr/>
          <a:lstStyle/>
          <a:p>
            <a:fld id="{DDA04D55-852E-49CE-A229-CB2B78E1A140}" type="datetime1">
              <a:rPr lang="en-US" smtClean="0"/>
              <a:t>5/15/2023</a:t>
            </a:fld>
            <a:endParaRPr lang="en-US"/>
          </a:p>
        </p:txBody>
      </p:sp>
      <p:sp>
        <p:nvSpPr>
          <p:cNvPr id="5" name="Slide Number Placeholder 4">
            <a:extLst>
              <a:ext uri="{FF2B5EF4-FFF2-40B4-BE49-F238E27FC236}">
                <a16:creationId xmlns:a16="http://schemas.microsoft.com/office/drawing/2014/main" xmlns="" id="{E1C2B428-4396-4F0F-973A-0B7395E7C4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41</a:t>
            </a:fld>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2060848"/>
            <a:ext cx="7611566"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71806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40F078-2A99-C2FF-64A7-B16E7E59781D}"/>
              </a:ext>
            </a:extLst>
          </p:cNvPr>
          <p:cNvSpPr>
            <a:spLocks noGrp="1"/>
          </p:cNvSpPr>
          <p:nvPr>
            <p:ph type="title"/>
          </p:nvPr>
        </p:nvSpPr>
        <p:spPr/>
        <p:txBody>
          <a:bodyPr>
            <a:normAutofit/>
          </a:bodyPr>
          <a:lstStyle/>
          <a:p>
            <a:r>
              <a:rPr lang="en-IN" sz="4000" b="1" dirty="0" smtClean="0">
                <a:latin typeface="Times New Roman" panose="02020603050405020304" pitchFamily="18" charset="0"/>
                <a:cs typeface="Times New Roman" panose="02020603050405020304" pitchFamily="18" charset="0"/>
              </a:rPr>
              <a:t>CNN MODEL SUMMARY</a:t>
            </a:r>
            <a:endParaRPr lang="en-IN" sz="40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42AA1BF1-8207-A3D7-9429-CB4DB41EBCDC}"/>
              </a:ext>
            </a:extLst>
          </p:cNvPr>
          <p:cNvSpPr>
            <a:spLocks noGrp="1"/>
          </p:cNvSpPr>
          <p:nvPr>
            <p:ph type="body" idx="1"/>
          </p:nvPr>
        </p:nvSpPr>
        <p:spPr/>
        <p:txBody>
          <a:bodyPr/>
          <a:lstStyle/>
          <a:p>
            <a:endParaRPr lang="en-IN" dirty="0"/>
          </a:p>
        </p:txBody>
      </p:sp>
      <p:sp>
        <p:nvSpPr>
          <p:cNvPr id="4" name="Date Placeholder 3">
            <a:extLst>
              <a:ext uri="{FF2B5EF4-FFF2-40B4-BE49-F238E27FC236}">
                <a16:creationId xmlns:a16="http://schemas.microsoft.com/office/drawing/2014/main" xmlns="" id="{4AD5D235-EC05-C5BC-F3BF-38AD78E268C0}"/>
              </a:ext>
            </a:extLst>
          </p:cNvPr>
          <p:cNvSpPr>
            <a:spLocks noGrp="1"/>
          </p:cNvSpPr>
          <p:nvPr>
            <p:ph type="dt" idx="10"/>
          </p:nvPr>
        </p:nvSpPr>
        <p:spPr/>
        <p:txBody>
          <a:bodyPr/>
          <a:lstStyle/>
          <a:p>
            <a:fld id="{DDA04D55-852E-49CE-A229-CB2B78E1A140}" type="datetime1">
              <a:rPr lang="en-US" smtClean="0"/>
              <a:t>5/15/2023</a:t>
            </a:fld>
            <a:endParaRPr lang="en-US"/>
          </a:p>
        </p:txBody>
      </p:sp>
      <p:sp>
        <p:nvSpPr>
          <p:cNvPr id="5" name="Slide Number Placeholder 4">
            <a:extLst>
              <a:ext uri="{FF2B5EF4-FFF2-40B4-BE49-F238E27FC236}">
                <a16:creationId xmlns:a16="http://schemas.microsoft.com/office/drawing/2014/main" xmlns="" id="{E1C2B428-4396-4F0F-973A-0B7395E7C4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42</a:t>
            </a:fld>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855872"/>
            <a:ext cx="6934200" cy="257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4433972"/>
            <a:ext cx="638175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038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51DCCE-68F1-146F-9936-5EE2936CC126}"/>
              </a:ext>
            </a:extLst>
          </p:cNvPr>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CLASSIFICATION RESULT</a:t>
            </a:r>
            <a:endParaRPr lang="en-IN" sz="4000" dirty="0"/>
          </a:p>
        </p:txBody>
      </p:sp>
      <p:sp>
        <p:nvSpPr>
          <p:cNvPr id="3" name="Text Placeholder 2">
            <a:extLst>
              <a:ext uri="{FF2B5EF4-FFF2-40B4-BE49-F238E27FC236}">
                <a16:creationId xmlns:a16="http://schemas.microsoft.com/office/drawing/2014/main" xmlns="" id="{8C049DC7-9D7A-13AB-CD81-E79388BE7EA1}"/>
              </a:ext>
            </a:extLst>
          </p:cNvPr>
          <p:cNvSpPr>
            <a:spLocks noGrp="1"/>
          </p:cNvSpPr>
          <p:nvPr>
            <p:ph type="body" idx="1"/>
          </p:nvPr>
        </p:nvSpPr>
        <p:spPr/>
        <p:txBody>
          <a:bodyPr/>
          <a:lstStyle/>
          <a:p>
            <a:endParaRPr lang="en-IN" dirty="0"/>
          </a:p>
        </p:txBody>
      </p:sp>
      <p:sp>
        <p:nvSpPr>
          <p:cNvPr id="4" name="Date Placeholder 3">
            <a:extLst>
              <a:ext uri="{FF2B5EF4-FFF2-40B4-BE49-F238E27FC236}">
                <a16:creationId xmlns:a16="http://schemas.microsoft.com/office/drawing/2014/main" xmlns="" id="{74BB67FD-8D74-0D46-A8D9-C39509B5CC61}"/>
              </a:ext>
            </a:extLst>
          </p:cNvPr>
          <p:cNvSpPr>
            <a:spLocks noGrp="1"/>
          </p:cNvSpPr>
          <p:nvPr>
            <p:ph type="dt" idx="10"/>
          </p:nvPr>
        </p:nvSpPr>
        <p:spPr/>
        <p:txBody>
          <a:bodyPr/>
          <a:lstStyle/>
          <a:p>
            <a:fld id="{DDA04D55-852E-49CE-A229-CB2B78E1A140}" type="datetime1">
              <a:rPr lang="en-US" smtClean="0"/>
              <a:t>5/15/2023</a:t>
            </a:fld>
            <a:endParaRPr lang="en-US"/>
          </a:p>
        </p:txBody>
      </p:sp>
      <p:sp>
        <p:nvSpPr>
          <p:cNvPr id="5" name="Slide Number Placeholder 4">
            <a:extLst>
              <a:ext uri="{FF2B5EF4-FFF2-40B4-BE49-F238E27FC236}">
                <a16:creationId xmlns:a16="http://schemas.microsoft.com/office/drawing/2014/main" xmlns="" id="{D48D928D-BA78-9B85-2320-9EED8E5826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43</a:t>
            </a:fld>
            <a:endParaRPr lang="en-I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988840"/>
            <a:ext cx="4752528" cy="4083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68468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A89FF6-5A0D-1F37-BFE7-128FC45B4481}"/>
              </a:ext>
            </a:extLst>
          </p:cNvPr>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PERFORMANCE METRICS</a:t>
            </a:r>
            <a:endParaRPr lang="en-IN" sz="4000"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xmlns="" id="{CB6AE05E-BA9B-5826-01DD-2CFFF8513432}"/>
                  </a:ext>
                </a:extLst>
              </p:cNvPr>
              <p:cNvSpPr>
                <a:spLocks noGrp="1"/>
              </p:cNvSpPr>
              <p:nvPr>
                <p:ph type="body" idx="1"/>
              </p:nvPr>
            </p:nvSpPr>
            <p:spPr>
              <a:xfrm>
                <a:off x="628650" y="1825625"/>
                <a:ext cx="7886700" cy="2395463"/>
              </a:xfrm>
            </p:spPr>
            <p:txBody>
              <a:bodyPr>
                <a:normAutofit fontScale="55000" lnSpcReduction="20000"/>
              </a:bodyPr>
              <a:lstStyle/>
              <a:p>
                <a:r>
                  <a:rPr lang="en-IN" dirty="0" smtClean="0"/>
                  <a:t>accuracy</a:t>
                </a:r>
                <a14:m>
                  <m:oMath xmlns:m="http://schemas.openxmlformats.org/officeDocument/2006/math">
                    <m:r>
                      <a:rPr lang="en-IN" i="1" smtClean="0">
                        <a:latin typeface="Cambria Math"/>
                      </a:rPr>
                      <m:t>=</m:t>
                    </m:r>
                    <m:f>
                      <m:fPr>
                        <m:ctrlPr>
                          <a:rPr lang="en-IN" i="1" smtClean="0">
                            <a:latin typeface="Cambria Math"/>
                          </a:rPr>
                        </m:ctrlPr>
                      </m:fPr>
                      <m:num>
                        <m:r>
                          <a:rPr lang="en-US" b="0" i="1" smtClean="0">
                            <a:latin typeface="Cambria Math"/>
                          </a:rPr>
                          <m:t>𝑇𝑃</m:t>
                        </m:r>
                        <m:r>
                          <a:rPr lang="en-US" b="0" i="1" smtClean="0">
                            <a:latin typeface="Cambria Math"/>
                          </a:rPr>
                          <m:t>+</m:t>
                        </m:r>
                        <m:r>
                          <a:rPr lang="en-US" b="0" i="1" smtClean="0">
                            <a:latin typeface="Cambria Math"/>
                          </a:rPr>
                          <m:t>𝑇𝑁</m:t>
                        </m:r>
                      </m:num>
                      <m:den>
                        <m:r>
                          <a:rPr lang="en-US" b="0" i="1" smtClean="0">
                            <a:latin typeface="Cambria Math"/>
                          </a:rPr>
                          <m:t>𝑇𝑃</m:t>
                        </m:r>
                        <m:r>
                          <a:rPr lang="en-US" b="0" i="1" smtClean="0">
                            <a:latin typeface="Cambria Math"/>
                          </a:rPr>
                          <m:t>+</m:t>
                        </m:r>
                        <m:r>
                          <a:rPr lang="en-US" b="0" i="1" smtClean="0">
                            <a:latin typeface="Cambria Math"/>
                          </a:rPr>
                          <m:t>𝐹𝑁</m:t>
                        </m:r>
                        <m:r>
                          <a:rPr lang="en-US" b="0" i="1" smtClean="0">
                            <a:latin typeface="Cambria Math"/>
                          </a:rPr>
                          <m:t>+</m:t>
                        </m:r>
                        <m:r>
                          <a:rPr lang="en-US" b="0" i="1" smtClean="0">
                            <a:latin typeface="Cambria Math"/>
                          </a:rPr>
                          <m:t>𝑇𝑁</m:t>
                        </m:r>
                        <m:r>
                          <a:rPr lang="en-US" b="0" i="1" smtClean="0">
                            <a:latin typeface="Cambria Math"/>
                          </a:rPr>
                          <m:t>+</m:t>
                        </m:r>
                        <m:r>
                          <a:rPr lang="en-US" b="0" i="1" smtClean="0">
                            <a:latin typeface="Cambria Math"/>
                          </a:rPr>
                          <m:t>𝐹𝑃</m:t>
                        </m:r>
                      </m:den>
                    </m:f>
                  </m:oMath>
                </a14:m>
                <a:endParaRPr lang="en-IN" dirty="0" smtClean="0"/>
              </a:p>
              <a:p>
                <a:endParaRPr lang="en-IN" dirty="0" smtClean="0"/>
              </a:p>
              <a:p>
                <a:r>
                  <a:rPr lang="en-IN" dirty="0"/>
                  <a:t>F</a:t>
                </a:r>
                <a:r>
                  <a:rPr lang="en-IN" dirty="0" smtClean="0"/>
                  <a:t>1 score</a:t>
                </a:r>
                <a14:m>
                  <m:oMath xmlns:m="http://schemas.openxmlformats.org/officeDocument/2006/math">
                    <m:r>
                      <a:rPr lang="en-IN" i="1">
                        <a:latin typeface="Cambria Math"/>
                      </a:rPr>
                      <m:t>=</m:t>
                    </m:r>
                    <m:f>
                      <m:fPr>
                        <m:ctrlPr>
                          <a:rPr lang="en-IN" i="1">
                            <a:latin typeface="Cambria Math"/>
                          </a:rPr>
                        </m:ctrlPr>
                      </m:fPr>
                      <m:num>
                        <m:r>
                          <a:rPr lang="en-US" b="0" i="1" smtClean="0">
                            <a:latin typeface="Cambria Math"/>
                          </a:rPr>
                          <m:t>2∗</m:t>
                        </m:r>
                        <m:r>
                          <a:rPr lang="en-US" b="0" i="1" smtClean="0">
                            <a:latin typeface="Cambria Math"/>
                          </a:rPr>
                          <m:t>𝑝𝑟𝑒𝑐𝑖𝑠𝑖𝑜𝑛</m:t>
                        </m:r>
                        <m:r>
                          <a:rPr lang="en-US" b="0" i="1" smtClean="0">
                            <a:latin typeface="Cambria Math"/>
                          </a:rPr>
                          <m:t>∗</m:t>
                        </m:r>
                        <m:r>
                          <a:rPr lang="en-US" b="0" i="1" smtClean="0">
                            <a:latin typeface="Cambria Math"/>
                          </a:rPr>
                          <m:t>𝑟𝑒𝑐𝑎𝑙𝑙</m:t>
                        </m:r>
                      </m:num>
                      <m:den>
                        <m:r>
                          <a:rPr lang="en-US" b="0" i="1" smtClean="0">
                            <a:latin typeface="Cambria Math"/>
                          </a:rPr>
                          <m:t>𝑝𝑟𝑒𝑐𝑖𝑠𝑖𝑜𝑛</m:t>
                        </m:r>
                        <m:r>
                          <a:rPr lang="en-US" b="0" i="1" smtClean="0">
                            <a:latin typeface="Cambria Math"/>
                          </a:rPr>
                          <m:t>+</m:t>
                        </m:r>
                        <m:r>
                          <a:rPr lang="en-US" b="0" i="1" smtClean="0">
                            <a:latin typeface="Cambria Math"/>
                          </a:rPr>
                          <m:t>𝑟𝑒𝑐𝑎𝑙𝑙</m:t>
                        </m:r>
                      </m:den>
                    </m:f>
                  </m:oMath>
                </a14:m>
                <a:endParaRPr lang="en-IN" dirty="0" smtClean="0"/>
              </a:p>
              <a:p>
                <a:endParaRPr lang="en-IN" dirty="0" smtClean="0"/>
              </a:p>
              <a:p>
                <a:r>
                  <a:rPr lang="en-IN" dirty="0" smtClean="0"/>
                  <a:t>precision</a:t>
                </a:r>
                <a14:m>
                  <m:oMath xmlns:m="http://schemas.openxmlformats.org/officeDocument/2006/math">
                    <m:r>
                      <a:rPr lang="en-IN" i="1">
                        <a:latin typeface="Cambria Math"/>
                      </a:rPr>
                      <m:t>=</m:t>
                    </m:r>
                    <m:f>
                      <m:fPr>
                        <m:ctrlPr>
                          <a:rPr lang="en-IN" i="1">
                            <a:latin typeface="Cambria Math"/>
                          </a:rPr>
                        </m:ctrlPr>
                      </m:fPr>
                      <m:num>
                        <m:r>
                          <a:rPr lang="en-US" i="1">
                            <a:latin typeface="Cambria Math"/>
                          </a:rPr>
                          <m:t>𝑇𝑃</m:t>
                        </m:r>
                      </m:num>
                      <m:den>
                        <m:r>
                          <a:rPr lang="en-US" i="1">
                            <a:latin typeface="Cambria Math"/>
                          </a:rPr>
                          <m:t>𝑇𝑃</m:t>
                        </m:r>
                        <m:r>
                          <a:rPr lang="en-US" b="0" i="1" smtClean="0">
                            <a:latin typeface="Cambria Math"/>
                          </a:rPr>
                          <m:t>+</m:t>
                        </m:r>
                        <m:r>
                          <a:rPr lang="en-US" i="1">
                            <a:latin typeface="Cambria Math"/>
                          </a:rPr>
                          <m:t>𝐹𝑃</m:t>
                        </m:r>
                      </m:den>
                    </m:f>
                  </m:oMath>
                </a14:m>
                <a:endParaRPr lang="en-IN" dirty="0" smtClean="0"/>
              </a:p>
              <a:p>
                <a:endParaRPr lang="en-IN" dirty="0" smtClean="0"/>
              </a:p>
              <a:p>
                <a:r>
                  <a:rPr lang="en-IN" dirty="0" smtClean="0"/>
                  <a:t>recall</a:t>
                </a:r>
                <a14:m>
                  <m:oMath xmlns:m="http://schemas.openxmlformats.org/officeDocument/2006/math">
                    <m:r>
                      <a:rPr lang="en-IN" i="1">
                        <a:latin typeface="Cambria Math"/>
                      </a:rPr>
                      <m:t>=</m:t>
                    </m:r>
                    <m:f>
                      <m:fPr>
                        <m:ctrlPr>
                          <a:rPr lang="en-IN" i="1">
                            <a:latin typeface="Cambria Math"/>
                          </a:rPr>
                        </m:ctrlPr>
                      </m:fPr>
                      <m:num>
                        <m:r>
                          <a:rPr lang="en-US" i="1">
                            <a:latin typeface="Cambria Math"/>
                          </a:rPr>
                          <m:t>𝑇𝑃</m:t>
                        </m:r>
                      </m:num>
                      <m:den>
                        <m:r>
                          <a:rPr lang="en-US" i="1">
                            <a:latin typeface="Cambria Math"/>
                          </a:rPr>
                          <m:t>𝑇𝑃</m:t>
                        </m:r>
                        <m:r>
                          <a:rPr lang="en-US" i="1">
                            <a:latin typeface="Cambria Math"/>
                          </a:rPr>
                          <m:t>+</m:t>
                        </m:r>
                        <m:r>
                          <a:rPr lang="en-US" i="1">
                            <a:latin typeface="Cambria Math"/>
                          </a:rPr>
                          <m:t>𝐹𝑁</m:t>
                        </m:r>
                      </m:den>
                    </m:f>
                  </m:oMath>
                </a14:m>
                <a:endParaRPr lang="en-IN" dirty="0"/>
              </a:p>
              <a:p>
                <a:endParaRPr lang="en-IN" dirty="0"/>
              </a:p>
            </p:txBody>
          </p:sp>
        </mc:Choice>
        <mc:Fallback xmlns="">
          <p:sp>
            <p:nvSpPr>
              <p:cNvPr id="3" name="Text Placeholder 2">
                <a:extLst>
                  <a:ext uri="{FF2B5EF4-FFF2-40B4-BE49-F238E27FC236}">
                    <a16:creationId xmlns="" xmlns:a16="http://schemas.microsoft.com/office/drawing/2014/main" id="{CB6AE05E-BA9B-5826-01DD-2CFFF8513432}"/>
                  </a:ext>
                </a:extLst>
              </p:cNvPr>
              <p:cNvSpPr>
                <a:spLocks noGrp="1" noRot="1" noChangeAspect="1" noMove="1" noResize="1" noEditPoints="1" noAdjustHandles="1" noChangeArrowheads="1" noChangeShapeType="1" noTextEdit="1"/>
              </p:cNvSpPr>
              <p:nvPr>
                <p:ph type="body" idx="1"/>
              </p:nvPr>
            </p:nvSpPr>
            <p:spPr>
              <a:xfrm>
                <a:off x="628650" y="1825625"/>
                <a:ext cx="7886700" cy="2395463"/>
              </a:xfrm>
              <a:blipFill rotWithShape="1">
                <a:blip r:embed="rId2"/>
                <a:stretch>
                  <a:fillRect b="-2545"/>
                </a:stretch>
              </a:blipFill>
            </p:spPr>
            <p:txBody>
              <a:bodyPr/>
              <a:lstStyle/>
              <a:p>
                <a:r>
                  <a:rPr lang="en-IN">
                    <a:noFill/>
                  </a:rPr>
                  <a:t> </a:t>
                </a:r>
              </a:p>
            </p:txBody>
          </p:sp>
        </mc:Fallback>
      </mc:AlternateContent>
      <p:sp>
        <p:nvSpPr>
          <p:cNvPr id="4" name="Date Placeholder 3">
            <a:extLst>
              <a:ext uri="{FF2B5EF4-FFF2-40B4-BE49-F238E27FC236}">
                <a16:creationId xmlns:a16="http://schemas.microsoft.com/office/drawing/2014/main" xmlns="" id="{AB84D6BF-23E6-BEF1-EB7C-94B949332EF5}"/>
              </a:ext>
            </a:extLst>
          </p:cNvPr>
          <p:cNvSpPr>
            <a:spLocks noGrp="1"/>
          </p:cNvSpPr>
          <p:nvPr>
            <p:ph type="dt" idx="10"/>
          </p:nvPr>
        </p:nvSpPr>
        <p:spPr/>
        <p:txBody>
          <a:bodyPr/>
          <a:lstStyle/>
          <a:p>
            <a:fld id="{DDA04D55-852E-49CE-A229-CB2B78E1A140}" type="datetime1">
              <a:rPr lang="en-US" smtClean="0"/>
              <a:t>5/15/2023</a:t>
            </a:fld>
            <a:endParaRPr lang="en-US"/>
          </a:p>
        </p:txBody>
      </p:sp>
      <p:sp>
        <p:nvSpPr>
          <p:cNvPr id="5" name="Slide Number Placeholder 4">
            <a:extLst>
              <a:ext uri="{FF2B5EF4-FFF2-40B4-BE49-F238E27FC236}">
                <a16:creationId xmlns:a16="http://schemas.microsoft.com/office/drawing/2014/main" xmlns="" id="{14CD65D0-3BE1-10F3-C60A-C8267D7B6D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44</a:t>
            </a:fld>
            <a:endParaRPr lang="en-IN"/>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2780928"/>
            <a:ext cx="4392488" cy="1768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6233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611560" y="0"/>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000" b="1" dirty="0" smtClean="0">
                <a:latin typeface="Times New Roman" pitchFamily="18" charset="0"/>
                <a:cs typeface="Times New Roman" pitchFamily="18" charset="0"/>
              </a:rPr>
              <a:t>CONCLUSION</a:t>
            </a:r>
            <a:endParaRPr lang="en-US" sz="4000" b="1" dirty="0">
              <a:latin typeface="Times New Roman" pitchFamily="18" charset="0"/>
              <a:cs typeface="Times New Roman" pitchFamily="18" charset="0"/>
            </a:endParaRPr>
          </a:p>
        </p:txBody>
      </p:sp>
      <p:sp>
        <p:nvSpPr>
          <p:cNvPr id="178" name="Google Shape;178;p28"/>
          <p:cNvSpPr txBox="1">
            <a:spLocks noGrp="1"/>
          </p:cNvSpPr>
          <p:nvPr>
            <p:ph type="body" idx="1"/>
          </p:nvPr>
        </p:nvSpPr>
        <p:spPr>
          <a:xfrm>
            <a:off x="611560" y="908720"/>
            <a:ext cx="7886700" cy="5464423"/>
          </a:xfrm>
          <a:prstGeom prst="rect">
            <a:avLst/>
          </a:prstGeom>
          <a:noFill/>
          <a:ln>
            <a:noFill/>
          </a:ln>
        </p:spPr>
        <p:txBody>
          <a:bodyPr spcFirstLastPara="1" wrap="square" lIns="91425" tIns="45700" rIns="91425" bIns="45700" anchor="t" anchorCtr="0">
            <a:noAutofit/>
          </a:bodyPr>
          <a:lstStyle/>
          <a:p>
            <a:pPr>
              <a:lnSpc>
                <a:spcPct val="115000"/>
              </a:lnSpc>
              <a:spcAft>
                <a:spcPts val="1000"/>
              </a:spcAft>
            </a:pPr>
            <a:r>
              <a:rPr lang="en-US" sz="1800" dirty="0">
                <a:latin typeface="Times New Roman" pitchFamily="18" charset="0"/>
                <a:cs typeface="Times New Roman" pitchFamily="18" charset="0"/>
              </a:rPr>
              <a:t>In this work the data through simulating the routing protocol attacks in 6LOWPAN network connected devices was done for three different attacks and data collected. </a:t>
            </a:r>
            <a:endParaRPr lang="en-US" sz="1800" dirty="0" smtClean="0">
              <a:latin typeface="Times New Roman" pitchFamily="18" charset="0"/>
              <a:cs typeface="Times New Roman" pitchFamily="18" charset="0"/>
            </a:endParaRPr>
          </a:p>
          <a:p>
            <a:pPr>
              <a:lnSpc>
                <a:spcPct val="115000"/>
              </a:lnSpc>
              <a:spcAft>
                <a:spcPts val="1000"/>
              </a:spcAft>
            </a:pPr>
            <a:r>
              <a:rPr lang="en-US" sz="1800" dirty="0" smtClean="0">
                <a:effectLst/>
                <a:latin typeface="Times New Roman" pitchFamily="18" charset="0"/>
                <a:ea typeface="Calibri" panose="020F0502020204030204" pitchFamily="34" charset="0"/>
                <a:cs typeface="Times New Roman" pitchFamily="18" charset="0"/>
              </a:rPr>
              <a:t>The data was preprocessed and efficient dataset was built</a:t>
            </a:r>
            <a:endParaRPr lang="en-IN" sz="18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Deep </a:t>
            </a:r>
            <a:r>
              <a:rPr lang="en-IN" sz="1800" dirty="0" smtClean="0">
                <a:latin typeface="Times New Roman" panose="02020603050405020304" pitchFamily="18" charset="0"/>
                <a:ea typeface="Calibri" panose="020F0502020204030204" pitchFamily="34" charset="0"/>
                <a:cs typeface="Times New Roman" panose="02020603050405020304" pitchFamily="18" charset="0"/>
              </a:rPr>
              <a:t>Learning </a:t>
            </a:r>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Model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was built based on One-Dimensional Convolution Neural Network (1D-CNN) methodology for the detection of normal and </a:t>
            </a:r>
            <a:r>
              <a:rPr lang="en-IN" sz="1800" dirty="0" smtClean="0">
                <a:latin typeface="Times New Roman" panose="02020603050405020304" pitchFamily="18" charset="0"/>
                <a:ea typeface="Calibri" panose="020F0502020204030204" pitchFamily="34" charset="0"/>
                <a:cs typeface="Times New Roman" panose="02020603050405020304" pitchFamily="18" charset="0"/>
              </a:rPr>
              <a:t>three</a:t>
            </a:r>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different types of </a:t>
            </a:r>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RPL based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malicious network traffic</a:t>
            </a:r>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45</a:t>
            </a:fld>
            <a:endParaRPr lang="en-IN"/>
          </a:p>
        </p:txBody>
      </p:sp>
      <p:sp>
        <p:nvSpPr>
          <p:cNvPr id="3" name="Date Placeholder 2"/>
          <p:cNvSpPr>
            <a:spLocks noGrp="1"/>
          </p:cNvSpPr>
          <p:nvPr>
            <p:ph type="dt" idx="10"/>
          </p:nvPr>
        </p:nvSpPr>
        <p:spPr/>
        <p:txBody>
          <a:bodyPr/>
          <a:lstStyle/>
          <a:p>
            <a:fld id="{2F45616F-0FA7-4F6E-95A8-0DBBADE0A953}" type="datetime1">
              <a:rPr lang="en-US" smtClean="0"/>
              <a:t>5/15/2023</a:t>
            </a:fld>
            <a:endParaRPr lang="en-IN" dirty="0"/>
          </a:p>
        </p:txBody>
      </p:sp>
    </p:spTree>
    <p:extLst>
      <p:ext uri="{BB962C8B-B14F-4D97-AF65-F5344CB8AC3E}">
        <p14:creationId xmlns:p14="http://schemas.microsoft.com/office/powerpoint/2010/main" val="35651285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611560" y="0"/>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000" b="1" dirty="0" smtClean="0">
                <a:latin typeface="Times New Roman" pitchFamily="18" charset="0"/>
                <a:cs typeface="Times New Roman" pitchFamily="18" charset="0"/>
              </a:rPr>
              <a:t>CONCLUSION</a:t>
            </a:r>
            <a:endParaRPr lang="en-US" sz="4000" b="1" dirty="0">
              <a:latin typeface="Times New Roman" pitchFamily="18" charset="0"/>
              <a:cs typeface="Times New Roman" pitchFamily="18" charset="0"/>
            </a:endParaRPr>
          </a:p>
        </p:txBody>
      </p:sp>
      <p:sp>
        <p:nvSpPr>
          <p:cNvPr id="178" name="Google Shape;178;p28"/>
          <p:cNvSpPr txBox="1">
            <a:spLocks noGrp="1"/>
          </p:cNvSpPr>
          <p:nvPr>
            <p:ph type="body" idx="1"/>
          </p:nvPr>
        </p:nvSpPr>
        <p:spPr>
          <a:xfrm>
            <a:off x="611560" y="908720"/>
            <a:ext cx="7886700" cy="5464423"/>
          </a:xfrm>
          <a:prstGeom prst="rect">
            <a:avLst/>
          </a:prstGeom>
          <a:noFill/>
          <a:ln>
            <a:noFill/>
          </a:ln>
        </p:spPr>
        <p:txBody>
          <a:bodyPr spcFirstLastPara="1" wrap="square" lIns="91425" tIns="45700" rIns="91425" bIns="45700" anchor="t" anchorCtr="0">
            <a:noAutofit/>
          </a:bodyPr>
          <a:lstStyle/>
          <a:p>
            <a:pPr>
              <a:lnSpc>
                <a:spcPct val="115000"/>
              </a:lnSpc>
              <a:spcAft>
                <a:spcPts val="1000"/>
              </a:spcAft>
            </a:pPr>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The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model make use of the </a:t>
            </a:r>
            <a:r>
              <a:rPr lang="en-IN" sz="1800" dirty="0" smtClean="0">
                <a:latin typeface="Times New Roman" panose="02020603050405020304" pitchFamily="18" charset="0"/>
                <a:ea typeface="Calibri" panose="020F0502020204030204" pitchFamily="34" charset="0"/>
                <a:cs typeface="Times New Roman" panose="02020603050405020304" pitchFamily="18" charset="0"/>
              </a:rPr>
              <a:t>deep</a:t>
            </a:r>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learning methodology by employing a 1D-CNN based architecture and achieved very promising results while performing multiclass classification.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proposed model architecture is simple and less computationally </a:t>
            </a:r>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expensive.</a:t>
            </a:r>
          </a:p>
          <a:p>
            <a:pPr>
              <a:lnSpc>
                <a:spcPct val="115000"/>
              </a:lnSpc>
              <a:spcAft>
                <a:spcPts val="1000"/>
              </a:spcAft>
            </a:pPr>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The model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achieved an overall accuracy of </a:t>
            </a:r>
            <a:r>
              <a:rPr lang="en-IN" sz="1800"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smtClean="0">
                <a:latin typeface="Times New Roman" panose="02020603050405020304" pitchFamily="18" charset="0"/>
                <a:ea typeface="Calibri" panose="020F0502020204030204" pitchFamily="34" charset="0"/>
                <a:cs typeface="Times New Roman" panose="02020603050405020304" pitchFamily="18" charset="0"/>
              </a:rPr>
              <a:t>77.53</a:t>
            </a:r>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with this approach.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Bef>
                <a:spcPts val="0"/>
              </a:spcBef>
              <a:buSzPts val="2800"/>
              <a:buNone/>
            </a:pPr>
            <a:endParaRPr lang="en-US" sz="2400" dirty="0">
              <a:latin typeface="Times New Roman"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46</a:t>
            </a:fld>
            <a:endParaRPr lang="en-IN"/>
          </a:p>
        </p:txBody>
      </p:sp>
      <p:sp>
        <p:nvSpPr>
          <p:cNvPr id="3" name="Date Placeholder 2"/>
          <p:cNvSpPr>
            <a:spLocks noGrp="1"/>
          </p:cNvSpPr>
          <p:nvPr>
            <p:ph type="dt" idx="10"/>
          </p:nvPr>
        </p:nvSpPr>
        <p:spPr/>
        <p:txBody>
          <a:bodyPr/>
          <a:lstStyle/>
          <a:p>
            <a:fld id="{2F45616F-0FA7-4F6E-95A8-0DBBADE0A953}" type="datetime1">
              <a:rPr lang="en-US" smtClean="0"/>
              <a:t>5/15/2023</a:t>
            </a:fld>
            <a:endParaRPr lang="en-IN" dirty="0"/>
          </a:p>
        </p:txBody>
      </p:sp>
    </p:spTree>
    <p:extLst>
      <p:ext uri="{BB962C8B-B14F-4D97-AF65-F5344CB8AC3E}">
        <p14:creationId xmlns:p14="http://schemas.microsoft.com/office/powerpoint/2010/main" val="7103574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95536" y="87213"/>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IN" sz="4000" b="1" dirty="0" smtClean="0">
                <a:latin typeface="Times New Roman" pitchFamily="18" charset="0"/>
                <a:cs typeface="Times New Roman" pitchFamily="18" charset="0"/>
              </a:rPr>
              <a:t>REFERENCES</a:t>
            </a:r>
            <a:endParaRPr sz="40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467544" y="1046906"/>
            <a:ext cx="7886700" cy="4764187"/>
          </a:xfrm>
        </p:spPr>
        <p:txBody>
          <a:bodyPr>
            <a:noAutofit/>
          </a:bodyPr>
          <a:lstStyle/>
          <a:p>
            <a:pPr marL="114300" lvl="0" indent="0" algn="just">
              <a:lnSpc>
                <a:spcPct val="120000"/>
              </a:lnSpc>
              <a:buNone/>
            </a:pPr>
            <a:r>
              <a:rPr lang="en-US" sz="1400" dirty="0">
                <a:latin typeface="Times New Roman" panose="02020603050405020304" pitchFamily="18" charset="0"/>
                <a:cs typeface="Times New Roman" panose="02020603050405020304" pitchFamily="18" charset="0"/>
              </a:rPr>
              <a:t>[1] </a:t>
            </a:r>
            <a:r>
              <a:rPr lang="en-IN" sz="1400" dirty="0">
                <a:latin typeface="Times New Roman" panose="02020603050405020304" pitchFamily="18" charset="0"/>
                <a:cs typeface="Times New Roman" panose="02020603050405020304" pitchFamily="18" charset="0"/>
              </a:rPr>
              <a:t>SEMIH CAKIR , SINAN TOKLU , AND NESIBE YALCIN et al., “</a:t>
            </a:r>
            <a:r>
              <a:rPr lang="en-US" sz="1400" dirty="0">
                <a:latin typeface="Times New Roman" panose="02020603050405020304" pitchFamily="18" charset="0"/>
                <a:cs typeface="Times New Roman" panose="02020603050405020304" pitchFamily="18" charset="0"/>
              </a:rPr>
              <a:t>RPL Attack Detection and Prevention in the Internet of Things Networks Using a GRU Based Deep Learning”,</a:t>
            </a:r>
            <a:r>
              <a:rPr lang="en-IN"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IEEE ACCESS</a:t>
            </a:r>
            <a:r>
              <a:rPr lang="en-IN" sz="1400" dirty="0">
                <a:latin typeface="Times New Roman" panose="02020603050405020304" pitchFamily="18" charset="0"/>
                <a:cs typeface="Times New Roman" panose="02020603050405020304" pitchFamily="18" charset="0"/>
              </a:rPr>
              <a:t>,October 6 2020.</a:t>
            </a:r>
          </a:p>
          <a:p>
            <a:pPr marL="114300" lvl="0" indent="0" algn="just">
              <a:lnSpc>
                <a:spcPct val="120000"/>
              </a:lnSpc>
              <a:buNone/>
            </a:pPr>
            <a:r>
              <a:rPr lang="en-US" sz="1400" dirty="0">
                <a:latin typeface="Times New Roman" panose="02020603050405020304" pitchFamily="18" charset="0"/>
                <a:cs typeface="Times New Roman" panose="02020603050405020304" pitchFamily="18" charset="0"/>
              </a:rPr>
              <a:t>[2] </a:t>
            </a:r>
            <a:r>
              <a:rPr lang="en-IN" sz="1400" dirty="0">
                <a:latin typeface="Times New Roman" panose="02020603050405020304" pitchFamily="18" charset="0"/>
                <a:cs typeface="Times New Roman" panose="02020603050405020304" pitchFamily="18" charset="0"/>
              </a:rPr>
              <a:t>K. </a:t>
            </a:r>
            <a:r>
              <a:rPr lang="en-IN" sz="1400" dirty="0" err="1">
                <a:latin typeface="Times New Roman" panose="02020603050405020304" pitchFamily="18" charset="0"/>
                <a:cs typeface="Times New Roman" panose="02020603050405020304" pitchFamily="18" charset="0"/>
              </a:rPr>
              <a:t>Janani</a:t>
            </a:r>
            <a:r>
              <a:rPr lang="en-IN" sz="1400" dirty="0">
                <a:latin typeface="Times New Roman" panose="02020603050405020304" pitchFamily="18" charset="0"/>
                <a:cs typeface="Times New Roman" panose="02020603050405020304" pitchFamily="18" charset="0"/>
              </a:rPr>
              <a:t> &amp; S. </a:t>
            </a:r>
            <a:r>
              <a:rPr lang="en-IN" sz="1400" dirty="0" err="1">
                <a:latin typeface="Times New Roman" panose="02020603050405020304" pitchFamily="18" charset="0"/>
                <a:cs typeface="Times New Roman" panose="02020603050405020304" pitchFamily="18" charset="0"/>
              </a:rPr>
              <a:t>Ramamoorthy</a:t>
            </a:r>
            <a:r>
              <a:rPr lang="en-IN" sz="1400" dirty="0">
                <a:latin typeface="Times New Roman" panose="02020603050405020304" pitchFamily="18" charset="0"/>
                <a:cs typeface="Times New Roman" panose="02020603050405020304" pitchFamily="18" charset="0"/>
              </a:rPr>
              <a:t> et.al., </a:t>
            </a:r>
            <a:r>
              <a:rPr lang="en-US" sz="1400" dirty="0">
                <a:latin typeface="Times New Roman" panose="02020603050405020304" pitchFamily="18" charset="0"/>
                <a:cs typeface="Times New Roman" pitchFamily="18" charset="0"/>
              </a:rPr>
              <a:t>“Threat analysis model to control </a:t>
            </a:r>
            <a:r>
              <a:rPr lang="en-US" sz="1400" dirty="0" err="1">
                <a:latin typeface="Times New Roman" panose="02020603050405020304" pitchFamily="18" charset="0"/>
                <a:cs typeface="Times New Roman" panose="02020603050405020304" pitchFamily="18" charset="0"/>
              </a:rPr>
              <a:t>IoT</a:t>
            </a:r>
            <a:r>
              <a:rPr lang="en-US" sz="1400" dirty="0">
                <a:latin typeface="Times New Roman" panose="02020603050405020304" pitchFamily="18" charset="0"/>
                <a:cs typeface="Times New Roman" panose="02020603050405020304" pitchFamily="18" charset="0"/>
              </a:rPr>
              <a:t> network routing attacks through deep learning approach”, </a:t>
            </a:r>
            <a:r>
              <a:rPr lang="en-US" sz="1400" dirty="0" err="1">
                <a:latin typeface="Times New Roman" panose="02020603050405020304" pitchFamily="18" charset="0"/>
                <a:cs typeface="Times New Roman" panose="02020603050405020304" pitchFamily="18" charset="0"/>
              </a:rPr>
              <a:t>Informa</a:t>
            </a:r>
            <a:r>
              <a:rPr lang="en-US" sz="1400" dirty="0">
                <a:latin typeface="Times New Roman" panose="02020603050405020304" pitchFamily="18" charset="0"/>
                <a:cs typeface="Times New Roman" panose="02020603050405020304" pitchFamily="18" charset="0"/>
              </a:rPr>
              <a:t> UK Limited, trading as Taylor &amp; Francis Group, </a:t>
            </a:r>
            <a:r>
              <a:rPr lang="en-IN" sz="1400" dirty="0">
                <a:latin typeface="Times New Roman" panose="02020603050405020304" pitchFamily="18" charset="0"/>
                <a:cs typeface="Times New Roman" panose="02020603050405020304" pitchFamily="18" charset="0"/>
              </a:rPr>
              <a:t>10 Dec 2022.</a:t>
            </a:r>
          </a:p>
          <a:p>
            <a:pPr marL="114300" lvl="0" indent="0" algn="just">
              <a:lnSpc>
                <a:spcPct val="120000"/>
              </a:lnSpc>
              <a:buNone/>
            </a:pPr>
            <a:r>
              <a:rPr lang="en-US" sz="1400" dirty="0">
                <a:latin typeface="Times New Roman" panose="02020603050405020304" pitchFamily="18" charset="0"/>
                <a:cs typeface="Times New Roman" panose="02020603050405020304" pitchFamily="18" charset="0"/>
              </a:rPr>
              <a:t>[3]</a:t>
            </a:r>
            <a:r>
              <a:rPr lang="en-IN" sz="1400" dirty="0">
                <a:latin typeface="Times New Roman" panose="02020603050405020304" pitchFamily="18" charset="0"/>
                <a:cs typeface="Times New Roman" panose="02020603050405020304" pitchFamily="18" charset="0"/>
              </a:rPr>
              <a:t> MUSA OSMAN , JINGSHA HE, FAWAZ MAHIUOB MOHAMMED MOKBAL ,NAFEI ZHU, AND SIRAJUDDIN QURESHI et.al., “</a:t>
            </a:r>
            <a:r>
              <a:rPr lang="en-US" sz="1400" dirty="0">
                <a:latin typeface="Times New Roman" panose="02020603050405020304" pitchFamily="18" charset="0"/>
                <a:cs typeface="Times New Roman" panose="02020603050405020304" pitchFamily="18" charset="0"/>
              </a:rPr>
              <a:t>ML-LGBM: A Machine Learning Model Based on Light Gradient Boosting Machine for the Detection of Version Number Attacks in RPL-Based Networks”,</a:t>
            </a:r>
            <a:r>
              <a:rPr lang="en-IN" sz="1400" dirty="0">
                <a:latin typeface="Times New Roman" panose="02020603050405020304" pitchFamily="18" charset="0"/>
                <a:cs typeface="Times New Roman" pitchFamily="18" charset="0"/>
              </a:rPr>
              <a:t> IEEE ACCESS, June 7 2021.</a:t>
            </a:r>
          </a:p>
          <a:p>
            <a:pPr marL="114300" lvl="0" indent="0" algn="just">
              <a:lnSpc>
                <a:spcPct val="120000"/>
              </a:lnSpc>
              <a:buNone/>
            </a:pPr>
            <a:r>
              <a:rPr lang="en-IN" sz="1400" dirty="0">
                <a:latin typeface="Times New Roman" panose="02020603050405020304" pitchFamily="18" charset="0"/>
                <a:cs typeface="Times New Roman" pitchFamily="18" charset="0"/>
              </a:rPr>
              <a:t>[4]</a:t>
            </a:r>
            <a:r>
              <a:rPr lang="en-US" sz="1400" dirty="0">
                <a:latin typeface="Times New Roman" panose="02020603050405020304" pitchFamily="18" charset="0"/>
                <a:cs typeface="Times New Roman" pitchFamily="18" charset="0"/>
              </a:rPr>
              <a:t> – </a:t>
            </a:r>
            <a:r>
              <a:rPr lang="en-IN" sz="1400" dirty="0">
                <a:latin typeface="Times New Roman" panose="02020603050405020304" pitchFamily="18" charset="0"/>
                <a:cs typeface="Times New Roman" panose="02020603050405020304" pitchFamily="18" charset="0"/>
              </a:rPr>
              <a:t>F. Zahra, NZ </a:t>
            </a:r>
            <a:r>
              <a:rPr lang="en-IN" sz="1400" dirty="0" err="1">
                <a:latin typeface="Times New Roman" panose="02020603050405020304" pitchFamily="18" charset="0"/>
                <a:cs typeface="Times New Roman" panose="02020603050405020304" pitchFamily="18" charset="0"/>
              </a:rPr>
              <a:t>Jhanjhi</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Sarfraz</a:t>
            </a:r>
            <a:r>
              <a:rPr lang="en-IN" sz="1400" dirty="0">
                <a:latin typeface="Times New Roman" panose="02020603050405020304" pitchFamily="18" charset="0"/>
                <a:cs typeface="Times New Roman" panose="02020603050405020304" pitchFamily="18" charset="0"/>
              </a:rPr>
              <a:t> Nawaz </a:t>
            </a:r>
            <a:r>
              <a:rPr lang="en-IN" sz="1400" dirty="0" err="1">
                <a:latin typeface="Times New Roman" panose="02020603050405020304" pitchFamily="18" charset="0"/>
                <a:cs typeface="Times New Roman" panose="02020603050405020304" pitchFamily="18" charset="0"/>
              </a:rPr>
              <a:t>Brohi</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Navid</a:t>
            </a:r>
            <a:r>
              <a:rPr lang="en-IN" sz="1400" dirty="0">
                <a:latin typeface="Times New Roman" panose="02020603050405020304" pitchFamily="18" charset="0"/>
                <a:cs typeface="Times New Roman" panose="02020603050405020304" pitchFamily="18" charset="0"/>
              </a:rPr>
              <a:t> Ali Khan , </a:t>
            </a:r>
            <a:r>
              <a:rPr lang="en-IN" sz="1400" dirty="0" err="1">
                <a:latin typeface="Times New Roman" panose="02020603050405020304" pitchFamily="18" charset="0"/>
                <a:cs typeface="Times New Roman" panose="02020603050405020304" pitchFamily="18" charset="0"/>
              </a:rPr>
              <a:t>Mehedi</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Masud</a:t>
            </a:r>
            <a:r>
              <a:rPr lang="en-IN" sz="1400" dirty="0">
                <a:latin typeface="Times New Roman" panose="02020603050405020304" pitchFamily="18" charset="0"/>
                <a:cs typeface="Times New Roman" panose="02020603050405020304" pitchFamily="18" charset="0"/>
              </a:rPr>
              <a:t> and Mohammed A. </a:t>
            </a:r>
            <a:r>
              <a:rPr lang="en-IN" sz="1400" dirty="0" err="1">
                <a:latin typeface="Times New Roman" panose="02020603050405020304" pitchFamily="18" charset="0"/>
                <a:cs typeface="Times New Roman" panose="02020603050405020304" pitchFamily="18" charset="0"/>
              </a:rPr>
              <a:t>AlZain</a:t>
            </a:r>
            <a:r>
              <a:rPr lang="en-IN" sz="1400" dirty="0">
                <a:latin typeface="Times New Roman" panose="02020603050405020304" pitchFamily="18" charset="0"/>
                <a:cs typeface="Times New Roman" panose="02020603050405020304" pitchFamily="18" charset="0"/>
              </a:rPr>
              <a:t> et.al., </a:t>
            </a:r>
            <a:r>
              <a:rPr lang="en-US" sz="1400" dirty="0">
                <a:latin typeface="Times New Roman" panose="02020603050405020304" pitchFamily="18" charset="0"/>
                <a:cs typeface="Times New Roman" pitchFamily="18" charset="0"/>
              </a:rPr>
              <a:t>“Rank and Wormhole Attack Detection Model for RPL-Based Internet of Things Using Machine Learning”</a:t>
            </a:r>
            <a:r>
              <a:rPr lang="en-IN" sz="1400" dirty="0">
                <a:latin typeface="Times New Roman" panose="02020603050405020304" pitchFamily="18" charset="0"/>
                <a:cs typeface="Times New Roman" pitchFamily="18" charset="0"/>
              </a:rPr>
              <a:t>, </a:t>
            </a:r>
            <a:r>
              <a:rPr lang="en-US" sz="1400" dirty="0">
                <a:latin typeface="Times New Roman" pitchFamily="18" charset="0"/>
                <a:cs typeface="Times New Roman" pitchFamily="18" charset="0"/>
              </a:rPr>
              <a:t>Sensors, 2022.</a:t>
            </a:r>
          </a:p>
          <a:p>
            <a:pPr marL="114300" indent="0" algn="just">
              <a:lnSpc>
                <a:spcPct val="120000"/>
              </a:lnSpc>
              <a:buNone/>
            </a:pPr>
            <a:r>
              <a:rPr lang="en-US" sz="1400" dirty="0">
                <a:latin typeface="Times New Roman" pitchFamily="18" charset="0"/>
                <a:cs typeface="Times New Roman" pitchFamily="18" charset="0"/>
              </a:rPr>
              <a:t>[5] </a:t>
            </a:r>
            <a:r>
              <a:rPr lang="en-IN" sz="1400" dirty="0" err="1">
                <a:latin typeface="Times New Roman" panose="02020603050405020304" pitchFamily="18" charset="0"/>
                <a:cs typeface="Times New Roman" panose="02020603050405020304" pitchFamily="18" charset="0"/>
              </a:rPr>
              <a:t>Wijdan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Choukri</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Hanane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Lamaazi</a:t>
            </a:r>
            <a:r>
              <a:rPr lang="en-IN" sz="1400" dirty="0">
                <a:latin typeface="Times New Roman" panose="02020603050405020304" pitchFamily="18" charset="0"/>
                <a:cs typeface="Times New Roman" panose="02020603050405020304" pitchFamily="18" charset="0"/>
              </a:rPr>
              <a:t>, Nabil </a:t>
            </a:r>
            <a:r>
              <a:rPr lang="en-IN" sz="1400" dirty="0" err="1">
                <a:latin typeface="Times New Roman" panose="02020603050405020304" pitchFamily="18" charset="0"/>
                <a:cs typeface="Times New Roman" panose="02020603050405020304" pitchFamily="18" charset="0"/>
              </a:rPr>
              <a:t>Benamar</a:t>
            </a:r>
            <a:r>
              <a:rPr lang="en-US" sz="1400" dirty="0">
                <a:latin typeface="Times New Roman" panose="02020603050405020304" pitchFamily="18" charset="0"/>
                <a:cs typeface="Times New Roman" pitchFamily="18" charset="0"/>
              </a:rPr>
              <a:t>et.al., “ RPL rank attack detection using Deep Learning”</a:t>
            </a:r>
            <a:r>
              <a:rPr lang="en-IN" sz="1400" dirty="0">
                <a:latin typeface="Times New Roman" panose="02020603050405020304" pitchFamily="18" charset="0"/>
                <a:cs typeface="Times New Roman" pitchFamily="18" charset="0"/>
              </a:rPr>
              <a:t>,</a:t>
            </a:r>
            <a:r>
              <a:rPr lang="en-US" sz="1400" dirty="0">
                <a:latin typeface="Times New Roman" panose="02020603050405020304" pitchFamily="18" charset="0"/>
                <a:cs typeface="Times New Roman" pitchFamily="18" charset="0"/>
              </a:rPr>
              <a:t> International conference on innovation </a:t>
            </a:r>
            <a:r>
              <a:rPr lang="en-US" sz="1400" dirty="0" err="1">
                <a:latin typeface="Times New Roman" panose="02020603050405020304" pitchFamily="18" charset="0"/>
                <a:cs typeface="Times New Roman" pitchFamily="18" charset="0"/>
              </a:rPr>
              <a:t>abd</a:t>
            </a:r>
            <a:r>
              <a:rPr lang="en-US" sz="1400" dirty="0">
                <a:latin typeface="Times New Roman" panose="02020603050405020304" pitchFamily="18" charset="0"/>
                <a:cs typeface="Times New Roman" pitchFamily="18" charset="0"/>
              </a:rPr>
              <a:t> intelligence for </a:t>
            </a:r>
            <a:r>
              <a:rPr lang="en-US" sz="1400" dirty="0" err="1">
                <a:latin typeface="Times New Roman" panose="02020603050405020304" pitchFamily="18" charset="0"/>
                <a:cs typeface="Times New Roman" pitchFamily="18" charset="0"/>
              </a:rPr>
              <a:t>informatics,computing</a:t>
            </a:r>
            <a:r>
              <a:rPr lang="en-US" sz="1400" dirty="0">
                <a:latin typeface="Times New Roman" panose="02020603050405020304" pitchFamily="18" charset="0"/>
                <a:cs typeface="Times New Roman" pitchFamily="18" charset="0"/>
              </a:rPr>
              <a:t> and technologies, 2020</a:t>
            </a:r>
          </a:p>
          <a:p>
            <a:pPr marL="114300" indent="0" algn="just">
              <a:lnSpc>
                <a:spcPct val="120000"/>
              </a:lnSpc>
              <a:buNone/>
            </a:pPr>
            <a:r>
              <a:rPr lang="en-IN" sz="1400" dirty="0">
                <a:latin typeface="Times New Roman" panose="02020603050405020304" pitchFamily="18" charset="0"/>
                <a:cs typeface="Times New Roman" panose="02020603050405020304" pitchFamily="18" charset="0"/>
              </a:rPr>
              <a:t>[6] T. Winter et al., „RPL: IPv6 Routing Protocol for Low-Power and Lossy Networks” RFC 6550, March 2012. </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47</a:t>
            </a:fld>
            <a:endParaRPr lang="en-IN" dirty="0"/>
          </a:p>
        </p:txBody>
      </p:sp>
      <p:sp>
        <p:nvSpPr>
          <p:cNvPr id="4" name="Date Placeholder 3"/>
          <p:cNvSpPr>
            <a:spLocks noGrp="1"/>
          </p:cNvSpPr>
          <p:nvPr>
            <p:ph type="dt" idx="10"/>
          </p:nvPr>
        </p:nvSpPr>
        <p:spPr/>
        <p:txBody>
          <a:bodyPr/>
          <a:lstStyle/>
          <a:p>
            <a:fld id="{46DDA85C-1C83-4FA4-9936-7E7551A53E89}" type="datetime1">
              <a:rPr lang="en-US" smtClean="0"/>
              <a:t>5/15/2023</a:t>
            </a:fld>
            <a:endParaRPr lang="en-IN"/>
          </a:p>
        </p:txBody>
      </p:sp>
    </p:spTree>
    <p:extLst>
      <p:ext uri="{BB962C8B-B14F-4D97-AF65-F5344CB8AC3E}">
        <p14:creationId xmlns:p14="http://schemas.microsoft.com/office/powerpoint/2010/main" val="6537073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95536" y="2814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IN" sz="4000" b="1" dirty="0" smtClean="0">
                <a:latin typeface="Times New Roman" pitchFamily="18" charset="0"/>
                <a:cs typeface="Times New Roman" pitchFamily="18" charset="0"/>
              </a:rPr>
              <a:t>REFERENCES</a:t>
            </a:r>
            <a:endParaRPr sz="40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395536" y="1046906"/>
            <a:ext cx="7886700" cy="4764187"/>
          </a:xfrm>
        </p:spPr>
        <p:txBody>
          <a:bodyPr>
            <a:noAutofit/>
          </a:bodyPr>
          <a:lstStyle/>
          <a:p>
            <a:pPr marL="114300" indent="0" algn="just">
              <a:lnSpc>
                <a:spcPct val="100000"/>
              </a:lnSpc>
              <a:buNone/>
            </a:pPr>
            <a:r>
              <a:rPr lang="en-IN" sz="1400" dirty="0">
                <a:latin typeface="Times New Roman" panose="02020603050405020304" pitchFamily="18" charset="0"/>
                <a:cs typeface="Times New Roman" panose="02020603050405020304" pitchFamily="18" charset="0"/>
              </a:rPr>
              <a:t>[7] N. </a:t>
            </a:r>
            <a:r>
              <a:rPr lang="en-IN" sz="1400" dirty="0" err="1">
                <a:latin typeface="Times New Roman" panose="02020603050405020304" pitchFamily="18" charset="0"/>
                <a:cs typeface="Times New Roman" panose="02020603050405020304" pitchFamily="18" charset="0"/>
              </a:rPr>
              <a:t>Kushalnagar</a:t>
            </a:r>
            <a:r>
              <a:rPr lang="en-IN" sz="1400" dirty="0">
                <a:latin typeface="Times New Roman" panose="02020603050405020304" pitchFamily="18" charset="0"/>
                <a:cs typeface="Times New Roman" panose="02020603050405020304" pitchFamily="18" charset="0"/>
              </a:rPr>
              <a:t> et al., „IPv6 over Low-Power Wireless Personal Area Networks (6LoWPANs): Overview, Assumptions, Problem Statement, and Goals”, RFC 4919, August 2007. </a:t>
            </a:r>
          </a:p>
          <a:p>
            <a:pPr marL="114300" indent="0" algn="just">
              <a:lnSpc>
                <a:spcPct val="100000"/>
              </a:lnSpc>
              <a:buNone/>
            </a:pPr>
            <a:r>
              <a:rPr lang="en-IN" sz="1400" dirty="0">
                <a:latin typeface="Times New Roman" panose="02020603050405020304" pitchFamily="18" charset="0"/>
                <a:cs typeface="Times New Roman" panose="02020603050405020304" pitchFamily="18" charset="0"/>
              </a:rPr>
              <a:t>[8] Andrea </a:t>
            </a:r>
            <a:r>
              <a:rPr lang="en-IN" sz="1400" dirty="0" err="1">
                <a:latin typeface="Times New Roman" panose="02020603050405020304" pitchFamily="18" charset="0"/>
                <a:cs typeface="Times New Roman" panose="02020603050405020304" pitchFamily="18" charset="0"/>
              </a:rPr>
              <a:t>Agiollo</a:t>
            </a:r>
            <a:r>
              <a:rPr lang="en-IN" sz="1400" dirty="0">
                <a:latin typeface="Times New Roman" panose="02020603050405020304" pitchFamily="18" charset="0"/>
                <a:cs typeface="Times New Roman" panose="02020603050405020304" pitchFamily="18" charset="0"/>
              </a:rPr>
              <a:t> , Mauro Conti , Senior Member, IEEE, Pallavi </a:t>
            </a:r>
            <a:r>
              <a:rPr lang="en-IN" sz="1400" dirty="0" err="1">
                <a:latin typeface="Times New Roman" panose="02020603050405020304" pitchFamily="18" charset="0"/>
                <a:cs typeface="Times New Roman" panose="02020603050405020304" pitchFamily="18" charset="0"/>
              </a:rPr>
              <a:t>Kaliyar</a:t>
            </a:r>
            <a:r>
              <a:rPr lang="en-IN" sz="1400" dirty="0">
                <a:latin typeface="Times New Roman" panose="02020603050405020304" pitchFamily="18" charset="0"/>
                <a:cs typeface="Times New Roman" panose="02020603050405020304" pitchFamily="18" charset="0"/>
              </a:rPr>
              <a:t> , Tsung-Nan Lin , Senior Member, IEEE, and Luca </a:t>
            </a:r>
            <a:r>
              <a:rPr lang="en-IN" sz="1400" dirty="0" err="1">
                <a:latin typeface="Times New Roman" panose="02020603050405020304" pitchFamily="18" charset="0"/>
                <a:cs typeface="Times New Roman" panose="02020603050405020304" pitchFamily="18" charset="0"/>
              </a:rPr>
              <a:t>Pajola</a:t>
            </a:r>
            <a:r>
              <a:rPr lang="en-IN" sz="1400" dirty="0">
                <a:latin typeface="Times New Roman" panose="02020603050405020304" pitchFamily="18" charset="0"/>
                <a:cs typeface="Times New Roman" panose="02020603050405020304" pitchFamily="18" charset="0"/>
              </a:rPr>
              <a:t> et.al., ”</a:t>
            </a:r>
            <a:r>
              <a:rPr lang="en-US" sz="1400" dirty="0">
                <a:latin typeface="Times New Roman" panose="02020603050405020304" pitchFamily="18" charset="0"/>
                <a:cs typeface="Times New Roman" pitchFamily="18" charset="0"/>
              </a:rPr>
              <a:t>DETONAR: Detection of Routing Attacks in RPL-Based </a:t>
            </a:r>
            <a:r>
              <a:rPr lang="en-US" sz="1400" dirty="0" err="1">
                <a:latin typeface="Times New Roman" panose="02020603050405020304" pitchFamily="18" charset="0"/>
                <a:cs typeface="Times New Roman" pitchFamily="18" charset="0"/>
              </a:rPr>
              <a:t>IoT</a:t>
            </a:r>
            <a:r>
              <a:rPr lang="en-US" sz="1400" dirty="0">
                <a:latin typeface="Times New Roman" panose="02020603050405020304" pitchFamily="18" charset="0"/>
                <a:cs typeface="Times New Roman" pitchFamily="18" charset="0"/>
              </a:rPr>
              <a:t>”</a:t>
            </a:r>
            <a:r>
              <a:rPr lang="en-IN" sz="1400" dirty="0">
                <a:latin typeface="Times New Roman" panose="02020603050405020304" pitchFamily="18" charset="0"/>
                <a:cs typeface="Times New Roman" pitchFamily="18" charset="0"/>
              </a:rPr>
              <a:t>, </a:t>
            </a:r>
            <a:r>
              <a:rPr lang="en-US" sz="1400" dirty="0">
                <a:latin typeface="Times New Roman" panose="02020603050405020304" pitchFamily="18" charset="0"/>
                <a:cs typeface="Times New Roman" pitchFamily="18" charset="0"/>
              </a:rPr>
              <a:t>IEEE TRANSACTIONS ON NETWORK AND SERVICE MANAGEMENT, VOL. 18, NO. 2, JUNE 2021</a:t>
            </a:r>
            <a:endParaRPr lang="en-IN" sz="1400" dirty="0">
              <a:latin typeface="Times New Roman" panose="02020603050405020304" pitchFamily="18" charset="0"/>
              <a:cs typeface="Times New Roman" pitchFamily="18" charset="0"/>
            </a:endParaRPr>
          </a:p>
          <a:p>
            <a:pPr marL="114300" indent="0" algn="just">
              <a:lnSpc>
                <a:spcPct val="100000"/>
              </a:lnSpc>
              <a:buNone/>
            </a:pPr>
            <a:r>
              <a:rPr lang="en-IN" sz="1400" dirty="0">
                <a:latin typeface="Times New Roman" panose="02020603050405020304" pitchFamily="18" charset="0"/>
                <a:cs typeface="Times New Roman" pitchFamily="18" charset="0"/>
              </a:rPr>
              <a:t>[9] </a:t>
            </a:r>
            <a:r>
              <a:rPr lang="pt-BR" sz="1400" dirty="0">
                <a:latin typeface="Times New Roman" panose="02020603050405020304" pitchFamily="18" charset="0"/>
                <a:cs typeface="Times New Roman" pitchFamily="18" charset="0"/>
              </a:rPr>
              <a:t>Marius Preda and Victor-Valeriu Patriciu et.al., </a:t>
            </a:r>
            <a:r>
              <a:rPr lang="en-US" sz="1400" dirty="0">
                <a:latin typeface="Times New Roman" panose="02020603050405020304" pitchFamily="18" charset="0"/>
                <a:cs typeface="Times New Roman" pitchFamily="18" charset="0"/>
              </a:rPr>
              <a:t>“SIMULATING RPL ATTACKS IN 6LOWPAN FOR DETECTION PURPOSES”, </a:t>
            </a:r>
            <a:r>
              <a:rPr lang="en-IN" sz="1400" dirty="0">
                <a:latin typeface="Times New Roman" panose="02020603050405020304" pitchFamily="18" charset="0"/>
                <a:cs typeface="Times New Roman" pitchFamily="18" charset="0"/>
              </a:rPr>
              <a:t>IEEE, 2020</a:t>
            </a:r>
          </a:p>
          <a:p>
            <a:pPr marL="114300" indent="0" algn="just">
              <a:lnSpc>
                <a:spcPct val="100000"/>
              </a:lnSpc>
              <a:buNone/>
            </a:pPr>
            <a:r>
              <a:rPr lang="en-IN" sz="1400" dirty="0">
                <a:latin typeface="Times New Roman" panose="02020603050405020304" pitchFamily="18" charset="0"/>
                <a:cs typeface="Times New Roman" pitchFamily="18" charset="0"/>
              </a:rPr>
              <a:t>[10] </a:t>
            </a:r>
            <a:r>
              <a:rPr lang="en-IN" sz="1400" dirty="0" err="1">
                <a:latin typeface="Times New Roman" panose="02020603050405020304" pitchFamily="18" charset="0"/>
                <a:cs typeface="Times New Roman" panose="02020603050405020304" pitchFamily="18" charset="0"/>
              </a:rPr>
              <a:t>Raghavendra.T</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Anand</a:t>
            </a:r>
            <a:r>
              <a:rPr lang="en-IN" sz="1400" dirty="0">
                <a:latin typeface="Times New Roman" panose="02020603050405020304" pitchFamily="18" charset="0"/>
                <a:cs typeface="Times New Roman" panose="02020603050405020304" pitchFamily="18" charset="0"/>
              </a:rPr>
              <a:t> M , </a:t>
            </a:r>
            <a:r>
              <a:rPr lang="en-IN" sz="1400" dirty="0" err="1">
                <a:latin typeface="Times New Roman" panose="02020603050405020304" pitchFamily="18" charset="0"/>
                <a:cs typeface="Times New Roman" panose="02020603050405020304" pitchFamily="18" charset="0"/>
              </a:rPr>
              <a:t>Selvi</a:t>
            </a:r>
            <a:r>
              <a:rPr lang="en-IN" sz="1400" dirty="0">
                <a:latin typeface="Times New Roman" panose="02020603050405020304" pitchFamily="18" charset="0"/>
                <a:cs typeface="Times New Roman" panose="02020603050405020304" pitchFamily="18" charset="0"/>
              </a:rPr>
              <a:t> M, </a:t>
            </a:r>
            <a:r>
              <a:rPr lang="en-IN" sz="1400" dirty="0" err="1">
                <a:latin typeface="Times New Roman" panose="02020603050405020304" pitchFamily="18" charset="0"/>
                <a:cs typeface="Times New Roman" panose="02020603050405020304" pitchFamily="18" charset="0"/>
              </a:rPr>
              <a:t>Thangaramya</a:t>
            </a:r>
            <a:r>
              <a:rPr lang="en-IN" sz="1400" dirty="0">
                <a:latin typeface="Times New Roman" panose="02020603050405020304" pitchFamily="18" charset="0"/>
                <a:cs typeface="Times New Roman" panose="02020603050405020304" pitchFamily="18" charset="0"/>
              </a:rPr>
              <a:t> K , </a:t>
            </a:r>
            <a:r>
              <a:rPr lang="en-IN" sz="1400" dirty="0" err="1">
                <a:latin typeface="Times New Roman" panose="02020603050405020304" pitchFamily="18" charset="0"/>
                <a:cs typeface="Times New Roman" panose="02020603050405020304" pitchFamily="18" charset="0"/>
              </a:rPr>
              <a:t>Santhosh</a:t>
            </a:r>
            <a:r>
              <a:rPr lang="en-IN" sz="1400" dirty="0">
                <a:latin typeface="Times New Roman" panose="02020603050405020304" pitchFamily="18" charset="0"/>
                <a:cs typeface="Times New Roman" panose="02020603050405020304" pitchFamily="18" charset="0"/>
              </a:rPr>
              <a:t> Kumar </a:t>
            </a:r>
            <a:r>
              <a:rPr lang="en-IN" sz="1400" dirty="0" err="1">
                <a:latin typeface="Times New Roman" panose="02020603050405020304" pitchFamily="18" charset="0"/>
                <a:cs typeface="Times New Roman" panose="02020603050405020304" pitchFamily="18" charset="0"/>
              </a:rPr>
              <a:t>SVN,Kannan</a:t>
            </a:r>
            <a:r>
              <a:rPr lang="en-IN" sz="1400" dirty="0">
                <a:latin typeface="Times New Roman" panose="02020603050405020304" pitchFamily="18" charset="0"/>
                <a:cs typeface="Times New Roman" panose="02020603050405020304" pitchFamily="18" charset="0"/>
              </a:rPr>
              <a:t> A ey.al.,  </a:t>
            </a:r>
            <a:r>
              <a:rPr lang="en-US" sz="1400" dirty="0">
                <a:latin typeface="Times New Roman" panose="02020603050405020304" pitchFamily="18" charset="0"/>
                <a:cs typeface="Times New Roman" pitchFamily="18" charset="0"/>
              </a:rPr>
              <a:t>“An Intelligent RPL attack detection using Machine Learning-Based IDS for </a:t>
            </a:r>
            <a:r>
              <a:rPr lang="en-US" sz="1400" dirty="0" err="1">
                <a:latin typeface="Times New Roman" panose="02020603050405020304" pitchFamily="18" charset="0"/>
                <a:cs typeface="Times New Roman" pitchFamily="18" charset="0"/>
              </a:rPr>
              <a:t>IoT</a:t>
            </a:r>
            <a:r>
              <a:rPr lang="en-US" sz="1400" dirty="0">
                <a:latin typeface="Times New Roman" panose="02020603050405020304" pitchFamily="18" charset="0"/>
                <a:cs typeface="Times New Roman" pitchFamily="18" charset="0"/>
              </a:rPr>
              <a:t>”, 4th International Conference on Innovative Data Communication, 2022</a:t>
            </a:r>
          </a:p>
          <a:p>
            <a:pPr marL="114300" indent="0" algn="just">
              <a:lnSpc>
                <a:spcPct val="100000"/>
              </a:lnSpc>
              <a:buNone/>
            </a:pPr>
            <a:r>
              <a:rPr lang="en-IN" sz="1400" dirty="0">
                <a:latin typeface="Times New Roman" panose="02020603050405020304" pitchFamily="18" charset="0"/>
                <a:cs typeface="Times New Roman" panose="02020603050405020304" pitchFamily="18" charset="0"/>
              </a:rPr>
              <a:t>[11] C. Cervantes, D. </a:t>
            </a:r>
            <a:r>
              <a:rPr lang="en-IN" sz="1400" dirty="0" err="1">
                <a:latin typeface="Times New Roman" panose="02020603050405020304" pitchFamily="18" charset="0"/>
                <a:cs typeface="Times New Roman" panose="02020603050405020304" pitchFamily="18" charset="0"/>
              </a:rPr>
              <a:t>Poplade</a:t>
            </a:r>
            <a:r>
              <a:rPr lang="en-IN" sz="1400" dirty="0">
                <a:latin typeface="Times New Roman" panose="02020603050405020304" pitchFamily="18" charset="0"/>
                <a:cs typeface="Times New Roman" panose="02020603050405020304" pitchFamily="18" charset="0"/>
              </a:rPr>
              <a:t>, M. </a:t>
            </a:r>
            <a:r>
              <a:rPr lang="en-IN" sz="1400" dirty="0" err="1">
                <a:latin typeface="Times New Roman" panose="02020603050405020304" pitchFamily="18" charset="0"/>
                <a:cs typeface="Times New Roman" panose="02020603050405020304" pitchFamily="18" charset="0"/>
              </a:rPr>
              <a:t>Nogueira</a:t>
            </a:r>
            <a:r>
              <a:rPr lang="en-IN" sz="1400" dirty="0">
                <a:latin typeface="Times New Roman" panose="02020603050405020304" pitchFamily="18" charset="0"/>
                <a:cs typeface="Times New Roman" panose="02020603050405020304" pitchFamily="18" charset="0"/>
              </a:rPr>
              <a:t>, and A. Santos, “Detection of sinkhole attacks for supporting secure routing on 6LoWPAN for Internet of Things,” in Proc. IFIP/IEEE Int. </a:t>
            </a:r>
            <a:r>
              <a:rPr lang="en-IN" sz="1400" dirty="0" err="1">
                <a:latin typeface="Times New Roman" panose="02020603050405020304" pitchFamily="18" charset="0"/>
                <a:cs typeface="Times New Roman" panose="02020603050405020304" pitchFamily="18" charset="0"/>
              </a:rPr>
              <a:t>Symp</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Integr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Netw</a:t>
            </a:r>
            <a:r>
              <a:rPr lang="en-IN" sz="1400" dirty="0">
                <a:latin typeface="Times New Roman" panose="02020603050405020304" pitchFamily="18" charset="0"/>
                <a:cs typeface="Times New Roman" panose="02020603050405020304" pitchFamily="18" charset="0"/>
              </a:rPr>
              <a:t>. Manage. (IM), Ottawa, ON, Canada, 2015, pp. 606–611.</a:t>
            </a:r>
          </a:p>
          <a:p>
            <a:pPr marL="114300" indent="0" algn="just">
              <a:lnSpc>
                <a:spcPct val="100000"/>
              </a:lnSpc>
              <a:buNone/>
            </a:pPr>
            <a:r>
              <a:rPr lang="en-IN" sz="1400" dirty="0">
                <a:latin typeface="Times New Roman" panose="02020603050405020304" pitchFamily="18" charset="0"/>
                <a:cs typeface="Times New Roman" panose="02020603050405020304" pitchFamily="18" charset="0"/>
              </a:rPr>
              <a:t>[12]F. </a:t>
            </a:r>
            <a:r>
              <a:rPr lang="en-IN" sz="1400" dirty="0" err="1">
                <a:latin typeface="Times New Roman" panose="02020603050405020304" pitchFamily="18" charset="0"/>
                <a:cs typeface="Times New Roman" panose="02020603050405020304" pitchFamily="18" charset="0"/>
              </a:rPr>
              <a:t>Gara</a:t>
            </a:r>
            <a:r>
              <a:rPr lang="en-IN" sz="1400" dirty="0">
                <a:latin typeface="Times New Roman" panose="02020603050405020304" pitchFamily="18" charset="0"/>
                <a:cs typeface="Times New Roman" panose="02020603050405020304" pitchFamily="18" charset="0"/>
              </a:rPr>
              <a:t>, L. B. </a:t>
            </a:r>
            <a:r>
              <a:rPr lang="en-IN" sz="1400" dirty="0" err="1">
                <a:latin typeface="Times New Roman" panose="02020603050405020304" pitchFamily="18" charset="0"/>
                <a:cs typeface="Times New Roman" panose="02020603050405020304" pitchFamily="18" charset="0"/>
              </a:rPr>
              <a:t>Saad</a:t>
            </a:r>
            <a:r>
              <a:rPr lang="en-IN" sz="1400" dirty="0">
                <a:latin typeface="Times New Roman" panose="02020603050405020304" pitchFamily="18" charset="0"/>
                <a:cs typeface="Times New Roman" panose="02020603050405020304" pitchFamily="18" charset="0"/>
              </a:rPr>
              <a:t>, and R. B. </a:t>
            </a:r>
            <a:r>
              <a:rPr lang="en-IN" sz="1400" dirty="0" err="1">
                <a:latin typeface="Times New Roman" panose="02020603050405020304" pitchFamily="18" charset="0"/>
                <a:cs typeface="Times New Roman" panose="02020603050405020304" pitchFamily="18" charset="0"/>
              </a:rPr>
              <a:t>Ayed</a:t>
            </a:r>
            <a:r>
              <a:rPr lang="en-IN" sz="1400" dirty="0">
                <a:latin typeface="Times New Roman" panose="02020603050405020304" pitchFamily="18" charset="0"/>
                <a:cs typeface="Times New Roman" panose="02020603050405020304" pitchFamily="18" charset="0"/>
              </a:rPr>
              <a:t>, “An intrusion detection system for selective forwarding attack in IPv6-based mobile WSNs,” in Proc. 13th Int. Wireless </a:t>
            </a:r>
            <a:r>
              <a:rPr lang="en-IN" sz="1400" dirty="0" err="1">
                <a:latin typeface="Times New Roman" panose="02020603050405020304" pitchFamily="18" charset="0"/>
                <a:cs typeface="Times New Roman" panose="02020603050405020304" pitchFamily="18" charset="0"/>
              </a:rPr>
              <a:t>Commun</a:t>
            </a:r>
            <a:r>
              <a:rPr lang="en-IN" sz="1400" dirty="0">
                <a:latin typeface="Times New Roman" panose="02020603050405020304" pitchFamily="18" charset="0"/>
                <a:cs typeface="Times New Roman" panose="02020603050405020304" pitchFamily="18" charset="0"/>
              </a:rPr>
              <a:t>. Mobile </a:t>
            </a:r>
            <a:r>
              <a:rPr lang="en-IN" sz="1400" dirty="0" err="1">
                <a:latin typeface="Times New Roman" panose="02020603050405020304" pitchFamily="18" charset="0"/>
                <a:cs typeface="Times New Roman" panose="02020603050405020304" pitchFamily="18" charset="0"/>
              </a:rPr>
              <a:t>Comput</a:t>
            </a:r>
            <a:r>
              <a:rPr lang="en-IN" sz="1400" dirty="0">
                <a:latin typeface="Times New Roman" pitchFamily="18" charset="0"/>
                <a:cs typeface="Times New Roman" pitchFamily="18" charset="0"/>
              </a:rPr>
              <a:t>. Conf., Valencia, Spain, 2017, pp. 276–281.</a:t>
            </a:r>
          </a:p>
          <a:p>
            <a:pPr marL="114300" indent="0" algn="just">
              <a:lnSpc>
                <a:spcPct val="100000"/>
              </a:lnSpc>
              <a:buNone/>
            </a:pPr>
            <a:endParaRPr lang="en-IN" sz="1400" dirty="0">
              <a:latin typeface="Times New Roman" pitchFamily="18" charset="0"/>
              <a:cs typeface="Times New Roman" pitchFamily="18" charset="0"/>
            </a:endParaRPr>
          </a:p>
          <a:p>
            <a:pPr marL="114300" indent="0" algn="just">
              <a:lnSpc>
                <a:spcPct val="100000"/>
              </a:lnSpc>
              <a:buNone/>
            </a:pPr>
            <a:r>
              <a:rPr lang="en-IN" sz="1400" dirty="0">
                <a:latin typeface="Times New Roman" panose="02020603050405020304" pitchFamily="18" charset="0"/>
                <a:cs typeface="Times New Roman" pitchFamily="18" charset="0"/>
                <a:hlinkClick r:id="rId3"/>
              </a:rPr>
              <a:t>https://www.ietf.org/archive/id/draft-ietf-roll-rpl-13.html</a:t>
            </a:r>
            <a:endParaRPr lang="en-IN" sz="1400" dirty="0">
              <a:latin typeface="Times New Roman" panose="02020603050405020304" pitchFamily="18" charset="0"/>
              <a:cs typeface="Times New Roman" pitchFamily="18" charset="0"/>
            </a:endParaRPr>
          </a:p>
          <a:p>
            <a:pPr marL="114300" indent="0" algn="just">
              <a:lnSpc>
                <a:spcPct val="100000"/>
              </a:lnSpc>
              <a:buNone/>
            </a:pPr>
            <a:endParaRPr lang="en-IN" sz="1400" dirty="0">
              <a:latin typeface="Times New Roman" panose="02020603050405020304"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48</a:t>
            </a:fld>
            <a:endParaRPr lang="en-IN" dirty="0"/>
          </a:p>
        </p:txBody>
      </p:sp>
      <p:sp>
        <p:nvSpPr>
          <p:cNvPr id="4" name="Date Placeholder 3"/>
          <p:cNvSpPr>
            <a:spLocks noGrp="1"/>
          </p:cNvSpPr>
          <p:nvPr>
            <p:ph type="dt" idx="10"/>
          </p:nvPr>
        </p:nvSpPr>
        <p:spPr/>
        <p:txBody>
          <a:bodyPr/>
          <a:lstStyle/>
          <a:p>
            <a:fld id="{46DDA85C-1C83-4FA4-9936-7E7551A53E89}" type="datetime1">
              <a:rPr lang="en-US" smtClean="0"/>
              <a:t>5/15/2023</a:t>
            </a:fld>
            <a:endParaRPr lang="en-IN"/>
          </a:p>
        </p:txBody>
      </p:sp>
    </p:spTree>
    <p:extLst>
      <p:ext uri="{BB962C8B-B14F-4D97-AF65-F5344CB8AC3E}">
        <p14:creationId xmlns:p14="http://schemas.microsoft.com/office/powerpoint/2010/main" val="13460154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p:nvPr/>
        </p:nvSpPr>
        <p:spPr>
          <a:xfrm>
            <a:off x="1691680" y="2967335"/>
            <a:ext cx="4463735"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cap="none" dirty="0" smtClean="0">
                <a:solidFill>
                  <a:schemeClr val="tx1"/>
                </a:solidFill>
                <a:latin typeface="Times New Roman" pitchFamily="18" charset="0"/>
                <a:ea typeface="Calibri"/>
                <a:cs typeface="Times New Roman" pitchFamily="18" charset="0"/>
                <a:sym typeface="Calibri"/>
              </a:rPr>
              <a:t>THANK YOU!</a:t>
            </a:r>
            <a:endParaRPr lang="en-IN" sz="4000" dirty="0">
              <a:solidFill>
                <a:schemeClr val="tx1"/>
              </a:solidFill>
              <a:latin typeface="Times New Roman"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49</a:t>
            </a:fld>
            <a:endParaRPr lang="en-IN"/>
          </a:p>
        </p:txBody>
      </p:sp>
      <p:sp>
        <p:nvSpPr>
          <p:cNvPr id="3" name="Date Placeholder 2"/>
          <p:cNvSpPr>
            <a:spLocks noGrp="1"/>
          </p:cNvSpPr>
          <p:nvPr>
            <p:ph type="dt" idx="10"/>
          </p:nvPr>
        </p:nvSpPr>
        <p:spPr/>
        <p:txBody>
          <a:bodyPr/>
          <a:lstStyle/>
          <a:p>
            <a:fld id="{812FB8DE-1F34-477F-AFE0-A902CE802AE9}" type="datetime1">
              <a:rPr lang="en-US" smtClean="0"/>
              <a:t>5/15/2023</a:t>
            </a:fld>
            <a:endParaRPr lang="en-IN"/>
          </a:p>
        </p:txBody>
      </p:sp>
    </p:spTree>
    <p:extLst>
      <p:ext uri="{BB962C8B-B14F-4D97-AF65-F5344CB8AC3E}">
        <p14:creationId xmlns:p14="http://schemas.microsoft.com/office/powerpoint/2010/main" val="22010146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95536" y="260648"/>
            <a:ext cx="7886700" cy="99799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sz="4000" b="1" dirty="0">
              <a:latin typeface="Times New Roman" pitchFamily="18" charset="0"/>
              <a:cs typeface="Times New Roman" pitchFamily="18" charset="0"/>
            </a:endParaRPr>
          </a:p>
        </p:txBody>
      </p:sp>
      <p:sp>
        <p:nvSpPr>
          <p:cNvPr id="106" name="Google Shape;106;p16"/>
          <p:cNvSpPr txBox="1">
            <a:spLocks noGrp="1"/>
          </p:cNvSpPr>
          <p:nvPr>
            <p:ph type="body" idx="1"/>
          </p:nvPr>
        </p:nvSpPr>
        <p:spPr>
          <a:xfrm>
            <a:off x="467544" y="1268760"/>
            <a:ext cx="7814692" cy="5400600"/>
          </a:xfrm>
          <a:prstGeom prst="rect">
            <a:avLst/>
          </a:prstGeom>
          <a:noFill/>
          <a:ln>
            <a:noFill/>
          </a:ln>
        </p:spPr>
        <p:txBody>
          <a:bodyPr spcFirstLastPara="1" wrap="square" lIns="91425" tIns="45700" rIns="91425" bIns="45700" anchor="t" anchorCtr="0">
            <a:noAutofit/>
          </a:bodyPr>
          <a:lstStyle/>
          <a:p>
            <a:pPr marL="0" indent="0" algn="just">
              <a:lnSpc>
                <a:spcPct val="100000"/>
              </a:lnSpc>
              <a:spcBef>
                <a:spcPts val="0"/>
              </a:spcBef>
              <a:buSzPts val="2800"/>
              <a:buNone/>
            </a:pPr>
            <a:endParaRPr lang="en-US" sz="5400" b="1" u="sng" dirty="0">
              <a:latin typeface="Times New Roman" pitchFamily="18" charset="0"/>
              <a:cs typeface="Times New Roman" pitchFamily="18" charset="0"/>
            </a:endParaRPr>
          </a:p>
          <a:p>
            <a:pPr marL="0" indent="0" algn="just">
              <a:lnSpc>
                <a:spcPct val="100000"/>
              </a:lnSpc>
              <a:spcBef>
                <a:spcPts val="0"/>
              </a:spcBef>
              <a:buSzPts val="2800"/>
              <a:buNone/>
            </a:pPr>
            <a:endParaRPr lang="en-US" sz="5400" b="1" u="sng" dirty="0">
              <a:latin typeface="Times New Roman" pitchFamily="18" charset="0"/>
              <a:cs typeface="Times New Roman" pitchFamily="18" charset="0"/>
            </a:endParaRPr>
          </a:p>
          <a:p>
            <a:pPr marL="0" indent="0" algn="just">
              <a:lnSpc>
                <a:spcPct val="100000"/>
              </a:lnSpc>
              <a:spcBef>
                <a:spcPts val="0"/>
              </a:spcBef>
              <a:buSzPts val="2800"/>
              <a:buNone/>
            </a:pPr>
            <a:r>
              <a:rPr lang="en-US" sz="4000" b="1" dirty="0" smtClean="0">
                <a:latin typeface="Times New Roman" pitchFamily="18" charset="0"/>
                <a:cs typeface="Times New Roman" pitchFamily="18" charset="0"/>
              </a:rPr>
              <a:t>       </a:t>
            </a:r>
            <a:r>
              <a:rPr lang="en-US" sz="4000" b="1" u="sng" dirty="0" smtClean="0">
                <a:latin typeface="Times New Roman" pitchFamily="18" charset="0"/>
                <a:cs typeface="Times New Roman" pitchFamily="18" charset="0"/>
              </a:rPr>
              <a:t>LITERATURE   SURVEY</a:t>
            </a:r>
            <a:endParaRPr lang="en-IN" sz="4000" b="1" u="sng" dirty="0" smtClean="0">
              <a:latin typeface="Times New Roman" pitchFamily="18" charset="0"/>
              <a:cs typeface="Times New Roman" pitchFamily="18" charset="0"/>
            </a:endParaRPr>
          </a:p>
          <a:p>
            <a:pPr marL="342900" algn="just">
              <a:lnSpc>
                <a:spcPct val="100000"/>
              </a:lnSpc>
              <a:spcBef>
                <a:spcPts val="0"/>
              </a:spcBef>
              <a:buSzPts val="2800"/>
            </a:pPr>
            <a:endParaRPr lang="en-US" sz="1800" dirty="0">
              <a:latin typeface="Times New Roman" pitchFamily="18" charset="0"/>
              <a:cs typeface="Times New Roman" pitchFamily="18" charset="0"/>
            </a:endParaRPr>
          </a:p>
          <a:p>
            <a:pPr marL="0" indent="0" algn="just">
              <a:lnSpc>
                <a:spcPct val="100000"/>
              </a:lnSpc>
              <a:spcBef>
                <a:spcPts val="0"/>
              </a:spcBef>
              <a:buSzPts val="2800"/>
              <a:buNone/>
            </a:pPr>
            <a:endParaRPr lang="en-IN" sz="1800" dirty="0">
              <a:latin typeface="Times New Roman" pitchFamily="18" charset="0"/>
              <a:cs typeface="Times New Roman" pitchFamily="18" charset="0"/>
            </a:endParaRPr>
          </a:p>
          <a:p>
            <a:pPr marL="228600" lvl="0" indent="-228600" algn="just">
              <a:lnSpc>
                <a:spcPct val="100000"/>
              </a:lnSpc>
              <a:spcBef>
                <a:spcPts val="0"/>
              </a:spcBef>
              <a:buSzPts val="2800"/>
            </a:pPr>
            <a:endParaRPr lang="en-US" sz="1800" dirty="0">
              <a:latin typeface="Times New Roman" pitchFamily="18" charset="0"/>
              <a:cs typeface="Times New Roman" pitchFamily="18" charset="0"/>
            </a:endParaRPr>
          </a:p>
          <a:p>
            <a:pPr marL="0" lvl="0" indent="0" algn="just">
              <a:lnSpc>
                <a:spcPct val="100000"/>
              </a:lnSpc>
              <a:spcBef>
                <a:spcPts val="0"/>
              </a:spcBef>
              <a:buSzPts val="2800"/>
              <a:buNone/>
            </a:pPr>
            <a:endParaRPr lang="en-US" sz="1800" dirty="0">
              <a:latin typeface="Times New Roman"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5</a:t>
            </a:fld>
            <a:endParaRPr lang="en-IN"/>
          </a:p>
        </p:txBody>
      </p:sp>
      <p:sp>
        <p:nvSpPr>
          <p:cNvPr id="3" name="Date Placeholder 2"/>
          <p:cNvSpPr>
            <a:spLocks noGrp="1"/>
          </p:cNvSpPr>
          <p:nvPr>
            <p:ph type="dt" idx="10"/>
          </p:nvPr>
        </p:nvSpPr>
        <p:spPr/>
        <p:txBody>
          <a:bodyPr/>
          <a:lstStyle/>
          <a:p>
            <a:fld id="{4FE1CD3C-EFE8-49E5-9EEC-3F0D7D824DED}" type="datetime1">
              <a:rPr lang="en-US" smtClean="0"/>
              <a:t>5/15/2023</a:t>
            </a:fld>
            <a:endParaRPr lang="en-IN" dirty="0"/>
          </a:p>
        </p:txBody>
      </p:sp>
    </p:spTree>
    <p:extLst>
      <p:ext uri="{BB962C8B-B14F-4D97-AF65-F5344CB8AC3E}">
        <p14:creationId xmlns:p14="http://schemas.microsoft.com/office/powerpoint/2010/main" val="2406226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 xmlns:a16="http://schemas.microsoft.com/office/drawing/2014/main" id="{433E653F-9C49-92FF-5E32-F3826DDD6972}"/>
              </a:ext>
            </a:extLst>
          </p:cNvPr>
          <p:cNvGraphicFramePr>
            <a:graphicFrameLocks noGrp="1"/>
          </p:cNvGraphicFramePr>
          <p:nvPr>
            <p:extLst>
              <p:ext uri="{D42A27DB-BD31-4B8C-83A1-F6EECF244321}">
                <p14:modId xmlns:p14="http://schemas.microsoft.com/office/powerpoint/2010/main" val="3611441401"/>
              </p:ext>
            </p:extLst>
          </p:nvPr>
        </p:nvGraphicFramePr>
        <p:xfrm>
          <a:off x="251520" y="1287100"/>
          <a:ext cx="8613890" cy="4260475"/>
        </p:xfrm>
        <a:graphic>
          <a:graphicData uri="http://schemas.openxmlformats.org/drawingml/2006/table">
            <a:tbl>
              <a:tblPr firstRow="1" bandRow="1">
                <a:tableStyleId>{00A15C55-8517-42AA-B614-E9B94910E393}</a:tableStyleId>
              </a:tblPr>
              <a:tblGrid>
                <a:gridCol w="1998664">
                  <a:extLst>
                    <a:ext uri="{9D8B030D-6E8A-4147-A177-3AD203B41FA5}">
                      <a16:colId xmlns="" xmlns:a16="http://schemas.microsoft.com/office/drawing/2014/main" val="1406427956"/>
                    </a:ext>
                  </a:extLst>
                </a:gridCol>
                <a:gridCol w="6615226">
                  <a:extLst>
                    <a:ext uri="{9D8B030D-6E8A-4147-A177-3AD203B41FA5}">
                      <a16:colId xmlns="" xmlns:a16="http://schemas.microsoft.com/office/drawing/2014/main" val="3404635608"/>
                    </a:ext>
                  </a:extLst>
                </a:gridCol>
              </a:tblGrid>
              <a:tr h="15127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a:solidFill>
                            <a:schemeClr val="tx1"/>
                          </a:solidFill>
                          <a:effectLst/>
                          <a:latin typeface="Times New Roman" pitchFamily="18" charset="0"/>
                          <a:cs typeface="Times New Roman" pitchFamily="18" charset="0"/>
                        </a:rPr>
                        <a:t>Methodology</a:t>
                      </a:r>
                      <a:endParaRPr lang="en-IN" b="1" dirty="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400050" indent="-285750" algn="just">
                        <a:lnSpc>
                          <a:spcPct val="120000"/>
                        </a:lnSpc>
                        <a:buFont typeface="Arial" pitchFamily="34" charset="0"/>
                        <a:buChar char="•"/>
                      </a:pPr>
                      <a:r>
                        <a:rPr lang="en-US" b="0" dirty="0">
                          <a:solidFill>
                            <a:schemeClr val="tx1"/>
                          </a:solidFill>
                          <a:latin typeface="Times New Roman" panose="02020603050405020304" pitchFamily="18" charset="0"/>
                          <a:cs typeface="Times New Roman" panose="02020603050405020304" pitchFamily="18" charset="0"/>
                        </a:rPr>
                        <a:t>The proposed work focus on</a:t>
                      </a:r>
                    </a:p>
                    <a:p>
                      <a:pPr marL="114300" indent="0" algn="just">
                        <a:lnSpc>
                          <a:spcPct val="120000"/>
                        </a:lnSpc>
                        <a:buFontTx/>
                        <a:buNone/>
                      </a:pPr>
                      <a:r>
                        <a:rPr lang="en-US" b="0" dirty="0">
                          <a:solidFill>
                            <a:schemeClr val="tx1"/>
                          </a:solidFill>
                          <a:latin typeface="Times New Roman" panose="02020603050405020304" pitchFamily="18" charset="0"/>
                          <a:cs typeface="Times New Roman" panose="02020603050405020304" pitchFamily="18" charset="0"/>
                        </a:rPr>
                        <a:t> </a:t>
                      </a:r>
                      <a:r>
                        <a:rPr lang="en-US" b="0" baseline="0" dirty="0">
                          <a:solidFill>
                            <a:schemeClr val="tx1"/>
                          </a:solidFill>
                          <a:latin typeface="Times New Roman" panose="02020603050405020304" pitchFamily="18" charset="0"/>
                          <a:cs typeface="Times New Roman" panose="02020603050405020304" pitchFamily="18" charset="0"/>
                        </a:rPr>
                        <a:t>   </a:t>
                      </a:r>
                      <a:r>
                        <a:rPr lang="en-US" b="0" dirty="0">
                          <a:solidFill>
                            <a:schemeClr val="tx1"/>
                          </a:solidFill>
                          <a:latin typeface="Times New Roman" panose="02020603050405020304" pitchFamily="18" charset="0"/>
                          <a:cs typeface="Times New Roman" panose="02020603050405020304" pitchFamily="18" charset="0"/>
                        </a:rPr>
                        <a:t>   1) Creating a misbehaving of RPL protocol by implementing a rank attack in the network and </a:t>
                      </a:r>
                    </a:p>
                    <a:p>
                      <a:pPr marL="114300" indent="0" algn="just">
                        <a:lnSpc>
                          <a:spcPct val="120000"/>
                        </a:lnSpc>
                        <a:buFontTx/>
                        <a:buNone/>
                      </a:pPr>
                      <a:r>
                        <a:rPr lang="en-US" b="0" dirty="0">
                          <a:solidFill>
                            <a:schemeClr val="tx1"/>
                          </a:solidFill>
                          <a:latin typeface="Times New Roman" panose="02020603050405020304" pitchFamily="18" charset="0"/>
                          <a:cs typeface="Times New Roman" panose="02020603050405020304" pitchFamily="18" charset="0"/>
                        </a:rPr>
                        <a:t>        2) proposing an IDS based on the multi-Layer Perceptron (MLP) neural network with the aim to verify and classify normal and abnormal network traffic.</a:t>
                      </a:r>
                      <a:endParaRPr lang="en-US" sz="1400"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extLst>
                  <a:ext uri="{0D108BD9-81ED-4DB2-BD59-A6C34878D82A}">
                    <a16:rowId xmlns="" xmlns:a16="http://schemas.microsoft.com/office/drawing/2014/main" val="10000"/>
                  </a:ext>
                </a:extLst>
              </a:tr>
              <a:tr h="6486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a:solidFill>
                            <a:schemeClr val="tx1"/>
                          </a:solidFill>
                          <a:effectLst/>
                          <a:latin typeface="Times New Roman" pitchFamily="18" charset="0"/>
                          <a:cs typeface="Times New Roman" pitchFamily="18" charset="0"/>
                        </a:rPr>
                        <a:t>Algorithm</a:t>
                      </a:r>
                      <a:r>
                        <a:rPr lang="en-US" sz="1400" b="1" i="0" u="none" strike="noStrike" baseline="0" dirty="0">
                          <a:solidFill>
                            <a:schemeClr val="tx1"/>
                          </a:solidFill>
                          <a:effectLst/>
                          <a:latin typeface="Times New Roman" pitchFamily="18" charset="0"/>
                          <a:cs typeface="Times New Roman" pitchFamily="18" charset="0"/>
                        </a:rPr>
                        <a:t> Used</a:t>
                      </a:r>
                      <a:endParaRPr lang="en-IN" b="1" dirty="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u="none" strike="noStrike" dirty="0">
                        <a:solidFill>
                          <a:schemeClr val="tx1"/>
                        </a:solidFill>
                        <a:effectLst/>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400" dirty="0">
                          <a:latin typeface="Times New Roman" pitchFamily="18" charset="0"/>
                          <a:cs typeface="Times New Roman" pitchFamily="18" charset="0"/>
                        </a:rPr>
                        <a:t>ANN(Artificial Neural Network</a:t>
                      </a:r>
                      <a:r>
                        <a:rPr lang="en-US" sz="1400" dirty="0" smtClean="0">
                          <a:latin typeface="Times New Roman" pitchFamily="18" charset="0"/>
                          <a:cs typeface="Times New Roman" pitchFamily="18" charset="0"/>
                        </a:rPr>
                        <a:t>)</a:t>
                      </a:r>
                    </a:p>
                  </a:txBody>
                  <a:tcPr marL="68580" marR="68580">
                    <a:solidFill>
                      <a:schemeClr val="accent2">
                        <a:lumMod val="20000"/>
                        <a:lumOff val="80000"/>
                      </a:schemeClr>
                    </a:solidFill>
                  </a:tcPr>
                </a:tc>
                <a:extLst>
                  <a:ext uri="{0D108BD9-81ED-4DB2-BD59-A6C34878D82A}">
                    <a16:rowId xmlns="" xmlns:a16="http://schemas.microsoft.com/office/drawing/2014/main" val="10001"/>
                  </a:ext>
                </a:extLst>
              </a:tr>
              <a:tr h="9361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a:solidFill>
                            <a:schemeClr val="tx1"/>
                          </a:solidFill>
                          <a:effectLst/>
                          <a:latin typeface="Times New Roman" pitchFamily="18" charset="0"/>
                          <a:cs typeface="Times New Roman" pitchFamily="18" charset="0"/>
                        </a:rPr>
                        <a:t>Advantages</a:t>
                      </a:r>
                      <a:endParaRPr lang="en-IN" b="1" dirty="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indent="-285750" algn="just">
                        <a:lnSpc>
                          <a:spcPct val="120000"/>
                        </a:lnSpc>
                        <a:buFont typeface="Arial" pitchFamily="34" charset="0"/>
                        <a:buChar char="•"/>
                      </a:pPr>
                      <a:r>
                        <a:rPr lang="en-US" sz="1400" dirty="0">
                          <a:latin typeface="Times New Roman" pitchFamily="18" charset="0"/>
                          <a:cs typeface="Times New Roman" pitchFamily="18" charset="0"/>
                        </a:rPr>
                        <a:t>It uses self generated dataset.</a:t>
                      </a:r>
                    </a:p>
                    <a:p>
                      <a:pPr marL="285750" indent="-285750" algn="just">
                        <a:lnSpc>
                          <a:spcPct val="120000"/>
                        </a:lnSpc>
                        <a:buFont typeface="Arial" pitchFamily="34" charset="0"/>
                        <a:buChar char="•"/>
                      </a:pPr>
                      <a:r>
                        <a:rPr lang="en-US" sz="1400" dirty="0">
                          <a:latin typeface="Times New Roman" pitchFamily="18" charset="0"/>
                          <a:cs typeface="Times New Roman" pitchFamily="18" charset="0"/>
                        </a:rPr>
                        <a:t>It detect attacks with high accuracy of 98.96%.</a:t>
                      </a:r>
                    </a:p>
                  </a:txBody>
                  <a:tcPr marL="68580" marR="68580">
                    <a:solidFill>
                      <a:schemeClr val="accent2">
                        <a:lumMod val="20000"/>
                        <a:lumOff val="80000"/>
                      </a:schemeClr>
                    </a:solidFill>
                  </a:tcPr>
                </a:tc>
                <a:extLst>
                  <a:ext uri="{0D108BD9-81ED-4DB2-BD59-A6C34878D82A}">
                    <a16:rowId xmlns="" xmlns:a16="http://schemas.microsoft.com/office/drawing/2014/main" val="10002"/>
                  </a:ext>
                </a:extLst>
              </a:tr>
              <a:tr h="1080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Times New Roman" pitchFamily="18" charset="0"/>
                          <a:cs typeface="Times New Roman" pitchFamily="18" charset="0"/>
                        </a:rPr>
                        <a:t>Disadvantages</a:t>
                      </a:r>
                      <a:endParaRPr lang="en-IN" b="1" dirty="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indent="-285750" algn="just">
                        <a:buFont typeface="Arial" panose="020B0604020202020204" pitchFamily="34" charset="0"/>
                        <a:buChar char="•"/>
                      </a:pPr>
                      <a:r>
                        <a:rPr lang="en-US" sz="1400" dirty="0">
                          <a:latin typeface="Times New Roman" pitchFamily="18" charset="0"/>
                          <a:cs typeface="Times New Roman" pitchFamily="18" charset="0"/>
                        </a:rPr>
                        <a:t>Its only detect</a:t>
                      </a:r>
                      <a:r>
                        <a:rPr lang="en-US" sz="1400" baseline="0" dirty="0">
                          <a:latin typeface="Times New Roman" pitchFamily="18" charset="0"/>
                          <a:cs typeface="Times New Roman" pitchFamily="18" charset="0"/>
                        </a:rPr>
                        <a:t> the</a:t>
                      </a:r>
                      <a:r>
                        <a:rPr lang="en-US" sz="1400" dirty="0">
                          <a:latin typeface="Times New Roman" pitchFamily="18" charset="0"/>
                          <a:cs typeface="Times New Roman" pitchFamily="18" charset="0"/>
                        </a:rPr>
                        <a:t> attack and it</a:t>
                      </a:r>
                      <a:r>
                        <a:rPr lang="en-US" sz="1400" baseline="0" dirty="0">
                          <a:latin typeface="Times New Roman" pitchFamily="18" charset="0"/>
                          <a:cs typeface="Times New Roman" pitchFamily="18" charset="0"/>
                        </a:rPr>
                        <a:t> doesn’t provide </a:t>
                      </a:r>
                      <a:r>
                        <a:rPr lang="en-US" sz="1400" dirty="0">
                          <a:latin typeface="Times New Roman" pitchFamily="18" charset="0"/>
                          <a:cs typeface="Times New Roman" pitchFamily="18" charset="0"/>
                        </a:rPr>
                        <a:t>classification.</a:t>
                      </a:r>
                      <a:endParaRPr lang="en-IN" sz="1400" dirty="0">
                        <a:latin typeface="Times New Roman" pitchFamily="18" charset="0"/>
                        <a:cs typeface="Times New Roman" pitchFamily="18" charset="0"/>
                      </a:endParaRPr>
                    </a:p>
                  </a:txBody>
                  <a:tcPr marL="68580" marR="68580">
                    <a:solidFill>
                      <a:schemeClr val="accent2">
                        <a:lumMod val="20000"/>
                        <a:lumOff val="80000"/>
                      </a:schemeClr>
                    </a:solidFill>
                  </a:tcPr>
                </a:tc>
                <a:extLst>
                  <a:ext uri="{0D108BD9-81ED-4DB2-BD59-A6C34878D82A}">
                    <a16:rowId xmlns="" xmlns:a16="http://schemas.microsoft.com/office/drawing/2014/main" val="10003"/>
                  </a:ext>
                </a:extLst>
              </a:tr>
            </a:tbl>
          </a:graphicData>
        </a:graphic>
      </p:graphicFrame>
      <p:sp>
        <p:nvSpPr>
          <p:cNvPr id="6" name="TextBox 5">
            <a:extLst>
              <a:ext uri="{FF2B5EF4-FFF2-40B4-BE49-F238E27FC236}">
                <a16:creationId xmlns="" xmlns:a16="http://schemas.microsoft.com/office/drawing/2014/main" id="{8778B650-41C8-4D62-99D3-F3E1EB06050C}"/>
              </a:ext>
            </a:extLst>
          </p:cNvPr>
          <p:cNvSpPr txBox="1"/>
          <p:nvPr/>
        </p:nvSpPr>
        <p:spPr>
          <a:xfrm>
            <a:off x="128454" y="85727"/>
            <a:ext cx="8620010" cy="954107"/>
          </a:xfrm>
          <a:prstGeom prst="rect">
            <a:avLst/>
          </a:prstGeom>
          <a:noFill/>
        </p:spPr>
        <p:txBody>
          <a:bodyPr wrap="square" rtlCol="0">
            <a:spAutoFit/>
          </a:bodyPr>
          <a:lstStyle/>
          <a:p>
            <a:pPr lvl="0" algn="just"/>
            <a:r>
              <a:rPr lang="en-US" b="1" dirty="0">
                <a:latin typeface="Times New Roman" panose="02020603050405020304" pitchFamily="18" charset="0"/>
                <a:cs typeface="Times New Roman" pitchFamily="18" charset="0"/>
              </a:rPr>
              <a:t>PAPER </a:t>
            </a:r>
            <a:r>
              <a:rPr lang="en-US" b="1" dirty="0" smtClean="0">
                <a:latin typeface="Times New Roman" panose="02020603050405020304" pitchFamily="18" charset="0"/>
                <a:cs typeface="Times New Roman" pitchFamily="18" charset="0"/>
              </a:rPr>
              <a:t>1 </a:t>
            </a:r>
            <a:r>
              <a:rPr lang="en-US" b="1" dirty="0">
                <a:latin typeface="Times New Roman" panose="02020603050405020304" pitchFamily="18" charset="0"/>
                <a:cs typeface="Times New Roman" pitchFamily="18" charset="0"/>
              </a:rPr>
              <a:t>- </a:t>
            </a:r>
            <a:r>
              <a:rPr lang="en-US" dirty="0">
                <a:latin typeface="Times New Roman" panose="02020603050405020304" pitchFamily="18" charset="0"/>
                <a:cs typeface="Times New Roman" panose="02020603050405020304" pitchFamily="18" charset="0"/>
              </a:rPr>
              <a:t>RPL rank attack detection using Deep Learning</a:t>
            </a:r>
            <a:endParaRPr lang="en-IN" dirty="0">
              <a:latin typeface="Times New Roman" panose="02020603050405020304" pitchFamily="18" charset="0"/>
              <a:cs typeface="Times New Roman" pitchFamily="18" charset="0"/>
            </a:endParaRPr>
          </a:p>
          <a:p>
            <a:pPr algn="just">
              <a:buSzPts val="2800"/>
            </a:pPr>
            <a:r>
              <a:rPr lang="en-US" b="1" dirty="0">
                <a:latin typeface="Times New Roman" panose="02020603050405020304" pitchFamily="18" charset="0"/>
                <a:cs typeface="Times New Roman" pitchFamily="18" charset="0"/>
              </a:rPr>
              <a:t>AUTHORS – </a:t>
            </a:r>
            <a:r>
              <a:rPr lang="en-IN" dirty="0" err="1">
                <a:latin typeface="Times New Roman" panose="02020603050405020304" pitchFamily="18" charset="0"/>
                <a:cs typeface="Times New Roman" panose="02020603050405020304" pitchFamily="18" charset="0"/>
              </a:rPr>
              <a:t>Wijdan</a:t>
            </a:r>
            <a:r>
              <a:rPr lang="en-IN" dirty="0">
                <a:latin typeface="Times New Roman" panose="02020603050405020304" pitchFamily="18" charset="0"/>
                <a:cs typeface="Times New Roman" panose="02020603050405020304" pitchFamily="18" charset="0"/>
              </a:rPr>
              <a:t> Choukri, </a:t>
            </a:r>
            <a:r>
              <a:rPr lang="en-IN" dirty="0" err="1">
                <a:latin typeface="Times New Roman" panose="02020603050405020304" pitchFamily="18" charset="0"/>
                <a:cs typeface="Times New Roman" panose="02020603050405020304" pitchFamily="18" charset="0"/>
              </a:rPr>
              <a:t>Hanane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Lamaazi</a:t>
            </a:r>
            <a:r>
              <a:rPr lang="en-IN" dirty="0">
                <a:latin typeface="Times New Roman" panose="02020603050405020304" pitchFamily="18" charset="0"/>
                <a:cs typeface="Times New Roman" panose="02020603050405020304" pitchFamily="18" charset="0"/>
              </a:rPr>
              <a:t>, Nabil </a:t>
            </a:r>
            <a:r>
              <a:rPr lang="en-IN" dirty="0" err="1">
                <a:latin typeface="Times New Roman" panose="02020603050405020304" pitchFamily="18" charset="0"/>
                <a:cs typeface="Times New Roman" panose="02020603050405020304" pitchFamily="18" charset="0"/>
              </a:rPr>
              <a:t>Benamar</a:t>
            </a:r>
            <a:endParaRPr lang="en-IN" dirty="0">
              <a:latin typeface="Times New Roman" panose="02020603050405020304" pitchFamily="18" charset="0"/>
              <a:cs typeface="Times New Roman" panose="02020603050405020304" pitchFamily="18" charset="0"/>
            </a:endParaRPr>
          </a:p>
          <a:p>
            <a:pPr algn="just">
              <a:buSzPts val="2800"/>
            </a:pPr>
            <a:r>
              <a:rPr lang="en-US" b="1" dirty="0">
                <a:latin typeface="Times New Roman" panose="02020603050405020304" pitchFamily="18" charset="0"/>
                <a:cs typeface="Times New Roman" pitchFamily="18" charset="0"/>
              </a:rPr>
              <a:t>Published In: </a:t>
            </a:r>
            <a:r>
              <a:rPr lang="en-US" dirty="0">
                <a:latin typeface="Times New Roman" panose="02020603050405020304" pitchFamily="18" charset="0"/>
                <a:cs typeface="Times New Roman" pitchFamily="18" charset="0"/>
              </a:rPr>
              <a:t>2020 International conference on innovation </a:t>
            </a:r>
            <a:r>
              <a:rPr lang="en-US" dirty="0" err="1">
                <a:latin typeface="Times New Roman" panose="02020603050405020304" pitchFamily="18" charset="0"/>
                <a:cs typeface="Times New Roman" pitchFamily="18" charset="0"/>
              </a:rPr>
              <a:t>abd</a:t>
            </a:r>
            <a:r>
              <a:rPr lang="en-US" dirty="0">
                <a:latin typeface="Times New Roman" panose="02020603050405020304" pitchFamily="18" charset="0"/>
                <a:cs typeface="Times New Roman" pitchFamily="18" charset="0"/>
              </a:rPr>
              <a:t> intelligence for </a:t>
            </a:r>
            <a:r>
              <a:rPr lang="en-US" dirty="0" err="1">
                <a:latin typeface="Times New Roman" panose="02020603050405020304" pitchFamily="18" charset="0"/>
                <a:cs typeface="Times New Roman" pitchFamily="18" charset="0"/>
              </a:rPr>
              <a:t>informatics,computing</a:t>
            </a:r>
            <a:r>
              <a:rPr lang="en-US" dirty="0">
                <a:latin typeface="Times New Roman" panose="02020603050405020304" pitchFamily="18" charset="0"/>
                <a:cs typeface="Times New Roman" pitchFamily="18" charset="0"/>
              </a:rPr>
              <a:t> and technologies..</a:t>
            </a:r>
            <a:endParaRPr lang="en-IN"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546024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 xmlns:a16="http://schemas.microsoft.com/office/drawing/2014/main" id="{433E653F-9C49-92FF-5E32-F3826DDD6972}"/>
              </a:ext>
            </a:extLst>
          </p:cNvPr>
          <p:cNvGraphicFramePr>
            <a:graphicFrameLocks noGrp="1"/>
          </p:cNvGraphicFramePr>
          <p:nvPr>
            <p:extLst>
              <p:ext uri="{D42A27DB-BD31-4B8C-83A1-F6EECF244321}">
                <p14:modId xmlns:p14="http://schemas.microsoft.com/office/powerpoint/2010/main" val="243045077"/>
              </p:ext>
            </p:extLst>
          </p:nvPr>
        </p:nvGraphicFramePr>
        <p:xfrm>
          <a:off x="251520" y="1556792"/>
          <a:ext cx="8613890" cy="4337589"/>
        </p:xfrm>
        <a:graphic>
          <a:graphicData uri="http://schemas.openxmlformats.org/drawingml/2006/table">
            <a:tbl>
              <a:tblPr firstRow="1" bandRow="1">
                <a:tableStyleId>{00A15C55-8517-42AA-B614-E9B94910E393}</a:tableStyleId>
              </a:tblPr>
              <a:tblGrid>
                <a:gridCol w="1998664">
                  <a:extLst>
                    <a:ext uri="{9D8B030D-6E8A-4147-A177-3AD203B41FA5}">
                      <a16:colId xmlns="" xmlns:a16="http://schemas.microsoft.com/office/drawing/2014/main" val="1406427956"/>
                    </a:ext>
                  </a:extLst>
                </a:gridCol>
                <a:gridCol w="6615226">
                  <a:extLst>
                    <a:ext uri="{9D8B030D-6E8A-4147-A177-3AD203B41FA5}">
                      <a16:colId xmlns="" xmlns:a16="http://schemas.microsoft.com/office/drawing/2014/main" val="3404635608"/>
                    </a:ext>
                  </a:extLst>
                </a:gridCol>
              </a:tblGrid>
              <a:tr h="9544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a:solidFill>
                            <a:schemeClr val="tx1"/>
                          </a:solidFill>
                          <a:effectLst/>
                          <a:latin typeface="Times New Roman" pitchFamily="18" charset="0"/>
                          <a:cs typeface="Times New Roman" pitchFamily="18" charset="0"/>
                        </a:rPr>
                        <a:t>Methodology</a:t>
                      </a:r>
                      <a:endParaRPr lang="en-IN" b="1" dirty="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400050" indent="-285750" algn="just">
                        <a:lnSpc>
                          <a:spcPct val="120000"/>
                        </a:lnSpc>
                        <a:buFont typeface="Arial" pitchFamily="34" charset="0"/>
                        <a:buChar char="•"/>
                      </a:pPr>
                      <a:r>
                        <a:rPr lang="en-US" sz="1400" b="0" dirty="0">
                          <a:solidFill>
                            <a:schemeClr val="tx1">
                              <a:lumMod val="95000"/>
                              <a:lumOff val="5000"/>
                            </a:schemeClr>
                          </a:solidFill>
                          <a:latin typeface="Times New Roman" pitchFamily="18" charset="0"/>
                          <a:cs typeface="Times New Roman" pitchFamily="18" charset="0"/>
                        </a:rPr>
                        <a:t>This work aim to develop an Intrusion Detection System (IDS) capable of dealing with multiple attacks while avoiding any RPL overhead.</a:t>
                      </a:r>
                    </a:p>
                    <a:p>
                      <a:pPr marL="400050" indent="-285750" algn="just">
                        <a:lnSpc>
                          <a:spcPct val="120000"/>
                        </a:lnSpc>
                        <a:buFont typeface="Arial" pitchFamily="34" charset="0"/>
                        <a:buChar char="•"/>
                      </a:pPr>
                      <a:r>
                        <a:rPr lang="en-US" sz="1400" b="0" dirty="0">
                          <a:solidFill>
                            <a:schemeClr val="tx1">
                              <a:lumMod val="95000"/>
                              <a:lumOff val="5000"/>
                            </a:schemeClr>
                          </a:solidFill>
                          <a:latin typeface="Times New Roman" pitchFamily="18" charset="0"/>
                          <a:cs typeface="Times New Roman" pitchFamily="18" charset="0"/>
                        </a:rPr>
                        <a:t>This system is called DETONAR - </a:t>
                      </a:r>
                      <a:r>
                        <a:rPr lang="en-US" sz="1400" b="0" dirty="0" err="1">
                          <a:solidFill>
                            <a:schemeClr val="tx1">
                              <a:lumMod val="95000"/>
                              <a:lumOff val="5000"/>
                            </a:schemeClr>
                          </a:solidFill>
                          <a:latin typeface="Times New Roman" pitchFamily="18" charset="0"/>
                          <a:cs typeface="Times New Roman" pitchFamily="18" charset="0"/>
                        </a:rPr>
                        <a:t>DETector</a:t>
                      </a:r>
                      <a:r>
                        <a:rPr lang="en-US" sz="1400" b="0" dirty="0">
                          <a:solidFill>
                            <a:schemeClr val="tx1">
                              <a:lumMod val="95000"/>
                              <a:lumOff val="5000"/>
                            </a:schemeClr>
                          </a:solidFill>
                          <a:latin typeface="Times New Roman" pitchFamily="18" charset="0"/>
                          <a:cs typeface="Times New Roman" pitchFamily="18" charset="0"/>
                        </a:rPr>
                        <a:t> of </a:t>
                      </a:r>
                      <a:r>
                        <a:rPr lang="en-US" sz="1400" b="0" dirty="0" err="1">
                          <a:solidFill>
                            <a:schemeClr val="tx1">
                              <a:lumMod val="95000"/>
                              <a:lumOff val="5000"/>
                            </a:schemeClr>
                          </a:solidFill>
                          <a:latin typeface="Times New Roman" pitchFamily="18" charset="0"/>
                          <a:cs typeface="Times New Roman" pitchFamily="18" charset="0"/>
                        </a:rPr>
                        <a:t>rOutiNg</a:t>
                      </a:r>
                      <a:r>
                        <a:rPr lang="en-US" sz="1400" b="0" dirty="0">
                          <a:solidFill>
                            <a:schemeClr val="tx1">
                              <a:lumMod val="95000"/>
                              <a:lumOff val="5000"/>
                            </a:schemeClr>
                          </a:solidFill>
                          <a:latin typeface="Times New Roman" pitchFamily="18" charset="0"/>
                          <a:cs typeface="Times New Roman" pitchFamily="18" charset="0"/>
                        </a:rPr>
                        <a:t> Attacks in </a:t>
                      </a:r>
                      <a:r>
                        <a:rPr lang="en-US" sz="1400" b="0" dirty="0" err="1">
                          <a:solidFill>
                            <a:schemeClr val="tx1">
                              <a:lumMod val="95000"/>
                              <a:lumOff val="5000"/>
                            </a:schemeClr>
                          </a:solidFill>
                          <a:latin typeface="Times New Roman" pitchFamily="18" charset="0"/>
                          <a:cs typeface="Times New Roman" pitchFamily="18" charset="0"/>
                        </a:rPr>
                        <a:t>Rpl</a:t>
                      </a:r>
                      <a:r>
                        <a:rPr lang="en-US" sz="1400" b="0" dirty="0">
                          <a:solidFill>
                            <a:schemeClr val="tx1">
                              <a:lumMod val="95000"/>
                              <a:lumOff val="5000"/>
                            </a:schemeClr>
                          </a:solidFill>
                          <a:latin typeface="Times New Roman" pitchFamily="18" charset="0"/>
                          <a:cs typeface="Times New Roman" pitchFamily="18" charset="0"/>
                        </a:rPr>
                        <a:t> and it relies on a packet sniffing approach.</a:t>
                      </a:r>
                    </a:p>
                  </a:txBody>
                  <a:tcPr marL="68580" marR="68580">
                    <a:solidFill>
                      <a:schemeClr val="accent2">
                        <a:lumMod val="20000"/>
                        <a:lumOff val="80000"/>
                      </a:schemeClr>
                    </a:solidFill>
                  </a:tcPr>
                </a:tc>
                <a:extLst>
                  <a:ext uri="{0D108BD9-81ED-4DB2-BD59-A6C34878D82A}">
                    <a16:rowId xmlns="" xmlns:a16="http://schemas.microsoft.com/office/drawing/2014/main" val="10000"/>
                  </a:ext>
                </a:extLst>
              </a:tr>
              <a:tr h="12057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a:solidFill>
                            <a:schemeClr val="tx1"/>
                          </a:solidFill>
                          <a:effectLst/>
                          <a:latin typeface="Times New Roman" pitchFamily="18" charset="0"/>
                          <a:cs typeface="Times New Roman" pitchFamily="18" charset="0"/>
                        </a:rPr>
                        <a:t>Algorithm</a:t>
                      </a:r>
                      <a:r>
                        <a:rPr lang="en-US" sz="1400" b="1" i="0" u="none" strike="noStrike" baseline="0" dirty="0">
                          <a:solidFill>
                            <a:schemeClr val="tx1"/>
                          </a:solidFill>
                          <a:effectLst/>
                          <a:latin typeface="Times New Roman" pitchFamily="18" charset="0"/>
                          <a:cs typeface="Times New Roman" pitchFamily="18" charset="0"/>
                        </a:rPr>
                        <a:t> Used</a:t>
                      </a:r>
                      <a:endParaRPr lang="en-IN" b="1" dirty="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u="none" strike="noStrike" dirty="0">
                        <a:solidFill>
                          <a:schemeClr val="tx1"/>
                        </a:solidFill>
                        <a:effectLst/>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Times New Roman" pitchFamily="18" charset="0"/>
                          <a:cs typeface="Times New Roman" pitchFamily="18" charset="0"/>
                        </a:rPr>
                        <a:t>It involves</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     i)detection of anomalous traffic behaviors</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    ii) identification of the corresponding attack and compromised device</a:t>
                      </a:r>
                    </a:p>
                  </a:txBody>
                  <a:tcPr marL="68580" marR="68580">
                    <a:solidFill>
                      <a:schemeClr val="accent2">
                        <a:lumMod val="20000"/>
                        <a:lumOff val="80000"/>
                      </a:schemeClr>
                    </a:solidFill>
                  </a:tcPr>
                </a:tc>
                <a:extLst>
                  <a:ext uri="{0D108BD9-81ED-4DB2-BD59-A6C34878D82A}">
                    <a16:rowId xmlns="" xmlns:a16="http://schemas.microsoft.com/office/drawing/2014/main" val="10001"/>
                  </a:ext>
                </a:extLst>
              </a:tr>
              <a:tr h="9361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a:solidFill>
                            <a:schemeClr val="tx1"/>
                          </a:solidFill>
                          <a:effectLst/>
                          <a:latin typeface="Times New Roman" pitchFamily="18" charset="0"/>
                          <a:cs typeface="Times New Roman" pitchFamily="18" charset="0"/>
                        </a:rPr>
                        <a:t>Advantages</a:t>
                      </a:r>
                      <a:endParaRPr lang="en-IN" b="1" dirty="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indent="-285750" algn="just">
                        <a:lnSpc>
                          <a:spcPct val="120000"/>
                        </a:lnSpc>
                        <a:buFont typeface="Arial" pitchFamily="34" charset="0"/>
                        <a:buChar char="•"/>
                      </a:pPr>
                      <a:r>
                        <a:rPr lang="en-US" dirty="0">
                          <a:latin typeface="Times New Roman" pitchFamily="18" charset="0"/>
                          <a:cs typeface="Times New Roman" pitchFamily="18" charset="0"/>
                        </a:rPr>
                        <a:t>It identifies fourteen different kinds of RPL attacks.</a:t>
                      </a:r>
                    </a:p>
                    <a:p>
                      <a:pPr marL="285750" indent="-285750" algn="just">
                        <a:lnSpc>
                          <a:spcPct val="120000"/>
                        </a:lnSpc>
                        <a:buFont typeface="Arial" pitchFamily="34" charset="0"/>
                        <a:buChar char="•"/>
                      </a:pPr>
                      <a:endParaRPr lang="en-IN" dirty="0">
                        <a:latin typeface="Times New Roman" pitchFamily="18" charset="0"/>
                        <a:cs typeface="Times New Roman" pitchFamily="18" charset="0"/>
                      </a:endParaRPr>
                    </a:p>
                  </a:txBody>
                  <a:tcPr marL="68580" marR="68580">
                    <a:solidFill>
                      <a:schemeClr val="accent2">
                        <a:lumMod val="20000"/>
                        <a:lumOff val="80000"/>
                      </a:schemeClr>
                    </a:solidFill>
                  </a:tcPr>
                </a:tc>
                <a:extLst>
                  <a:ext uri="{0D108BD9-81ED-4DB2-BD59-A6C34878D82A}">
                    <a16:rowId xmlns="" xmlns:a16="http://schemas.microsoft.com/office/drawing/2014/main" val="10002"/>
                  </a:ext>
                </a:extLst>
              </a:tr>
              <a:tr h="1080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Times New Roman" pitchFamily="18" charset="0"/>
                          <a:cs typeface="Times New Roman" pitchFamily="18" charset="0"/>
                        </a:rPr>
                        <a:t>Disadvantages</a:t>
                      </a:r>
                      <a:endParaRPr lang="en-IN" b="1" dirty="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indent="-285750" algn="just">
                        <a:buFont typeface="Arial" panose="020B0604020202020204" pitchFamily="34" charset="0"/>
                        <a:buChar char="•"/>
                      </a:pPr>
                      <a:r>
                        <a:rPr lang="en-US" dirty="0">
                          <a:latin typeface="Times New Roman" pitchFamily="18" charset="0"/>
                          <a:cs typeface="Times New Roman" pitchFamily="18" charset="0"/>
                        </a:rPr>
                        <a:t>It doesn’t provide any implementation</a:t>
                      </a:r>
                      <a:r>
                        <a:rPr lang="en-US" baseline="0" dirty="0">
                          <a:latin typeface="Times New Roman" pitchFamily="18" charset="0"/>
                          <a:cs typeface="Times New Roman" pitchFamily="18" charset="0"/>
                        </a:rPr>
                        <a:t> on real time network.</a:t>
                      </a:r>
                      <a:endParaRPr lang="en-IN" dirty="0">
                        <a:latin typeface="Times New Roman" pitchFamily="18" charset="0"/>
                        <a:cs typeface="Times New Roman" pitchFamily="18" charset="0"/>
                      </a:endParaRPr>
                    </a:p>
                  </a:txBody>
                  <a:tcPr marL="68580" marR="68580">
                    <a:solidFill>
                      <a:schemeClr val="accent2">
                        <a:lumMod val="20000"/>
                        <a:lumOff val="80000"/>
                      </a:schemeClr>
                    </a:solidFill>
                  </a:tcPr>
                </a:tc>
                <a:extLst>
                  <a:ext uri="{0D108BD9-81ED-4DB2-BD59-A6C34878D82A}">
                    <a16:rowId xmlns="" xmlns:a16="http://schemas.microsoft.com/office/drawing/2014/main" val="10003"/>
                  </a:ext>
                </a:extLst>
              </a:tr>
            </a:tbl>
          </a:graphicData>
        </a:graphic>
      </p:graphicFrame>
      <p:sp>
        <p:nvSpPr>
          <p:cNvPr id="6" name="TextBox 5">
            <a:extLst>
              <a:ext uri="{FF2B5EF4-FFF2-40B4-BE49-F238E27FC236}">
                <a16:creationId xmlns="" xmlns:a16="http://schemas.microsoft.com/office/drawing/2014/main" id="{8778B650-41C8-4D62-99D3-F3E1EB06050C}"/>
              </a:ext>
            </a:extLst>
          </p:cNvPr>
          <p:cNvSpPr txBox="1"/>
          <p:nvPr/>
        </p:nvSpPr>
        <p:spPr>
          <a:xfrm>
            <a:off x="179512" y="188640"/>
            <a:ext cx="8008143" cy="1169551"/>
          </a:xfrm>
          <a:prstGeom prst="rect">
            <a:avLst/>
          </a:prstGeom>
          <a:noFill/>
        </p:spPr>
        <p:txBody>
          <a:bodyPr wrap="square" rtlCol="0">
            <a:spAutoFit/>
          </a:bodyPr>
          <a:lstStyle/>
          <a:p>
            <a:pPr lvl="0" algn="just"/>
            <a:r>
              <a:rPr lang="en-US" b="1" dirty="0">
                <a:latin typeface="Times New Roman" panose="02020603050405020304" pitchFamily="18" charset="0"/>
                <a:cs typeface="Times New Roman" pitchFamily="18" charset="0"/>
              </a:rPr>
              <a:t>PAPER </a:t>
            </a:r>
            <a:r>
              <a:rPr lang="en-US" b="1" dirty="0" smtClean="0">
                <a:latin typeface="Times New Roman" panose="02020603050405020304" pitchFamily="18" charset="0"/>
                <a:cs typeface="Times New Roman" pitchFamily="18" charset="0"/>
              </a:rPr>
              <a:t>2- </a:t>
            </a:r>
            <a:r>
              <a:rPr lang="en-US" dirty="0">
                <a:latin typeface="Times New Roman" panose="02020603050405020304" pitchFamily="18" charset="0"/>
                <a:cs typeface="Times New Roman" pitchFamily="18" charset="0"/>
              </a:rPr>
              <a:t>DETONAR: Detection of Routing Attacks in RPL-Based IoT</a:t>
            </a:r>
            <a:endParaRPr lang="en-IN" dirty="0">
              <a:latin typeface="Times New Roman" panose="02020603050405020304" pitchFamily="18" charset="0"/>
              <a:cs typeface="Times New Roman" pitchFamily="18" charset="0"/>
            </a:endParaRPr>
          </a:p>
          <a:p>
            <a:pPr lvl="0" algn="just"/>
            <a:r>
              <a:rPr lang="en-US" b="1" dirty="0">
                <a:latin typeface="Times New Roman" panose="02020603050405020304" pitchFamily="18" charset="0"/>
                <a:cs typeface="Times New Roman" pitchFamily="18" charset="0"/>
              </a:rPr>
              <a:t>AUTHORS – </a:t>
            </a:r>
            <a:r>
              <a:rPr lang="en-IN" dirty="0">
                <a:latin typeface="Times New Roman" panose="02020603050405020304" pitchFamily="18" charset="0"/>
                <a:cs typeface="Times New Roman" panose="02020603050405020304" pitchFamily="18" charset="0"/>
              </a:rPr>
              <a:t>Andrea </a:t>
            </a:r>
            <a:r>
              <a:rPr lang="en-IN" dirty="0" err="1">
                <a:latin typeface="Times New Roman" panose="02020603050405020304" pitchFamily="18" charset="0"/>
                <a:cs typeface="Times New Roman" panose="02020603050405020304" pitchFamily="18" charset="0"/>
              </a:rPr>
              <a:t>Agiollo</a:t>
            </a:r>
            <a:r>
              <a:rPr lang="en-IN" dirty="0">
                <a:latin typeface="Times New Roman" panose="02020603050405020304" pitchFamily="18" charset="0"/>
                <a:cs typeface="Times New Roman" panose="02020603050405020304" pitchFamily="18" charset="0"/>
              </a:rPr>
              <a:t> , Mauro Conti , Senior Member, IEEE, Pallavi </a:t>
            </a:r>
            <a:r>
              <a:rPr lang="en-IN" dirty="0" err="1">
                <a:latin typeface="Times New Roman" panose="02020603050405020304" pitchFamily="18" charset="0"/>
                <a:cs typeface="Times New Roman" panose="02020603050405020304" pitchFamily="18" charset="0"/>
              </a:rPr>
              <a:t>Kaliyar</a:t>
            </a:r>
            <a:r>
              <a:rPr lang="en-IN" dirty="0">
                <a:latin typeface="Times New Roman" panose="02020603050405020304" pitchFamily="18" charset="0"/>
                <a:cs typeface="Times New Roman" panose="02020603050405020304" pitchFamily="18" charset="0"/>
              </a:rPr>
              <a:t> , Tsung-Nan Lin , Senior Member, IEEE, and Luca </a:t>
            </a:r>
            <a:r>
              <a:rPr lang="en-IN" dirty="0" err="1">
                <a:latin typeface="Times New Roman" panose="02020603050405020304" pitchFamily="18" charset="0"/>
                <a:cs typeface="Times New Roman" panose="02020603050405020304" pitchFamily="18" charset="0"/>
              </a:rPr>
              <a:t>Pajola</a:t>
            </a:r>
            <a:endParaRPr lang="en-IN" dirty="0">
              <a:latin typeface="Times New Roman" panose="02020603050405020304" pitchFamily="18" charset="0"/>
              <a:cs typeface="Times New Roman" panose="02020603050405020304" pitchFamily="18" charset="0"/>
            </a:endParaRPr>
          </a:p>
          <a:p>
            <a:pPr lvl="0" algn="just"/>
            <a:r>
              <a:rPr lang="en-US" b="1" dirty="0">
                <a:latin typeface="Times New Roman" panose="02020603050405020304" pitchFamily="18" charset="0"/>
                <a:cs typeface="Times New Roman" pitchFamily="18" charset="0"/>
              </a:rPr>
              <a:t>Published In:</a:t>
            </a:r>
            <a:r>
              <a:rPr lang="en-IN" dirty="0">
                <a:latin typeface="Times New Roman" panose="02020603050405020304" pitchFamily="18" charset="0"/>
                <a:cs typeface="Times New Roman" pitchFamily="18" charset="0"/>
              </a:rPr>
              <a:t> </a:t>
            </a:r>
            <a:r>
              <a:rPr lang="en-US" dirty="0">
                <a:latin typeface="Times New Roman" panose="02020603050405020304" pitchFamily="18" charset="0"/>
                <a:cs typeface="Times New Roman" pitchFamily="18" charset="0"/>
              </a:rPr>
              <a:t>IEEE TRANSACTIONS ON NETWORK AND SERVICE MANAGEMENT, VOL. 18, NO. 2, JUNE 2021</a:t>
            </a:r>
            <a:endParaRPr lang="en-IN"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946635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 xmlns:a16="http://schemas.microsoft.com/office/drawing/2014/main" id="{433E653F-9C49-92FF-5E32-F3826DDD6972}"/>
              </a:ext>
            </a:extLst>
          </p:cNvPr>
          <p:cNvGraphicFramePr>
            <a:graphicFrameLocks noGrp="1"/>
          </p:cNvGraphicFramePr>
          <p:nvPr>
            <p:extLst>
              <p:ext uri="{D42A27DB-BD31-4B8C-83A1-F6EECF244321}">
                <p14:modId xmlns:p14="http://schemas.microsoft.com/office/powerpoint/2010/main" val="4017820683"/>
              </p:ext>
            </p:extLst>
          </p:nvPr>
        </p:nvGraphicFramePr>
        <p:xfrm>
          <a:off x="251520" y="1287100"/>
          <a:ext cx="8613890" cy="4662998"/>
        </p:xfrm>
        <a:graphic>
          <a:graphicData uri="http://schemas.openxmlformats.org/drawingml/2006/table">
            <a:tbl>
              <a:tblPr firstRow="1" bandRow="1">
                <a:tableStyleId>{00A15C55-8517-42AA-B614-E9B94910E393}</a:tableStyleId>
              </a:tblPr>
              <a:tblGrid>
                <a:gridCol w="1998664">
                  <a:extLst>
                    <a:ext uri="{9D8B030D-6E8A-4147-A177-3AD203B41FA5}">
                      <a16:colId xmlns="" xmlns:a16="http://schemas.microsoft.com/office/drawing/2014/main" val="1406427956"/>
                    </a:ext>
                  </a:extLst>
                </a:gridCol>
                <a:gridCol w="6615226">
                  <a:extLst>
                    <a:ext uri="{9D8B030D-6E8A-4147-A177-3AD203B41FA5}">
                      <a16:colId xmlns="" xmlns:a16="http://schemas.microsoft.com/office/drawing/2014/main" val="3404635608"/>
                    </a:ext>
                  </a:extLst>
                </a:gridCol>
              </a:tblGrid>
              <a:tr h="14409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a:solidFill>
                            <a:schemeClr val="tx1"/>
                          </a:solidFill>
                          <a:effectLst/>
                          <a:latin typeface="Times New Roman" pitchFamily="18" charset="0"/>
                          <a:cs typeface="Times New Roman" pitchFamily="18" charset="0"/>
                        </a:rPr>
                        <a:t>Methodology</a:t>
                      </a:r>
                      <a:endParaRPr lang="en-IN" b="1" dirty="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400050" indent="-285750" algn="just">
                        <a:lnSpc>
                          <a:spcPct val="120000"/>
                        </a:lnSpc>
                        <a:buFont typeface="Arial" pitchFamily="34" charset="0"/>
                        <a:buChar char="•"/>
                      </a:pPr>
                      <a:r>
                        <a:rPr lang="en-US" b="0" dirty="0">
                          <a:solidFill>
                            <a:schemeClr val="tx1"/>
                          </a:solidFill>
                          <a:latin typeface="Times New Roman" panose="02020603050405020304" pitchFamily="18" charset="0"/>
                          <a:cs typeface="Times New Roman" panose="02020603050405020304" pitchFamily="18" charset="0"/>
                        </a:rPr>
                        <a:t>In this paper the most well-known routing attacks against 6LoWPAN networks were studied and implemented through simulation, conducting a behavioral analysis of network components (resources, topology, and data traffic) under attack condition. </a:t>
                      </a:r>
                    </a:p>
                    <a:p>
                      <a:pPr marL="400050" indent="-285750" algn="just">
                        <a:lnSpc>
                          <a:spcPct val="120000"/>
                        </a:lnSpc>
                        <a:buFont typeface="Arial" pitchFamily="34" charset="0"/>
                        <a:buChar char="•"/>
                      </a:pPr>
                      <a:r>
                        <a:rPr lang="en-US" b="0" dirty="0">
                          <a:solidFill>
                            <a:schemeClr val="tx1"/>
                          </a:solidFill>
                          <a:latin typeface="Times New Roman" panose="02020603050405020304" pitchFamily="18" charset="0"/>
                          <a:cs typeface="Times New Roman" panose="02020603050405020304" pitchFamily="18" charset="0"/>
                        </a:rPr>
                        <a:t>In order to achieve a better understanding on how attacks in 6LoWPAN work, a study on 6LoWPAN networks and RPL protocol functioning was conducted</a:t>
                      </a:r>
                      <a:r>
                        <a:rPr lang="en-US" b="0" dirty="0">
                          <a:solidFill>
                            <a:schemeClr val="tx1"/>
                          </a:solidFill>
                        </a:rPr>
                        <a:t>.</a:t>
                      </a:r>
                      <a:endParaRPr lang="en-US" sz="1400"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extLst>
                  <a:ext uri="{0D108BD9-81ED-4DB2-BD59-A6C34878D82A}">
                    <a16:rowId xmlns="" xmlns:a16="http://schemas.microsoft.com/office/drawing/2014/main" val="10000"/>
                  </a:ext>
                </a:extLst>
              </a:tr>
              <a:tr h="12057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a:solidFill>
                            <a:schemeClr val="tx1"/>
                          </a:solidFill>
                          <a:effectLst/>
                          <a:latin typeface="Times New Roman" pitchFamily="18" charset="0"/>
                          <a:cs typeface="Times New Roman" pitchFamily="18" charset="0"/>
                        </a:rPr>
                        <a:t>Algorithm</a:t>
                      </a:r>
                      <a:r>
                        <a:rPr lang="en-US" sz="1400" b="1" i="0" u="none" strike="noStrike" baseline="0" dirty="0">
                          <a:solidFill>
                            <a:schemeClr val="tx1"/>
                          </a:solidFill>
                          <a:effectLst/>
                          <a:latin typeface="Times New Roman" pitchFamily="18" charset="0"/>
                          <a:cs typeface="Times New Roman" pitchFamily="18" charset="0"/>
                        </a:rPr>
                        <a:t> Used</a:t>
                      </a:r>
                      <a:endParaRPr lang="en-IN" b="1" dirty="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u="none" strike="noStrike" dirty="0">
                        <a:solidFill>
                          <a:schemeClr val="tx1"/>
                        </a:solidFill>
                        <a:effectLst/>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 typeface="Arial" pitchFamily="34" charset="0"/>
                        <a:buNone/>
                        <a:tabLst/>
                        <a:defRPr/>
                      </a:pPr>
                      <a:endParaRPr lang="en-US" sz="1800" dirty="0">
                        <a:latin typeface="Times New Roman" pitchFamily="18" charset="0"/>
                        <a:cs typeface="Times New Roman" pitchFamily="18" charset="0"/>
                      </a:endParaRP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Times New Roman" pitchFamily="18" charset="0"/>
                          <a:cs typeface="Times New Roman" pitchFamily="18" charset="0"/>
                        </a:rPr>
                        <a:t>Contiki simulation</a:t>
                      </a:r>
                    </a:p>
                  </a:txBody>
                  <a:tcPr marL="68580" marR="68580">
                    <a:solidFill>
                      <a:schemeClr val="accent2">
                        <a:lumMod val="20000"/>
                        <a:lumOff val="80000"/>
                      </a:schemeClr>
                    </a:solidFill>
                  </a:tcPr>
                </a:tc>
                <a:extLst>
                  <a:ext uri="{0D108BD9-81ED-4DB2-BD59-A6C34878D82A}">
                    <a16:rowId xmlns="" xmlns:a16="http://schemas.microsoft.com/office/drawing/2014/main" val="10001"/>
                  </a:ext>
                </a:extLst>
              </a:tr>
              <a:tr h="9361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a:solidFill>
                            <a:schemeClr val="tx1"/>
                          </a:solidFill>
                          <a:effectLst/>
                          <a:latin typeface="Times New Roman" pitchFamily="18" charset="0"/>
                          <a:cs typeface="Times New Roman" pitchFamily="18" charset="0"/>
                        </a:rPr>
                        <a:t>Advantages</a:t>
                      </a:r>
                      <a:endParaRPr lang="en-IN" b="1" dirty="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indent="-285750" algn="just">
                        <a:lnSpc>
                          <a:spcPct val="120000"/>
                        </a:lnSpc>
                        <a:buFont typeface="Arial" pitchFamily="34" charset="0"/>
                        <a:buChar char="•"/>
                      </a:pPr>
                      <a:r>
                        <a:rPr lang="en-US" dirty="0">
                          <a:latin typeface="Times New Roman" pitchFamily="18" charset="0"/>
                          <a:cs typeface="Times New Roman" pitchFamily="18" charset="0"/>
                        </a:rPr>
                        <a:t>Attack Dataset for future use was generated.</a:t>
                      </a:r>
                      <a:endParaRPr lang="en-IN" dirty="0">
                        <a:latin typeface="Times New Roman" pitchFamily="18" charset="0"/>
                        <a:cs typeface="Times New Roman" pitchFamily="18" charset="0"/>
                      </a:endParaRPr>
                    </a:p>
                  </a:txBody>
                  <a:tcPr marL="68580" marR="68580">
                    <a:solidFill>
                      <a:schemeClr val="accent2">
                        <a:lumMod val="20000"/>
                        <a:lumOff val="80000"/>
                      </a:schemeClr>
                    </a:solidFill>
                  </a:tcPr>
                </a:tc>
                <a:extLst>
                  <a:ext uri="{0D108BD9-81ED-4DB2-BD59-A6C34878D82A}">
                    <a16:rowId xmlns="" xmlns:a16="http://schemas.microsoft.com/office/drawing/2014/main" val="10002"/>
                  </a:ext>
                </a:extLst>
              </a:tr>
              <a:tr h="1080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Times New Roman" pitchFamily="18" charset="0"/>
                          <a:cs typeface="Times New Roman" pitchFamily="18" charset="0"/>
                        </a:rPr>
                        <a:t>Disadvantages</a:t>
                      </a:r>
                      <a:endParaRPr lang="en-IN" b="1" dirty="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indent="-285750" algn="just">
                        <a:buFont typeface="Arial" panose="020B0604020202020204" pitchFamily="34" charset="0"/>
                        <a:buChar char="•"/>
                      </a:pPr>
                      <a:r>
                        <a:rPr lang="en-US" dirty="0">
                          <a:latin typeface="Times New Roman" pitchFamily="18" charset="0"/>
                          <a:cs typeface="Times New Roman" pitchFamily="18" charset="0"/>
                        </a:rPr>
                        <a:t>Classification and detection was not done.</a:t>
                      </a:r>
                      <a:endParaRPr lang="en-IN" dirty="0">
                        <a:latin typeface="Times New Roman" pitchFamily="18" charset="0"/>
                        <a:cs typeface="Times New Roman" pitchFamily="18" charset="0"/>
                      </a:endParaRPr>
                    </a:p>
                  </a:txBody>
                  <a:tcPr marL="68580" marR="68580">
                    <a:solidFill>
                      <a:schemeClr val="accent2">
                        <a:lumMod val="20000"/>
                        <a:lumOff val="80000"/>
                      </a:schemeClr>
                    </a:solidFill>
                  </a:tcPr>
                </a:tc>
                <a:extLst>
                  <a:ext uri="{0D108BD9-81ED-4DB2-BD59-A6C34878D82A}">
                    <a16:rowId xmlns="" xmlns:a16="http://schemas.microsoft.com/office/drawing/2014/main" val="10003"/>
                  </a:ext>
                </a:extLst>
              </a:tr>
            </a:tbl>
          </a:graphicData>
        </a:graphic>
      </p:graphicFrame>
      <p:sp>
        <p:nvSpPr>
          <p:cNvPr id="6" name="TextBox 5">
            <a:extLst>
              <a:ext uri="{FF2B5EF4-FFF2-40B4-BE49-F238E27FC236}">
                <a16:creationId xmlns="" xmlns:a16="http://schemas.microsoft.com/office/drawing/2014/main" id="{8778B650-41C8-4D62-99D3-F3E1EB06050C}"/>
              </a:ext>
            </a:extLst>
          </p:cNvPr>
          <p:cNvSpPr txBox="1"/>
          <p:nvPr/>
        </p:nvSpPr>
        <p:spPr>
          <a:xfrm>
            <a:off x="221105" y="188640"/>
            <a:ext cx="8008143" cy="738664"/>
          </a:xfrm>
          <a:prstGeom prst="rect">
            <a:avLst/>
          </a:prstGeom>
          <a:noFill/>
        </p:spPr>
        <p:txBody>
          <a:bodyPr wrap="square" rtlCol="0">
            <a:spAutoFit/>
          </a:bodyPr>
          <a:lstStyle/>
          <a:p>
            <a:pPr lvl="0" algn="just"/>
            <a:r>
              <a:rPr lang="en-US" b="1" dirty="0">
                <a:latin typeface="Times New Roman" pitchFamily="18" charset="0"/>
                <a:cs typeface="Times New Roman" pitchFamily="18" charset="0"/>
              </a:rPr>
              <a:t>PAPER </a:t>
            </a:r>
            <a:r>
              <a:rPr lang="en-US" b="1" dirty="0" smtClean="0">
                <a:latin typeface="Times New Roman" pitchFamily="18" charset="0"/>
                <a:cs typeface="Times New Roman" pitchFamily="18" charset="0"/>
              </a:rPr>
              <a:t>3 </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SIMULATING RPL ATTACKS IN 6LOWPAN FOR DETECTION PURPOSES</a:t>
            </a:r>
          </a:p>
          <a:p>
            <a:pPr lvl="0" algn="just"/>
            <a:r>
              <a:rPr lang="en-US" b="1" dirty="0">
                <a:latin typeface="Times New Roman" pitchFamily="18" charset="0"/>
                <a:cs typeface="Times New Roman" pitchFamily="18" charset="0"/>
              </a:rPr>
              <a:t>AUTHORS – </a:t>
            </a:r>
            <a:r>
              <a:rPr lang="pt-BR" dirty="0">
                <a:latin typeface="Times New Roman" pitchFamily="18" charset="0"/>
                <a:cs typeface="Times New Roman" pitchFamily="18" charset="0"/>
              </a:rPr>
              <a:t>Marius Preda and Victor-Valeriu Patriciu</a:t>
            </a:r>
          </a:p>
          <a:p>
            <a:pPr lvl="0" algn="just"/>
            <a:r>
              <a:rPr lang="en-US" b="1" dirty="0">
                <a:latin typeface="Times New Roman" pitchFamily="18" charset="0"/>
                <a:cs typeface="Times New Roman" pitchFamily="18" charset="0"/>
              </a:rPr>
              <a:t>Published In:</a:t>
            </a:r>
            <a:r>
              <a:rPr lang="en-IN" dirty="0">
                <a:latin typeface="Times New Roman" pitchFamily="18" charset="0"/>
                <a:cs typeface="Times New Roman" pitchFamily="18" charset="0"/>
              </a:rPr>
              <a:t> IEEE 2020</a:t>
            </a:r>
          </a:p>
        </p:txBody>
      </p:sp>
    </p:spTree>
    <p:extLst>
      <p:ext uri="{BB962C8B-B14F-4D97-AF65-F5344CB8AC3E}">
        <p14:creationId xmlns:p14="http://schemas.microsoft.com/office/powerpoint/2010/main" val="383635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 xmlns:a16="http://schemas.microsoft.com/office/drawing/2014/main" id="{433E653F-9C49-92FF-5E32-F3826DDD6972}"/>
              </a:ext>
            </a:extLst>
          </p:cNvPr>
          <p:cNvGraphicFramePr>
            <a:graphicFrameLocks noGrp="1"/>
          </p:cNvGraphicFramePr>
          <p:nvPr>
            <p:extLst>
              <p:ext uri="{D42A27DB-BD31-4B8C-83A1-F6EECF244321}">
                <p14:modId xmlns:p14="http://schemas.microsoft.com/office/powerpoint/2010/main" val="1733133543"/>
              </p:ext>
            </p:extLst>
          </p:nvPr>
        </p:nvGraphicFramePr>
        <p:xfrm>
          <a:off x="251520" y="1287100"/>
          <a:ext cx="8613890" cy="4446156"/>
        </p:xfrm>
        <a:graphic>
          <a:graphicData uri="http://schemas.openxmlformats.org/drawingml/2006/table">
            <a:tbl>
              <a:tblPr firstRow="1" bandRow="1">
                <a:tableStyleId>{00A15C55-8517-42AA-B614-E9B94910E393}</a:tableStyleId>
              </a:tblPr>
              <a:tblGrid>
                <a:gridCol w="1998664">
                  <a:extLst>
                    <a:ext uri="{9D8B030D-6E8A-4147-A177-3AD203B41FA5}">
                      <a16:colId xmlns="" xmlns:a16="http://schemas.microsoft.com/office/drawing/2014/main" val="1406427956"/>
                    </a:ext>
                  </a:extLst>
                </a:gridCol>
                <a:gridCol w="6615226">
                  <a:extLst>
                    <a:ext uri="{9D8B030D-6E8A-4147-A177-3AD203B41FA5}">
                      <a16:colId xmlns="" xmlns:a16="http://schemas.microsoft.com/office/drawing/2014/main" val="3404635608"/>
                    </a:ext>
                  </a:extLst>
                </a:gridCol>
              </a:tblGrid>
              <a:tr h="12241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a:solidFill>
                            <a:schemeClr val="tx1"/>
                          </a:solidFill>
                          <a:effectLst/>
                          <a:latin typeface="Times New Roman" pitchFamily="18" charset="0"/>
                          <a:cs typeface="Times New Roman" pitchFamily="18" charset="0"/>
                        </a:rPr>
                        <a:t>Methodology</a:t>
                      </a:r>
                      <a:endParaRPr lang="en-IN" b="1" dirty="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400050" indent="-285750" algn="just">
                        <a:lnSpc>
                          <a:spcPct val="120000"/>
                        </a:lnSpc>
                        <a:buFont typeface="Arial" pitchFamily="34" charset="0"/>
                        <a:buChar char="•"/>
                      </a:pPr>
                      <a:r>
                        <a:rPr lang="en-US" b="0" dirty="0">
                          <a:solidFill>
                            <a:schemeClr val="tx1"/>
                          </a:solidFill>
                          <a:latin typeface="Times New Roman" panose="02020603050405020304" pitchFamily="18" charset="0"/>
                          <a:cs typeface="Times New Roman" panose="02020603050405020304" pitchFamily="18" charset="0"/>
                        </a:rPr>
                        <a:t>In this paper, efficient machine learning based Intrusion Detection System for Internet of Things is proposed to monitor the network activities against attacks and to detect the </a:t>
                      </a:r>
                      <a:r>
                        <a:rPr lang="en-US" b="0" dirty="0" smtClean="0">
                          <a:solidFill>
                            <a:schemeClr val="tx1"/>
                          </a:solidFill>
                          <a:latin typeface="Times New Roman" panose="02020603050405020304" pitchFamily="18" charset="0"/>
                          <a:cs typeface="Times New Roman" panose="02020603050405020304" pitchFamily="18" charset="0"/>
                        </a:rPr>
                        <a:t>intruders.</a:t>
                      </a:r>
                      <a:endParaRPr lang="en-US" sz="1400"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extLst>
                  <a:ext uri="{0D108BD9-81ED-4DB2-BD59-A6C34878D82A}">
                    <a16:rowId xmlns="" xmlns:a16="http://schemas.microsoft.com/office/drawing/2014/main" val="10000"/>
                  </a:ext>
                </a:extLst>
              </a:tr>
              <a:tr h="12057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a:solidFill>
                            <a:schemeClr val="tx1"/>
                          </a:solidFill>
                          <a:effectLst/>
                          <a:latin typeface="Times New Roman" pitchFamily="18" charset="0"/>
                          <a:cs typeface="Times New Roman" pitchFamily="18" charset="0"/>
                        </a:rPr>
                        <a:t>Algorithm</a:t>
                      </a:r>
                      <a:r>
                        <a:rPr lang="en-US" sz="1400" b="1" i="0" u="none" strike="noStrike" baseline="0" dirty="0">
                          <a:solidFill>
                            <a:schemeClr val="tx1"/>
                          </a:solidFill>
                          <a:effectLst/>
                          <a:latin typeface="Times New Roman" pitchFamily="18" charset="0"/>
                          <a:cs typeface="Times New Roman" pitchFamily="18" charset="0"/>
                        </a:rPr>
                        <a:t> Used</a:t>
                      </a:r>
                      <a:endParaRPr lang="en-IN" b="1" dirty="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u="none" strike="noStrike" dirty="0">
                        <a:solidFill>
                          <a:schemeClr val="tx1"/>
                        </a:solidFill>
                        <a:effectLst/>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Times New Roman" pitchFamily="18" charset="0"/>
                          <a:cs typeface="Times New Roman" pitchFamily="18" charset="0"/>
                        </a:rPr>
                        <a:t>Logistic regression </a:t>
                      </a: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Times New Roman" pitchFamily="18" charset="0"/>
                          <a:cs typeface="Times New Roman" pitchFamily="18" charset="0"/>
                        </a:rPr>
                        <a:t>KNN</a:t>
                      </a:r>
                    </a:p>
                  </a:txBody>
                  <a:tcPr marL="68580" marR="68580">
                    <a:solidFill>
                      <a:schemeClr val="accent2">
                        <a:lumMod val="20000"/>
                        <a:lumOff val="80000"/>
                      </a:schemeClr>
                    </a:solidFill>
                  </a:tcPr>
                </a:tc>
                <a:extLst>
                  <a:ext uri="{0D108BD9-81ED-4DB2-BD59-A6C34878D82A}">
                    <a16:rowId xmlns="" xmlns:a16="http://schemas.microsoft.com/office/drawing/2014/main" val="10001"/>
                  </a:ext>
                </a:extLst>
              </a:tr>
              <a:tr h="9361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a:solidFill>
                            <a:schemeClr val="tx1"/>
                          </a:solidFill>
                          <a:effectLst/>
                          <a:latin typeface="Times New Roman" pitchFamily="18" charset="0"/>
                          <a:cs typeface="Times New Roman" pitchFamily="18" charset="0"/>
                        </a:rPr>
                        <a:t>Advantages</a:t>
                      </a:r>
                      <a:endParaRPr lang="en-IN" b="1" dirty="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indent="-285750" algn="just">
                        <a:buFont typeface="Arial" panose="020B0604020202020204" pitchFamily="34" charset="0"/>
                        <a:buChar char="•"/>
                      </a:pPr>
                      <a:r>
                        <a:rPr lang="en-US" dirty="0">
                          <a:latin typeface="Times New Roman" pitchFamily="18" charset="0"/>
                          <a:cs typeface="Times New Roman" pitchFamily="18" charset="0"/>
                        </a:rPr>
                        <a:t>It detects and classifies the attacks more efficiently.</a:t>
                      </a:r>
                      <a:endParaRPr lang="en-IN" dirty="0">
                        <a:latin typeface="Times New Roman" pitchFamily="18" charset="0"/>
                        <a:cs typeface="Times New Roman" pitchFamily="18" charset="0"/>
                      </a:endParaRPr>
                    </a:p>
                  </a:txBody>
                  <a:tcPr marL="68580" marR="68580">
                    <a:solidFill>
                      <a:schemeClr val="accent2">
                        <a:lumMod val="20000"/>
                        <a:lumOff val="80000"/>
                      </a:schemeClr>
                    </a:solidFill>
                  </a:tcPr>
                </a:tc>
                <a:extLst>
                  <a:ext uri="{0D108BD9-81ED-4DB2-BD59-A6C34878D82A}">
                    <a16:rowId xmlns="" xmlns:a16="http://schemas.microsoft.com/office/drawing/2014/main" val="10002"/>
                  </a:ext>
                </a:extLst>
              </a:tr>
              <a:tr h="1080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Times New Roman" pitchFamily="18" charset="0"/>
                          <a:cs typeface="Times New Roman" pitchFamily="18" charset="0"/>
                        </a:rPr>
                        <a:t>Disadvantages</a:t>
                      </a:r>
                      <a:endParaRPr lang="en-IN" b="1" dirty="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indent="-285750" algn="just">
                        <a:buFont typeface="Arial" panose="020B0604020202020204" pitchFamily="34" charset="0"/>
                        <a:buChar char="•"/>
                      </a:pPr>
                      <a:r>
                        <a:rPr lang="en-IN" dirty="0">
                          <a:latin typeface="Times New Roman" pitchFamily="18" charset="0"/>
                          <a:cs typeface="Times New Roman" pitchFamily="18" charset="0"/>
                        </a:rPr>
                        <a:t>Mobility was not considered.</a:t>
                      </a:r>
                    </a:p>
                    <a:p>
                      <a:pPr marL="285750" indent="-285750" algn="just">
                        <a:buFont typeface="Arial" panose="020B0604020202020204" pitchFamily="34" charset="0"/>
                        <a:buChar char="•"/>
                      </a:pPr>
                      <a:r>
                        <a:rPr lang="en-IN" dirty="0">
                          <a:latin typeface="Times New Roman" pitchFamily="18" charset="0"/>
                          <a:cs typeface="Times New Roman" pitchFamily="18" charset="0"/>
                        </a:rPr>
                        <a:t>It uses the pre generated dataset.</a:t>
                      </a:r>
                    </a:p>
                  </a:txBody>
                  <a:tcPr marL="68580" marR="68580">
                    <a:solidFill>
                      <a:schemeClr val="accent2">
                        <a:lumMod val="20000"/>
                        <a:lumOff val="80000"/>
                      </a:schemeClr>
                    </a:solidFill>
                  </a:tcPr>
                </a:tc>
                <a:extLst>
                  <a:ext uri="{0D108BD9-81ED-4DB2-BD59-A6C34878D82A}">
                    <a16:rowId xmlns="" xmlns:a16="http://schemas.microsoft.com/office/drawing/2014/main" val="10003"/>
                  </a:ext>
                </a:extLst>
              </a:tr>
            </a:tbl>
          </a:graphicData>
        </a:graphic>
      </p:graphicFrame>
      <p:sp>
        <p:nvSpPr>
          <p:cNvPr id="6" name="TextBox 5">
            <a:extLst>
              <a:ext uri="{FF2B5EF4-FFF2-40B4-BE49-F238E27FC236}">
                <a16:creationId xmlns="" xmlns:a16="http://schemas.microsoft.com/office/drawing/2014/main" id="{8778B650-41C8-4D62-99D3-F3E1EB06050C}"/>
              </a:ext>
            </a:extLst>
          </p:cNvPr>
          <p:cNvSpPr txBox="1"/>
          <p:nvPr/>
        </p:nvSpPr>
        <p:spPr>
          <a:xfrm>
            <a:off x="251520" y="260648"/>
            <a:ext cx="8403986" cy="738664"/>
          </a:xfrm>
          <a:prstGeom prst="rect">
            <a:avLst/>
          </a:prstGeom>
          <a:noFill/>
        </p:spPr>
        <p:txBody>
          <a:bodyPr wrap="square" rtlCol="0">
            <a:spAutoFit/>
          </a:bodyPr>
          <a:lstStyle/>
          <a:p>
            <a:pPr lvl="0" algn="just"/>
            <a:r>
              <a:rPr lang="en-US" b="1" dirty="0">
                <a:latin typeface="Times New Roman" panose="02020603050405020304" pitchFamily="18" charset="0"/>
                <a:cs typeface="Times New Roman" pitchFamily="18" charset="0"/>
              </a:rPr>
              <a:t>PAPER </a:t>
            </a:r>
            <a:r>
              <a:rPr lang="en-US" b="1" dirty="0" smtClean="0">
                <a:latin typeface="Times New Roman" panose="02020603050405020304" pitchFamily="18" charset="0"/>
                <a:cs typeface="Times New Roman" pitchFamily="18" charset="0"/>
              </a:rPr>
              <a:t>4 </a:t>
            </a:r>
            <a:r>
              <a:rPr lang="en-US" b="1" dirty="0">
                <a:latin typeface="Times New Roman" panose="02020603050405020304" pitchFamily="18" charset="0"/>
                <a:cs typeface="Times New Roman" pitchFamily="18" charset="0"/>
              </a:rPr>
              <a:t>- </a:t>
            </a:r>
            <a:r>
              <a:rPr lang="en-US" dirty="0">
                <a:latin typeface="Times New Roman" panose="02020603050405020304" pitchFamily="18" charset="0"/>
                <a:cs typeface="Times New Roman" pitchFamily="18" charset="0"/>
              </a:rPr>
              <a:t>An Intelligent RPL attack detection using Machine Learning-Based IDS for IoT</a:t>
            </a:r>
          </a:p>
          <a:p>
            <a:pPr lvl="0" algn="just"/>
            <a:r>
              <a:rPr lang="en-US" b="1" dirty="0">
                <a:latin typeface="Times New Roman" panose="02020603050405020304" pitchFamily="18" charset="0"/>
                <a:cs typeface="Times New Roman" pitchFamily="18" charset="0"/>
              </a:rPr>
              <a:t>AUTHORS – </a:t>
            </a:r>
            <a:r>
              <a:rPr lang="en-IN" dirty="0" err="1">
                <a:latin typeface="Times New Roman" panose="02020603050405020304" pitchFamily="18" charset="0"/>
                <a:cs typeface="Times New Roman" panose="02020603050405020304" pitchFamily="18" charset="0"/>
              </a:rPr>
              <a:t>Raghavendra.T</a:t>
            </a:r>
            <a:r>
              <a:rPr lang="en-IN" dirty="0">
                <a:latin typeface="Times New Roman" panose="02020603050405020304" pitchFamily="18" charset="0"/>
                <a:cs typeface="Times New Roman" panose="02020603050405020304" pitchFamily="18" charset="0"/>
              </a:rPr>
              <a:t> , Anand M , </a:t>
            </a:r>
            <a:r>
              <a:rPr lang="en-IN" dirty="0" err="1">
                <a:latin typeface="Times New Roman" panose="02020603050405020304" pitchFamily="18" charset="0"/>
                <a:cs typeface="Times New Roman" panose="02020603050405020304" pitchFamily="18" charset="0"/>
              </a:rPr>
              <a:t>Selvi</a:t>
            </a:r>
            <a:r>
              <a:rPr lang="en-IN" dirty="0">
                <a:latin typeface="Times New Roman" panose="02020603050405020304" pitchFamily="18" charset="0"/>
                <a:cs typeface="Times New Roman" panose="02020603050405020304" pitchFamily="18" charset="0"/>
              </a:rPr>
              <a:t> M, </a:t>
            </a:r>
            <a:r>
              <a:rPr lang="en-IN" dirty="0" err="1">
                <a:latin typeface="Times New Roman" panose="02020603050405020304" pitchFamily="18" charset="0"/>
                <a:cs typeface="Times New Roman" panose="02020603050405020304" pitchFamily="18" charset="0"/>
              </a:rPr>
              <a:t>Thangaramya</a:t>
            </a:r>
            <a:r>
              <a:rPr lang="en-IN" dirty="0">
                <a:latin typeface="Times New Roman" panose="02020603050405020304" pitchFamily="18" charset="0"/>
                <a:cs typeface="Times New Roman" panose="02020603050405020304" pitchFamily="18" charset="0"/>
              </a:rPr>
              <a:t> K , Santhosh Kumar </a:t>
            </a:r>
            <a:r>
              <a:rPr lang="en-IN" dirty="0" err="1">
                <a:latin typeface="Times New Roman" panose="02020603050405020304" pitchFamily="18" charset="0"/>
                <a:cs typeface="Times New Roman" panose="02020603050405020304" pitchFamily="18" charset="0"/>
              </a:rPr>
              <a:t>SVN,Kannan</a:t>
            </a:r>
            <a:r>
              <a:rPr lang="en-IN" dirty="0">
                <a:latin typeface="Times New Roman" panose="02020603050405020304" pitchFamily="18" charset="0"/>
                <a:cs typeface="Times New Roman" panose="02020603050405020304" pitchFamily="18" charset="0"/>
              </a:rPr>
              <a:t> A</a:t>
            </a:r>
          </a:p>
          <a:p>
            <a:pPr lvl="0" algn="just"/>
            <a:r>
              <a:rPr lang="en-US" b="1" dirty="0">
                <a:latin typeface="Times New Roman" panose="02020603050405020304" pitchFamily="18" charset="0"/>
                <a:cs typeface="Times New Roman" pitchFamily="18" charset="0"/>
              </a:rPr>
              <a:t>Published In:</a:t>
            </a:r>
            <a:r>
              <a:rPr lang="en-IN" dirty="0">
                <a:latin typeface="Times New Roman" panose="02020603050405020304" pitchFamily="18" charset="0"/>
                <a:cs typeface="Times New Roman" pitchFamily="18" charset="0"/>
              </a:rPr>
              <a:t> </a:t>
            </a:r>
            <a:r>
              <a:rPr lang="en-US" dirty="0">
                <a:latin typeface="Times New Roman" panose="02020603050405020304" pitchFamily="18" charset="0"/>
                <a:cs typeface="Times New Roman" panose="02020603050405020304" pitchFamily="18" charset="0"/>
              </a:rPr>
              <a:t>4th International Conference on Innovative Data Communication,2022</a:t>
            </a:r>
            <a:endParaRPr lang="en-IN"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50082653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5058</TotalTime>
  <Words>2764</Words>
  <Application>Microsoft Office PowerPoint</Application>
  <PresentationFormat>On-screen Show (4:3)</PresentationFormat>
  <Paragraphs>365</Paragraphs>
  <Slides>49</Slides>
  <Notes>39</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                      Coimbatore Institute Of Technology          Department of Computer Science and Engineering  External Project Review 15/05/2023</vt:lpstr>
      <vt:lpstr>PROBLEM STATEMENT</vt:lpstr>
      <vt:lpstr>OBJECTIVE</vt:lpstr>
      <vt:lpstr>ABSTRACT</vt:lpstr>
      <vt:lpstr>PowerPoint Presentation</vt:lpstr>
      <vt:lpstr>PowerPoint Presentation</vt:lpstr>
      <vt:lpstr>PowerPoint Presentation</vt:lpstr>
      <vt:lpstr>PowerPoint Presentation</vt:lpstr>
      <vt:lpstr>PowerPoint Presentation</vt:lpstr>
      <vt:lpstr>DATA GENERATION</vt:lpstr>
      <vt:lpstr>CLASSIFICATION MODEL</vt:lpstr>
      <vt:lpstr>ARCHITECTURE</vt:lpstr>
      <vt:lpstr>SINKHOLE ATTACK</vt:lpstr>
      <vt:lpstr>RANK DECREASED ATTACK</vt:lpstr>
      <vt:lpstr>RANK DECREASED ATTACK</vt:lpstr>
      <vt:lpstr>RANK DECREASED ATTACK</vt:lpstr>
      <vt:lpstr>RANK DECREASED ATTACK</vt:lpstr>
      <vt:lpstr>RANK DECREASED ATTACK</vt:lpstr>
      <vt:lpstr>BLACKHOLE ATTACK</vt:lpstr>
      <vt:lpstr>BLACKHOLE ATTACK</vt:lpstr>
      <vt:lpstr>BLACKHOLE ATTACK</vt:lpstr>
      <vt:lpstr>DIS FLOODING ATTACK</vt:lpstr>
      <vt:lpstr>DIS FLOODING ATTACK</vt:lpstr>
      <vt:lpstr>DIS FLOODING ATTACK</vt:lpstr>
      <vt:lpstr>DIS FLOODING ATTACK</vt:lpstr>
      <vt:lpstr>DIS FLOODING ATTACK</vt:lpstr>
      <vt:lpstr>DIS FLOODING ATTACK</vt:lpstr>
      <vt:lpstr>VERSION CHANGE ATTACK</vt:lpstr>
      <vt:lpstr>VERSION CHANGE ATTACK</vt:lpstr>
      <vt:lpstr>VERSION CHANGE ATTACK</vt:lpstr>
      <vt:lpstr>VERSION CHANGEATTACK</vt:lpstr>
      <vt:lpstr>DATA PREPROCESSING</vt:lpstr>
      <vt:lpstr>DATA PREPROCESSING</vt:lpstr>
      <vt:lpstr>DATA PREPROCESSING</vt:lpstr>
      <vt:lpstr>DATASET</vt:lpstr>
      <vt:lpstr>DATASET</vt:lpstr>
      <vt:lpstr>DATASET FEATURES</vt:lpstr>
      <vt:lpstr>ALGORITHM</vt:lpstr>
      <vt:lpstr>DENSE HIDDEN LAYER </vt:lpstr>
      <vt:lpstr>FULLY CONNECTED LAYER </vt:lpstr>
      <vt:lpstr>CNN MODEL</vt:lpstr>
      <vt:lpstr>CNN MODEL SUMMARY</vt:lpstr>
      <vt:lpstr>CLASSIFICATION RESULT</vt:lpstr>
      <vt:lpstr>PERFORMANCE METRICS</vt:lpstr>
      <vt:lpstr>CONCLUSION</vt:lpstr>
      <vt:lpstr>CONCLUSION</vt:lpstr>
      <vt:lpstr>REFERENCES</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                          Project Review – 1                04/01/2022</dc:title>
  <dc:creator>Dell</dc:creator>
  <cp:lastModifiedBy>Dell</cp:lastModifiedBy>
  <cp:revision>213</cp:revision>
  <dcterms:modified xsi:type="dcterms:W3CDTF">2023-05-15T07:21:09Z</dcterms:modified>
</cp:coreProperties>
</file>