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82" r:id="rId5"/>
    <p:sldId id="264" r:id="rId6"/>
    <p:sldId id="265" r:id="rId7"/>
    <p:sldId id="267" r:id="rId8"/>
    <p:sldId id="272" r:id="rId9"/>
    <p:sldId id="271" r:id="rId10"/>
    <p:sldId id="274" r:id="rId11"/>
    <p:sldId id="273" r:id="rId12"/>
    <p:sldId id="285" r:id="rId13"/>
    <p:sldId id="286" r:id="rId14"/>
    <p:sldId id="287" r:id="rId15"/>
    <p:sldId id="288" r:id="rId16"/>
    <p:sldId id="289" r:id="rId17"/>
    <p:sldId id="290" r:id="rId18"/>
    <p:sldId id="262" r:id="rId19"/>
    <p:sldId id="261" r:id="rId20"/>
    <p:sldId id="268" r:id="rId21"/>
    <p:sldId id="269" r:id="rId22"/>
    <p:sldId id="270" r:id="rId23"/>
    <p:sldId id="284" r:id="rId24"/>
    <p:sldId id="266" r:id="rId25"/>
    <p:sldId id="291" r:id="rId26"/>
  </p:sldIdLst>
  <p:sldSz cx="12192000" cy="6858000"/>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EEE25D-944D-474C-AAFF-8163C7EE42A2}"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17861-8355-4F49-B9F1-5264130F84DB}" type="slidenum">
              <a:rPr lang="en-IN" smtClean="0"/>
              <a:t>‹#›</a:t>
            </a:fld>
            <a:endParaRPr lang="en-IN"/>
          </a:p>
        </p:txBody>
      </p:sp>
    </p:spTree>
    <p:extLst>
      <p:ext uri="{BB962C8B-B14F-4D97-AF65-F5344CB8AC3E}">
        <p14:creationId xmlns:p14="http://schemas.microsoft.com/office/powerpoint/2010/main" val="123516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EEE25D-944D-474C-AAFF-8163C7EE42A2}"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17861-8355-4F49-B9F1-5264130F84DB}" type="slidenum">
              <a:rPr lang="en-IN" smtClean="0"/>
              <a:t>‹#›</a:t>
            </a:fld>
            <a:endParaRPr lang="en-IN"/>
          </a:p>
        </p:txBody>
      </p:sp>
    </p:spTree>
    <p:extLst>
      <p:ext uri="{BB962C8B-B14F-4D97-AF65-F5344CB8AC3E}">
        <p14:creationId xmlns:p14="http://schemas.microsoft.com/office/powerpoint/2010/main" val="341685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EEE25D-944D-474C-AAFF-8163C7EE42A2}"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17861-8355-4F49-B9F1-5264130F84D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0035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EEE25D-944D-474C-AAFF-8163C7EE42A2}"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17861-8355-4F49-B9F1-5264130F84DB}" type="slidenum">
              <a:rPr lang="en-IN" smtClean="0"/>
              <a:t>‹#›</a:t>
            </a:fld>
            <a:endParaRPr lang="en-IN"/>
          </a:p>
        </p:txBody>
      </p:sp>
    </p:spTree>
    <p:extLst>
      <p:ext uri="{BB962C8B-B14F-4D97-AF65-F5344CB8AC3E}">
        <p14:creationId xmlns:p14="http://schemas.microsoft.com/office/powerpoint/2010/main" val="221127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EEE25D-944D-474C-AAFF-8163C7EE42A2}"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17861-8355-4F49-B9F1-5264130F84D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6738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EEE25D-944D-474C-AAFF-8163C7EE42A2}"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17861-8355-4F49-B9F1-5264130F84DB}" type="slidenum">
              <a:rPr lang="en-IN" smtClean="0"/>
              <a:t>‹#›</a:t>
            </a:fld>
            <a:endParaRPr lang="en-IN"/>
          </a:p>
        </p:txBody>
      </p:sp>
    </p:spTree>
    <p:extLst>
      <p:ext uri="{BB962C8B-B14F-4D97-AF65-F5344CB8AC3E}">
        <p14:creationId xmlns:p14="http://schemas.microsoft.com/office/powerpoint/2010/main" val="3755754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EE25D-944D-474C-AAFF-8163C7EE42A2}"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17861-8355-4F49-B9F1-5264130F84DB}" type="slidenum">
              <a:rPr lang="en-IN" smtClean="0"/>
              <a:t>‹#›</a:t>
            </a:fld>
            <a:endParaRPr lang="en-IN"/>
          </a:p>
        </p:txBody>
      </p:sp>
    </p:spTree>
    <p:extLst>
      <p:ext uri="{BB962C8B-B14F-4D97-AF65-F5344CB8AC3E}">
        <p14:creationId xmlns:p14="http://schemas.microsoft.com/office/powerpoint/2010/main" val="4236502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EE25D-944D-474C-AAFF-8163C7EE42A2}"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17861-8355-4F49-B9F1-5264130F84DB}" type="slidenum">
              <a:rPr lang="en-IN" smtClean="0"/>
              <a:t>‹#›</a:t>
            </a:fld>
            <a:endParaRPr lang="en-IN"/>
          </a:p>
        </p:txBody>
      </p:sp>
    </p:spTree>
    <p:extLst>
      <p:ext uri="{BB962C8B-B14F-4D97-AF65-F5344CB8AC3E}">
        <p14:creationId xmlns:p14="http://schemas.microsoft.com/office/powerpoint/2010/main" val="63391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EE25D-944D-474C-AAFF-8163C7EE42A2}"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17861-8355-4F49-B9F1-5264130F84DB}" type="slidenum">
              <a:rPr lang="en-IN" smtClean="0"/>
              <a:t>‹#›</a:t>
            </a:fld>
            <a:endParaRPr lang="en-IN"/>
          </a:p>
        </p:txBody>
      </p:sp>
    </p:spTree>
    <p:extLst>
      <p:ext uri="{BB962C8B-B14F-4D97-AF65-F5344CB8AC3E}">
        <p14:creationId xmlns:p14="http://schemas.microsoft.com/office/powerpoint/2010/main" val="202363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EEE25D-944D-474C-AAFF-8163C7EE42A2}" type="datetimeFigureOut">
              <a:rPr lang="en-IN" smtClean="0"/>
              <a:t>23-03-2020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17861-8355-4F49-B9F1-5264130F84DB}" type="slidenum">
              <a:rPr lang="en-IN" smtClean="0"/>
              <a:t>‹#›</a:t>
            </a:fld>
            <a:endParaRPr lang="en-IN"/>
          </a:p>
        </p:txBody>
      </p:sp>
    </p:spTree>
    <p:extLst>
      <p:ext uri="{BB962C8B-B14F-4D97-AF65-F5344CB8AC3E}">
        <p14:creationId xmlns:p14="http://schemas.microsoft.com/office/powerpoint/2010/main" val="2417381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EEE25D-944D-474C-AAFF-8163C7EE42A2}" type="datetimeFigureOut">
              <a:rPr lang="en-IN" smtClean="0"/>
              <a:t>23-03-2020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117861-8355-4F49-B9F1-5264130F84DB}" type="slidenum">
              <a:rPr lang="en-IN" smtClean="0"/>
              <a:t>‹#›</a:t>
            </a:fld>
            <a:endParaRPr lang="en-IN"/>
          </a:p>
        </p:txBody>
      </p:sp>
    </p:spTree>
    <p:extLst>
      <p:ext uri="{BB962C8B-B14F-4D97-AF65-F5344CB8AC3E}">
        <p14:creationId xmlns:p14="http://schemas.microsoft.com/office/powerpoint/2010/main" val="3666664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EEE25D-944D-474C-AAFF-8163C7EE42A2}" type="datetimeFigureOut">
              <a:rPr lang="en-IN" smtClean="0"/>
              <a:t>23-03-2020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117861-8355-4F49-B9F1-5264130F84DB}" type="slidenum">
              <a:rPr lang="en-IN" smtClean="0"/>
              <a:t>‹#›</a:t>
            </a:fld>
            <a:endParaRPr lang="en-IN"/>
          </a:p>
        </p:txBody>
      </p:sp>
    </p:spTree>
    <p:extLst>
      <p:ext uri="{BB962C8B-B14F-4D97-AF65-F5344CB8AC3E}">
        <p14:creationId xmlns:p14="http://schemas.microsoft.com/office/powerpoint/2010/main" val="248648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EEE25D-944D-474C-AAFF-8163C7EE42A2}" type="datetimeFigureOut">
              <a:rPr lang="en-IN" smtClean="0"/>
              <a:t>23-03-2020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117861-8355-4F49-B9F1-5264130F84DB}" type="slidenum">
              <a:rPr lang="en-IN" smtClean="0"/>
              <a:t>‹#›</a:t>
            </a:fld>
            <a:endParaRPr lang="en-IN"/>
          </a:p>
        </p:txBody>
      </p:sp>
    </p:spTree>
    <p:extLst>
      <p:ext uri="{BB962C8B-B14F-4D97-AF65-F5344CB8AC3E}">
        <p14:creationId xmlns:p14="http://schemas.microsoft.com/office/powerpoint/2010/main" val="360725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EE25D-944D-474C-AAFF-8163C7EE42A2}" type="datetimeFigureOut">
              <a:rPr lang="en-IN" smtClean="0"/>
              <a:t>23-03-2020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117861-8355-4F49-B9F1-5264130F84DB}" type="slidenum">
              <a:rPr lang="en-IN" smtClean="0"/>
              <a:t>‹#›</a:t>
            </a:fld>
            <a:endParaRPr lang="en-IN"/>
          </a:p>
        </p:txBody>
      </p:sp>
    </p:spTree>
    <p:extLst>
      <p:ext uri="{BB962C8B-B14F-4D97-AF65-F5344CB8AC3E}">
        <p14:creationId xmlns:p14="http://schemas.microsoft.com/office/powerpoint/2010/main" val="85715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EEE25D-944D-474C-AAFF-8163C7EE42A2}" type="datetimeFigureOut">
              <a:rPr lang="en-IN" smtClean="0"/>
              <a:t>23-03-2020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117861-8355-4F49-B9F1-5264130F84DB}" type="slidenum">
              <a:rPr lang="en-IN" smtClean="0"/>
              <a:t>‹#›</a:t>
            </a:fld>
            <a:endParaRPr lang="en-IN"/>
          </a:p>
        </p:txBody>
      </p:sp>
    </p:spTree>
    <p:extLst>
      <p:ext uri="{BB962C8B-B14F-4D97-AF65-F5344CB8AC3E}">
        <p14:creationId xmlns:p14="http://schemas.microsoft.com/office/powerpoint/2010/main" val="1208571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EEE25D-944D-474C-AAFF-8163C7EE42A2}" type="datetimeFigureOut">
              <a:rPr lang="en-IN" smtClean="0"/>
              <a:t>23-03-2020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117861-8355-4F49-B9F1-5264130F84DB}" type="slidenum">
              <a:rPr lang="en-IN" smtClean="0"/>
              <a:t>‹#›</a:t>
            </a:fld>
            <a:endParaRPr lang="en-IN"/>
          </a:p>
        </p:txBody>
      </p:sp>
    </p:spTree>
    <p:extLst>
      <p:ext uri="{BB962C8B-B14F-4D97-AF65-F5344CB8AC3E}">
        <p14:creationId xmlns:p14="http://schemas.microsoft.com/office/powerpoint/2010/main" val="24354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EEE25D-944D-474C-AAFF-8163C7EE42A2}" type="datetimeFigureOut">
              <a:rPr lang="en-IN" smtClean="0"/>
              <a:t>23-03-2020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117861-8355-4F49-B9F1-5264130F84DB}" type="slidenum">
              <a:rPr lang="en-IN" smtClean="0"/>
              <a:t>‹#›</a:t>
            </a:fld>
            <a:endParaRPr lang="en-IN"/>
          </a:p>
        </p:txBody>
      </p:sp>
    </p:spTree>
    <p:extLst>
      <p:ext uri="{BB962C8B-B14F-4D97-AF65-F5344CB8AC3E}">
        <p14:creationId xmlns:p14="http://schemas.microsoft.com/office/powerpoint/2010/main" val="311954663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hyperlink" Target="https://help.tableau.com/current/pro/desktop/en-us/publish_workbooks_howto.htm#variable-options" TargetMode="Externa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2929-D03D-4022-AF38-728E9C5BCD9B}"/>
              </a:ext>
            </a:extLst>
          </p:cNvPr>
          <p:cNvSpPr>
            <a:spLocks noGrp="1"/>
          </p:cNvSpPr>
          <p:nvPr>
            <p:ph type="ctrTitle"/>
          </p:nvPr>
        </p:nvSpPr>
        <p:spPr>
          <a:xfrm>
            <a:off x="1507067" y="1160865"/>
            <a:ext cx="7766936" cy="1646302"/>
          </a:xfrm>
        </p:spPr>
        <p:txBody>
          <a:bodyPr/>
          <a:lstStyle/>
          <a:p>
            <a:r>
              <a:rPr lang="en-IN" sz="4400" dirty="0"/>
              <a:t>Employee Empathy Optimiser </a:t>
            </a:r>
            <a:br>
              <a:rPr lang="en-IN" dirty="0"/>
            </a:br>
            <a:endParaRPr lang="en-IN" dirty="0"/>
          </a:p>
        </p:txBody>
      </p:sp>
      <p:sp>
        <p:nvSpPr>
          <p:cNvPr id="3" name="Subtitle 2">
            <a:extLst>
              <a:ext uri="{FF2B5EF4-FFF2-40B4-BE49-F238E27FC236}">
                <a16:creationId xmlns:a16="http://schemas.microsoft.com/office/drawing/2014/main" id="{10E066F6-2EE8-41C0-8844-F56407D05799}"/>
              </a:ext>
            </a:extLst>
          </p:cNvPr>
          <p:cNvSpPr>
            <a:spLocks noGrp="1"/>
          </p:cNvSpPr>
          <p:nvPr>
            <p:ph type="subTitle" idx="1"/>
          </p:nvPr>
        </p:nvSpPr>
        <p:spPr>
          <a:xfrm>
            <a:off x="1507067" y="3502384"/>
            <a:ext cx="7766936" cy="1096899"/>
          </a:xfrm>
        </p:spPr>
        <p:txBody>
          <a:bodyPr>
            <a:noAutofit/>
          </a:bodyPr>
          <a:lstStyle/>
          <a:p>
            <a:pPr algn="ctr"/>
            <a:r>
              <a:rPr lang="en-IN" sz="1600" dirty="0"/>
              <a:t>Submitted By – Team 1 </a:t>
            </a:r>
          </a:p>
          <a:p>
            <a:pPr algn="ctr"/>
            <a:r>
              <a:rPr lang="en-IN" sz="1600" dirty="0" err="1"/>
              <a:t>Shivam</a:t>
            </a:r>
            <a:r>
              <a:rPr lang="en-IN" sz="1600" dirty="0"/>
              <a:t> Chaudhary</a:t>
            </a:r>
          </a:p>
          <a:p>
            <a:pPr algn="ctr"/>
            <a:r>
              <a:rPr lang="en-IN" sz="1600" dirty="0"/>
              <a:t>Esha </a:t>
            </a:r>
            <a:r>
              <a:rPr lang="en-IN" sz="1600" dirty="0" err="1"/>
              <a:t>Palav</a:t>
            </a:r>
            <a:endParaRPr lang="en-IN" sz="1600" dirty="0"/>
          </a:p>
          <a:p>
            <a:pPr algn="ctr"/>
            <a:r>
              <a:rPr lang="en-IN" sz="1600" dirty="0"/>
              <a:t>Sunny Saini</a:t>
            </a:r>
          </a:p>
          <a:p>
            <a:pPr algn="ctr"/>
            <a:r>
              <a:rPr lang="en-IN" sz="1600" dirty="0" err="1"/>
              <a:t>Jingjie</a:t>
            </a:r>
            <a:r>
              <a:rPr lang="en-IN" sz="1600" dirty="0"/>
              <a:t> Wang</a:t>
            </a:r>
          </a:p>
        </p:txBody>
      </p:sp>
      <p:sp>
        <p:nvSpPr>
          <p:cNvPr id="5" name="TextBox 4">
            <a:extLst>
              <a:ext uri="{FF2B5EF4-FFF2-40B4-BE49-F238E27FC236}">
                <a16:creationId xmlns:a16="http://schemas.microsoft.com/office/drawing/2014/main" id="{56B5FA91-2C96-A349-9189-42FA5AEF6EB9}"/>
              </a:ext>
            </a:extLst>
          </p:cNvPr>
          <p:cNvSpPr txBox="1"/>
          <p:nvPr/>
        </p:nvSpPr>
        <p:spPr>
          <a:xfrm>
            <a:off x="4011930" y="2807167"/>
            <a:ext cx="2490938" cy="369332"/>
          </a:xfrm>
          <a:prstGeom prst="rect">
            <a:avLst/>
          </a:prstGeom>
          <a:noFill/>
        </p:spPr>
        <p:txBody>
          <a:bodyPr wrap="none" rtlCol="0">
            <a:spAutoFit/>
          </a:bodyPr>
          <a:lstStyle/>
          <a:p>
            <a:r>
              <a:rPr lang="en-IN" dirty="0"/>
              <a:t>Mid Term Presentation</a:t>
            </a:r>
            <a:endParaRPr lang="en-US" dirty="0"/>
          </a:p>
        </p:txBody>
      </p:sp>
      <p:pic>
        <p:nvPicPr>
          <p:cNvPr id="9" name="Picture 8">
            <a:extLst>
              <a:ext uri="{FF2B5EF4-FFF2-40B4-BE49-F238E27FC236}">
                <a16:creationId xmlns:a16="http://schemas.microsoft.com/office/drawing/2014/main" id="{363A8C72-438D-9144-8665-F8EAC0125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custDataLst>
      <p:tags r:id="rId1"/>
    </p:custDataLst>
    <p:extLst>
      <p:ext uri="{BB962C8B-B14F-4D97-AF65-F5344CB8AC3E}">
        <p14:creationId xmlns:p14="http://schemas.microsoft.com/office/powerpoint/2010/main" val="4256254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473B-FFB3-491A-B036-1169706DF72D}"/>
              </a:ext>
            </a:extLst>
          </p:cNvPr>
          <p:cNvSpPr>
            <a:spLocks noGrp="1"/>
          </p:cNvSpPr>
          <p:nvPr>
            <p:ph type="title"/>
          </p:nvPr>
        </p:nvSpPr>
        <p:spPr/>
        <p:txBody>
          <a:bodyPr/>
          <a:lstStyle/>
          <a:p>
            <a:r>
              <a:rPr lang="en-IN" dirty="0"/>
              <a:t>Visualization Dashboard</a:t>
            </a:r>
          </a:p>
        </p:txBody>
      </p:sp>
      <p:pic>
        <p:nvPicPr>
          <p:cNvPr id="4" name="Picture 3">
            <a:extLst>
              <a:ext uri="{FF2B5EF4-FFF2-40B4-BE49-F238E27FC236}">
                <a16:creationId xmlns:a16="http://schemas.microsoft.com/office/drawing/2014/main" id="{63A45C64-AE2B-4FC7-98EC-475B87C15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515517"/>
            <a:ext cx="8825363" cy="4732883"/>
          </a:xfrm>
          <a:prstGeom prst="rect">
            <a:avLst/>
          </a:prstGeom>
        </p:spPr>
      </p:pic>
      <p:pic>
        <p:nvPicPr>
          <p:cNvPr id="5" name="Picture 4">
            <a:extLst>
              <a:ext uri="{FF2B5EF4-FFF2-40B4-BE49-F238E27FC236}">
                <a16:creationId xmlns:a16="http://schemas.microsoft.com/office/drawing/2014/main" id="{9AA44699-8831-B740-8B99-DBFAC68E8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custDataLst>
      <p:tags r:id="rId1"/>
    </p:custDataLst>
    <p:extLst>
      <p:ext uri="{BB962C8B-B14F-4D97-AF65-F5344CB8AC3E}">
        <p14:creationId xmlns:p14="http://schemas.microsoft.com/office/powerpoint/2010/main" val="3558201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473B-FFB3-491A-B036-1169706DF72D}"/>
              </a:ext>
            </a:extLst>
          </p:cNvPr>
          <p:cNvSpPr>
            <a:spLocks noGrp="1"/>
          </p:cNvSpPr>
          <p:nvPr>
            <p:ph type="title"/>
          </p:nvPr>
        </p:nvSpPr>
        <p:spPr/>
        <p:txBody>
          <a:bodyPr/>
          <a:lstStyle/>
          <a:p>
            <a:r>
              <a:rPr lang="en-IN" dirty="0"/>
              <a:t>Visualization Dashboard</a:t>
            </a:r>
          </a:p>
        </p:txBody>
      </p:sp>
      <p:sp>
        <p:nvSpPr>
          <p:cNvPr id="6" name="TextBox 5">
            <a:extLst>
              <a:ext uri="{FF2B5EF4-FFF2-40B4-BE49-F238E27FC236}">
                <a16:creationId xmlns:a16="http://schemas.microsoft.com/office/drawing/2014/main" id="{F725B4E6-97AC-4E01-A6A9-C950D06194B4}"/>
              </a:ext>
            </a:extLst>
          </p:cNvPr>
          <p:cNvSpPr txBox="1"/>
          <p:nvPr/>
        </p:nvSpPr>
        <p:spPr>
          <a:xfrm>
            <a:off x="677334" y="1392117"/>
            <a:ext cx="8741817" cy="830997"/>
          </a:xfrm>
          <a:prstGeom prst="rect">
            <a:avLst/>
          </a:prstGeom>
          <a:noFill/>
        </p:spPr>
        <p:txBody>
          <a:bodyPr wrap="none" rtlCol="0">
            <a:spAutoFit/>
          </a:bodyPr>
          <a:lstStyle/>
          <a:p>
            <a:r>
              <a:rPr lang="en-IN" sz="1600" dirty="0"/>
              <a:t>Second graph is just a line graph which shows the individual’s performance according to the </a:t>
            </a:r>
          </a:p>
          <a:p>
            <a:r>
              <a:rPr lang="en-IN" sz="1600" dirty="0"/>
              <a:t>date. We have added a filter to change and see the individual performance of different </a:t>
            </a:r>
          </a:p>
          <a:p>
            <a:r>
              <a:rPr lang="en-IN" sz="1600" dirty="0"/>
              <a:t>participants</a:t>
            </a:r>
          </a:p>
        </p:txBody>
      </p:sp>
      <p:pic>
        <p:nvPicPr>
          <p:cNvPr id="4" name="Picture 3">
            <a:extLst>
              <a:ext uri="{FF2B5EF4-FFF2-40B4-BE49-F238E27FC236}">
                <a16:creationId xmlns:a16="http://schemas.microsoft.com/office/drawing/2014/main" id="{DDA177AA-FB66-45D2-820E-D80404CEF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330" y="2278599"/>
            <a:ext cx="8122218" cy="4396948"/>
          </a:xfrm>
          <a:prstGeom prst="rect">
            <a:avLst/>
          </a:prstGeom>
        </p:spPr>
      </p:pic>
      <p:pic>
        <p:nvPicPr>
          <p:cNvPr id="5" name="Picture 4">
            <a:extLst>
              <a:ext uri="{FF2B5EF4-FFF2-40B4-BE49-F238E27FC236}">
                <a16:creationId xmlns:a16="http://schemas.microsoft.com/office/drawing/2014/main" id="{DD2AE73C-93B1-B448-B98A-F0E786687A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custDataLst>
      <p:tags r:id="rId1"/>
    </p:custDataLst>
    <p:extLst>
      <p:ext uri="{BB962C8B-B14F-4D97-AF65-F5344CB8AC3E}">
        <p14:creationId xmlns:p14="http://schemas.microsoft.com/office/powerpoint/2010/main" val="627766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3A30-4D32-4402-8EB5-8B71E00CD51E}"/>
              </a:ext>
            </a:extLst>
          </p:cNvPr>
          <p:cNvSpPr>
            <a:spLocks noGrp="1"/>
          </p:cNvSpPr>
          <p:nvPr>
            <p:ph type="title"/>
          </p:nvPr>
        </p:nvSpPr>
        <p:spPr>
          <a:xfrm>
            <a:off x="535292" y="245615"/>
            <a:ext cx="8596668" cy="1320800"/>
          </a:xfrm>
        </p:spPr>
        <p:txBody>
          <a:bodyPr/>
          <a:lstStyle/>
          <a:p>
            <a:r>
              <a:rPr lang="en-IN" dirty="0"/>
              <a:t>Connectivity </a:t>
            </a:r>
          </a:p>
        </p:txBody>
      </p:sp>
      <p:sp>
        <p:nvSpPr>
          <p:cNvPr id="3" name="Content Placeholder 2">
            <a:extLst>
              <a:ext uri="{FF2B5EF4-FFF2-40B4-BE49-F238E27FC236}">
                <a16:creationId xmlns:a16="http://schemas.microsoft.com/office/drawing/2014/main" id="{E8F70618-622F-4670-B383-C229EFC94993}"/>
              </a:ext>
            </a:extLst>
          </p:cNvPr>
          <p:cNvSpPr>
            <a:spLocks noGrp="1"/>
          </p:cNvSpPr>
          <p:nvPr>
            <p:ph idx="1"/>
          </p:nvPr>
        </p:nvSpPr>
        <p:spPr>
          <a:xfrm>
            <a:off x="535292" y="1077513"/>
            <a:ext cx="8596668" cy="3880773"/>
          </a:xfrm>
        </p:spPr>
        <p:txBody>
          <a:bodyPr>
            <a:noAutofit/>
          </a:bodyPr>
          <a:lstStyle/>
          <a:p>
            <a:pPr marL="0" indent="0">
              <a:buNone/>
            </a:pPr>
            <a:r>
              <a:rPr lang="en-US" sz="1600" dirty="0"/>
              <a:t>After downloading the Employee login page which was a Bootstrap plugin we faced an issue connecting that page to a Tableau dashboard. Therefore after digging deeper we found out that this could be implemented in Tableau itself:</a:t>
            </a:r>
            <a:endParaRPr lang="en-IN" sz="1600" dirty="0"/>
          </a:p>
          <a:p>
            <a:pPr lvl="0"/>
            <a:r>
              <a:rPr lang="en-US" sz="1600" dirty="0"/>
              <a:t>In the Tableau Desktop, open the workbook you want to publish.</a:t>
            </a:r>
            <a:endParaRPr lang="en-IN" sz="1600" dirty="0"/>
          </a:p>
          <a:p>
            <a:pPr lvl="0"/>
            <a:r>
              <a:rPr lang="en-US" sz="1600" dirty="0"/>
              <a:t>Select </a:t>
            </a:r>
            <a:r>
              <a:rPr lang="en-US" sz="1600" b="1" dirty="0"/>
              <a:t>Server</a:t>
            </a:r>
            <a:r>
              <a:rPr lang="en-US" sz="1600" dirty="0"/>
              <a:t> &gt; </a:t>
            </a:r>
            <a:r>
              <a:rPr lang="en-US" sz="1600" b="1" dirty="0"/>
              <a:t>Publish Workbook</a:t>
            </a:r>
            <a:r>
              <a:rPr lang="en-US" sz="1600" dirty="0"/>
              <a:t>.</a:t>
            </a:r>
            <a:endParaRPr lang="en-IN" sz="1600" dirty="0"/>
          </a:p>
          <a:p>
            <a:r>
              <a:rPr lang="en-US" sz="1600" dirty="0"/>
              <a:t>If the </a:t>
            </a:r>
            <a:r>
              <a:rPr lang="en-US" sz="1600" b="1" dirty="0"/>
              <a:t>Publish Workbook</a:t>
            </a:r>
            <a:r>
              <a:rPr lang="en-US" sz="1600" dirty="0"/>
              <a:t> option does not appear on the </a:t>
            </a:r>
            <a:r>
              <a:rPr lang="en-US" sz="1600" b="1" dirty="0"/>
              <a:t>Server</a:t>
            </a:r>
            <a:r>
              <a:rPr lang="en-US" sz="1600" dirty="0"/>
              <a:t> menu, make sure a worksheet or dashboard tab is active (not the Data Source tab).</a:t>
            </a:r>
            <a:endParaRPr lang="en-IN" sz="1600" dirty="0"/>
          </a:p>
          <a:p>
            <a:r>
              <a:rPr lang="en-US" sz="1600" dirty="0"/>
              <a:t> In the </a:t>
            </a:r>
            <a:r>
              <a:rPr lang="en-US" sz="1600" b="1" dirty="0"/>
              <a:t>Publish Workbook</a:t>
            </a:r>
            <a:r>
              <a:rPr lang="en-US" sz="1600" dirty="0"/>
              <a:t> dialog box, select the project, enter a name for the workbook, and add search tags.</a:t>
            </a:r>
            <a:endParaRPr lang="en-IN" sz="1600" dirty="0"/>
          </a:p>
          <a:p>
            <a:pPr lvl="0"/>
            <a:r>
              <a:rPr lang="en-US" sz="1600" dirty="0"/>
              <a:t>For </a:t>
            </a:r>
            <a:r>
              <a:rPr lang="en-US" sz="1600" b="1" dirty="0"/>
              <a:t>Permissions</a:t>
            </a:r>
            <a:r>
              <a:rPr lang="en-US" sz="1600" dirty="0"/>
              <a:t>, accept the default project settings.</a:t>
            </a:r>
            <a:endParaRPr lang="en-IN" sz="1600" dirty="0"/>
          </a:p>
          <a:p>
            <a:r>
              <a:rPr lang="en-US" sz="1600" dirty="0"/>
              <a:t>Generally, a site administrator manages permissions on the server. </a:t>
            </a:r>
            <a:endParaRPr lang="en-IN" sz="1600" dirty="0"/>
          </a:p>
          <a:p>
            <a:pPr marL="0" indent="0">
              <a:buNone/>
            </a:pPr>
            <a:endParaRPr lang="en-IN" sz="1600" dirty="0"/>
          </a:p>
        </p:txBody>
      </p:sp>
      <p:pic>
        <p:nvPicPr>
          <p:cNvPr id="4" name="Picture 3">
            <a:extLst>
              <a:ext uri="{FF2B5EF4-FFF2-40B4-BE49-F238E27FC236}">
                <a16:creationId xmlns:a16="http://schemas.microsoft.com/office/drawing/2014/main" id="{BE2990DD-D83F-E844-9790-E9BE98558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custDataLst>
      <p:tags r:id="rId1"/>
    </p:custDataLst>
    <p:extLst>
      <p:ext uri="{BB962C8B-B14F-4D97-AF65-F5344CB8AC3E}">
        <p14:creationId xmlns:p14="http://schemas.microsoft.com/office/powerpoint/2010/main" val="3639555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8006-0BFE-4251-ACDD-7623F482A903}"/>
              </a:ext>
            </a:extLst>
          </p:cNvPr>
          <p:cNvSpPr>
            <a:spLocks noGrp="1"/>
          </p:cNvSpPr>
          <p:nvPr>
            <p:ph type="title"/>
          </p:nvPr>
        </p:nvSpPr>
        <p:spPr/>
        <p:txBody>
          <a:bodyPr/>
          <a:lstStyle/>
          <a:p>
            <a:r>
              <a:rPr lang="en-IN" dirty="0"/>
              <a:t>Connectivity</a:t>
            </a:r>
          </a:p>
        </p:txBody>
      </p:sp>
      <p:sp>
        <p:nvSpPr>
          <p:cNvPr id="3" name="Content Placeholder 2">
            <a:extLst>
              <a:ext uri="{FF2B5EF4-FFF2-40B4-BE49-F238E27FC236}">
                <a16:creationId xmlns:a16="http://schemas.microsoft.com/office/drawing/2014/main" id="{A55C1C22-867A-4B3F-BBCE-B8F75A8FB14F}"/>
              </a:ext>
            </a:extLst>
          </p:cNvPr>
          <p:cNvSpPr>
            <a:spLocks noGrp="1"/>
          </p:cNvSpPr>
          <p:nvPr>
            <p:ph idx="1"/>
          </p:nvPr>
        </p:nvSpPr>
        <p:spPr>
          <a:xfrm>
            <a:off x="677334" y="1452880"/>
            <a:ext cx="8761306" cy="3850640"/>
          </a:xfrm>
        </p:spPr>
        <p:txBody>
          <a:bodyPr>
            <a:noAutofit/>
          </a:bodyPr>
          <a:lstStyle/>
          <a:p>
            <a:pPr lvl="0"/>
            <a:r>
              <a:rPr lang="en-US" sz="1600" dirty="0"/>
              <a:t>For </a:t>
            </a:r>
            <a:r>
              <a:rPr lang="en-US" sz="1600" b="1" dirty="0"/>
              <a:t>Data Sources</a:t>
            </a:r>
            <a:r>
              <a:rPr lang="en-US" sz="1600" dirty="0"/>
              <a:t>, select </a:t>
            </a:r>
            <a:r>
              <a:rPr lang="en-US" sz="1600" b="1" dirty="0"/>
              <a:t>Edit</a:t>
            </a:r>
            <a:r>
              <a:rPr lang="en-US" sz="1600" dirty="0"/>
              <a:t> if you want to change whether the data is embedded in the workbook or published separately, or change how people authenticate with data sources.</a:t>
            </a:r>
            <a:endParaRPr lang="en-IN" sz="1600" dirty="0"/>
          </a:p>
          <a:p>
            <a:pPr lvl="0"/>
            <a:r>
              <a:rPr lang="en-US" sz="1600" dirty="0"/>
              <a:t>If you’re publishing an extract and want to set up a refresh schedule, you must select </a:t>
            </a:r>
            <a:r>
              <a:rPr lang="en-US" sz="1600" b="1" dirty="0"/>
              <a:t>Embed password</a:t>
            </a:r>
            <a:r>
              <a:rPr lang="en-US" sz="1600" dirty="0"/>
              <a:t> or </a:t>
            </a:r>
            <a:r>
              <a:rPr lang="en-US" sz="1600" b="1" dirty="0"/>
              <a:t>Allow refresh access</a:t>
            </a:r>
            <a:r>
              <a:rPr lang="en-US" sz="1600" dirty="0"/>
              <a:t>.</a:t>
            </a:r>
            <a:endParaRPr lang="en-IN" sz="1600" dirty="0"/>
          </a:p>
          <a:p>
            <a:pPr lvl="0"/>
            <a:r>
              <a:rPr lang="en-US" sz="1600" dirty="0"/>
              <a:t>If your workbook connects to a Tableau data source, we recommend embedding the password. If you instead choose to prompt users, they'll need additional permissions on the data source.</a:t>
            </a:r>
            <a:endParaRPr lang="en-IN" sz="1600" dirty="0"/>
          </a:p>
          <a:p>
            <a:pPr lvl="0"/>
            <a:r>
              <a:rPr lang="en-US" sz="1600" dirty="0"/>
              <a:t>Configure </a:t>
            </a:r>
            <a:r>
              <a:rPr lang="en-US" sz="1600" u="sng" dirty="0">
                <a:hlinkClick r:id="rId3"/>
              </a:rPr>
              <a:t>Variable publishing options</a:t>
            </a:r>
            <a:r>
              <a:rPr lang="en-US" sz="1600" dirty="0"/>
              <a:t> that are available for this workbook.</a:t>
            </a:r>
            <a:endParaRPr lang="en-IN" sz="1600" dirty="0"/>
          </a:p>
          <a:p>
            <a:pPr lvl="0"/>
            <a:r>
              <a:rPr lang="en-US" sz="1600" dirty="0"/>
              <a:t>Click </a:t>
            </a:r>
            <a:r>
              <a:rPr lang="en-US" sz="1600" b="1" dirty="0"/>
              <a:t>Publish.</a:t>
            </a:r>
            <a:endParaRPr lang="en-IN" sz="1600" dirty="0"/>
          </a:p>
          <a:p>
            <a:pPr lvl="0"/>
            <a:r>
              <a:rPr lang="en-US" sz="1600" dirty="0"/>
              <a:t>(Optional) Set up a refresh schedule for each extract you published.</a:t>
            </a:r>
            <a:endParaRPr lang="en-IN" sz="1600" dirty="0"/>
          </a:p>
          <a:p>
            <a:pPr marL="0" indent="0">
              <a:buNone/>
            </a:pPr>
            <a:endParaRPr lang="en-IN" sz="1600" dirty="0"/>
          </a:p>
          <a:p>
            <a:endParaRPr lang="en-IN" sz="1600" dirty="0"/>
          </a:p>
        </p:txBody>
      </p:sp>
      <p:pic>
        <p:nvPicPr>
          <p:cNvPr id="4" name="Picture 3">
            <a:extLst>
              <a:ext uri="{FF2B5EF4-FFF2-40B4-BE49-F238E27FC236}">
                <a16:creationId xmlns:a16="http://schemas.microsoft.com/office/drawing/2014/main" id="{B9EB8E0F-86BD-6A4F-8317-152D198F59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custDataLst>
      <p:tags r:id="rId1"/>
    </p:custDataLst>
    <p:extLst>
      <p:ext uri="{BB962C8B-B14F-4D97-AF65-F5344CB8AC3E}">
        <p14:creationId xmlns:p14="http://schemas.microsoft.com/office/powerpoint/2010/main" val="1557259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23DF7-9A57-4550-80D7-44EBCFD4BBC5}"/>
              </a:ext>
            </a:extLst>
          </p:cNvPr>
          <p:cNvSpPr>
            <a:spLocks noGrp="1"/>
          </p:cNvSpPr>
          <p:nvPr>
            <p:ph type="title"/>
          </p:nvPr>
        </p:nvSpPr>
        <p:spPr/>
        <p:txBody>
          <a:bodyPr/>
          <a:lstStyle/>
          <a:p>
            <a:r>
              <a:rPr lang="en-IN" dirty="0"/>
              <a:t>Connectivity</a:t>
            </a:r>
          </a:p>
        </p:txBody>
      </p:sp>
      <p:sp>
        <p:nvSpPr>
          <p:cNvPr id="3" name="Content Placeholder 2">
            <a:extLst>
              <a:ext uri="{FF2B5EF4-FFF2-40B4-BE49-F238E27FC236}">
                <a16:creationId xmlns:a16="http://schemas.microsoft.com/office/drawing/2014/main" id="{E579A6FC-506F-4DFA-8540-310EC5722D77}"/>
              </a:ext>
            </a:extLst>
          </p:cNvPr>
          <p:cNvSpPr>
            <a:spLocks noGrp="1"/>
          </p:cNvSpPr>
          <p:nvPr>
            <p:ph idx="1"/>
          </p:nvPr>
        </p:nvSpPr>
        <p:spPr>
          <a:xfrm>
            <a:off x="677334" y="1352721"/>
            <a:ext cx="8596668" cy="3880773"/>
          </a:xfrm>
        </p:spPr>
        <p:txBody>
          <a:bodyPr>
            <a:noAutofit/>
          </a:bodyPr>
          <a:lstStyle/>
          <a:p>
            <a:pPr marL="0" indent="0">
              <a:buNone/>
            </a:pPr>
            <a:r>
              <a:rPr lang="en-US" sz="1600" b="1" dirty="0"/>
              <a:t>After performing these steps now we need to </a:t>
            </a:r>
            <a:r>
              <a:rPr lang="en-US" sz="1600" b="1" u="sng" dirty="0"/>
              <a:t>Set Credentials for Accessing the Published Data:</a:t>
            </a:r>
            <a:endParaRPr lang="en-IN" sz="1600" b="1" u="sng" dirty="0"/>
          </a:p>
          <a:p>
            <a:r>
              <a:rPr lang="en-US" sz="1600" dirty="0"/>
              <a:t>The type of authentication to your data source is independent of how people sign in to your Tableau Online or Tableau Server site. For example, to give people direct access to the data in a workbook, you would embed a database user’s credentials into the data source’s connection. But anyone viewing the workbook would still need to be able to sign in to the site on Tableau Online or Tableau Server to open your workbook.</a:t>
            </a:r>
            <a:endParaRPr lang="en-IN" sz="1600" dirty="0"/>
          </a:p>
          <a:p>
            <a:r>
              <a:rPr lang="en-US" sz="1600" dirty="0"/>
              <a:t>The following are the steps that describe how to set authentication on data connections as part of the publishing process.</a:t>
            </a:r>
            <a:endParaRPr lang="en-IN" sz="1600" dirty="0"/>
          </a:p>
          <a:p>
            <a:r>
              <a:rPr lang="en-US" sz="1600" dirty="0"/>
              <a:t>For many types of connection you can embed a database user’s name and password, or use single sign on (SSO). </a:t>
            </a:r>
            <a:endParaRPr lang="en-IN" sz="1600" dirty="0"/>
          </a:p>
          <a:p>
            <a:r>
              <a:rPr lang="en-US" sz="1600" dirty="0"/>
              <a:t>The following steps describe how to set authentication as part of publishing a data source or workbook. You can do this for each connection in the data source.</a:t>
            </a:r>
            <a:endParaRPr lang="en-IN" sz="1600" dirty="0"/>
          </a:p>
          <a:p>
            <a:pPr lvl="0"/>
            <a:r>
              <a:rPr lang="en-US" sz="1600" dirty="0"/>
              <a:t>In the Publish Workbook dialog box, go to the </a:t>
            </a:r>
            <a:r>
              <a:rPr lang="en-US" sz="1600" b="1" dirty="0"/>
              <a:t>Data Sources</a:t>
            </a:r>
            <a:r>
              <a:rPr lang="en-US" sz="1600" dirty="0"/>
              <a:t> area, which lists the workbook’s connections, and select </a:t>
            </a:r>
            <a:r>
              <a:rPr lang="en-US" sz="1600" b="1" dirty="0"/>
              <a:t>Edit</a:t>
            </a:r>
            <a:r>
              <a:rPr lang="en-US" sz="1600" dirty="0"/>
              <a:t>.</a:t>
            </a:r>
            <a:endParaRPr lang="en-IN" sz="1600" dirty="0"/>
          </a:p>
          <a:p>
            <a:pPr lvl="0"/>
            <a:r>
              <a:rPr lang="en-US" sz="1600" dirty="0"/>
              <a:t>In the </a:t>
            </a:r>
            <a:r>
              <a:rPr lang="en-US" sz="1600" b="1" dirty="0"/>
              <a:t>Manage Data Sources</a:t>
            </a:r>
            <a:r>
              <a:rPr lang="en-US" sz="1600" dirty="0"/>
              <a:t> popup, after you decide whether to publish the data source separately or as part of the workbook, select an authentication type for each connection in the data source.</a:t>
            </a:r>
            <a:endParaRPr lang="en-IN" sz="1600" dirty="0"/>
          </a:p>
          <a:p>
            <a:endParaRPr lang="en-IN" sz="1600" dirty="0"/>
          </a:p>
        </p:txBody>
      </p:sp>
      <p:pic>
        <p:nvPicPr>
          <p:cNvPr id="4" name="Picture 3">
            <a:extLst>
              <a:ext uri="{FF2B5EF4-FFF2-40B4-BE49-F238E27FC236}">
                <a16:creationId xmlns:a16="http://schemas.microsoft.com/office/drawing/2014/main" id="{B3410F4A-A119-BC42-A60B-7857F3769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custDataLst>
      <p:tags r:id="rId1"/>
    </p:custDataLst>
    <p:extLst>
      <p:ext uri="{BB962C8B-B14F-4D97-AF65-F5344CB8AC3E}">
        <p14:creationId xmlns:p14="http://schemas.microsoft.com/office/powerpoint/2010/main" val="4195485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6E263-D9DD-4436-BD5D-5D0F99750872}"/>
              </a:ext>
            </a:extLst>
          </p:cNvPr>
          <p:cNvSpPr>
            <a:spLocks noGrp="1"/>
          </p:cNvSpPr>
          <p:nvPr>
            <p:ph type="title"/>
          </p:nvPr>
        </p:nvSpPr>
        <p:spPr/>
        <p:txBody>
          <a:bodyPr/>
          <a:lstStyle/>
          <a:p>
            <a:r>
              <a:rPr lang="en-IN" dirty="0"/>
              <a:t>Connectivity</a:t>
            </a:r>
          </a:p>
        </p:txBody>
      </p:sp>
      <p:sp>
        <p:nvSpPr>
          <p:cNvPr id="3" name="Content Placeholder 2">
            <a:extLst>
              <a:ext uri="{FF2B5EF4-FFF2-40B4-BE49-F238E27FC236}">
                <a16:creationId xmlns:a16="http://schemas.microsoft.com/office/drawing/2014/main" id="{E595CCF5-F5B2-47DB-9A56-B3FDA03C975D}"/>
              </a:ext>
            </a:extLst>
          </p:cNvPr>
          <p:cNvSpPr>
            <a:spLocks noGrp="1"/>
          </p:cNvSpPr>
          <p:nvPr>
            <p:ph idx="1"/>
          </p:nvPr>
        </p:nvSpPr>
        <p:spPr>
          <a:xfrm>
            <a:off x="677334" y="1488613"/>
            <a:ext cx="8596668" cy="3880773"/>
          </a:xfrm>
        </p:spPr>
        <p:txBody>
          <a:bodyPr>
            <a:noAutofit/>
          </a:bodyPr>
          <a:lstStyle/>
          <a:p>
            <a:pPr marL="0" indent="0">
              <a:buNone/>
            </a:pPr>
            <a:r>
              <a:rPr lang="en-US" sz="1600" dirty="0"/>
              <a:t>The available authentication types depend on the connection type, and they can include one or more of the following:</a:t>
            </a:r>
            <a:endParaRPr lang="en-IN" sz="1600" dirty="0"/>
          </a:p>
          <a:p>
            <a:pPr lvl="1"/>
            <a:r>
              <a:rPr lang="en-US" b="1" u="sng" dirty="0"/>
              <a:t>Prompt user</a:t>
            </a:r>
            <a:r>
              <a:rPr lang="en-US" dirty="0"/>
              <a:t>: Users must enter their own database credentials to access the published data when the view or workbook loads.</a:t>
            </a:r>
            <a:endParaRPr lang="en-IN" dirty="0"/>
          </a:p>
          <a:p>
            <a:pPr lvl="1"/>
            <a:r>
              <a:rPr lang="en-US" b="1" u="sng" dirty="0"/>
              <a:t>Embedded password</a:t>
            </a:r>
            <a:r>
              <a:rPr lang="en-US" dirty="0"/>
              <a:t>: The credentials you used to connect to the data will be saved with the connection and used by everyone who accesses the data source or workbook you publish.</a:t>
            </a:r>
            <a:endParaRPr lang="en-IN" dirty="0"/>
          </a:p>
          <a:p>
            <a:pPr lvl="1"/>
            <a:r>
              <a:rPr lang="en-US" b="1" u="sng" dirty="0"/>
              <a:t>Server run as account</a:t>
            </a:r>
            <a:r>
              <a:rPr lang="en-US" dirty="0"/>
              <a:t>: A single Kerberos service account will be used to authenticate the user. On Windows this is the account that Tableau Server runs as. On Linux it can be any Kerberos account.</a:t>
            </a:r>
            <a:endParaRPr lang="en-IN" dirty="0"/>
          </a:p>
          <a:p>
            <a:pPr lvl="1"/>
            <a:r>
              <a:rPr lang="en-US" b="1" u="sng" dirty="0"/>
              <a:t>Viewer credentials</a:t>
            </a:r>
            <a:r>
              <a:rPr lang="en-US" u="sng" dirty="0"/>
              <a:t>: </a:t>
            </a:r>
            <a:r>
              <a:rPr lang="en-US" dirty="0"/>
              <a:t>The viewer’s credentials are passed through to the database using SSO (usually Kerberos).</a:t>
            </a:r>
            <a:endParaRPr lang="en-IN" dirty="0"/>
          </a:p>
          <a:p>
            <a:pPr lvl="1"/>
            <a:r>
              <a:rPr lang="en-US" b="1" dirty="0"/>
              <a:t>Impersonate with embedded account</a:t>
            </a:r>
            <a:r>
              <a:rPr lang="en-US" dirty="0"/>
              <a:t> or </a:t>
            </a:r>
            <a:r>
              <a:rPr lang="en-US" b="1" dirty="0"/>
              <a:t>Impersonate with server Run As service account</a:t>
            </a:r>
            <a:r>
              <a:rPr lang="en-US" dirty="0"/>
              <a:t>: Impersonation using embedded credentials connects with the embedded credentials and then switches to the viewer’s identity (only for databases that support this). Impersonation using the Run As service account is similar but first, connects with the Kerberos service account before switching to the viewer’s identity.</a:t>
            </a:r>
            <a:endParaRPr lang="en-IN" dirty="0"/>
          </a:p>
          <a:p>
            <a:endParaRPr lang="en-IN" sz="1600" dirty="0"/>
          </a:p>
        </p:txBody>
      </p:sp>
      <p:pic>
        <p:nvPicPr>
          <p:cNvPr id="4" name="Picture 3">
            <a:extLst>
              <a:ext uri="{FF2B5EF4-FFF2-40B4-BE49-F238E27FC236}">
                <a16:creationId xmlns:a16="http://schemas.microsoft.com/office/drawing/2014/main" id="{5C116CFF-831E-7F4D-98BD-67B54789D5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custDataLst>
      <p:tags r:id="rId1"/>
    </p:custDataLst>
    <p:extLst>
      <p:ext uri="{BB962C8B-B14F-4D97-AF65-F5344CB8AC3E}">
        <p14:creationId xmlns:p14="http://schemas.microsoft.com/office/powerpoint/2010/main" val="3894874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EEB8-9E89-477A-B8FB-CCAD3AEBA7F4}"/>
              </a:ext>
            </a:extLst>
          </p:cNvPr>
          <p:cNvSpPr>
            <a:spLocks noGrp="1"/>
          </p:cNvSpPr>
          <p:nvPr>
            <p:ph type="title"/>
          </p:nvPr>
        </p:nvSpPr>
        <p:spPr/>
        <p:txBody>
          <a:bodyPr/>
          <a:lstStyle/>
          <a:p>
            <a:r>
              <a:rPr lang="en-IN" dirty="0"/>
              <a:t>Connectivity</a:t>
            </a:r>
          </a:p>
        </p:txBody>
      </p:sp>
      <p:sp>
        <p:nvSpPr>
          <p:cNvPr id="3" name="Content Placeholder 2">
            <a:extLst>
              <a:ext uri="{FF2B5EF4-FFF2-40B4-BE49-F238E27FC236}">
                <a16:creationId xmlns:a16="http://schemas.microsoft.com/office/drawing/2014/main" id="{E963A55C-508B-4843-9B73-CAC6EF7543D5}"/>
              </a:ext>
            </a:extLst>
          </p:cNvPr>
          <p:cNvSpPr>
            <a:spLocks noGrp="1"/>
          </p:cNvSpPr>
          <p:nvPr>
            <p:ph idx="1"/>
          </p:nvPr>
        </p:nvSpPr>
        <p:spPr>
          <a:xfrm>
            <a:off x="677334" y="1270000"/>
            <a:ext cx="8596668" cy="3880773"/>
          </a:xfrm>
        </p:spPr>
        <p:txBody>
          <a:bodyPr>
            <a:noAutofit/>
          </a:bodyPr>
          <a:lstStyle/>
          <a:p>
            <a:pPr lvl="1"/>
            <a:r>
              <a:rPr lang="en-US" u="sng" dirty="0"/>
              <a:t>Refresh not enabled or Allow refresh access:</a:t>
            </a:r>
            <a:r>
              <a:rPr lang="en-US" dirty="0"/>
              <a:t> These options appear when you publish an extract of cloud data such as from Salesforce, and database credentials are needed to access the underlying data. </a:t>
            </a:r>
            <a:r>
              <a:rPr lang="en-US" b="1" dirty="0"/>
              <a:t>Allow refresh access</a:t>
            </a:r>
            <a:r>
              <a:rPr lang="en-US" dirty="0"/>
              <a:t> embeds the credentials in the connection, so that you can set up refreshes of that extract on a regular schedule. Setting </a:t>
            </a:r>
            <a:r>
              <a:rPr lang="en-US" b="1" dirty="0"/>
              <a:t>Refresh not enabled</a:t>
            </a:r>
            <a:r>
              <a:rPr lang="en-US" dirty="0"/>
              <a:t> prompts users when they open the workbook.</a:t>
            </a:r>
            <a:endParaRPr lang="en-IN" dirty="0"/>
          </a:p>
          <a:p>
            <a:pPr marL="0" indent="0">
              <a:buNone/>
            </a:pPr>
            <a:r>
              <a:rPr lang="en-US" sz="1600" b="1" u="sng" dirty="0"/>
              <a:t>Important: How you want to keep extracted data fresh is also a factor:</a:t>
            </a:r>
            <a:endParaRPr lang="en-IN" sz="1600" dirty="0"/>
          </a:p>
          <a:p>
            <a:pPr lvl="2"/>
            <a:r>
              <a:rPr lang="en-US" sz="1600" dirty="0"/>
              <a:t>If you want to set up an automatic refresh schedule, you must embed the password in the connection.</a:t>
            </a:r>
            <a:endParaRPr lang="en-IN" sz="1600" dirty="0"/>
          </a:p>
          <a:p>
            <a:pPr lvl="2"/>
            <a:r>
              <a:rPr lang="en-US" sz="1600" dirty="0"/>
              <a:t>If you’re publishing a cloud data connection to Tableau Online, the publishing steps will alert you if you need to add Tableau Online to the data provider’s authorized list.</a:t>
            </a:r>
            <a:endParaRPr lang="en-IN" sz="1600" dirty="0"/>
          </a:p>
          <a:p>
            <a:pPr lvl="2"/>
            <a:r>
              <a:rPr lang="en-US" sz="1600" dirty="0"/>
              <a:t>You can’t publish an extract that’s created from a Kerberos-delegated, row-level-secure data source.</a:t>
            </a:r>
            <a:endParaRPr lang="en-IN" sz="1600" dirty="0"/>
          </a:p>
          <a:p>
            <a:endParaRPr lang="en-IN" sz="1600" dirty="0"/>
          </a:p>
        </p:txBody>
      </p:sp>
      <p:pic>
        <p:nvPicPr>
          <p:cNvPr id="4" name="Picture 3">
            <a:extLst>
              <a:ext uri="{FF2B5EF4-FFF2-40B4-BE49-F238E27FC236}">
                <a16:creationId xmlns:a16="http://schemas.microsoft.com/office/drawing/2014/main" id="{B60D593F-147F-3A4D-9D17-ECBF08B165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custDataLst>
      <p:tags r:id="rId1"/>
    </p:custDataLst>
    <p:extLst>
      <p:ext uri="{BB962C8B-B14F-4D97-AF65-F5344CB8AC3E}">
        <p14:creationId xmlns:p14="http://schemas.microsoft.com/office/powerpoint/2010/main" val="2761805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EEB8-9E89-477A-B8FB-CCAD3AEBA7F4}"/>
              </a:ext>
            </a:extLst>
          </p:cNvPr>
          <p:cNvSpPr>
            <a:spLocks noGrp="1"/>
          </p:cNvSpPr>
          <p:nvPr>
            <p:ph type="title"/>
          </p:nvPr>
        </p:nvSpPr>
        <p:spPr>
          <a:xfrm>
            <a:off x="677334" y="609600"/>
            <a:ext cx="8215206" cy="1320800"/>
          </a:xfrm>
        </p:spPr>
        <p:txBody>
          <a:bodyPr>
            <a:normAutofit fontScale="90000"/>
          </a:bodyPr>
          <a:lstStyle/>
          <a:p>
            <a:r>
              <a:rPr lang="en-IN" sz="3100" dirty="0"/>
              <a:t>Connectivity-</a:t>
            </a:r>
            <a:r>
              <a:rPr lang="en-US" sz="3100" dirty="0"/>
              <a:t>For Dropbox and OneDrive connections</a:t>
            </a:r>
            <a:br>
              <a:rPr lang="en-IN" dirty="0"/>
            </a:br>
            <a:endParaRPr lang="en-IN" dirty="0"/>
          </a:p>
        </p:txBody>
      </p:sp>
      <p:sp>
        <p:nvSpPr>
          <p:cNvPr id="3" name="Content Placeholder 2">
            <a:extLst>
              <a:ext uri="{FF2B5EF4-FFF2-40B4-BE49-F238E27FC236}">
                <a16:creationId xmlns:a16="http://schemas.microsoft.com/office/drawing/2014/main" id="{E963A55C-508B-4843-9B73-CAC6EF7543D5}"/>
              </a:ext>
            </a:extLst>
          </p:cNvPr>
          <p:cNvSpPr>
            <a:spLocks noGrp="1"/>
          </p:cNvSpPr>
          <p:nvPr>
            <p:ph idx="1"/>
          </p:nvPr>
        </p:nvSpPr>
        <p:spPr>
          <a:xfrm>
            <a:off x="677334" y="1488613"/>
            <a:ext cx="8596668" cy="3880773"/>
          </a:xfrm>
        </p:spPr>
        <p:txBody>
          <a:bodyPr>
            <a:noAutofit/>
          </a:bodyPr>
          <a:lstStyle/>
          <a:p>
            <a:endParaRPr lang="en-IN" sz="1600" dirty="0"/>
          </a:p>
          <a:p>
            <a:r>
              <a:rPr lang="en-US" sz="1600" dirty="0"/>
              <a:t>For Dropbox and OneDrive, when you publish a data source or workbook and select </a:t>
            </a:r>
            <a:r>
              <a:rPr lang="en-US" sz="1600" b="1" dirty="0"/>
              <a:t>Embedded password</a:t>
            </a:r>
            <a:r>
              <a:rPr lang="en-US" sz="1600" dirty="0"/>
              <a:t>, Tableau creates a saved credential and embeds it in the data source or workbook.</a:t>
            </a:r>
            <a:endParaRPr lang="en-IN" sz="1600" dirty="0"/>
          </a:p>
          <a:p>
            <a:r>
              <a:rPr lang="en-US" sz="1600" dirty="0"/>
              <a:t>When you publish a workbook that connects to a Tableau Online or Tableau Server data source, rather than setting the credentials to access the underlying data, you set whether the workbook can access the published data source it connects to. Regardless of the original data type, the choice for server data sources is always </a:t>
            </a:r>
            <a:r>
              <a:rPr lang="en-US" sz="1600" b="1" dirty="0"/>
              <a:t>Embedded password</a:t>
            </a:r>
            <a:r>
              <a:rPr lang="en-US" sz="1600" dirty="0"/>
              <a:t> or </a:t>
            </a:r>
            <a:r>
              <a:rPr lang="en-US" sz="1600" b="1" dirty="0"/>
              <a:t>Prompt users</a:t>
            </a:r>
            <a:r>
              <a:rPr lang="en-US" sz="1600" dirty="0"/>
              <a:t>.</a:t>
            </a:r>
            <a:endParaRPr lang="en-IN" sz="1600" dirty="0"/>
          </a:p>
          <a:p>
            <a:r>
              <a:rPr lang="en-US" sz="1600" dirty="0"/>
              <a:t>If you select to prompt users, a user who opens the workbook must have </a:t>
            </a:r>
            <a:r>
              <a:rPr lang="en-US" sz="1600" b="1" dirty="0"/>
              <a:t>View</a:t>
            </a:r>
            <a:r>
              <a:rPr lang="en-US" sz="1600" dirty="0"/>
              <a:t> and </a:t>
            </a:r>
            <a:r>
              <a:rPr lang="en-US" sz="1600" b="1" dirty="0"/>
              <a:t>Connect</a:t>
            </a:r>
            <a:r>
              <a:rPr lang="en-US" sz="1600" dirty="0"/>
              <a:t> permissions on the data source to see the data. If you select embed password, users can see the information in the workbook even if they don’t have View or Connect permissions.</a:t>
            </a:r>
            <a:endParaRPr lang="en-IN" sz="1600" dirty="0"/>
          </a:p>
        </p:txBody>
      </p:sp>
      <p:pic>
        <p:nvPicPr>
          <p:cNvPr id="4" name="Picture 3">
            <a:extLst>
              <a:ext uri="{FF2B5EF4-FFF2-40B4-BE49-F238E27FC236}">
                <a16:creationId xmlns:a16="http://schemas.microsoft.com/office/drawing/2014/main" id="{254A4823-20AF-BF4E-B34D-F02AF6727A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5430" y="224464"/>
            <a:ext cx="2777490" cy="549762"/>
          </a:xfrm>
          <a:prstGeom prst="rect">
            <a:avLst/>
          </a:prstGeom>
        </p:spPr>
      </p:pic>
    </p:spTree>
    <p:custDataLst>
      <p:tags r:id="rId1"/>
    </p:custDataLst>
    <p:extLst>
      <p:ext uri="{BB962C8B-B14F-4D97-AF65-F5344CB8AC3E}">
        <p14:creationId xmlns:p14="http://schemas.microsoft.com/office/powerpoint/2010/main" val="3656605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BD5AD-DD5A-404E-8E38-A1D0904C5FFE}"/>
              </a:ext>
            </a:extLst>
          </p:cNvPr>
          <p:cNvSpPr>
            <a:spLocks noGrp="1"/>
          </p:cNvSpPr>
          <p:nvPr>
            <p:ph type="title"/>
          </p:nvPr>
        </p:nvSpPr>
        <p:spPr>
          <a:xfrm>
            <a:off x="677334" y="449802"/>
            <a:ext cx="8596668" cy="1320800"/>
          </a:xfrm>
        </p:spPr>
        <p:txBody>
          <a:bodyPr/>
          <a:lstStyle/>
          <a:p>
            <a:r>
              <a:rPr lang="en-IN" dirty="0"/>
              <a:t>Code (Dataset Inspection)</a:t>
            </a:r>
          </a:p>
        </p:txBody>
      </p:sp>
      <p:sp>
        <p:nvSpPr>
          <p:cNvPr id="3" name="Content Placeholder 2">
            <a:extLst>
              <a:ext uri="{FF2B5EF4-FFF2-40B4-BE49-F238E27FC236}">
                <a16:creationId xmlns:a16="http://schemas.microsoft.com/office/drawing/2014/main" id="{3FFEB7CD-766E-4A06-B4D0-1B4E3D4F0AB8}"/>
              </a:ext>
            </a:extLst>
          </p:cNvPr>
          <p:cNvSpPr>
            <a:spLocks noGrp="1"/>
          </p:cNvSpPr>
          <p:nvPr>
            <p:ph idx="1"/>
          </p:nvPr>
        </p:nvSpPr>
        <p:spPr>
          <a:xfrm>
            <a:off x="677334" y="1270000"/>
            <a:ext cx="3646091" cy="3880773"/>
          </a:xfrm>
        </p:spPr>
        <p:txBody>
          <a:bodyPr>
            <a:noAutofit/>
          </a:bodyPr>
          <a:lstStyle/>
          <a:p>
            <a:pPr marL="0" indent="0">
              <a:buNone/>
            </a:pPr>
            <a:r>
              <a:rPr lang="en-IN" sz="1100" dirty="0"/>
              <a:t>df &lt;- df %&gt;% mutate(</a:t>
            </a:r>
          </a:p>
          <a:p>
            <a:pPr marL="0" indent="0">
              <a:buNone/>
            </a:pPr>
            <a:r>
              <a:rPr lang="en-IN" sz="1100" dirty="0"/>
              <a:t>  GDBD = </a:t>
            </a:r>
            <a:r>
              <a:rPr lang="en-IN" sz="1100" dirty="0" err="1"/>
              <a:t>case_when</a:t>
            </a:r>
            <a:r>
              <a:rPr lang="en-IN" sz="1100" dirty="0"/>
              <a:t>(</a:t>
            </a:r>
          </a:p>
          <a:p>
            <a:pPr marL="0" indent="0">
              <a:buNone/>
            </a:pPr>
            <a:r>
              <a:rPr lang="en-IN" sz="1100" dirty="0"/>
              <a:t>    df$Q10 &gt;= 3 ~ 'GoodDay',</a:t>
            </a:r>
          </a:p>
          <a:p>
            <a:pPr marL="0" indent="0">
              <a:buNone/>
            </a:pPr>
            <a:r>
              <a:rPr lang="en-IN" sz="1100" dirty="0"/>
              <a:t>    df$Q10 &lt;= 2 ~ '</a:t>
            </a:r>
            <a:r>
              <a:rPr lang="en-IN" sz="1100" dirty="0" err="1"/>
              <a:t>BadDay</a:t>
            </a:r>
            <a:r>
              <a:rPr lang="en-IN" sz="1100" dirty="0"/>
              <a:t>',</a:t>
            </a:r>
          </a:p>
          <a:p>
            <a:pPr marL="0" indent="0">
              <a:buNone/>
            </a:pPr>
            <a:r>
              <a:rPr lang="en-IN" sz="1100" dirty="0"/>
              <a:t>    TRUE ~ 'Unknown'</a:t>
            </a:r>
          </a:p>
          <a:p>
            <a:pPr marL="0" indent="0">
              <a:buNone/>
            </a:pPr>
            <a:r>
              <a:rPr lang="en-IN" sz="1100" dirty="0"/>
              <a:t>  )</a:t>
            </a:r>
          </a:p>
          <a:p>
            <a:pPr marL="0" indent="0">
              <a:buNone/>
            </a:pPr>
            <a:r>
              <a:rPr lang="en-IN" sz="1100" dirty="0"/>
              <a:t>)</a:t>
            </a:r>
          </a:p>
          <a:p>
            <a:pPr marL="0" indent="0">
              <a:buNone/>
            </a:pPr>
            <a:r>
              <a:rPr lang="en-IN" sz="1100" dirty="0"/>
              <a:t># df$Q1 &lt;- </a:t>
            </a:r>
            <a:r>
              <a:rPr lang="en-IN" sz="1100" dirty="0" err="1"/>
              <a:t>ifelse</a:t>
            </a:r>
            <a:r>
              <a:rPr lang="en-IN" sz="1100" dirty="0"/>
              <a:t>(df$Q1 == 0, NA, df$Q1)</a:t>
            </a:r>
          </a:p>
          <a:p>
            <a:pPr marL="0" indent="0">
              <a:buNone/>
            </a:pPr>
            <a:r>
              <a:rPr lang="en-IN" sz="1100" dirty="0"/>
              <a:t># df$Q2 &lt;- </a:t>
            </a:r>
            <a:r>
              <a:rPr lang="en-IN" sz="1100" dirty="0" err="1"/>
              <a:t>ifelse</a:t>
            </a:r>
            <a:r>
              <a:rPr lang="en-IN" sz="1100" dirty="0"/>
              <a:t>(df$Q2 == 0, NA, df$Q2)</a:t>
            </a:r>
          </a:p>
          <a:p>
            <a:pPr marL="0" indent="0">
              <a:buNone/>
            </a:pPr>
            <a:r>
              <a:rPr lang="en-IN" sz="1100" dirty="0"/>
              <a:t># df$Q3 &lt;- </a:t>
            </a:r>
            <a:r>
              <a:rPr lang="en-IN" sz="1100" dirty="0" err="1"/>
              <a:t>ifelse</a:t>
            </a:r>
            <a:r>
              <a:rPr lang="en-IN" sz="1100" dirty="0"/>
              <a:t>(df$Q3 == 0, NA, df$Q3)</a:t>
            </a:r>
          </a:p>
          <a:p>
            <a:pPr marL="0" indent="0">
              <a:buNone/>
            </a:pPr>
            <a:r>
              <a:rPr lang="en-IN" sz="1100" dirty="0"/>
              <a:t># df$Q4 &lt;- </a:t>
            </a:r>
            <a:r>
              <a:rPr lang="en-IN" sz="1100" dirty="0" err="1"/>
              <a:t>ifelse</a:t>
            </a:r>
            <a:r>
              <a:rPr lang="en-IN" sz="1100" dirty="0"/>
              <a:t>(df$Q4 == 0, NA, df$Q4)</a:t>
            </a:r>
          </a:p>
          <a:p>
            <a:pPr marL="0" indent="0">
              <a:buNone/>
            </a:pPr>
            <a:r>
              <a:rPr lang="en-IN" sz="1100" dirty="0"/>
              <a:t># df$Q5 &lt;- </a:t>
            </a:r>
            <a:r>
              <a:rPr lang="en-IN" sz="1100" dirty="0" err="1"/>
              <a:t>ifelse</a:t>
            </a:r>
            <a:r>
              <a:rPr lang="en-IN" sz="1100" dirty="0"/>
              <a:t>(df$Q5 == 0, NA, df$Q5)</a:t>
            </a:r>
          </a:p>
          <a:p>
            <a:pPr marL="0" indent="0">
              <a:buNone/>
            </a:pPr>
            <a:r>
              <a:rPr lang="en-IN" sz="1100" dirty="0"/>
              <a:t># df$Q6 &lt;- </a:t>
            </a:r>
            <a:r>
              <a:rPr lang="en-IN" sz="1100" dirty="0" err="1"/>
              <a:t>ifelse</a:t>
            </a:r>
            <a:r>
              <a:rPr lang="en-IN" sz="1100" dirty="0"/>
              <a:t>(df$Q6 == 0, NA, df$Q6)</a:t>
            </a:r>
          </a:p>
          <a:p>
            <a:pPr marL="0" indent="0">
              <a:buNone/>
            </a:pPr>
            <a:r>
              <a:rPr lang="en-IN" sz="1100" dirty="0"/>
              <a:t># df$Q7 &lt;- </a:t>
            </a:r>
            <a:r>
              <a:rPr lang="en-IN" sz="1100" dirty="0" err="1"/>
              <a:t>ifelse</a:t>
            </a:r>
            <a:r>
              <a:rPr lang="en-IN" sz="1100" dirty="0"/>
              <a:t>(df$Q7 == 0, NA, df$Q7)</a:t>
            </a:r>
          </a:p>
          <a:p>
            <a:pPr marL="0" indent="0">
              <a:buNone/>
            </a:pPr>
            <a:r>
              <a:rPr lang="en-IN" sz="1100" dirty="0"/>
              <a:t># df$Q8 &lt;- </a:t>
            </a:r>
            <a:r>
              <a:rPr lang="en-IN" sz="1100" dirty="0" err="1"/>
              <a:t>ifelse</a:t>
            </a:r>
            <a:r>
              <a:rPr lang="en-IN" sz="1100" dirty="0"/>
              <a:t>(df$Q8 == 0, NA, df$Q8)</a:t>
            </a:r>
          </a:p>
          <a:p>
            <a:pPr marL="0" indent="0">
              <a:buNone/>
            </a:pPr>
            <a:r>
              <a:rPr lang="en-IN" sz="1100" dirty="0"/>
              <a:t># df$Q9 &lt;- </a:t>
            </a:r>
            <a:r>
              <a:rPr lang="en-IN" sz="1100" dirty="0" err="1"/>
              <a:t>ifelse</a:t>
            </a:r>
            <a:r>
              <a:rPr lang="en-IN" sz="1100" dirty="0"/>
              <a:t>(df$Q9 == 0, NA, df$Q9)</a:t>
            </a:r>
          </a:p>
          <a:p>
            <a:pPr marL="0" indent="0">
              <a:buNone/>
            </a:pPr>
            <a:endParaRPr lang="en-IN" sz="1100" dirty="0"/>
          </a:p>
        </p:txBody>
      </p:sp>
      <p:sp>
        <p:nvSpPr>
          <p:cNvPr id="4" name="TextBox 3">
            <a:extLst>
              <a:ext uri="{FF2B5EF4-FFF2-40B4-BE49-F238E27FC236}">
                <a16:creationId xmlns:a16="http://schemas.microsoft.com/office/drawing/2014/main" id="{CF872D78-ECDB-4B1A-ABE4-B04461887726}"/>
              </a:ext>
            </a:extLst>
          </p:cNvPr>
          <p:cNvSpPr txBox="1"/>
          <p:nvPr/>
        </p:nvSpPr>
        <p:spPr>
          <a:xfrm>
            <a:off x="5326602" y="1270000"/>
            <a:ext cx="4086375" cy="2631490"/>
          </a:xfrm>
          <a:prstGeom prst="rect">
            <a:avLst/>
          </a:prstGeom>
          <a:noFill/>
        </p:spPr>
        <p:txBody>
          <a:bodyPr wrap="none" rtlCol="0">
            <a:spAutoFit/>
          </a:bodyPr>
          <a:lstStyle/>
          <a:p>
            <a:r>
              <a:rPr lang="en-IN" sz="1100" dirty="0"/>
              <a:t>df$Q1 &lt;- </a:t>
            </a:r>
            <a:r>
              <a:rPr lang="en-IN" sz="1100" dirty="0" err="1"/>
              <a:t>as.factor</a:t>
            </a:r>
            <a:r>
              <a:rPr lang="en-IN" sz="1100" dirty="0"/>
              <a:t>(df$Q1)</a:t>
            </a:r>
          </a:p>
          <a:p>
            <a:r>
              <a:rPr lang="en-IN" sz="1100" dirty="0"/>
              <a:t>df$Q2 &lt;- </a:t>
            </a:r>
            <a:r>
              <a:rPr lang="en-IN" sz="1100" dirty="0" err="1"/>
              <a:t>as.factor</a:t>
            </a:r>
            <a:r>
              <a:rPr lang="en-IN" sz="1100" dirty="0"/>
              <a:t>(df$Q2)</a:t>
            </a:r>
          </a:p>
          <a:p>
            <a:r>
              <a:rPr lang="en-IN" sz="1100" dirty="0"/>
              <a:t>df$Q3 &lt;- </a:t>
            </a:r>
            <a:r>
              <a:rPr lang="en-IN" sz="1100" dirty="0" err="1"/>
              <a:t>as.factor</a:t>
            </a:r>
            <a:r>
              <a:rPr lang="en-IN" sz="1100" dirty="0"/>
              <a:t>(df$Q3)</a:t>
            </a:r>
          </a:p>
          <a:p>
            <a:r>
              <a:rPr lang="en-IN" sz="1100" dirty="0"/>
              <a:t>df$Q4 &lt;- </a:t>
            </a:r>
            <a:r>
              <a:rPr lang="en-IN" sz="1100" dirty="0" err="1"/>
              <a:t>as.factor</a:t>
            </a:r>
            <a:r>
              <a:rPr lang="en-IN" sz="1100" dirty="0"/>
              <a:t>(df$Q4)</a:t>
            </a:r>
          </a:p>
          <a:p>
            <a:r>
              <a:rPr lang="en-IN" sz="1100" dirty="0"/>
              <a:t>df$Q5 &lt;- </a:t>
            </a:r>
            <a:r>
              <a:rPr lang="en-IN" sz="1100" dirty="0" err="1"/>
              <a:t>as.factor</a:t>
            </a:r>
            <a:r>
              <a:rPr lang="en-IN" sz="1100" dirty="0"/>
              <a:t>(df$Q5)</a:t>
            </a:r>
          </a:p>
          <a:p>
            <a:r>
              <a:rPr lang="en-IN" sz="1100" dirty="0"/>
              <a:t>df$Q6 &lt;- </a:t>
            </a:r>
            <a:r>
              <a:rPr lang="en-IN" sz="1100" dirty="0" err="1"/>
              <a:t>as.factor</a:t>
            </a:r>
            <a:r>
              <a:rPr lang="en-IN" sz="1100" dirty="0"/>
              <a:t>(df$Q6)</a:t>
            </a:r>
          </a:p>
          <a:p>
            <a:r>
              <a:rPr lang="en-IN" sz="1100" dirty="0"/>
              <a:t>df$Q7 &lt;- </a:t>
            </a:r>
            <a:r>
              <a:rPr lang="en-IN" sz="1100" dirty="0" err="1"/>
              <a:t>as.factor</a:t>
            </a:r>
            <a:r>
              <a:rPr lang="en-IN" sz="1100" dirty="0"/>
              <a:t>(df$Q7)</a:t>
            </a:r>
          </a:p>
          <a:p>
            <a:r>
              <a:rPr lang="en-IN" sz="1100" dirty="0"/>
              <a:t>df$Q8 &lt;- </a:t>
            </a:r>
            <a:r>
              <a:rPr lang="en-IN" sz="1100" dirty="0" err="1"/>
              <a:t>as.factor</a:t>
            </a:r>
            <a:r>
              <a:rPr lang="en-IN" sz="1100" dirty="0"/>
              <a:t>(df$Q8)</a:t>
            </a:r>
          </a:p>
          <a:p>
            <a:r>
              <a:rPr lang="en-IN" sz="1100" dirty="0"/>
              <a:t>df$Q9 &lt;- </a:t>
            </a:r>
            <a:r>
              <a:rPr lang="en-IN" sz="1100" dirty="0" err="1"/>
              <a:t>as.factor</a:t>
            </a:r>
            <a:r>
              <a:rPr lang="en-IN" sz="1100" dirty="0"/>
              <a:t>(df$Q9)</a:t>
            </a:r>
          </a:p>
          <a:p>
            <a:r>
              <a:rPr lang="en-IN" sz="1100" dirty="0"/>
              <a:t>df$Q10 &lt;- </a:t>
            </a:r>
            <a:r>
              <a:rPr lang="en-IN" sz="1100" dirty="0" err="1"/>
              <a:t>as.factor</a:t>
            </a:r>
            <a:r>
              <a:rPr lang="en-IN" sz="1100" dirty="0"/>
              <a:t>(df$Q10)</a:t>
            </a:r>
          </a:p>
          <a:p>
            <a:r>
              <a:rPr lang="en-IN" sz="1100" dirty="0" err="1"/>
              <a:t>df$Date</a:t>
            </a:r>
            <a:r>
              <a:rPr lang="en-IN" sz="1100" dirty="0"/>
              <a:t> &lt;- </a:t>
            </a:r>
            <a:r>
              <a:rPr lang="en-IN" sz="1100" dirty="0" err="1"/>
              <a:t>as.Date</a:t>
            </a:r>
            <a:r>
              <a:rPr lang="en-IN" sz="1100" dirty="0"/>
              <a:t>(</a:t>
            </a:r>
            <a:r>
              <a:rPr lang="en-IN" sz="1100" dirty="0" err="1"/>
              <a:t>df$Date</a:t>
            </a:r>
            <a:r>
              <a:rPr lang="en-IN" sz="1100" dirty="0"/>
              <a:t>, "%m/%d/%Y")</a:t>
            </a:r>
          </a:p>
          <a:p>
            <a:r>
              <a:rPr lang="en-IN" sz="1100" dirty="0" err="1"/>
              <a:t>df$DayofWeek</a:t>
            </a:r>
            <a:r>
              <a:rPr lang="en-IN" sz="1100" dirty="0"/>
              <a:t> &lt;- </a:t>
            </a:r>
            <a:r>
              <a:rPr lang="en-IN" sz="1100" dirty="0" err="1"/>
              <a:t>strftime</a:t>
            </a:r>
            <a:r>
              <a:rPr lang="en-IN" sz="1100" dirty="0"/>
              <a:t>(</a:t>
            </a:r>
            <a:r>
              <a:rPr lang="en-IN" sz="1100" dirty="0" err="1"/>
              <a:t>df$Date</a:t>
            </a:r>
            <a:r>
              <a:rPr lang="en-IN" sz="1100" dirty="0"/>
              <a:t>, "%A")</a:t>
            </a:r>
          </a:p>
          <a:p>
            <a:r>
              <a:rPr lang="en-IN" sz="1100" dirty="0" err="1"/>
              <a:t>df$GDBD_N</a:t>
            </a:r>
            <a:r>
              <a:rPr lang="en-IN" sz="1100" dirty="0"/>
              <a:t> &lt;- </a:t>
            </a:r>
            <a:r>
              <a:rPr lang="en-IN" sz="1100" dirty="0" err="1"/>
              <a:t>as.numeric</a:t>
            </a:r>
            <a:r>
              <a:rPr lang="en-IN" sz="1100" dirty="0"/>
              <a:t>(</a:t>
            </a:r>
            <a:r>
              <a:rPr lang="en-IN" sz="1100" dirty="0" err="1"/>
              <a:t>ifelse</a:t>
            </a:r>
            <a:r>
              <a:rPr lang="en-IN" sz="1100" dirty="0"/>
              <a:t>(</a:t>
            </a:r>
            <a:r>
              <a:rPr lang="en-IN" sz="1100" dirty="0" err="1"/>
              <a:t>df$GDBD</a:t>
            </a:r>
            <a:r>
              <a:rPr lang="en-IN" sz="1100" dirty="0"/>
              <a:t> == 'GoodDay', 1, 0))</a:t>
            </a:r>
          </a:p>
          <a:p>
            <a:r>
              <a:rPr lang="en-IN" sz="1100" dirty="0"/>
              <a:t>df &lt;- filter(df, </a:t>
            </a:r>
            <a:r>
              <a:rPr lang="en-IN" sz="1100" dirty="0" err="1"/>
              <a:t>DayofWeek</a:t>
            </a:r>
            <a:r>
              <a:rPr lang="en-IN" sz="1100" dirty="0"/>
              <a:t> != 'Saturday')</a:t>
            </a:r>
          </a:p>
          <a:p>
            <a:r>
              <a:rPr lang="en-IN" sz="1100" dirty="0"/>
              <a:t>df &lt;- filter(df, </a:t>
            </a:r>
            <a:r>
              <a:rPr lang="en-IN" sz="1100" dirty="0" err="1"/>
              <a:t>DayofWeek</a:t>
            </a:r>
            <a:r>
              <a:rPr lang="en-IN" sz="1100" dirty="0"/>
              <a:t> != 'Sunday')</a:t>
            </a:r>
          </a:p>
        </p:txBody>
      </p:sp>
      <p:pic>
        <p:nvPicPr>
          <p:cNvPr id="5" name="Picture 4">
            <a:extLst>
              <a:ext uri="{FF2B5EF4-FFF2-40B4-BE49-F238E27FC236}">
                <a16:creationId xmlns:a16="http://schemas.microsoft.com/office/drawing/2014/main" id="{9D9ECF3C-B78B-D94F-9E51-29CA9A022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custDataLst>
      <p:tags r:id="rId1"/>
    </p:custDataLst>
    <p:extLst>
      <p:ext uri="{BB962C8B-B14F-4D97-AF65-F5344CB8AC3E}">
        <p14:creationId xmlns:p14="http://schemas.microsoft.com/office/powerpoint/2010/main" val="108704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46C0-4D7F-4513-B19C-5C125DFEB713}"/>
              </a:ext>
            </a:extLst>
          </p:cNvPr>
          <p:cNvSpPr>
            <a:spLocks noGrp="1"/>
          </p:cNvSpPr>
          <p:nvPr>
            <p:ph type="title"/>
          </p:nvPr>
        </p:nvSpPr>
        <p:spPr/>
        <p:txBody>
          <a:bodyPr/>
          <a:lstStyle/>
          <a:p>
            <a:r>
              <a:rPr lang="en-IN" dirty="0"/>
              <a:t>Code (Variable Inspection)</a:t>
            </a:r>
          </a:p>
        </p:txBody>
      </p:sp>
      <p:sp>
        <p:nvSpPr>
          <p:cNvPr id="3" name="Content Placeholder 2">
            <a:extLst>
              <a:ext uri="{FF2B5EF4-FFF2-40B4-BE49-F238E27FC236}">
                <a16:creationId xmlns:a16="http://schemas.microsoft.com/office/drawing/2014/main" id="{D2FF26D7-49B3-4D40-959A-48DB6C928BA9}"/>
              </a:ext>
            </a:extLst>
          </p:cNvPr>
          <p:cNvSpPr>
            <a:spLocks noGrp="1"/>
          </p:cNvSpPr>
          <p:nvPr>
            <p:ph idx="1"/>
          </p:nvPr>
        </p:nvSpPr>
        <p:spPr>
          <a:xfrm>
            <a:off x="677334" y="1270000"/>
            <a:ext cx="3983443" cy="4447219"/>
          </a:xfrm>
        </p:spPr>
        <p:txBody>
          <a:bodyPr>
            <a:noAutofit/>
          </a:bodyPr>
          <a:lstStyle/>
          <a:p>
            <a:pPr marL="0" indent="0">
              <a:buNone/>
            </a:pPr>
            <a:r>
              <a:rPr lang="en-IN" sz="1100" dirty="0"/>
              <a:t>df %&gt;% </a:t>
            </a:r>
            <a:r>
              <a:rPr lang="en-IN" sz="1100" dirty="0" err="1"/>
              <a:t>ggplot</a:t>
            </a:r>
            <a:r>
              <a:rPr lang="en-IN" sz="1100" dirty="0"/>
              <a:t>(</a:t>
            </a:r>
            <a:r>
              <a:rPr lang="en-IN" sz="1100" dirty="0" err="1"/>
              <a:t>aes</a:t>
            </a:r>
            <a:r>
              <a:rPr lang="en-IN" sz="1100" dirty="0"/>
              <a:t>(x = df$Q1, fill = factor(GDBD))) +</a:t>
            </a:r>
          </a:p>
          <a:p>
            <a:pPr marL="0" indent="0">
              <a:buNone/>
            </a:pPr>
            <a:r>
              <a:rPr lang="en-IN" sz="1100" dirty="0"/>
              <a:t>  </a:t>
            </a:r>
            <a:r>
              <a:rPr lang="en-IN" sz="1100" dirty="0" err="1"/>
              <a:t>geom_bar</a:t>
            </a:r>
            <a:r>
              <a:rPr lang="en-IN" sz="1100" dirty="0"/>
              <a:t>()</a:t>
            </a:r>
          </a:p>
          <a:p>
            <a:pPr marL="0" indent="0">
              <a:buNone/>
            </a:pPr>
            <a:r>
              <a:rPr lang="en-IN" sz="1100" dirty="0"/>
              <a:t>df %&gt;% </a:t>
            </a:r>
            <a:r>
              <a:rPr lang="en-IN" sz="1100" dirty="0" err="1"/>
              <a:t>ggplot</a:t>
            </a:r>
            <a:r>
              <a:rPr lang="en-IN" sz="1100" dirty="0"/>
              <a:t>(</a:t>
            </a:r>
            <a:r>
              <a:rPr lang="en-IN" sz="1100" dirty="0" err="1"/>
              <a:t>aes</a:t>
            </a:r>
            <a:r>
              <a:rPr lang="en-IN" sz="1100" dirty="0"/>
              <a:t>(x = df$Q2, fill = factor(GDBD))) +</a:t>
            </a:r>
          </a:p>
          <a:p>
            <a:pPr marL="0" indent="0">
              <a:buNone/>
            </a:pPr>
            <a:r>
              <a:rPr lang="en-IN" sz="1100" dirty="0"/>
              <a:t>  </a:t>
            </a:r>
            <a:r>
              <a:rPr lang="en-IN" sz="1100" dirty="0" err="1"/>
              <a:t>geom_bar</a:t>
            </a:r>
            <a:r>
              <a:rPr lang="en-IN" sz="1100" dirty="0"/>
              <a:t>()</a:t>
            </a:r>
          </a:p>
          <a:p>
            <a:pPr marL="0" indent="0">
              <a:buNone/>
            </a:pPr>
            <a:r>
              <a:rPr lang="en-IN" sz="1100" dirty="0"/>
              <a:t>df %&gt;% </a:t>
            </a:r>
            <a:r>
              <a:rPr lang="en-IN" sz="1100" dirty="0" err="1"/>
              <a:t>ggplot</a:t>
            </a:r>
            <a:r>
              <a:rPr lang="en-IN" sz="1100" dirty="0"/>
              <a:t>(</a:t>
            </a:r>
            <a:r>
              <a:rPr lang="en-IN" sz="1100" dirty="0" err="1"/>
              <a:t>aes</a:t>
            </a:r>
            <a:r>
              <a:rPr lang="en-IN" sz="1100" dirty="0"/>
              <a:t>(x = df$Q3, fill = factor(GDBD))) +</a:t>
            </a:r>
          </a:p>
          <a:p>
            <a:pPr marL="0" indent="0">
              <a:buNone/>
            </a:pPr>
            <a:r>
              <a:rPr lang="en-IN" sz="1100" dirty="0"/>
              <a:t>  </a:t>
            </a:r>
            <a:r>
              <a:rPr lang="en-IN" sz="1100" dirty="0" err="1"/>
              <a:t>geom_bar</a:t>
            </a:r>
            <a:r>
              <a:rPr lang="en-IN" sz="1100" dirty="0"/>
              <a:t>()</a:t>
            </a:r>
          </a:p>
          <a:p>
            <a:pPr marL="0" indent="0">
              <a:buNone/>
            </a:pPr>
            <a:r>
              <a:rPr lang="en-IN" sz="1100" dirty="0"/>
              <a:t>df %&gt;% </a:t>
            </a:r>
            <a:r>
              <a:rPr lang="en-IN" sz="1100" dirty="0" err="1"/>
              <a:t>ggplot</a:t>
            </a:r>
            <a:r>
              <a:rPr lang="en-IN" sz="1100" dirty="0"/>
              <a:t>(</a:t>
            </a:r>
            <a:r>
              <a:rPr lang="en-IN" sz="1100" dirty="0" err="1"/>
              <a:t>aes</a:t>
            </a:r>
            <a:r>
              <a:rPr lang="en-IN" sz="1100" dirty="0"/>
              <a:t>(x = df$Q4, fill = factor(GDBD))) +</a:t>
            </a:r>
          </a:p>
          <a:p>
            <a:pPr marL="0" indent="0">
              <a:buNone/>
            </a:pPr>
            <a:r>
              <a:rPr lang="en-IN" sz="1100" dirty="0"/>
              <a:t>  </a:t>
            </a:r>
            <a:r>
              <a:rPr lang="en-IN" sz="1100" dirty="0" err="1"/>
              <a:t>geom_bar</a:t>
            </a:r>
            <a:r>
              <a:rPr lang="en-IN" sz="1100" dirty="0"/>
              <a:t>()</a:t>
            </a:r>
          </a:p>
          <a:p>
            <a:pPr marL="0" indent="0">
              <a:buNone/>
            </a:pPr>
            <a:r>
              <a:rPr lang="en-IN" sz="1100" dirty="0"/>
              <a:t>df %&gt;% </a:t>
            </a:r>
            <a:r>
              <a:rPr lang="en-IN" sz="1100" dirty="0" err="1"/>
              <a:t>ggplot</a:t>
            </a:r>
            <a:r>
              <a:rPr lang="en-IN" sz="1100" dirty="0"/>
              <a:t>(</a:t>
            </a:r>
            <a:r>
              <a:rPr lang="en-IN" sz="1100" dirty="0" err="1"/>
              <a:t>aes</a:t>
            </a:r>
            <a:r>
              <a:rPr lang="en-IN" sz="1100" dirty="0"/>
              <a:t>(x = df$Q5, fill = factor(GDBD))) +</a:t>
            </a:r>
          </a:p>
          <a:p>
            <a:pPr marL="0" indent="0">
              <a:buNone/>
            </a:pPr>
            <a:r>
              <a:rPr lang="en-IN" sz="1100" dirty="0"/>
              <a:t>  </a:t>
            </a:r>
            <a:r>
              <a:rPr lang="en-IN" sz="1100" dirty="0" err="1"/>
              <a:t>geom_bar</a:t>
            </a:r>
            <a:r>
              <a:rPr lang="en-IN" sz="1100" dirty="0"/>
              <a:t>()</a:t>
            </a:r>
          </a:p>
          <a:p>
            <a:pPr marL="0" indent="0">
              <a:buNone/>
            </a:pPr>
            <a:r>
              <a:rPr lang="en-IN" sz="1100" dirty="0"/>
              <a:t>df %&gt;% </a:t>
            </a:r>
            <a:r>
              <a:rPr lang="en-IN" sz="1100" dirty="0" err="1"/>
              <a:t>ggplot</a:t>
            </a:r>
            <a:r>
              <a:rPr lang="en-IN" sz="1100" dirty="0"/>
              <a:t>(</a:t>
            </a:r>
            <a:r>
              <a:rPr lang="en-IN" sz="1100" dirty="0" err="1"/>
              <a:t>aes</a:t>
            </a:r>
            <a:r>
              <a:rPr lang="en-IN" sz="1100" dirty="0"/>
              <a:t>(x = df$Q6, fill = factor(GDBD))) +</a:t>
            </a:r>
          </a:p>
          <a:p>
            <a:pPr marL="0" indent="0">
              <a:buNone/>
            </a:pPr>
            <a:r>
              <a:rPr lang="en-IN" sz="1100" dirty="0"/>
              <a:t>  </a:t>
            </a:r>
            <a:r>
              <a:rPr lang="en-IN" sz="1100" dirty="0" err="1"/>
              <a:t>geom_bar</a:t>
            </a:r>
            <a:r>
              <a:rPr lang="en-IN" sz="1100" dirty="0"/>
              <a:t>()</a:t>
            </a:r>
          </a:p>
          <a:p>
            <a:pPr marL="0" indent="0">
              <a:buNone/>
            </a:pPr>
            <a:r>
              <a:rPr lang="en-IN" sz="1100" dirty="0"/>
              <a:t>df %&gt;% </a:t>
            </a:r>
            <a:r>
              <a:rPr lang="en-IN" sz="1100" dirty="0" err="1"/>
              <a:t>ggplot</a:t>
            </a:r>
            <a:r>
              <a:rPr lang="en-IN" sz="1100" dirty="0"/>
              <a:t>(</a:t>
            </a:r>
            <a:r>
              <a:rPr lang="en-IN" sz="1100" dirty="0" err="1"/>
              <a:t>aes</a:t>
            </a:r>
            <a:r>
              <a:rPr lang="en-IN" sz="1100" dirty="0"/>
              <a:t>(x = df$Q7, fill = factor(GDBD))) +</a:t>
            </a:r>
          </a:p>
          <a:p>
            <a:pPr marL="0" indent="0">
              <a:buNone/>
            </a:pPr>
            <a:r>
              <a:rPr lang="en-IN" sz="1100" dirty="0"/>
              <a:t>  </a:t>
            </a:r>
            <a:r>
              <a:rPr lang="en-IN" sz="1100" dirty="0" err="1"/>
              <a:t>geom_bar</a:t>
            </a:r>
            <a:r>
              <a:rPr lang="en-IN" sz="1100" dirty="0"/>
              <a:t>()</a:t>
            </a:r>
          </a:p>
        </p:txBody>
      </p:sp>
      <p:sp>
        <p:nvSpPr>
          <p:cNvPr id="4" name="TextBox 3">
            <a:extLst>
              <a:ext uri="{FF2B5EF4-FFF2-40B4-BE49-F238E27FC236}">
                <a16:creationId xmlns:a16="http://schemas.microsoft.com/office/drawing/2014/main" id="{3847C0D7-24D8-4155-AF65-B34C9CE0D209}"/>
              </a:ext>
            </a:extLst>
          </p:cNvPr>
          <p:cNvSpPr txBox="1"/>
          <p:nvPr/>
        </p:nvSpPr>
        <p:spPr>
          <a:xfrm>
            <a:off x="5140171" y="1270000"/>
            <a:ext cx="3974165" cy="1615827"/>
          </a:xfrm>
          <a:prstGeom prst="rect">
            <a:avLst/>
          </a:prstGeom>
          <a:noFill/>
        </p:spPr>
        <p:txBody>
          <a:bodyPr wrap="none" rtlCol="0">
            <a:spAutoFit/>
          </a:bodyPr>
          <a:lstStyle/>
          <a:p>
            <a:r>
              <a:rPr lang="en-IN" sz="1100" dirty="0"/>
              <a:t>df %&gt;% </a:t>
            </a:r>
            <a:r>
              <a:rPr lang="en-IN" sz="1100" dirty="0" err="1"/>
              <a:t>ggplot</a:t>
            </a:r>
            <a:r>
              <a:rPr lang="en-IN" sz="1100" dirty="0"/>
              <a:t>(</a:t>
            </a:r>
            <a:r>
              <a:rPr lang="en-IN" sz="1100" dirty="0" err="1"/>
              <a:t>aes</a:t>
            </a:r>
            <a:r>
              <a:rPr lang="en-IN" sz="1100" dirty="0"/>
              <a:t>(x = df$Q8, fill = factor(GDBD))) +</a:t>
            </a:r>
          </a:p>
          <a:p>
            <a:r>
              <a:rPr lang="en-IN" sz="1100" dirty="0"/>
              <a:t>  </a:t>
            </a:r>
            <a:r>
              <a:rPr lang="en-IN" sz="1100" dirty="0" err="1"/>
              <a:t>geom_bar</a:t>
            </a:r>
            <a:r>
              <a:rPr lang="en-IN" sz="1100" dirty="0"/>
              <a:t>()</a:t>
            </a:r>
          </a:p>
          <a:p>
            <a:r>
              <a:rPr lang="en-IN" sz="1100" dirty="0"/>
              <a:t>df %&gt;% </a:t>
            </a:r>
            <a:r>
              <a:rPr lang="en-IN" sz="1100" dirty="0" err="1"/>
              <a:t>ggplot</a:t>
            </a:r>
            <a:r>
              <a:rPr lang="en-IN" sz="1100" dirty="0"/>
              <a:t>(</a:t>
            </a:r>
            <a:r>
              <a:rPr lang="en-IN" sz="1100" dirty="0" err="1"/>
              <a:t>aes</a:t>
            </a:r>
            <a:r>
              <a:rPr lang="en-IN" sz="1100" dirty="0"/>
              <a:t>(x = df$Q9, fill = factor(GDBD))) +</a:t>
            </a:r>
          </a:p>
          <a:p>
            <a:r>
              <a:rPr lang="en-IN" sz="1100" dirty="0"/>
              <a:t>  </a:t>
            </a:r>
            <a:r>
              <a:rPr lang="en-IN" sz="1100" dirty="0" err="1"/>
              <a:t>geom_bar</a:t>
            </a:r>
            <a:r>
              <a:rPr lang="en-IN" sz="1100" dirty="0"/>
              <a:t>()</a:t>
            </a:r>
          </a:p>
          <a:p>
            <a:r>
              <a:rPr lang="en-IN" sz="1100" dirty="0"/>
              <a:t>df %&gt;% </a:t>
            </a:r>
            <a:r>
              <a:rPr lang="en-IN" sz="1100" dirty="0" err="1"/>
              <a:t>ggplot</a:t>
            </a:r>
            <a:r>
              <a:rPr lang="en-IN" sz="1100" dirty="0"/>
              <a:t>(</a:t>
            </a:r>
            <a:r>
              <a:rPr lang="en-IN" sz="1100" dirty="0" err="1"/>
              <a:t>aes</a:t>
            </a:r>
            <a:r>
              <a:rPr lang="en-IN" sz="1100" dirty="0"/>
              <a:t>(x = df$Q10, fill = factor(GDBD))) +</a:t>
            </a:r>
          </a:p>
          <a:p>
            <a:r>
              <a:rPr lang="en-IN" sz="1100" dirty="0"/>
              <a:t>  </a:t>
            </a:r>
            <a:r>
              <a:rPr lang="en-IN" sz="1100" dirty="0" err="1"/>
              <a:t>geom_bar</a:t>
            </a:r>
            <a:r>
              <a:rPr lang="en-IN" sz="1100" dirty="0"/>
              <a:t>()</a:t>
            </a:r>
          </a:p>
          <a:p>
            <a:r>
              <a:rPr lang="en-IN" sz="1100" dirty="0"/>
              <a:t>df %&gt;% </a:t>
            </a:r>
            <a:r>
              <a:rPr lang="en-IN" sz="1100" dirty="0" err="1"/>
              <a:t>ggplot</a:t>
            </a:r>
            <a:r>
              <a:rPr lang="en-IN" sz="1100" dirty="0"/>
              <a:t>(</a:t>
            </a:r>
            <a:r>
              <a:rPr lang="en-IN" sz="1100" dirty="0" err="1"/>
              <a:t>aes</a:t>
            </a:r>
            <a:r>
              <a:rPr lang="en-IN" sz="1100" dirty="0"/>
              <a:t>(x = </a:t>
            </a:r>
            <a:r>
              <a:rPr lang="en-IN" sz="1100" dirty="0" err="1"/>
              <a:t>df$DayofWeek</a:t>
            </a:r>
            <a:r>
              <a:rPr lang="en-IN" sz="1100" dirty="0"/>
              <a:t>, fill = factor(GDBD))) +</a:t>
            </a:r>
          </a:p>
          <a:p>
            <a:r>
              <a:rPr lang="en-IN" sz="1100" dirty="0"/>
              <a:t>  </a:t>
            </a:r>
            <a:r>
              <a:rPr lang="en-IN" sz="1100" dirty="0" err="1"/>
              <a:t>geom_bar</a:t>
            </a:r>
            <a:r>
              <a:rPr lang="en-IN" sz="1100" dirty="0"/>
              <a:t>()</a:t>
            </a:r>
          </a:p>
          <a:p>
            <a:endParaRPr lang="en-IN" sz="1100" dirty="0"/>
          </a:p>
        </p:txBody>
      </p:sp>
      <p:pic>
        <p:nvPicPr>
          <p:cNvPr id="5" name="Picture 4">
            <a:extLst>
              <a:ext uri="{FF2B5EF4-FFF2-40B4-BE49-F238E27FC236}">
                <a16:creationId xmlns:a16="http://schemas.microsoft.com/office/drawing/2014/main" id="{DA4E8F90-D7D7-724A-9416-B5B918540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custDataLst>
      <p:tags r:id="rId1"/>
    </p:custDataLst>
    <p:extLst>
      <p:ext uri="{BB962C8B-B14F-4D97-AF65-F5344CB8AC3E}">
        <p14:creationId xmlns:p14="http://schemas.microsoft.com/office/powerpoint/2010/main" val="1858107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1659-E65E-4BA4-B172-452A70E88A2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D4AAC76-475D-4861-8C68-A1C211D410DF}"/>
              </a:ext>
            </a:extLst>
          </p:cNvPr>
          <p:cNvSpPr>
            <a:spLocks noGrp="1"/>
          </p:cNvSpPr>
          <p:nvPr>
            <p:ph idx="1"/>
          </p:nvPr>
        </p:nvSpPr>
        <p:spPr>
          <a:xfrm>
            <a:off x="677334" y="1270000"/>
            <a:ext cx="8596668" cy="3880773"/>
          </a:xfrm>
        </p:spPr>
        <p:txBody>
          <a:bodyPr>
            <a:noAutofit/>
          </a:bodyPr>
          <a:lstStyle/>
          <a:p>
            <a:r>
              <a:rPr lang="en-IN" sz="1600" dirty="0"/>
              <a:t>The whole project is to create a intelligent bot which can interact with Slack and predefined databases to provide output. The process of creating it is by using Web API methods available to bots.</a:t>
            </a:r>
          </a:p>
          <a:p>
            <a:r>
              <a:rPr lang="en-IN" sz="1600" dirty="0"/>
              <a:t>The companies task management team have a vision to create an MVP for emotional tracking within the organization to understand if it is a good day or bad day in the company and report it to the top management in the organization. </a:t>
            </a:r>
          </a:p>
          <a:p>
            <a:r>
              <a:rPr lang="en-IN" sz="1600" dirty="0"/>
              <a:t>After performing a successful manual research for two months in the organization they are now looking to create an automated working project which will be helpful within the organization and also serves as a product for external launch in the market.</a:t>
            </a:r>
          </a:p>
          <a:p>
            <a:r>
              <a:rPr lang="en-IN" sz="1600" dirty="0"/>
              <a:t>Optum’s top management wants to know if it is a good day or bad day in the company for the very same reason. By knowing the emotional state of the employees, the colleagues and management can share empathy with the people who are having bad day. </a:t>
            </a:r>
          </a:p>
          <a:p>
            <a:r>
              <a:rPr lang="en-IN" sz="1600" dirty="0"/>
              <a:t>This empathy will give a feeling of belongingness to the employee as they will realize that the company cares about them and understand what phase they are going through. This will ultimately boost the morale of the employees and increase the efficiency. </a:t>
            </a:r>
          </a:p>
          <a:p>
            <a:endParaRPr lang="en-IN" sz="1600" dirty="0"/>
          </a:p>
        </p:txBody>
      </p:sp>
      <p:pic>
        <p:nvPicPr>
          <p:cNvPr id="4" name="Picture 3">
            <a:extLst>
              <a:ext uri="{FF2B5EF4-FFF2-40B4-BE49-F238E27FC236}">
                <a16:creationId xmlns:a16="http://schemas.microsoft.com/office/drawing/2014/main" id="{17B8B8A3-BA95-474A-9DB5-21E29A508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custDataLst>
      <p:tags r:id="rId1"/>
    </p:custDataLst>
    <p:extLst>
      <p:ext uri="{BB962C8B-B14F-4D97-AF65-F5344CB8AC3E}">
        <p14:creationId xmlns:p14="http://schemas.microsoft.com/office/powerpoint/2010/main" val="3620532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7C5B-E931-47A4-897B-AA9E5CA43118}"/>
              </a:ext>
            </a:extLst>
          </p:cNvPr>
          <p:cNvSpPr>
            <a:spLocks noGrp="1"/>
          </p:cNvSpPr>
          <p:nvPr>
            <p:ph type="title"/>
          </p:nvPr>
        </p:nvSpPr>
        <p:spPr/>
        <p:txBody>
          <a:bodyPr/>
          <a:lstStyle/>
          <a:p>
            <a:r>
              <a:rPr lang="en-IN" dirty="0"/>
              <a:t>Code (Model Split)</a:t>
            </a:r>
          </a:p>
        </p:txBody>
      </p:sp>
      <p:sp>
        <p:nvSpPr>
          <p:cNvPr id="3" name="Content Placeholder 2">
            <a:extLst>
              <a:ext uri="{FF2B5EF4-FFF2-40B4-BE49-F238E27FC236}">
                <a16:creationId xmlns:a16="http://schemas.microsoft.com/office/drawing/2014/main" id="{6729C9FA-2759-46BC-AADD-699C3BF65E10}"/>
              </a:ext>
            </a:extLst>
          </p:cNvPr>
          <p:cNvSpPr>
            <a:spLocks noGrp="1"/>
          </p:cNvSpPr>
          <p:nvPr>
            <p:ph idx="1"/>
          </p:nvPr>
        </p:nvSpPr>
        <p:spPr>
          <a:xfrm>
            <a:off x="677334" y="1592419"/>
            <a:ext cx="8596668" cy="3880773"/>
          </a:xfrm>
        </p:spPr>
        <p:txBody>
          <a:bodyPr>
            <a:noAutofit/>
          </a:bodyPr>
          <a:lstStyle/>
          <a:p>
            <a:pPr marL="0" indent="0">
              <a:buNone/>
            </a:pPr>
            <a:r>
              <a:rPr lang="en-IN" sz="1100" dirty="0"/>
              <a:t>n &lt;- </a:t>
            </a:r>
            <a:r>
              <a:rPr lang="en-IN" sz="1100" dirty="0" err="1"/>
              <a:t>nrow</a:t>
            </a:r>
            <a:r>
              <a:rPr lang="en-IN" sz="1100" dirty="0"/>
              <a:t>(df)</a:t>
            </a:r>
          </a:p>
          <a:p>
            <a:pPr marL="0" indent="0">
              <a:buNone/>
            </a:pPr>
            <a:r>
              <a:rPr lang="en-IN" sz="1100" dirty="0" err="1"/>
              <a:t>set.seed</a:t>
            </a:r>
            <a:r>
              <a:rPr lang="en-IN" sz="1100" dirty="0"/>
              <a:t>(666)</a:t>
            </a:r>
          </a:p>
          <a:p>
            <a:pPr marL="0" indent="0">
              <a:buNone/>
            </a:pPr>
            <a:r>
              <a:rPr lang="en-IN" sz="1100" dirty="0" err="1"/>
              <a:t>train_ind</a:t>
            </a:r>
            <a:r>
              <a:rPr lang="en-IN" sz="1100" dirty="0"/>
              <a:t> &lt;- sample(</a:t>
            </a:r>
            <a:r>
              <a:rPr lang="en-IN" sz="1100" dirty="0" err="1"/>
              <a:t>seq_len</a:t>
            </a:r>
            <a:r>
              <a:rPr lang="en-IN" sz="1100" dirty="0"/>
              <a:t>(n), size = floor(0.8*n))</a:t>
            </a:r>
          </a:p>
          <a:p>
            <a:pPr marL="0" indent="0">
              <a:buNone/>
            </a:pPr>
            <a:r>
              <a:rPr lang="en-IN" sz="1100" dirty="0"/>
              <a:t>train &lt;- df[</a:t>
            </a:r>
            <a:r>
              <a:rPr lang="en-IN" sz="1100" dirty="0" err="1"/>
              <a:t>train_ind</a:t>
            </a:r>
            <a:r>
              <a:rPr lang="en-IN" sz="1100" dirty="0"/>
              <a:t>, ]</a:t>
            </a:r>
          </a:p>
          <a:p>
            <a:pPr marL="0" indent="0">
              <a:buNone/>
            </a:pPr>
            <a:r>
              <a:rPr lang="en-IN" sz="1100" dirty="0"/>
              <a:t>test &lt;- df[-</a:t>
            </a:r>
            <a:r>
              <a:rPr lang="en-IN" sz="1100" dirty="0" err="1"/>
              <a:t>train_ind</a:t>
            </a:r>
            <a:r>
              <a:rPr lang="en-IN" sz="1100" dirty="0"/>
              <a:t>, ]</a:t>
            </a:r>
          </a:p>
          <a:p>
            <a:pPr marL="0" indent="0">
              <a:buNone/>
            </a:pPr>
            <a:r>
              <a:rPr lang="en-IN" sz="1100" dirty="0"/>
              <a:t># Fit Model </a:t>
            </a:r>
          </a:p>
          <a:p>
            <a:pPr marL="0" indent="0">
              <a:buNone/>
            </a:pPr>
            <a:r>
              <a:rPr lang="en-IN" sz="1100" dirty="0" err="1"/>
              <a:t>lm</a:t>
            </a:r>
            <a:r>
              <a:rPr lang="en-IN" sz="1100" dirty="0"/>
              <a:t> &lt;- </a:t>
            </a:r>
            <a:r>
              <a:rPr lang="en-IN" sz="1100" dirty="0" err="1"/>
              <a:t>glm</a:t>
            </a:r>
            <a:r>
              <a:rPr lang="en-IN" sz="1100" dirty="0"/>
              <a:t>(GDBD_N ~ Q1 + Q2 + Q3 + Q4 + Q5 + Q6 + Q7 + Q8 + Q9 + </a:t>
            </a:r>
            <a:r>
              <a:rPr lang="en-IN" sz="1100" dirty="0" err="1"/>
              <a:t>DayofWeek</a:t>
            </a:r>
            <a:r>
              <a:rPr lang="en-IN" sz="1100" dirty="0"/>
              <a:t>, data = train, family = "binomial")</a:t>
            </a:r>
          </a:p>
          <a:p>
            <a:pPr marL="0" indent="0">
              <a:buNone/>
            </a:pPr>
            <a:r>
              <a:rPr lang="en-IN" sz="1100" dirty="0"/>
              <a:t>summary(</a:t>
            </a:r>
            <a:r>
              <a:rPr lang="en-IN" sz="1100" dirty="0" err="1"/>
              <a:t>lm</a:t>
            </a:r>
            <a:r>
              <a:rPr lang="en-IN" sz="1100" dirty="0"/>
              <a:t>)</a:t>
            </a:r>
          </a:p>
          <a:p>
            <a:pPr marL="0" indent="0">
              <a:buNone/>
            </a:pPr>
            <a:r>
              <a:rPr lang="en-IN" sz="1100" dirty="0" err="1"/>
              <a:t>train$pred_probs</a:t>
            </a:r>
            <a:r>
              <a:rPr lang="en-IN" sz="1100" dirty="0"/>
              <a:t> &lt;- predict(</a:t>
            </a:r>
            <a:r>
              <a:rPr lang="en-IN" sz="1100" dirty="0" err="1"/>
              <a:t>lm</a:t>
            </a:r>
            <a:r>
              <a:rPr lang="en-IN" sz="1100" dirty="0"/>
              <a:t>, train, type = 'response')</a:t>
            </a:r>
          </a:p>
          <a:p>
            <a:pPr marL="0" indent="0">
              <a:buNone/>
            </a:pPr>
            <a:r>
              <a:rPr lang="en-IN" sz="1100" dirty="0" err="1"/>
              <a:t>train$pred</a:t>
            </a:r>
            <a:r>
              <a:rPr lang="en-IN" sz="1100" dirty="0"/>
              <a:t> &lt;- </a:t>
            </a:r>
            <a:r>
              <a:rPr lang="en-IN" sz="1100" dirty="0" err="1"/>
              <a:t>ifelse</a:t>
            </a:r>
            <a:r>
              <a:rPr lang="en-IN" sz="1100" dirty="0"/>
              <a:t>(</a:t>
            </a:r>
            <a:r>
              <a:rPr lang="en-IN" sz="1100" dirty="0" err="1"/>
              <a:t>train$pred_probs</a:t>
            </a:r>
            <a:r>
              <a:rPr lang="en-IN" sz="1100" dirty="0"/>
              <a:t> &gt; 0.5, 1, 0)</a:t>
            </a:r>
          </a:p>
          <a:p>
            <a:pPr marL="0" indent="0">
              <a:buNone/>
            </a:pPr>
            <a:r>
              <a:rPr lang="en-IN" sz="1100" dirty="0" err="1"/>
              <a:t>test$pred_probs</a:t>
            </a:r>
            <a:r>
              <a:rPr lang="en-IN" sz="1100" dirty="0"/>
              <a:t> &lt;- predict(</a:t>
            </a:r>
            <a:r>
              <a:rPr lang="en-IN" sz="1100" dirty="0" err="1"/>
              <a:t>lm</a:t>
            </a:r>
            <a:r>
              <a:rPr lang="en-IN" sz="1100" dirty="0"/>
              <a:t>, test, type = 'response')</a:t>
            </a:r>
          </a:p>
          <a:p>
            <a:pPr marL="0" indent="0">
              <a:buNone/>
            </a:pPr>
            <a:r>
              <a:rPr lang="en-IN" sz="1100" dirty="0" err="1"/>
              <a:t>test$pred</a:t>
            </a:r>
            <a:r>
              <a:rPr lang="en-IN" sz="1100" dirty="0"/>
              <a:t> &lt;- </a:t>
            </a:r>
            <a:r>
              <a:rPr lang="en-IN" sz="1100" dirty="0" err="1"/>
              <a:t>ifelse</a:t>
            </a:r>
            <a:r>
              <a:rPr lang="en-IN" sz="1100" dirty="0"/>
              <a:t>(</a:t>
            </a:r>
            <a:r>
              <a:rPr lang="en-IN" sz="1100" dirty="0" err="1"/>
              <a:t>test$pred_probs</a:t>
            </a:r>
            <a:r>
              <a:rPr lang="en-IN" sz="1100" dirty="0"/>
              <a:t> &gt; 0.5, 1, 0)</a:t>
            </a:r>
          </a:p>
        </p:txBody>
      </p:sp>
      <p:pic>
        <p:nvPicPr>
          <p:cNvPr id="4" name="Picture 3">
            <a:extLst>
              <a:ext uri="{FF2B5EF4-FFF2-40B4-BE49-F238E27FC236}">
                <a16:creationId xmlns:a16="http://schemas.microsoft.com/office/drawing/2014/main" id="{AA2F5E72-86AB-BD4B-9836-95DFF25BE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custDataLst>
      <p:tags r:id="rId1"/>
    </p:custDataLst>
    <p:extLst>
      <p:ext uri="{BB962C8B-B14F-4D97-AF65-F5344CB8AC3E}">
        <p14:creationId xmlns:p14="http://schemas.microsoft.com/office/powerpoint/2010/main" val="716593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7555-3FA9-4CCE-9626-297AD4EBA6DC}"/>
              </a:ext>
            </a:extLst>
          </p:cNvPr>
          <p:cNvSpPr>
            <a:spLocks noGrp="1"/>
          </p:cNvSpPr>
          <p:nvPr>
            <p:ph type="title"/>
          </p:nvPr>
        </p:nvSpPr>
        <p:spPr/>
        <p:txBody>
          <a:bodyPr/>
          <a:lstStyle/>
          <a:p>
            <a:r>
              <a:rPr lang="en-IN" dirty="0"/>
              <a:t>Updates in code from previous version</a:t>
            </a:r>
          </a:p>
        </p:txBody>
      </p:sp>
      <p:sp>
        <p:nvSpPr>
          <p:cNvPr id="3" name="Content Placeholder 2">
            <a:extLst>
              <a:ext uri="{FF2B5EF4-FFF2-40B4-BE49-F238E27FC236}">
                <a16:creationId xmlns:a16="http://schemas.microsoft.com/office/drawing/2014/main" id="{5AD2A398-414F-40BB-A50A-AD359E5EFD5C}"/>
              </a:ext>
            </a:extLst>
          </p:cNvPr>
          <p:cNvSpPr>
            <a:spLocks noGrp="1"/>
          </p:cNvSpPr>
          <p:nvPr>
            <p:ph idx="1"/>
          </p:nvPr>
        </p:nvSpPr>
        <p:spPr>
          <a:xfrm>
            <a:off x="677334" y="1565785"/>
            <a:ext cx="8596668" cy="3880773"/>
          </a:xfrm>
        </p:spPr>
        <p:txBody>
          <a:bodyPr>
            <a:noAutofit/>
          </a:bodyPr>
          <a:lstStyle/>
          <a:p>
            <a:pPr marL="0" indent="0">
              <a:buNone/>
            </a:pPr>
            <a:r>
              <a:rPr lang="en-US" sz="1600" dirty="0"/>
              <a:t>Our model was constructed regards to the results of nine questions from 16 participants, therefore the model was able to predict a new participant’s emotion based on his or her own results of the same nine questions. The model has a predicting accuracy of 94.33% on new data. However, we founded that the model can be improved by making it sensitive to time variable. In other words, we can add the day of week as a new predictor and re-construct the model. According to our common sense, people probably will have a good emotion on Friday rather than Monday. This goal can be achieved by accomplishing the following tasks: </a:t>
            </a:r>
            <a:endParaRPr lang="en-IN" sz="1600" dirty="0"/>
          </a:p>
          <a:p>
            <a:pPr lvl="0"/>
            <a:r>
              <a:rPr lang="en-US" sz="1600" dirty="0"/>
              <a:t>Convert time data from text to date format</a:t>
            </a:r>
            <a:endParaRPr lang="en-IN" sz="1600" dirty="0"/>
          </a:p>
          <a:p>
            <a:pPr lvl="0"/>
            <a:r>
              <a:rPr lang="en-US" sz="1600" dirty="0"/>
              <a:t>Calculate which day of week based on the given date information</a:t>
            </a:r>
            <a:endParaRPr lang="en-IN" sz="1600" dirty="0"/>
          </a:p>
          <a:p>
            <a:pPr lvl="0"/>
            <a:r>
              <a:rPr lang="en-US" sz="1600" dirty="0"/>
              <a:t>Store the day of week data in the database and re-construct the model</a:t>
            </a:r>
            <a:endParaRPr lang="en-IN" sz="1600" dirty="0"/>
          </a:p>
          <a:p>
            <a:pPr lvl="0"/>
            <a:r>
              <a:rPr lang="en-US" sz="1600" dirty="0"/>
              <a:t>Predict with new model and re-evaluate model’s performance</a:t>
            </a:r>
            <a:endParaRPr lang="en-IN" sz="1600" dirty="0"/>
          </a:p>
          <a:p>
            <a:pPr lvl="0"/>
            <a:r>
              <a:rPr lang="en-US" sz="1600" dirty="0"/>
              <a:t>Able to read time information when a new participant enters the survey, and calculate current day of week</a:t>
            </a:r>
            <a:endParaRPr lang="en-IN" sz="1600" dirty="0"/>
          </a:p>
          <a:p>
            <a:pPr lvl="0"/>
            <a:r>
              <a:rPr lang="en-US" sz="1600" dirty="0"/>
              <a:t>Set up a constraint that only allow participant take the survey during week days</a:t>
            </a:r>
            <a:endParaRPr lang="en-IN" sz="1600" dirty="0"/>
          </a:p>
          <a:p>
            <a:pPr marL="0" indent="0">
              <a:buNone/>
            </a:pPr>
            <a:endParaRPr lang="en-IN" sz="1600" dirty="0"/>
          </a:p>
        </p:txBody>
      </p:sp>
      <p:pic>
        <p:nvPicPr>
          <p:cNvPr id="4" name="Picture 3">
            <a:extLst>
              <a:ext uri="{FF2B5EF4-FFF2-40B4-BE49-F238E27FC236}">
                <a16:creationId xmlns:a16="http://schemas.microsoft.com/office/drawing/2014/main" id="{9BE67DFC-ADD8-764A-B3AB-6B9D3DA173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custDataLst>
      <p:tags r:id="rId1"/>
    </p:custDataLst>
    <p:extLst>
      <p:ext uri="{BB962C8B-B14F-4D97-AF65-F5344CB8AC3E}">
        <p14:creationId xmlns:p14="http://schemas.microsoft.com/office/powerpoint/2010/main" val="1068724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7555-3FA9-4CCE-9626-297AD4EBA6DC}"/>
              </a:ext>
            </a:extLst>
          </p:cNvPr>
          <p:cNvSpPr>
            <a:spLocks noGrp="1"/>
          </p:cNvSpPr>
          <p:nvPr>
            <p:ph type="title"/>
          </p:nvPr>
        </p:nvSpPr>
        <p:spPr/>
        <p:txBody>
          <a:bodyPr/>
          <a:lstStyle/>
          <a:p>
            <a:r>
              <a:rPr lang="en-IN" dirty="0"/>
              <a:t>Updates in code from previous version</a:t>
            </a:r>
          </a:p>
        </p:txBody>
      </p:sp>
      <p:sp>
        <p:nvSpPr>
          <p:cNvPr id="3" name="Content Placeholder 2">
            <a:extLst>
              <a:ext uri="{FF2B5EF4-FFF2-40B4-BE49-F238E27FC236}">
                <a16:creationId xmlns:a16="http://schemas.microsoft.com/office/drawing/2014/main" id="{5AD2A398-414F-40BB-A50A-AD359E5EFD5C}"/>
              </a:ext>
            </a:extLst>
          </p:cNvPr>
          <p:cNvSpPr>
            <a:spLocks noGrp="1"/>
          </p:cNvSpPr>
          <p:nvPr>
            <p:ph idx="1"/>
          </p:nvPr>
        </p:nvSpPr>
        <p:spPr>
          <a:xfrm>
            <a:off x="677334" y="1565785"/>
            <a:ext cx="8878146" cy="4434965"/>
          </a:xfrm>
        </p:spPr>
        <p:txBody>
          <a:bodyPr>
            <a:noAutofit/>
          </a:bodyPr>
          <a:lstStyle/>
          <a:p>
            <a:r>
              <a:rPr lang="en-US" sz="1600" dirty="0"/>
              <a:t>The date information that was stored in the original dataset was in text format, which was consist of numbers and slashes. Even human being can read “6/17/2019” and consider this string as time information, however, the computer system will not be able to read it as time information. In order to let the system to access to the time information, we need to transform the text string into a pre-defined date format in system. Thereafter, we can let the system get the time information and calculate the day of week. </a:t>
            </a:r>
          </a:p>
          <a:p>
            <a:pPr marL="0" indent="0">
              <a:buNone/>
            </a:pPr>
            <a:endParaRPr lang="en-IN" sz="1600" dirty="0"/>
          </a:p>
          <a:p>
            <a:r>
              <a:rPr lang="en-US" sz="1600" dirty="0"/>
              <a:t>After got all day-of-week information, we found another tough problem. All the surveys were taken during weekdays from Monday through Friday, and this makes our database biased. What if a new participant takes the survey on Saturday? Our model won’t be able to answer that because the model only knows the results from Monday to Friday. This problem inspired me that we should set up a constraint that only allow people take the survey during weekdays, in this way the model will always be confident to give response, and it will never receive strange data. Therefore, we designed an if clause inside the while loop to determine whether the survey should begin or stop according to current day-of-week. For example, if a participant opened the survey on Friday, he or she will be able to do the survey, however, if a participant opened the survey on Saturday or Sunday, the program will print out a sentence says, “Today is weekend, take a break!” and stops the survey. </a:t>
            </a:r>
            <a:endParaRPr lang="en-IN" sz="1600" dirty="0"/>
          </a:p>
        </p:txBody>
      </p:sp>
      <p:pic>
        <p:nvPicPr>
          <p:cNvPr id="4" name="Picture 3">
            <a:extLst>
              <a:ext uri="{FF2B5EF4-FFF2-40B4-BE49-F238E27FC236}">
                <a16:creationId xmlns:a16="http://schemas.microsoft.com/office/drawing/2014/main" id="{EE230814-9F3F-4B44-B330-806A58EB3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custDataLst>
      <p:tags r:id="rId1"/>
    </p:custDataLst>
    <p:extLst>
      <p:ext uri="{BB962C8B-B14F-4D97-AF65-F5344CB8AC3E}">
        <p14:creationId xmlns:p14="http://schemas.microsoft.com/office/powerpoint/2010/main" val="2697586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6D62-A3CC-B24A-A805-6CC57C67E53C}"/>
              </a:ext>
            </a:extLst>
          </p:cNvPr>
          <p:cNvSpPr>
            <a:spLocks noGrp="1"/>
          </p:cNvSpPr>
          <p:nvPr>
            <p:ph type="title"/>
          </p:nvPr>
        </p:nvSpPr>
        <p:spPr/>
        <p:txBody>
          <a:bodyPr/>
          <a:lstStyle/>
          <a:p>
            <a:r>
              <a:rPr lang="en-US" dirty="0"/>
              <a:t>Exploratory Feedback</a:t>
            </a:r>
          </a:p>
        </p:txBody>
      </p:sp>
      <p:sp>
        <p:nvSpPr>
          <p:cNvPr id="3" name="Content Placeholder 2">
            <a:extLst>
              <a:ext uri="{FF2B5EF4-FFF2-40B4-BE49-F238E27FC236}">
                <a16:creationId xmlns:a16="http://schemas.microsoft.com/office/drawing/2014/main" id="{76373663-39E6-CB4A-837B-AC766A8CC852}"/>
              </a:ext>
            </a:extLst>
          </p:cNvPr>
          <p:cNvSpPr>
            <a:spLocks noGrp="1"/>
          </p:cNvSpPr>
          <p:nvPr>
            <p:ph idx="1"/>
          </p:nvPr>
        </p:nvSpPr>
        <p:spPr/>
        <p:txBody>
          <a:bodyPr>
            <a:normAutofit lnSpcReduction="10000"/>
          </a:bodyPr>
          <a:lstStyle/>
          <a:p>
            <a:pPr>
              <a:lnSpc>
                <a:spcPct val="170000"/>
              </a:lnSpc>
            </a:pPr>
            <a:r>
              <a:rPr lang="en-US" dirty="0"/>
              <a:t>Creation of personalized Feedback for individual managers and employees.</a:t>
            </a:r>
          </a:p>
          <a:p>
            <a:pPr>
              <a:lnSpc>
                <a:spcPct val="170000"/>
              </a:lnSpc>
            </a:pPr>
            <a:endParaRPr lang="en-US" dirty="0"/>
          </a:p>
          <a:p>
            <a:pPr>
              <a:lnSpc>
                <a:spcPct val="170000"/>
              </a:lnSpc>
            </a:pPr>
            <a:r>
              <a:rPr lang="en-US" dirty="0"/>
              <a:t>Phycological questions to be asked for sentiment analysis.</a:t>
            </a:r>
          </a:p>
          <a:p>
            <a:pPr>
              <a:lnSpc>
                <a:spcPct val="170000"/>
              </a:lnSpc>
            </a:pPr>
            <a:endParaRPr lang="en-US" dirty="0"/>
          </a:p>
          <a:p>
            <a:pPr>
              <a:lnSpc>
                <a:spcPct val="170000"/>
              </a:lnSpc>
            </a:pPr>
            <a:r>
              <a:rPr lang="en-US" dirty="0"/>
              <a:t>Change/Update the questions accordingly (As per suggestion/requirements).</a:t>
            </a:r>
          </a:p>
          <a:p>
            <a:pPr>
              <a:lnSpc>
                <a:spcPct val="170000"/>
              </a:lnSpc>
            </a:pPr>
            <a:endParaRPr lang="en-US" dirty="0"/>
          </a:p>
          <a:p>
            <a:pPr>
              <a:lnSpc>
                <a:spcPct val="170000"/>
              </a:lnSpc>
            </a:pPr>
            <a:r>
              <a:rPr lang="en-US" dirty="0"/>
              <a:t>Weekly/biweekly physical meetups for discussing about empathy in the team.</a:t>
            </a:r>
          </a:p>
        </p:txBody>
      </p:sp>
      <p:pic>
        <p:nvPicPr>
          <p:cNvPr id="4" name="Picture 3">
            <a:extLst>
              <a:ext uri="{FF2B5EF4-FFF2-40B4-BE49-F238E27FC236}">
                <a16:creationId xmlns:a16="http://schemas.microsoft.com/office/drawing/2014/main" id="{66113DF4-43BB-6F46-8B86-1D466B6A4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extLst>
      <p:ext uri="{BB962C8B-B14F-4D97-AF65-F5344CB8AC3E}">
        <p14:creationId xmlns:p14="http://schemas.microsoft.com/office/powerpoint/2010/main" val="2298349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2FD6-6855-4C1A-BDE9-67014CA6DE88}"/>
              </a:ext>
            </a:extLst>
          </p:cNvPr>
          <p:cNvSpPr>
            <a:spLocks noGrp="1"/>
          </p:cNvSpPr>
          <p:nvPr>
            <p:ph type="title"/>
          </p:nvPr>
        </p:nvSpPr>
        <p:spPr>
          <a:xfrm>
            <a:off x="838200" y="2702808"/>
            <a:ext cx="10515600" cy="1325563"/>
          </a:xfrm>
        </p:spPr>
        <p:txBody>
          <a:bodyPr/>
          <a:lstStyle/>
          <a:p>
            <a:pPr algn="ctr"/>
            <a:r>
              <a:rPr lang="en-IN" dirty="0"/>
              <a:t>Thank You</a:t>
            </a:r>
          </a:p>
        </p:txBody>
      </p:sp>
      <p:pic>
        <p:nvPicPr>
          <p:cNvPr id="3" name="Picture 2">
            <a:extLst>
              <a:ext uri="{FF2B5EF4-FFF2-40B4-BE49-F238E27FC236}">
                <a16:creationId xmlns:a16="http://schemas.microsoft.com/office/drawing/2014/main" id="{F548033E-9EC2-BF48-9F30-34BC0A7E2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custDataLst>
      <p:tags r:id="rId1"/>
    </p:custDataLst>
    <p:extLst>
      <p:ext uri="{BB962C8B-B14F-4D97-AF65-F5344CB8AC3E}">
        <p14:creationId xmlns:p14="http://schemas.microsoft.com/office/powerpoint/2010/main" val="544006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2117-4344-194F-A206-D07A1D297EC8}"/>
              </a:ext>
            </a:extLst>
          </p:cNvPr>
          <p:cNvSpPr>
            <a:spLocks noGrp="1"/>
          </p:cNvSpPr>
          <p:nvPr>
            <p:ph type="title"/>
          </p:nvPr>
        </p:nvSpPr>
        <p:spPr/>
        <p:txBody>
          <a:bodyPr/>
          <a:lstStyle/>
          <a:p>
            <a:r>
              <a:rPr lang="en-US" dirty="0"/>
              <a:t>Queries …. ? </a:t>
            </a:r>
          </a:p>
        </p:txBody>
      </p:sp>
      <p:pic>
        <p:nvPicPr>
          <p:cNvPr id="7" name="Content Placeholder 6">
            <a:extLst>
              <a:ext uri="{FF2B5EF4-FFF2-40B4-BE49-F238E27FC236}">
                <a16:creationId xmlns:a16="http://schemas.microsoft.com/office/drawing/2014/main" id="{7A0DD254-0FCF-F748-9790-20D9C7B6CCA6}"/>
              </a:ext>
            </a:extLst>
          </p:cNvPr>
          <p:cNvPicPr>
            <a:picLocks noGrp="1" noChangeAspect="1"/>
          </p:cNvPicPr>
          <p:nvPr>
            <p:ph idx="1"/>
          </p:nvPr>
        </p:nvPicPr>
        <p:blipFill>
          <a:blip r:embed="rId2"/>
          <a:stretch>
            <a:fillRect/>
          </a:stretch>
        </p:blipFill>
        <p:spPr>
          <a:xfrm>
            <a:off x="1608482" y="2319496"/>
            <a:ext cx="6734372" cy="3791744"/>
          </a:xfrm>
          <a:prstGeom prst="rect">
            <a:avLst/>
          </a:prstGeom>
        </p:spPr>
      </p:pic>
      <p:pic>
        <p:nvPicPr>
          <p:cNvPr id="8" name="Picture 7">
            <a:extLst>
              <a:ext uri="{FF2B5EF4-FFF2-40B4-BE49-F238E27FC236}">
                <a16:creationId xmlns:a16="http://schemas.microsoft.com/office/drawing/2014/main" id="{C02663D1-5492-5048-85A2-BFA573D85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extLst>
      <p:ext uri="{BB962C8B-B14F-4D97-AF65-F5344CB8AC3E}">
        <p14:creationId xmlns:p14="http://schemas.microsoft.com/office/powerpoint/2010/main" val="73215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0887-9CDB-4F72-BF17-6EA013CDF8B6}"/>
              </a:ext>
            </a:extLst>
          </p:cNvPr>
          <p:cNvSpPr>
            <a:spLocks noGrp="1"/>
          </p:cNvSpPr>
          <p:nvPr>
            <p:ph type="title"/>
          </p:nvPr>
        </p:nvSpPr>
        <p:spPr/>
        <p:txBody>
          <a:bodyPr/>
          <a:lstStyle/>
          <a:p>
            <a:r>
              <a:rPr lang="en-IN" dirty="0"/>
              <a:t>Introduction (Contd.)</a:t>
            </a:r>
          </a:p>
        </p:txBody>
      </p:sp>
      <p:sp>
        <p:nvSpPr>
          <p:cNvPr id="3" name="Content Placeholder 2">
            <a:extLst>
              <a:ext uri="{FF2B5EF4-FFF2-40B4-BE49-F238E27FC236}">
                <a16:creationId xmlns:a16="http://schemas.microsoft.com/office/drawing/2014/main" id="{88765402-17B4-4E7D-B92A-DD148969AC7F}"/>
              </a:ext>
            </a:extLst>
          </p:cNvPr>
          <p:cNvSpPr>
            <a:spLocks noGrp="1"/>
          </p:cNvSpPr>
          <p:nvPr>
            <p:ph idx="1"/>
          </p:nvPr>
        </p:nvSpPr>
        <p:spPr>
          <a:xfrm>
            <a:off x="677334" y="1325702"/>
            <a:ext cx="8596668" cy="3880773"/>
          </a:xfrm>
        </p:spPr>
        <p:txBody>
          <a:bodyPr>
            <a:normAutofit/>
          </a:bodyPr>
          <a:lstStyle/>
          <a:p>
            <a:r>
              <a:rPr lang="en-IN" sz="1600" dirty="0"/>
              <a:t>The three main challenges with text mining for emotional tracking through Natural Language Processing are-</a:t>
            </a:r>
          </a:p>
          <a:p>
            <a:pPr lvl="1"/>
            <a:r>
              <a:rPr lang="en-IN" dirty="0"/>
              <a:t>Statement Polarity (Positive, Negative, Neutral)</a:t>
            </a:r>
          </a:p>
          <a:p>
            <a:pPr lvl="1"/>
            <a:r>
              <a:rPr lang="en-IN" dirty="0"/>
              <a:t>Statement Strength</a:t>
            </a:r>
          </a:p>
          <a:p>
            <a:pPr lvl="1"/>
            <a:r>
              <a:rPr lang="en-IN" dirty="0"/>
              <a:t>And the biggest challenge, complexity of language</a:t>
            </a:r>
          </a:p>
          <a:p>
            <a:r>
              <a:rPr lang="en-IN" sz="1600" dirty="0"/>
              <a:t>The methodology is divided into three parts with sub-sections as follows-</a:t>
            </a:r>
          </a:p>
          <a:p>
            <a:pPr lvl="1"/>
            <a:r>
              <a:rPr lang="en-IN" dirty="0"/>
              <a:t>Data Extraction</a:t>
            </a:r>
          </a:p>
          <a:p>
            <a:pPr lvl="1"/>
            <a:r>
              <a:rPr lang="en-IN" dirty="0"/>
              <a:t>Data processing (pre-processing, emotion annotation)</a:t>
            </a:r>
          </a:p>
          <a:p>
            <a:pPr lvl="1"/>
            <a:r>
              <a:rPr lang="en-IN" dirty="0"/>
              <a:t>Experiments (Feature extraction, Classification)</a:t>
            </a:r>
          </a:p>
          <a:p>
            <a:r>
              <a:rPr lang="en-IN" sz="1600" dirty="0"/>
              <a:t>We have used </a:t>
            </a:r>
            <a:r>
              <a:rPr lang="en-IN" sz="1600" b="1" dirty="0"/>
              <a:t>R</a:t>
            </a:r>
            <a:r>
              <a:rPr lang="en-IN" sz="1600" dirty="0"/>
              <a:t> to test, train and code our API. </a:t>
            </a:r>
            <a:r>
              <a:rPr lang="en-IN" sz="1600" b="1" dirty="0"/>
              <a:t>Tableau is </a:t>
            </a:r>
            <a:r>
              <a:rPr lang="en-IN" sz="1600" dirty="0"/>
              <a:t>used for daily visualization reporting to the top management. </a:t>
            </a:r>
          </a:p>
        </p:txBody>
      </p:sp>
      <p:pic>
        <p:nvPicPr>
          <p:cNvPr id="4" name="Picture 3">
            <a:extLst>
              <a:ext uri="{FF2B5EF4-FFF2-40B4-BE49-F238E27FC236}">
                <a16:creationId xmlns:a16="http://schemas.microsoft.com/office/drawing/2014/main" id="{DFD0DE81-221C-8242-8FB9-2382130EA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custDataLst>
      <p:tags r:id="rId1"/>
    </p:custDataLst>
    <p:extLst>
      <p:ext uri="{BB962C8B-B14F-4D97-AF65-F5344CB8AC3E}">
        <p14:creationId xmlns:p14="http://schemas.microsoft.com/office/powerpoint/2010/main" val="566670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25AA-FC18-5140-A36F-EAB0138F7878}"/>
              </a:ext>
            </a:extLst>
          </p:cNvPr>
          <p:cNvSpPr>
            <a:spLocks noGrp="1"/>
          </p:cNvSpPr>
          <p:nvPr>
            <p:ph type="title"/>
          </p:nvPr>
        </p:nvSpPr>
        <p:spPr/>
        <p:txBody>
          <a:bodyPr/>
          <a:lstStyle/>
          <a:p>
            <a:r>
              <a:rPr lang="en-US" dirty="0"/>
              <a:t>Goals Reviewed   </a:t>
            </a:r>
          </a:p>
        </p:txBody>
      </p:sp>
      <p:sp>
        <p:nvSpPr>
          <p:cNvPr id="3" name="Content Placeholder 2">
            <a:extLst>
              <a:ext uri="{FF2B5EF4-FFF2-40B4-BE49-F238E27FC236}">
                <a16:creationId xmlns:a16="http://schemas.microsoft.com/office/drawing/2014/main" id="{19F82F40-7D73-8944-AFE6-41660BFC3C1A}"/>
              </a:ext>
            </a:extLst>
          </p:cNvPr>
          <p:cNvSpPr>
            <a:spLocks noGrp="1"/>
          </p:cNvSpPr>
          <p:nvPr>
            <p:ph idx="1"/>
          </p:nvPr>
        </p:nvSpPr>
        <p:spPr>
          <a:xfrm>
            <a:off x="1251678" y="2286001"/>
            <a:ext cx="10178322" cy="3593591"/>
          </a:xfrm>
        </p:spPr>
        <p:txBody>
          <a:bodyPr/>
          <a:lstStyle/>
          <a:p>
            <a:pPr>
              <a:lnSpc>
                <a:spcPct val="200000"/>
              </a:lnSpc>
            </a:pPr>
            <a:r>
              <a:rPr lang="en-US" dirty="0"/>
              <a:t>Employee Satisfaction</a:t>
            </a:r>
          </a:p>
          <a:p>
            <a:pPr>
              <a:lnSpc>
                <a:spcPct val="200000"/>
              </a:lnSpc>
            </a:pPr>
            <a:r>
              <a:rPr lang="en-US" dirty="0"/>
              <a:t>Flexible management</a:t>
            </a:r>
          </a:p>
          <a:p>
            <a:pPr>
              <a:lnSpc>
                <a:spcPct val="200000"/>
              </a:lnSpc>
            </a:pPr>
            <a:r>
              <a:rPr lang="en-US" dirty="0"/>
              <a:t>Motivated Team</a:t>
            </a:r>
          </a:p>
          <a:p>
            <a:pPr>
              <a:lnSpc>
                <a:spcPct val="200000"/>
              </a:lnSpc>
            </a:pPr>
            <a:r>
              <a:rPr lang="en-US" dirty="0"/>
              <a:t>Better Brain Storming Sessions</a:t>
            </a:r>
          </a:p>
          <a:p>
            <a:pPr>
              <a:lnSpc>
                <a:spcPct val="200000"/>
              </a:lnSpc>
            </a:pPr>
            <a:r>
              <a:rPr lang="en-US" dirty="0"/>
              <a:t>Weekly Kabala meetups ( Social get together where discussions points are not work related)</a:t>
            </a:r>
          </a:p>
          <a:p>
            <a:endParaRPr lang="en-US" dirty="0"/>
          </a:p>
          <a:p>
            <a:pPr marL="0" indent="0">
              <a:buNone/>
            </a:pPr>
            <a:endParaRPr lang="en-US" dirty="0"/>
          </a:p>
        </p:txBody>
      </p:sp>
      <p:pic>
        <p:nvPicPr>
          <p:cNvPr id="6" name="Picture 5">
            <a:extLst>
              <a:ext uri="{FF2B5EF4-FFF2-40B4-BE49-F238E27FC236}">
                <a16:creationId xmlns:a16="http://schemas.microsoft.com/office/drawing/2014/main" id="{AFF9C52D-9B58-8749-8291-EE892D30B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extLst>
      <p:ext uri="{BB962C8B-B14F-4D97-AF65-F5344CB8AC3E}">
        <p14:creationId xmlns:p14="http://schemas.microsoft.com/office/powerpoint/2010/main" val="11048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61FA-FA60-4F19-9929-C3E7E210FBA0}"/>
              </a:ext>
            </a:extLst>
          </p:cNvPr>
          <p:cNvSpPr>
            <a:spLocks noGrp="1"/>
          </p:cNvSpPr>
          <p:nvPr>
            <p:ph type="title"/>
          </p:nvPr>
        </p:nvSpPr>
        <p:spPr/>
        <p:txBody>
          <a:bodyPr/>
          <a:lstStyle/>
          <a:p>
            <a:r>
              <a:rPr lang="en-IN" dirty="0"/>
              <a:t>Proposal</a:t>
            </a:r>
          </a:p>
        </p:txBody>
      </p:sp>
      <p:sp>
        <p:nvSpPr>
          <p:cNvPr id="3" name="Content Placeholder 2">
            <a:extLst>
              <a:ext uri="{FF2B5EF4-FFF2-40B4-BE49-F238E27FC236}">
                <a16:creationId xmlns:a16="http://schemas.microsoft.com/office/drawing/2014/main" id="{17540800-54A5-4E2F-8773-3639D9BEB22B}"/>
              </a:ext>
            </a:extLst>
          </p:cNvPr>
          <p:cNvSpPr>
            <a:spLocks noGrp="1"/>
          </p:cNvSpPr>
          <p:nvPr>
            <p:ph idx="1"/>
          </p:nvPr>
        </p:nvSpPr>
        <p:spPr>
          <a:xfrm>
            <a:off x="677334" y="1270000"/>
            <a:ext cx="8596668" cy="3880773"/>
          </a:xfrm>
        </p:spPr>
        <p:txBody>
          <a:bodyPr>
            <a:noAutofit/>
          </a:bodyPr>
          <a:lstStyle/>
          <a:p>
            <a:r>
              <a:rPr lang="en-US" sz="1400" dirty="0"/>
              <a:t>The questions will be predefined and will have a flexibility for manager to update, delete or change the questions. We will also need to create a Feedback Bank for all kind of emotional rating from 1 to 5 to provide appropriate feedback based on participant’s emotion. </a:t>
            </a:r>
            <a:endParaRPr lang="en-IN" sz="1400" dirty="0"/>
          </a:p>
          <a:p>
            <a:r>
              <a:rPr lang="en-US" sz="1400" dirty="0"/>
              <a:t>The visualization portal will have a Tableau Dashboard that can be embedded to the website portal of the company for individuals for all participants and manager. The manager will be able to see the visualization of all the employees and individuals can see their own past responses and visualization. </a:t>
            </a:r>
            <a:endParaRPr lang="en-IN" sz="1400" dirty="0"/>
          </a:p>
          <a:p>
            <a:r>
              <a:rPr lang="en-US" sz="1400" dirty="0"/>
              <a:t>The whole model will look like this:</a:t>
            </a:r>
            <a:endParaRPr lang="en-IN" sz="1400" dirty="0"/>
          </a:p>
          <a:p>
            <a:pPr lvl="1"/>
            <a:r>
              <a:rPr lang="en-US" sz="1400" dirty="0"/>
              <a:t>An API will show the set of questions to the participant</a:t>
            </a:r>
            <a:endParaRPr lang="en-IN" sz="1400" dirty="0"/>
          </a:p>
          <a:p>
            <a:pPr lvl="1"/>
            <a:r>
              <a:rPr lang="en-US" sz="1400" dirty="0"/>
              <a:t>The responses will be saved in the database</a:t>
            </a:r>
            <a:endParaRPr lang="en-IN" sz="1400" dirty="0"/>
          </a:p>
          <a:p>
            <a:pPr lvl="1"/>
            <a:r>
              <a:rPr lang="en-US" sz="1400" dirty="0"/>
              <a:t>An algorithm will take the average of the past responses to show the average emotional state of the participant.</a:t>
            </a:r>
            <a:endParaRPr lang="en-IN" sz="1400" dirty="0"/>
          </a:p>
          <a:p>
            <a:pPr lvl="1"/>
            <a:r>
              <a:rPr lang="en-US" sz="1400" dirty="0"/>
              <a:t>A visualization will be completed in a real time and will be available at a different portal for manager and individual access.</a:t>
            </a:r>
            <a:endParaRPr lang="en-IN" sz="1400" dirty="0"/>
          </a:p>
          <a:p>
            <a:pPr lvl="1"/>
            <a:r>
              <a:rPr lang="en-US" sz="1400" dirty="0"/>
              <a:t>An automated feedback will be provided to the participant.</a:t>
            </a:r>
            <a:endParaRPr lang="en-IN" sz="1400" dirty="0"/>
          </a:p>
          <a:p>
            <a:r>
              <a:rPr lang="en-US" sz="1400" dirty="0"/>
              <a:t>The approach will include text mining and Likert scale model in R which will be connected to slack through </a:t>
            </a:r>
            <a:r>
              <a:rPr lang="en-US" sz="1400" dirty="0" err="1"/>
              <a:t>slackr</a:t>
            </a:r>
            <a:r>
              <a:rPr lang="en-US" sz="1400" dirty="0"/>
              <a:t> (package in R) </a:t>
            </a:r>
            <a:endParaRPr lang="en-IN" sz="1400" dirty="0"/>
          </a:p>
          <a:p>
            <a:endParaRPr lang="en-IN" sz="1400" dirty="0"/>
          </a:p>
        </p:txBody>
      </p:sp>
      <p:pic>
        <p:nvPicPr>
          <p:cNvPr id="4" name="Picture 3">
            <a:extLst>
              <a:ext uri="{FF2B5EF4-FFF2-40B4-BE49-F238E27FC236}">
                <a16:creationId xmlns:a16="http://schemas.microsoft.com/office/drawing/2014/main" id="{CCDD0CD0-3E9A-CA45-B8A7-849C383A5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custDataLst>
      <p:tags r:id="rId1"/>
    </p:custDataLst>
    <p:extLst>
      <p:ext uri="{BB962C8B-B14F-4D97-AF65-F5344CB8AC3E}">
        <p14:creationId xmlns:p14="http://schemas.microsoft.com/office/powerpoint/2010/main" val="124658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A8009-417C-4BC9-B5B4-580F1B416690}"/>
              </a:ext>
            </a:extLst>
          </p:cNvPr>
          <p:cNvSpPr>
            <a:spLocks noGrp="1"/>
          </p:cNvSpPr>
          <p:nvPr>
            <p:ph type="title"/>
          </p:nvPr>
        </p:nvSpPr>
        <p:spPr/>
        <p:txBody>
          <a:bodyPr/>
          <a:lstStyle/>
          <a:p>
            <a:r>
              <a:rPr lang="en-IN" dirty="0"/>
              <a:t>Proposal (Contd.)</a:t>
            </a:r>
          </a:p>
        </p:txBody>
      </p:sp>
      <p:sp>
        <p:nvSpPr>
          <p:cNvPr id="3" name="Content Placeholder 2">
            <a:extLst>
              <a:ext uri="{FF2B5EF4-FFF2-40B4-BE49-F238E27FC236}">
                <a16:creationId xmlns:a16="http://schemas.microsoft.com/office/drawing/2014/main" id="{C9FA24D6-BE2A-4ED5-8212-D56A30AFBA2B}"/>
              </a:ext>
            </a:extLst>
          </p:cNvPr>
          <p:cNvSpPr>
            <a:spLocks noGrp="1"/>
          </p:cNvSpPr>
          <p:nvPr>
            <p:ph idx="1"/>
          </p:nvPr>
        </p:nvSpPr>
        <p:spPr>
          <a:xfrm>
            <a:off x="677334" y="1270000"/>
            <a:ext cx="8596668" cy="3880773"/>
          </a:xfrm>
        </p:spPr>
        <p:txBody>
          <a:bodyPr>
            <a:noAutofit/>
          </a:bodyPr>
          <a:lstStyle/>
          <a:p>
            <a:r>
              <a:rPr lang="en-US" sz="1400" dirty="0"/>
              <a:t>The backend will work in a particular flow. The question responses are saved to database, there will be auto-average in database, find appropriate feedback based on average, create full time visualization at the end of the day, custom alerts and checking login credentials to database. </a:t>
            </a:r>
            <a:endParaRPr lang="en-IN" sz="1400" dirty="0"/>
          </a:p>
          <a:p>
            <a:r>
              <a:rPr lang="en-US" sz="1400" dirty="0"/>
              <a:t>The analysis part includes constructing the dataset, cleaning the dataset, fitting model, and evaluate the model. Each process indicates a milestone to measure progress a0nd the finally evaluation process will be considered as the measure of success. The programming part include building interactive conversation with end-users, recording and re-arranging inputs from end-users, filter and transfer inputs to relevant values, store above values into dataset, and finally give prediction feedback to end-users of telling them whether they have a good or bad day. </a:t>
            </a:r>
            <a:endParaRPr lang="en-IN" sz="1400" dirty="0"/>
          </a:p>
          <a:p>
            <a:r>
              <a:rPr lang="en-US" sz="1400" dirty="0"/>
              <a:t>The key risks in this project will be the low accuracy of the prediction model. Our dataset only includes 700 rows of unique entities, which is too less to build a reliable model. The bigger size of dataset we have, the much accurate model the machine can create. Each row of entities offers an experiment opportunity for the machine to learn the model. Low volume of dataset will cause a risk of having uncertainty in the project.  </a:t>
            </a:r>
            <a:endParaRPr lang="en-IN" sz="1400" dirty="0"/>
          </a:p>
          <a:p>
            <a:endParaRPr lang="en-IN" sz="1400" dirty="0"/>
          </a:p>
        </p:txBody>
      </p:sp>
      <p:pic>
        <p:nvPicPr>
          <p:cNvPr id="4" name="Picture 3">
            <a:extLst>
              <a:ext uri="{FF2B5EF4-FFF2-40B4-BE49-F238E27FC236}">
                <a16:creationId xmlns:a16="http://schemas.microsoft.com/office/drawing/2014/main" id="{6BDF6C6D-98CC-E04C-AAF5-A839D6948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custDataLst>
      <p:tags r:id="rId1"/>
    </p:custDataLst>
    <p:extLst>
      <p:ext uri="{BB962C8B-B14F-4D97-AF65-F5344CB8AC3E}">
        <p14:creationId xmlns:p14="http://schemas.microsoft.com/office/powerpoint/2010/main" val="167253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473B-FFB3-491A-B036-1169706DF72D}"/>
              </a:ext>
            </a:extLst>
          </p:cNvPr>
          <p:cNvSpPr>
            <a:spLocks noGrp="1"/>
          </p:cNvSpPr>
          <p:nvPr>
            <p:ph type="title"/>
          </p:nvPr>
        </p:nvSpPr>
        <p:spPr/>
        <p:txBody>
          <a:bodyPr/>
          <a:lstStyle/>
          <a:p>
            <a:r>
              <a:rPr lang="en-IN" dirty="0"/>
              <a:t>Visualization Dashboard </a:t>
            </a:r>
          </a:p>
        </p:txBody>
      </p:sp>
      <p:sp>
        <p:nvSpPr>
          <p:cNvPr id="6" name="TextBox 5">
            <a:extLst>
              <a:ext uri="{FF2B5EF4-FFF2-40B4-BE49-F238E27FC236}">
                <a16:creationId xmlns:a16="http://schemas.microsoft.com/office/drawing/2014/main" id="{F725B4E6-97AC-4E01-A6A9-C950D06194B4}"/>
              </a:ext>
            </a:extLst>
          </p:cNvPr>
          <p:cNvSpPr txBox="1"/>
          <p:nvPr/>
        </p:nvSpPr>
        <p:spPr>
          <a:xfrm>
            <a:off x="677334" y="1392117"/>
            <a:ext cx="9035615" cy="584775"/>
          </a:xfrm>
          <a:prstGeom prst="rect">
            <a:avLst/>
          </a:prstGeom>
          <a:noFill/>
        </p:spPr>
        <p:txBody>
          <a:bodyPr wrap="none" rtlCol="0">
            <a:spAutoFit/>
          </a:bodyPr>
          <a:lstStyle/>
          <a:p>
            <a:r>
              <a:rPr lang="en-IN" sz="1600" dirty="0"/>
              <a:t>We created a dashboard with two graphs that shows the good day, bad day of all the individuals</a:t>
            </a:r>
          </a:p>
          <a:p>
            <a:r>
              <a:rPr lang="en-IN" sz="1600" dirty="0"/>
              <a:t>with the moving average and filter to see every individual’s performance on a particular date</a:t>
            </a:r>
          </a:p>
        </p:txBody>
      </p:sp>
      <p:pic>
        <p:nvPicPr>
          <p:cNvPr id="8" name="Picture 7">
            <a:extLst>
              <a:ext uri="{FF2B5EF4-FFF2-40B4-BE49-F238E27FC236}">
                <a16:creationId xmlns:a16="http://schemas.microsoft.com/office/drawing/2014/main" id="{61DA1BEC-6FC6-4427-807D-CBB4B228C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939" y="2103317"/>
            <a:ext cx="7962034" cy="4145083"/>
          </a:xfrm>
          <a:prstGeom prst="rect">
            <a:avLst/>
          </a:prstGeom>
        </p:spPr>
      </p:pic>
      <p:pic>
        <p:nvPicPr>
          <p:cNvPr id="5" name="Picture 4">
            <a:extLst>
              <a:ext uri="{FF2B5EF4-FFF2-40B4-BE49-F238E27FC236}">
                <a16:creationId xmlns:a16="http://schemas.microsoft.com/office/drawing/2014/main" id="{0B263BD2-0A62-A144-971A-32D6AAC32C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custDataLst>
      <p:tags r:id="rId1"/>
    </p:custDataLst>
    <p:extLst>
      <p:ext uri="{BB962C8B-B14F-4D97-AF65-F5344CB8AC3E}">
        <p14:creationId xmlns:p14="http://schemas.microsoft.com/office/powerpoint/2010/main" val="892960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473B-FFB3-491A-B036-1169706DF72D}"/>
              </a:ext>
            </a:extLst>
          </p:cNvPr>
          <p:cNvSpPr>
            <a:spLocks noGrp="1"/>
          </p:cNvSpPr>
          <p:nvPr>
            <p:ph type="title"/>
          </p:nvPr>
        </p:nvSpPr>
        <p:spPr/>
        <p:txBody>
          <a:bodyPr/>
          <a:lstStyle/>
          <a:p>
            <a:r>
              <a:rPr lang="en-IN" dirty="0"/>
              <a:t>Visualization Dashboard </a:t>
            </a:r>
          </a:p>
        </p:txBody>
      </p:sp>
      <p:sp>
        <p:nvSpPr>
          <p:cNvPr id="6" name="TextBox 5">
            <a:extLst>
              <a:ext uri="{FF2B5EF4-FFF2-40B4-BE49-F238E27FC236}">
                <a16:creationId xmlns:a16="http://schemas.microsoft.com/office/drawing/2014/main" id="{F725B4E6-97AC-4E01-A6A9-C950D06194B4}"/>
              </a:ext>
            </a:extLst>
          </p:cNvPr>
          <p:cNvSpPr txBox="1"/>
          <p:nvPr/>
        </p:nvSpPr>
        <p:spPr>
          <a:xfrm>
            <a:off x="677334" y="1392117"/>
            <a:ext cx="8939883" cy="1323439"/>
          </a:xfrm>
          <a:prstGeom prst="rect">
            <a:avLst/>
          </a:prstGeom>
          <a:noFill/>
        </p:spPr>
        <p:txBody>
          <a:bodyPr wrap="none" rtlCol="0">
            <a:spAutoFit/>
          </a:bodyPr>
          <a:lstStyle/>
          <a:p>
            <a:r>
              <a:rPr lang="en-IN" sz="1600" dirty="0"/>
              <a:t>The first graph is a Gantt chart created using the calculations in Tableau. It middle dotted line</a:t>
            </a:r>
          </a:p>
          <a:p>
            <a:r>
              <a:rPr lang="en-IN" sz="1600" dirty="0"/>
              <a:t>shows that everything on left of it is below satisfactory and everything on the right is above </a:t>
            </a:r>
          </a:p>
          <a:p>
            <a:r>
              <a:rPr lang="en-IN" sz="1600" dirty="0"/>
              <a:t>Satisfactory</a:t>
            </a:r>
          </a:p>
          <a:p>
            <a:endParaRPr lang="en-IN" sz="1600" dirty="0"/>
          </a:p>
          <a:p>
            <a:r>
              <a:rPr lang="en-IN" sz="1600" dirty="0"/>
              <a:t>The table used for the calculations is given below-</a:t>
            </a:r>
          </a:p>
        </p:txBody>
      </p:sp>
      <p:pic>
        <p:nvPicPr>
          <p:cNvPr id="4" name="Picture 3">
            <a:extLst>
              <a:ext uri="{FF2B5EF4-FFF2-40B4-BE49-F238E27FC236}">
                <a16:creationId xmlns:a16="http://schemas.microsoft.com/office/drawing/2014/main" id="{3AA947DA-9771-41EF-B307-35655874E841}"/>
              </a:ext>
            </a:extLst>
          </p:cNvPr>
          <p:cNvPicPr>
            <a:picLocks noChangeAspect="1"/>
          </p:cNvPicPr>
          <p:nvPr/>
        </p:nvPicPr>
        <p:blipFill rotWithShape="1">
          <a:blip r:embed="rId3">
            <a:extLst>
              <a:ext uri="{28A0092B-C50C-407E-A947-70E740481C1C}">
                <a14:useLocalDpi xmlns:a14="http://schemas.microsoft.com/office/drawing/2010/main" val="0"/>
              </a:ext>
            </a:extLst>
          </a:blip>
          <a:srcRect l="549" t="6330" r="-549" b="-6330"/>
          <a:stretch/>
        </p:blipFill>
        <p:spPr>
          <a:xfrm>
            <a:off x="739478" y="2712917"/>
            <a:ext cx="7818596" cy="4202903"/>
          </a:xfrm>
          <a:prstGeom prst="rect">
            <a:avLst/>
          </a:prstGeom>
        </p:spPr>
      </p:pic>
      <p:pic>
        <p:nvPicPr>
          <p:cNvPr id="5" name="Picture 4">
            <a:extLst>
              <a:ext uri="{FF2B5EF4-FFF2-40B4-BE49-F238E27FC236}">
                <a16:creationId xmlns:a16="http://schemas.microsoft.com/office/drawing/2014/main" id="{1124C2D8-35B8-6440-91DD-85E1939106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custDataLst>
      <p:tags r:id="rId1"/>
    </p:custDataLst>
    <p:extLst>
      <p:ext uri="{BB962C8B-B14F-4D97-AF65-F5344CB8AC3E}">
        <p14:creationId xmlns:p14="http://schemas.microsoft.com/office/powerpoint/2010/main" val="1099659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473B-FFB3-491A-B036-1169706DF72D}"/>
              </a:ext>
            </a:extLst>
          </p:cNvPr>
          <p:cNvSpPr>
            <a:spLocks noGrp="1"/>
          </p:cNvSpPr>
          <p:nvPr>
            <p:ph type="title"/>
          </p:nvPr>
        </p:nvSpPr>
        <p:spPr/>
        <p:txBody>
          <a:bodyPr/>
          <a:lstStyle/>
          <a:p>
            <a:r>
              <a:rPr lang="en-IN" dirty="0"/>
              <a:t>Visualization Dashboard (Calculations)</a:t>
            </a:r>
          </a:p>
        </p:txBody>
      </p:sp>
      <p:sp>
        <p:nvSpPr>
          <p:cNvPr id="6" name="TextBox 5">
            <a:extLst>
              <a:ext uri="{FF2B5EF4-FFF2-40B4-BE49-F238E27FC236}">
                <a16:creationId xmlns:a16="http://schemas.microsoft.com/office/drawing/2014/main" id="{F725B4E6-97AC-4E01-A6A9-C950D06194B4}"/>
              </a:ext>
            </a:extLst>
          </p:cNvPr>
          <p:cNvSpPr txBox="1"/>
          <p:nvPr/>
        </p:nvSpPr>
        <p:spPr>
          <a:xfrm>
            <a:off x="677334" y="1392117"/>
            <a:ext cx="6994094" cy="5016758"/>
          </a:xfrm>
          <a:prstGeom prst="rect">
            <a:avLst/>
          </a:prstGeom>
          <a:noFill/>
        </p:spPr>
        <p:txBody>
          <a:bodyPr wrap="none" rtlCol="0">
            <a:spAutoFit/>
          </a:bodyPr>
          <a:lstStyle/>
          <a:p>
            <a:r>
              <a:rPr lang="en-IN" sz="1600" dirty="0"/>
              <a:t>Negative Score :- </a:t>
            </a:r>
          </a:p>
          <a:p>
            <a:r>
              <a:rPr lang="en-IN" sz="1600" dirty="0"/>
              <a:t>IF  [Pivot Field Values] &lt; 3 THEN 1</a:t>
            </a:r>
          </a:p>
          <a:p>
            <a:r>
              <a:rPr lang="en-IN" sz="1600" dirty="0"/>
              <a:t>ELSEIF  [Pivot Field Values] = 3 THEN 0.5</a:t>
            </a:r>
          </a:p>
          <a:p>
            <a:r>
              <a:rPr lang="en-IN" sz="1600" dirty="0"/>
              <a:t>ELSE 0</a:t>
            </a:r>
          </a:p>
          <a:p>
            <a:r>
              <a:rPr lang="en-IN" sz="1600" dirty="0"/>
              <a:t>END</a:t>
            </a:r>
          </a:p>
          <a:p>
            <a:endParaRPr lang="en-IN" sz="1600" dirty="0"/>
          </a:p>
          <a:p>
            <a:r>
              <a:rPr lang="en-IN" sz="1600" dirty="0"/>
              <a:t>Percent of total sizes:-</a:t>
            </a:r>
          </a:p>
          <a:p>
            <a:r>
              <a:rPr lang="en-IN" sz="1600" dirty="0"/>
              <a:t>SUM([Number of Records])/[Total Scores]</a:t>
            </a:r>
          </a:p>
          <a:p>
            <a:endParaRPr lang="en-IN" sz="1600" dirty="0"/>
          </a:p>
          <a:p>
            <a:r>
              <a:rPr lang="en-IN" sz="1600" dirty="0"/>
              <a:t>Total Negative Scores:-</a:t>
            </a:r>
          </a:p>
          <a:p>
            <a:r>
              <a:rPr lang="en-IN" sz="1600" dirty="0"/>
              <a:t>TOTAL(SUM([Negative Score]))</a:t>
            </a:r>
          </a:p>
          <a:p>
            <a:endParaRPr lang="en-IN" sz="1600" dirty="0"/>
          </a:p>
          <a:p>
            <a:r>
              <a:rPr lang="en-IN" sz="1600" dirty="0"/>
              <a:t>Total Scores:-</a:t>
            </a:r>
          </a:p>
          <a:p>
            <a:r>
              <a:rPr lang="en-IN" sz="1600" dirty="0"/>
              <a:t>TOTAL(SUM([Number of Records]))</a:t>
            </a:r>
          </a:p>
          <a:p>
            <a:endParaRPr lang="en-IN" sz="1600" dirty="0"/>
          </a:p>
          <a:p>
            <a:r>
              <a:rPr lang="en-IN" sz="1600" dirty="0"/>
              <a:t>Gantt Start :-</a:t>
            </a:r>
          </a:p>
          <a:p>
            <a:r>
              <a:rPr lang="en-IN" sz="1600" dirty="0"/>
              <a:t>-[Total Negative Scores]/[Total Scores]</a:t>
            </a:r>
          </a:p>
          <a:p>
            <a:endParaRPr lang="en-IN" sz="1600" dirty="0"/>
          </a:p>
          <a:p>
            <a:r>
              <a:rPr lang="en-IN" sz="1600" dirty="0"/>
              <a:t>Gantt Percent :-</a:t>
            </a:r>
          </a:p>
          <a:p>
            <a:r>
              <a:rPr lang="en-IN" sz="1600" dirty="0"/>
              <a:t>PREVIOUS_VALUE([Gantt Start]) + ZN(LOOKUP([Percent of total Sizes],-1))</a:t>
            </a:r>
          </a:p>
        </p:txBody>
      </p:sp>
      <p:pic>
        <p:nvPicPr>
          <p:cNvPr id="4" name="Picture 3">
            <a:extLst>
              <a:ext uri="{FF2B5EF4-FFF2-40B4-BE49-F238E27FC236}">
                <a16:creationId xmlns:a16="http://schemas.microsoft.com/office/drawing/2014/main" id="{3FFBE7D6-BB50-3049-9BCD-CED1F852FE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50" y="318918"/>
            <a:ext cx="2777490" cy="549762"/>
          </a:xfrm>
          <a:prstGeom prst="rect">
            <a:avLst/>
          </a:prstGeom>
        </p:spPr>
      </p:pic>
    </p:spTree>
    <p:custDataLst>
      <p:tags r:id="rId1"/>
    </p:custDataLst>
    <p:extLst>
      <p:ext uri="{BB962C8B-B14F-4D97-AF65-F5344CB8AC3E}">
        <p14:creationId xmlns:p14="http://schemas.microsoft.com/office/powerpoint/2010/main" val="2252735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ofL5CoIG"/>
  <p:tag name="ARTICULATE_DESIGN_ID_FACET" val="etyfUMuA"/>
  <p:tag name="ARTICULATE_SLIDE_COUNT" val="2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839</TotalTime>
  <Words>3386</Words>
  <Application>Microsoft Office PowerPoint</Application>
  <PresentationFormat>Widescreen</PresentationFormat>
  <Paragraphs>209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Trebuchet MS</vt:lpstr>
      <vt:lpstr>Wingdings 3</vt:lpstr>
      <vt:lpstr>Facet</vt:lpstr>
      <vt:lpstr>Employee Empathy Optimiser  </vt:lpstr>
      <vt:lpstr>Introduction</vt:lpstr>
      <vt:lpstr>Introduction (Contd.)</vt:lpstr>
      <vt:lpstr>Goals Reviewed   </vt:lpstr>
      <vt:lpstr>Proposal</vt:lpstr>
      <vt:lpstr>Proposal (Contd.)</vt:lpstr>
      <vt:lpstr>Visualization Dashboard </vt:lpstr>
      <vt:lpstr>Visualization Dashboard </vt:lpstr>
      <vt:lpstr>Visualization Dashboard (Calculations)</vt:lpstr>
      <vt:lpstr>Visualization Dashboard</vt:lpstr>
      <vt:lpstr>Visualization Dashboard</vt:lpstr>
      <vt:lpstr>Connectivity </vt:lpstr>
      <vt:lpstr>Connectivity</vt:lpstr>
      <vt:lpstr>Connectivity</vt:lpstr>
      <vt:lpstr>Connectivity</vt:lpstr>
      <vt:lpstr>Connectivity</vt:lpstr>
      <vt:lpstr>Connectivity-For Dropbox and OneDrive connections </vt:lpstr>
      <vt:lpstr>Code (Dataset Inspection)</vt:lpstr>
      <vt:lpstr>Code (Variable Inspection)</vt:lpstr>
      <vt:lpstr>Code (Model Split)</vt:lpstr>
      <vt:lpstr>Updates in code from previous version</vt:lpstr>
      <vt:lpstr>Updates in code from previous version</vt:lpstr>
      <vt:lpstr>Exploratory Feedback</vt:lpstr>
      <vt:lpstr>Thank You</vt:lpstr>
      <vt:lpstr>Queries ….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Term Presentation</dc:title>
  <dc:creator>hp</dc:creator>
  <cp:lastModifiedBy>hp</cp:lastModifiedBy>
  <cp:revision>15</cp:revision>
  <dcterms:created xsi:type="dcterms:W3CDTF">2020-02-22T07:25:38Z</dcterms:created>
  <dcterms:modified xsi:type="dcterms:W3CDTF">2020-03-23T21:19:12Z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BE02AEDF-16B8-4CF1-BF39-D26E10883C4E</vt:lpwstr>
  </property>
  <property fmtid="{D5CDD505-2E9C-101B-9397-08002B2CF9AE}" pid="3" name="ArticulatePath">
    <vt:lpwstr>Presentation1</vt:lpwstr>
  </property>
</Properties>
</file>