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6" r:id="rId2"/>
    <p:sldId id="258" r:id="rId3"/>
    <p:sldId id="289" r:id="rId4"/>
    <p:sldId id="260" r:id="rId5"/>
    <p:sldId id="288" r:id="rId6"/>
    <p:sldId id="263" r:id="rId7"/>
    <p:sldId id="264" r:id="rId8"/>
    <p:sldId id="293" r:id="rId9"/>
    <p:sldId id="292" r:id="rId10"/>
    <p:sldId id="284" r:id="rId11"/>
    <p:sldId id="295" r:id="rId12"/>
    <p:sldId id="29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B5"/>
    <a:srgbClr val="EC7CB4"/>
    <a:srgbClr val="FDF1FC"/>
    <a:srgbClr val="7EEDE2"/>
    <a:srgbClr val="F7C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4280A-2740-47E9-B28E-6C4D96930D3D}" v="229" dt="2025-03-12T04:24:17.003"/>
    <p1510:client id="{6ED6F3CD-106B-CBE6-C198-DF838912DA30}" v="66" dt="2025-03-11T18:44:25.686"/>
    <p1510:client id="{7281A81B-E3A5-4ABE-D3B1-DF27381AD391}" v="731" dt="2025-03-11T20:20:12.563"/>
    <p1510:client id="{7C9540AD-0823-95CC-010F-5CA147D061A9}" v="63" dt="2025-03-11T19:22:09.646"/>
    <p1510:client id="{88EB0E07-9CA3-F585-FCF1-3AD9A5120D59}" v="9" dt="2025-03-11T23:25:52.671"/>
    <p1510:client id="{9E0328DE-AEF7-4F03-804B-A9C45BE3BAA6}" v="187" dt="2025-03-12T04:15:57.670"/>
    <p1510:client id="{CAED0790-8164-416D-9813-CAB6222F6AD0}" v="470" dt="2025-03-12T04:16:29.071"/>
    <p1510:client id="{CDD41115-E4C1-D8FE-BDB8-BB29C739929B}" v="105" dt="2025-03-11T21:53:33.945"/>
    <p1510:client id="{EAC925B2-F249-471C-B724-096CB4163AEA}" v="418" dt="2025-03-12T04:24:38.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7491F-271E-46A4-A3BD-36077C2D3BA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3274298A-F8F6-44EE-B721-9C1B1EEBEB45}">
      <dgm:prSet phldrT="[Text]" custT="1"/>
      <dgm:spPr/>
      <dgm:t>
        <a:bodyPr/>
        <a:lstStyle/>
        <a:p>
          <a:r>
            <a:rPr lang="en-US" sz="2000">
              <a:latin typeface="+mj-lt"/>
            </a:rPr>
            <a:t>STEP 01</a:t>
          </a:r>
          <a:endParaRPr lang="en-IN" sz="2000">
            <a:latin typeface="+mj-lt"/>
          </a:endParaRPr>
        </a:p>
      </dgm:t>
    </dgm:pt>
    <dgm:pt modelId="{05D0F318-7E5B-475C-BEAD-CBD1F8DC6685}" type="parTrans" cxnId="{6519DF5D-A35E-4137-8F98-BAF789728659}">
      <dgm:prSet/>
      <dgm:spPr/>
      <dgm:t>
        <a:bodyPr/>
        <a:lstStyle/>
        <a:p>
          <a:endParaRPr lang="en-IN"/>
        </a:p>
      </dgm:t>
    </dgm:pt>
    <dgm:pt modelId="{A9B081B6-6AA7-4F02-8CC9-2706195F474D}" type="sibTrans" cxnId="{6519DF5D-A35E-4137-8F98-BAF789728659}">
      <dgm:prSet/>
      <dgm:spPr/>
      <dgm:t>
        <a:bodyPr/>
        <a:lstStyle/>
        <a:p>
          <a:endParaRPr lang="en-IN"/>
        </a:p>
      </dgm:t>
    </dgm:pt>
    <dgm:pt modelId="{C67BD633-9226-4591-B01B-177C9F46C634}">
      <dgm:prSet phldrT="[Text]" custT="1"/>
      <dgm:spPr/>
      <dgm:t>
        <a:bodyPr/>
        <a:lstStyle/>
        <a:p>
          <a:r>
            <a:rPr lang="en-US" sz="2000">
              <a:latin typeface="+mj-lt"/>
            </a:rPr>
            <a:t>DATA COLLECTION</a:t>
          </a:r>
          <a:endParaRPr lang="en-IN" sz="2000">
            <a:latin typeface="+mj-lt"/>
          </a:endParaRPr>
        </a:p>
      </dgm:t>
    </dgm:pt>
    <dgm:pt modelId="{3581A044-7C9B-449E-8407-11B80AA0A9EC}" type="parTrans" cxnId="{EF892293-E536-43D9-8FE9-2D22B0156FA3}">
      <dgm:prSet/>
      <dgm:spPr/>
      <dgm:t>
        <a:bodyPr/>
        <a:lstStyle/>
        <a:p>
          <a:endParaRPr lang="en-IN"/>
        </a:p>
      </dgm:t>
    </dgm:pt>
    <dgm:pt modelId="{7CAB1341-20DB-417A-B659-7F2DEFB99D15}" type="sibTrans" cxnId="{EF892293-E536-43D9-8FE9-2D22B0156FA3}">
      <dgm:prSet/>
      <dgm:spPr/>
      <dgm:t>
        <a:bodyPr/>
        <a:lstStyle/>
        <a:p>
          <a:endParaRPr lang="en-IN"/>
        </a:p>
      </dgm:t>
    </dgm:pt>
    <dgm:pt modelId="{4CD5678E-7414-4203-95B5-A5E450FC47E4}">
      <dgm:prSet phldrT="[Text]" custT="1"/>
      <dgm:spPr/>
      <dgm:t>
        <a:bodyPr/>
        <a:lstStyle/>
        <a:p>
          <a:r>
            <a:rPr lang="en-US" sz="1600">
              <a:latin typeface="+mj-lt"/>
            </a:rPr>
            <a:t>Source: GWAS Catalog</a:t>
          </a:r>
          <a:endParaRPr lang="en-IN" sz="1600">
            <a:latin typeface="+mj-lt"/>
          </a:endParaRPr>
        </a:p>
      </dgm:t>
    </dgm:pt>
    <dgm:pt modelId="{ACB67B60-3C2F-4568-80FF-8C6673BD2461}" type="parTrans" cxnId="{70063F1D-B868-4164-8DE0-0C3313204900}">
      <dgm:prSet/>
      <dgm:spPr/>
      <dgm:t>
        <a:bodyPr/>
        <a:lstStyle/>
        <a:p>
          <a:endParaRPr lang="en-IN"/>
        </a:p>
      </dgm:t>
    </dgm:pt>
    <dgm:pt modelId="{C5F76380-EE9C-422C-B2AD-80B17F357893}" type="sibTrans" cxnId="{70063F1D-B868-4164-8DE0-0C3313204900}">
      <dgm:prSet/>
      <dgm:spPr/>
      <dgm:t>
        <a:bodyPr/>
        <a:lstStyle/>
        <a:p>
          <a:endParaRPr lang="en-IN"/>
        </a:p>
      </dgm:t>
    </dgm:pt>
    <dgm:pt modelId="{BCB5ECDE-E2FA-41BE-B984-FE1A5A8FE8F8}">
      <dgm:prSet phldrT="[Text]" custT="1"/>
      <dgm:spPr/>
      <dgm:t>
        <a:bodyPr/>
        <a:lstStyle/>
        <a:p>
          <a:r>
            <a:rPr lang="en-US" sz="2000">
              <a:latin typeface="+mj-lt"/>
            </a:rPr>
            <a:t>STEP 02</a:t>
          </a:r>
          <a:endParaRPr lang="en-IN" sz="2000">
            <a:latin typeface="+mj-lt"/>
          </a:endParaRPr>
        </a:p>
      </dgm:t>
    </dgm:pt>
    <dgm:pt modelId="{4DEFC077-0288-427D-8BCD-6CC9342CEF63}" type="parTrans" cxnId="{BA7165E4-77C0-42CC-B144-9477117BA166}">
      <dgm:prSet/>
      <dgm:spPr/>
      <dgm:t>
        <a:bodyPr/>
        <a:lstStyle/>
        <a:p>
          <a:endParaRPr lang="en-IN"/>
        </a:p>
      </dgm:t>
    </dgm:pt>
    <dgm:pt modelId="{B6101C4C-BA95-4CCF-BC15-E10AD607AE4D}" type="sibTrans" cxnId="{BA7165E4-77C0-42CC-B144-9477117BA166}">
      <dgm:prSet/>
      <dgm:spPr/>
      <dgm:t>
        <a:bodyPr/>
        <a:lstStyle/>
        <a:p>
          <a:endParaRPr lang="en-IN"/>
        </a:p>
      </dgm:t>
    </dgm:pt>
    <dgm:pt modelId="{B69D854B-BE84-4E2C-9303-A933055773DD}">
      <dgm:prSet phldrT="[Text]" custT="1"/>
      <dgm:spPr/>
      <dgm:t>
        <a:bodyPr/>
        <a:lstStyle/>
        <a:p>
          <a:r>
            <a:rPr lang="en-US" sz="2000">
              <a:latin typeface="+mj-lt"/>
            </a:rPr>
            <a:t>DATA PREPROCESSING</a:t>
          </a:r>
          <a:endParaRPr lang="en-IN" sz="2000">
            <a:latin typeface="+mj-lt"/>
          </a:endParaRPr>
        </a:p>
      </dgm:t>
    </dgm:pt>
    <dgm:pt modelId="{287D2BF4-8384-407A-BCC7-A9B323CFE089}" type="parTrans" cxnId="{D8407589-CCD2-4554-9A31-97C78A364DAC}">
      <dgm:prSet/>
      <dgm:spPr/>
      <dgm:t>
        <a:bodyPr/>
        <a:lstStyle/>
        <a:p>
          <a:endParaRPr lang="en-IN"/>
        </a:p>
      </dgm:t>
    </dgm:pt>
    <dgm:pt modelId="{25CF0AFE-34C3-443E-8C4A-3CD883255278}" type="sibTrans" cxnId="{D8407589-CCD2-4554-9A31-97C78A364DAC}">
      <dgm:prSet/>
      <dgm:spPr/>
      <dgm:t>
        <a:bodyPr/>
        <a:lstStyle/>
        <a:p>
          <a:endParaRPr lang="en-IN"/>
        </a:p>
      </dgm:t>
    </dgm:pt>
    <dgm:pt modelId="{8AF61646-F29F-4B4A-AC35-464FC87C91AE}">
      <dgm:prSet phldrT="[Text]" custT="1"/>
      <dgm:spPr/>
      <dgm:t>
        <a:bodyPr/>
        <a:lstStyle/>
        <a:p>
          <a:r>
            <a:rPr lang="en-US" sz="1600">
              <a:latin typeface="+mj-lt"/>
            </a:rPr>
            <a:t>Data Cleaning: Remove duplicates, fill missing value</a:t>
          </a:r>
          <a:endParaRPr lang="en-IN" sz="1600">
            <a:latin typeface="+mj-lt"/>
          </a:endParaRPr>
        </a:p>
      </dgm:t>
    </dgm:pt>
    <dgm:pt modelId="{F41ABEFB-97B2-4459-90C8-B915280FCC24}" type="parTrans" cxnId="{494028C6-6744-487B-B1A2-72D1CE3C1B7C}">
      <dgm:prSet/>
      <dgm:spPr/>
      <dgm:t>
        <a:bodyPr/>
        <a:lstStyle/>
        <a:p>
          <a:endParaRPr lang="en-IN"/>
        </a:p>
      </dgm:t>
    </dgm:pt>
    <dgm:pt modelId="{70DDF707-7599-4E00-B325-3AEE80FEF30F}" type="sibTrans" cxnId="{494028C6-6744-487B-B1A2-72D1CE3C1B7C}">
      <dgm:prSet/>
      <dgm:spPr/>
      <dgm:t>
        <a:bodyPr/>
        <a:lstStyle/>
        <a:p>
          <a:endParaRPr lang="en-IN"/>
        </a:p>
      </dgm:t>
    </dgm:pt>
    <dgm:pt modelId="{94E2F1AC-A0CC-4A7A-B0C3-EBFDCEF58E65}">
      <dgm:prSet phldrT="[Text]" custT="1"/>
      <dgm:spPr/>
      <dgm:t>
        <a:bodyPr/>
        <a:lstStyle/>
        <a:p>
          <a:r>
            <a:rPr lang="en-US" sz="2000">
              <a:latin typeface="+mj-lt"/>
            </a:rPr>
            <a:t>STEP 03</a:t>
          </a:r>
          <a:endParaRPr lang="en-IN" sz="2000">
            <a:latin typeface="+mj-lt"/>
          </a:endParaRPr>
        </a:p>
      </dgm:t>
    </dgm:pt>
    <dgm:pt modelId="{BA3F7D4C-BBD5-4677-B4DB-E23276F14A9F}" type="parTrans" cxnId="{18B5F5B7-3E7F-4B16-8343-447535E6FC0C}">
      <dgm:prSet/>
      <dgm:spPr/>
      <dgm:t>
        <a:bodyPr/>
        <a:lstStyle/>
        <a:p>
          <a:endParaRPr lang="en-IN"/>
        </a:p>
      </dgm:t>
    </dgm:pt>
    <dgm:pt modelId="{8C45956F-A4CC-455F-89DB-A347395B4E6A}" type="sibTrans" cxnId="{18B5F5B7-3E7F-4B16-8343-447535E6FC0C}">
      <dgm:prSet/>
      <dgm:spPr/>
      <dgm:t>
        <a:bodyPr/>
        <a:lstStyle/>
        <a:p>
          <a:endParaRPr lang="en-IN"/>
        </a:p>
      </dgm:t>
    </dgm:pt>
    <dgm:pt modelId="{0DE2231D-BCEA-49B1-BCE1-CCA9CF404273}">
      <dgm:prSet phldrT="[Text]" custT="1"/>
      <dgm:spPr/>
      <dgm:t>
        <a:bodyPr/>
        <a:lstStyle/>
        <a:p>
          <a:r>
            <a:rPr lang="en-US" sz="2000">
              <a:latin typeface="+mj-lt"/>
            </a:rPr>
            <a:t>MODEL DEVELOPMENT</a:t>
          </a:r>
          <a:endParaRPr lang="en-IN" sz="2000">
            <a:latin typeface="+mj-lt"/>
          </a:endParaRPr>
        </a:p>
      </dgm:t>
    </dgm:pt>
    <dgm:pt modelId="{43B9C5AF-5983-4585-B1E1-688BAF915A1E}" type="parTrans" cxnId="{C5748E7C-6BE2-41A5-A26B-D5F13A4F6B09}">
      <dgm:prSet/>
      <dgm:spPr/>
      <dgm:t>
        <a:bodyPr/>
        <a:lstStyle/>
        <a:p>
          <a:endParaRPr lang="en-IN"/>
        </a:p>
      </dgm:t>
    </dgm:pt>
    <dgm:pt modelId="{6D7B3AB5-235C-48C1-827B-E2B80BA2DFAB}" type="sibTrans" cxnId="{C5748E7C-6BE2-41A5-A26B-D5F13A4F6B09}">
      <dgm:prSet/>
      <dgm:spPr/>
      <dgm:t>
        <a:bodyPr/>
        <a:lstStyle/>
        <a:p>
          <a:endParaRPr lang="en-IN"/>
        </a:p>
      </dgm:t>
    </dgm:pt>
    <dgm:pt modelId="{6581206B-57A7-45EC-BEB2-0D643177222F}">
      <dgm:prSet phldrT="[Text]" custT="1"/>
      <dgm:spPr/>
      <dgm:t>
        <a:bodyPr/>
        <a:lstStyle/>
        <a:p>
          <a:r>
            <a:rPr lang="en-US" sz="1600" err="1">
              <a:latin typeface="+mj-lt"/>
            </a:rPr>
            <a:t>XGBoost</a:t>
          </a:r>
          <a:r>
            <a:rPr lang="en-US" sz="1600">
              <a:latin typeface="+mj-lt"/>
            </a:rPr>
            <a:t>:  Train, Tune, Validate.</a:t>
          </a:r>
          <a:endParaRPr lang="en-IN" sz="1600">
            <a:latin typeface="+mj-lt"/>
          </a:endParaRPr>
        </a:p>
      </dgm:t>
    </dgm:pt>
    <dgm:pt modelId="{04385AE0-86CF-4A1B-897E-849E7395A3F1}" type="parTrans" cxnId="{FCD2C17D-D0BF-4449-9C36-89439BC01150}">
      <dgm:prSet/>
      <dgm:spPr/>
      <dgm:t>
        <a:bodyPr/>
        <a:lstStyle/>
        <a:p>
          <a:endParaRPr lang="en-IN"/>
        </a:p>
      </dgm:t>
    </dgm:pt>
    <dgm:pt modelId="{60B4A28F-D662-4266-8AF9-A55C9C813632}" type="sibTrans" cxnId="{FCD2C17D-D0BF-4449-9C36-89439BC01150}">
      <dgm:prSet/>
      <dgm:spPr/>
      <dgm:t>
        <a:bodyPr/>
        <a:lstStyle/>
        <a:p>
          <a:endParaRPr lang="en-IN"/>
        </a:p>
      </dgm:t>
    </dgm:pt>
    <dgm:pt modelId="{B39EEEB3-293C-4E40-8791-042227277DD8}">
      <dgm:prSet phldrT="[Text]" custT="1"/>
      <dgm:spPr/>
      <dgm:t>
        <a:bodyPr/>
        <a:lstStyle/>
        <a:p>
          <a:r>
            <a:rPr lang="en-US" sz="1600">
              <a:latin typeface="+mj-lt"/>
            </a:rPr>
            <a:t>Dashboard: Real-time, Risk charts, reports</a:t>
          </a:r>
          <a:endParaRPr lang="en-IN" sz="1600">
            <a:latin typeface="+mj-lt"/>
          </a:endParaRPr>
        </a:p>
      </dgm:t>
    </dgm:pt>
    <dgm:pt modelId="{712F4FA7-2FC5-4A5E-9F01-F8B7888E4577}" type="parTrans" cxnId="{A2D5C320-12FE-4375-8E74-573BD8301D95}">
      <dgm:prSet/>
      <dgm:spPr/>
      <dgm:t>
        <a:bodyPr/>
        <a:lstStyle/>
        <a:p>
          <a:endParaRPr lang="en-IN"/>
        </a:p>
      </dgm:t>
    </dgm:pt>
    <dgm:pt modelId="{C553E17C-65C7-4253-B9C2-AB716B3DBFB6}" type="sibTrans" cxnId="{A2D5C320-12FE-4375-8E74-573BD8301D95}">
      <dgm:prSet/>
      <dgm:spPr/>
      <dgm:t>
        <a:bodyPr/>
        <a:lstStyle/>
        <a:p>
          <a:endParaRPr lang="en-IN"/>
        </a:p>
      </dgm:t>
    </dgm:pt>
    <dgm:pt modelId="{8F9BE217-9F99-4F1D-B077-27B944E881C9}">
      <dgm:prSet phldrT="[Text]" custT="1"/>
      <dgm:spPr/>
      <dgm:t>
        <a:bodyPr/>
        <a:lstStyle/>
        <a:p>
          <a:r>
            <a:rPr lang="en-US" sz="2000">
              <a:latin typeface="+mj-lt"/>
            </a:rPr>
            <a:t>STEP 04</a:t>
          </a:r>
          <a:endParaRPr lang="en-IN" sz="2000">
            <a:latin typeface="+mj-lt"/>
          </a:endParaRPr>
        </a:p>
      </dgm:t>
    </dgm:pt>
    <dgm:pt modelId="{34DC1E8D-3382-48B7-92D2-BF910F0F3B78}" type="parTrans" cxnId="{C109ADF2-2AFC-4A05-8283-E54A440368B3}">
      <dgm:prSet/>
      <dgm:spPr/>
      <dgm:t>
        <a:bodyPr/>
        <a:lstStyle/>
        <a:p>
          <a:endParaRPr lang="en-IN"/>
        </a:p>
      </dgm:t>
    </dgm:pt>
    <dgm:pt modelId="{4D182456-F4E3-4D99-99A2-331D833F24D8}" type="sibTrans" cxnId="{C109ADF2-2AFC-4A05-8283-E54A440368B3}">
      <dgm:prSet/>
      <dgm:spPr/>
      <dgm:t>
        <a:bodyPr/>
        <a:lstStyle/>
        <a:p>
          <a:endParaRPr lang="en-IN"/>
        </a:p>
      </dgm:t>
    </dgm:pt>
    <dgm:pt modelId="{79B5AD51-8A4B-4767-BFF9-A3252573DCD2}">
      <dgm:prSet phldrT="[Text]" custT="1"/>
      <dgm:spPr/>
      <dgm:t>
        <a:bodyPr/>
        <a:lstStyle/>
        <a:p>
          <a:r>
            <a:rPr lang="en-US" sz="2000">
              <a:latin typeface="+mj-lt"/>
            </a:rPr>
            <a:t>MODEL EVALUATION</a:t>
          </a:r>
          <a:endParaRPr lang="en-IN" sz="2000">
            <a:latin typeface="+mj-lt"/>
          </a:endParaRPr>
        </a:p>
      </dgm:t>
    </dgm:pt>
    <dgm:pt modelId="{EE608EE2-6246-4BB2-98F1-1D7E4F3DD55F}" type="parTrans" cxnId="{4A0C0A20-0E09-411E-B4E9-ADE7A6046970}">
      <dgm:prSet/>
      <dgm:spPr/>
      <dgm:t>
        <a:bodyPr/>
        <a:lstStyle/>
        <a:p>
          <a:endParaRPr lang="en-IN"/>
        </a:p>
      </dgm:t>
    </dgm:pt>
    <dgm:pt modelId="{13992894-0516-411D-9E29-461DF8B4F781}" type="sibTrans" cxnId="{4A0C0A20-0E09-411E-B4E9-ADE7A6046970}">
      <dgm:prSet/>
      <dgm:spPr/>
      <dgm:t>
        <a:bodyPr/>
        <a:lstStyle/>
        <a:p>
          <a:endParaRPr lang="en-IN"/>
        </a:p>
      </dgm:t>
    </dgm:pt>
    <dgm:pt modelId="{C46D6150-7234-4E2B-9A7F-6B39E81765CA}">
      <dgm:prSet phldrT="[Text]" custT="1"/>
      <dgm:spPr/>
      <dgm:t>
        <a:bodyPr/>
        <a:lstStyle/>
        <a:p>
          <a:r>
            <a:rPr lang="en-US" sz="1600">
              <a:latin typeface="+mj-lt"/>
            </a:rPr>
            <a:t>Performance Metrics: Accuracy, Precision, Recall, F1-score</a:t>
          </a:r>
          <a:endParaRPr lang="en-IN" sz="1600">
            <a:latin typeface="+mj-lt"/>
          </a:endParaRPr>
        </a:p>
      </dgm:t>
    </dgm:pt>
    <dgm:pt modelId="{464A2112-6D23-44F6-B1CD-E8DCBDBA6856}" type="parTrans" cxnId="{9290B5BF-D6A9-451F-9F19-B74F2D2CDE79}">
      <dgm:prSet/>
      <dgm:spPr/>
      <dgm:t>
        <a:bodyPr/>
        <a:lstStyle/>
        <a:p>
          <a:endParaRPr lang="en-IN"/>
        </a:p>
      </dgm:t>
    </dgm:pt>
    <dgm:pt modelId="{4F2929E4-6CE3-4EF4-A533-18060E793F47}" type="sibTrans" cxnId="{9290B5BF-D6A9-451F-9F19-B74F2D2CDE79}">
      <dgm:prSet/>
      <dgm:spPr/>
      <dgm:t>
        <a:bodyPr/>
        <a:lstStyle/>
        <a:p>
          <a:endParaRPr lang="en-IN"/>
        </a:p>
      </dgm:t>
    </dgm:pt>
    <dgm:pt modelId="{FBAEFCD9-8BAC-4363-8300-C059AC5113B3}">
      <dgm:prSet phldrT="[Text]" custT="1"/>
      <dgm:spPr/>
      <dgm:t>
        <a:bodyPr/>
        <a:lstStyle/>
        <a:p>
          <a:r>
            <a:rPr lang="en-US" sz="2000">
              <a:latin typeface="+mj-lt"/>
            </a:rPr>
            <a:t>STEP 05</a:t>
          </a:r>
          <a:endParaRPr lang="en-IN" sz="2000">
            <a:latin typeface="+mj-lt"/>
          </a:endParaRPr>
        </a:p>
      </dgm:t>
    </dgm:pt>
    <dgm:pt modelId="{86261BEC-53BE-4573-B0EB-02E904C28EBA}" type="parTrans" cxnId="{AFFAEC84-4D58-4B8C-821E-7ADCC2C96657}">
      <dgm:prSet/>
      <dgm:spPr/>
      <dgm:t>
        <a:bodyPr/>
        <a:lstStyle/>
        <a:p>
          <a:endParaRPr lang="en-IN"/>
        </a:p>
      </dgm:t>
    </dgm:pt>
    <dgm:pt modelId="{7A6E2E76-C469-46A7-A690-96A8D0357438}" type="sibTrans" cxnId="{AFFAEC84-4D58-4B8C-821E-7ADCC2C96657}">
      <dgm:prSet/>
      <dgm:spPr/>
      <dgm:t>
        <a:bodyPr/>
        <a:lstStyle/>
        <a:p>
          <a:endParaRPr lang="en-IN"/>
        </a:p>
      </dgm:t>
    </dgm:pt>
    <dgm:pt modelId="{C86CABA9-B6B1-46B0-AEED-41F9576B4920}">
      <dgm:prSet phldrT="[Text]" custT="1"/>
      <dgm:spPr/>
      <dgm:t>
        <a:bodyPr/>
        <a:lstStyle/>
        <a:p>
          <a:r>
            <a:rPr lang="en-US" sz="2000">
              <a:latin typeface="+mj-lt"/>
            </a:rPr>
            <a:t>DASHBOARD &amp; ETHICAL CONSIDERATION</a:t>
          </a:r>
          <a:endParaRPr lang="en-IN" sz="2000">
            <a:latin typeface="+mj-lt"/>
          </a:endParaRPr>
        </a:p>
      </dgm:t>
    </dgm:pt>
    <dgm:pt modelId="{3C2DD166-446F-4FD1-A057-E9319BFB2B75}" type="parTrans" cxnId="{EDBACAD1-BCE4-4378-9C6A-832F9DA300AE}">
      <dgm:prSet/>
      <dgm:spPr/>
      <dgm:t>
        <a:bodyPr/>
        <a:lstStyle/>
        <a:p>
          <a:endParaRPr lang="en-IN"/>
        </a:p>
      </dgm:t>
    </dgm:pt>
    <dgm:pt modelId="{79B6CA00-053E-470D-BF7C-B2AE5F842137}" type="sibTrans" cxnId="{EDBACAD1-BCE4-4378-9C6A-832F9DA300AE}">
      <dgm:prSet/>
      <dgm:spPr/>
      <dgm:t>
        <a:bodyPr/>
        <a:lstStyle/>
        <a:p>
          <a:endParaRPr lang="en-IN"/>
        </a:p>
      </dgm:t>
    </dgm:pt>
    <dgm:pt modelId="{B82FDB2C-9CCD-401A-8B61-0925CE20C711}">
      <dgm:prSet phldrT="[Text]" custT="1"/>
      <dgm:spPr/>
      <dgm:t>
        <a:bodyPr/>
        <a:lstStyle/>
        <a:p>
          <a:pPr>
            <a:buFont typeface="Arial" panose="020B0604020202020204" pitchFamily="34" charset="0"/>
            <a:buChar char="•"/>
          </a:pPr>
          <a:r>
            <a:rPr lang="en-US" sz="1600">
              <a:latin typeface="+mj-lt"/>
            </a:rPr>
            <a:t>Dataset Includes: Bipolar Disorder, Epilepsy, Congenital Heart Disease and Parkinson’s Disease.</a:t>
          </a:r>
          <a:endParaRPr lang="en-IN" sz="1600">
            <a:latin typeface="+mj-lt"/>
          </a:endParaRPr>
        </a:p>
      </dgm:t>
    </dgm:pt>
    <dgm:pt modelId="{932E1A3E-F5CB-44C8-8B8B-EA6890F16945}" type="parTrans" cxnId="{89003F4B-7389-4C46-90BA-7BA72B82B14C}">
      <dgm:prSet/>
      <dgm:spPr/>
      <dgm:t>
        <a:bodyPr/>
        <a:lstStyle/>
        <a:p>
          <a:endParaRPr lang="en-IN"/>
        </a:p>
      </dgm:t>
    </dgm:pt>
    <dgm:pt modelId="{630B48EF-0D0B-4F00-B9AE-103B0E60A828}" type="sibTrans" cxnId="{89003F4B-7389-4C46-90BA-7BA72B82B14C}">
      <dgm:prSet/>
      <dgm:spPr/>
      <dgm:t>
        <a:bodyPr/>
        <a:lstStyle/>
        <a:p>
          <a:endParaRPr lang="en-IN"/>
        </a:p>
      </dgm:t>
    </dgm:pt>
    <dgm:pt modelId="{113C6BF1-1056-4F8A-9CFD-760191AEBB5B}">
      <dgm:prSet phldrT="[Text]" custT="1"/>
      <dgm:spPr/>
      <dgm:t>
        <a:bodyPr/>
        <a:lstStyle/>
        <a:p>
          <a:r>
            <a:rPr lang="en-US" sz="1600">
              <a:latin typeface="+mj-lt"/>
            </a:rPr>
            <a:t>Feature Selection: Identify key genetic markers</a:t>
          </a:r>
          <a:endParaRPr lang="en-IN" sz="1600">
            <a:latin typeface="+mj-lt"/>
          </a:endParaRPr>
        </a:p>
      </dgm:t>
    </dgm:pt>
    <dgm:pt modelId="{B36DC135-D533-49C5-9AF4-25292DDD6156}" type="parTrans" cxnId="{16FB508E-C90B-495B-BD6E-6003982C7CD9}">
      <dgm:prSet/>
      <dgm:spPr/>
      <dgm:t>
        <a:bodyPr/>
        <a:lstStyle/>
        <a:p>
          <a:endParaRPr lang="en-IN"/>
        </a:p>
      </dgm:t>
    </dgm:pt>
    <dgm:pt modelId="{12099095-87D8-4B2C-BC98-69D7D87450CA}" type="sibTrans" cxnId="{16FB508E-C90B-495B-BD6E-6003982C7CD9}">
      <dgm:prSet/>
      <dgm:spPr/>
      <dgm:t>
        <a:bodyPr/>
        <a:lstStyle/>
        <a:p>
          <a:endParaRPr lang="en-IN"/>
        </a:p>
      </dgm:t>
    </dgm:pt>
    <dgm:pt modelId="{AE0C967A-8F8C-4222-9583-30BFC73E759A}">
      <dgm:prSet phldrT="[Text]" custT="1"/>
      <dgm:spPr/>
      <dgm:t>
        <a:bodyPr/>
        <a:lstStyle/>
        <a:p>
          <a:r>
            <a:rPr lang="en-US" sz="1600">
              <a:latin typeface="+mj-lt"/>
            </a:rPr>
            <a:t>Feature Engineering: Encode &amp; normalize data</a:t>
          </a:r>
          <a:endParaRPr lang="en-IN" sz="1600">
            <a:latin typeface="+mj-lt"/>
          </a:endParaRPr>
        </a:p>
      </dgm:t>
    </dgm:pt>
    <dgm:pt modelId="{AA686298-9A11-44A5-9D0E-14E088203B34}" type="parTrans" cxnId="{38855DE3-33B9-4CE1-A028-AD085264A3EB}">
      <dgm:prSet/>
      <dgm:spPr/>
      <dgm:t>
        <a:bodyPr/>
        <a:lstStyle/>
        <a:p>
          <a:endParaRPr lang="en-IN"/>
        </a:p>
      </dgm:t>
    </dgm:pt>
    <dgm:pt modelId="{5DCA9474-F10B-4B7F-973F-0758100EA529}" type="sibTrans" cxnId="{38855DE3-33B9-4CE1-A028-AD085264A3EB}">
      <dgm:prSet/>
      <dgm:spPr/>
      <dgm:t>
        <a:bodyPr/>
        <a:lstStyle/>
        <a:p>
          <a:endParaRPr lang="en-IN"/>
        </a:p>
      </dgm:t>
    </dgm:pt>
    <dgm:pt modelId="{F641C97C-6D48-43CF-9023-E0FCDE8A9554}">
      <dgm:prSet phldrT="[Text]" custT="1"/>
      <dgm:spPr/>
      <dgm:t>
        <a:bodyPr/>
        <a:lstStyle/>
        <a:p>
          <a:r>
            <a:rPr lang="en-US" sz="1600">
              <a:latin typeface="+mj-lt"/>
            </a:rPr>
            <a:t>Selected model by performance</a:t>
          </a:r>
          <a:endParaRPr lang="en-IN" sz="1600">
            <a:latin typeface="+mj-lt"/>
          </a:endParaRPr>
        </a:p>
      </dgm:t>
    </dgm:pt>
    <dgm:pt modelId="{BC80D5B2-186E-43E2-9C50-79DEA1630362}" type="parTrans" cxnId="{C605667E-B6E0-4BD5-8C9C-95520A354C7F}">
      <dgm:prSet/>
      <dgm:spPr/>
      <dgm:t>
        <a:bodyPr/>
        <a:lstStyle/>
        <a:p>
          <a:endParaRPr lang="en-IN"/>
        </a:p>
      </dgm:t>
    </dgm:pt>
    <dgm:pt modelId="{D4C3235D-AFDD-44F1-9628-5D070B19FE6F}" type="sibTrans" cxnId="{C605667E-B6E0-4BD5-8C9C-95520A354C7F}">
      <dgm:prSet/>
      <dgm:spPr/>
      <dgm:t>
        <a:bodyPr/>
        <a:lstStyle/>
        <a:p>
          <a:endParaRPr lang="en-IN"/>
        </a:p>
      </dgm:t>
    </dgm:pt>
    <dgm:pt modelId="{4F5EA17C-949A-4A24-B480-D2B4BBC2C5E7}">
      <dgm:prSet phldrT="[Text]" custT="1"/>
      <dgm:spPr/>
      <dgm:t>
        <a:bodyPr/>
        <a:lstStyle/>
        <a:p>
          <a:r>
            <a:rPr lang="en-US" sz="1600">
              <a:latin typeface="+mj-lt"/>
            </a:rPr>
            <a:t>Ethics: Privacy, Fairness, Explainability</a:t>
          </a:r>
          <a:endParaRPr lang="en-IN" sz="1600">
            <a:latin typeface="+mj-lt"/>
          </a:endParaRPr>
        </a:p>
      </dgm:t>
    </dgm:pt>
    <dgm:pt modelId="{B82F4E09-8260-4B9C-822F-1FD194F9DADF}" type="parTrans" cxnId="{DF8BE22B-4098-4A88-B1D1-DAD9D972EC3A}">
      <dgm:prSet/>
      <dgm:spPr/>
      <dgm:t>
        <a:bodyPr/>
        <a:lstStyle/>
        <a:p>
          <a:endParaRPr lang="en-IN"/>
        </a:p>
      </dgm:t>
    </dgm:pt>
    <dgm:pt modelId="{398BF298-A504-4CBA-B537-DC545E01EF1A}" type="sibTrans" cxnId="{DF8BE22B-4098-4A88-B1D1-DAD9D972EC3A}">
      <dgm:prSet/>
      <dgm:spPr/>
      <dgm:t>
        <a:bodyPr/>
        <a:lstStyle/>
        <a:p>
          <a:endParaRPr lang="en-IN"/>
        </a:p>
      </dgm:t>
    </dgm:pt>
    <dgm:pt modelId="{88A958A7-0B9B-4C32-AE9F-C6E01C98B758}">
      <dgm:prSet phldrT="[Text]" custT="1"/>
      <dgm:spPr/>
      <dgm:t>
        <a:bodyPr/>
        <a:lstStyle/>
        <a:p>
          <a:pPr>
            <a:buFont typeface="Arial" panose="020B0604020202020204" pitchFamily="34" charset="0"/>
            <a:buChar char="•"/>
          </a:pPr>
          <a:r>
            <a:rPr lang="en-IN" sz="1600">
              <a:latin typeface="+mj-lt"/>
            </a:rPr>
            <a:t>Attributes: riskAllele,pValue,riskFrequency,OR-value,beta,map_genes,efoTraits</a:t>
          </a:r>
          <a:br>
            <a:rPr lang="en-US" sz="1600">
              <a:latin typeface="+mj-lt"/>
            </a:rPr>
          </a:br>
          <a:endParaRPr lang="en-IN" sz="1600">
            <a:latin typeface="+mj-lt"/>
          </a:endParaRPr>
        </a:p>
      </dgm:t>
    </dgm:pt>
    <dgm:pt modelId="{ECC97DBA-63B1-4548-8BA2-D1BBBA81D27E}" type="parTrans" cxnId="{A53A2493-8ACD-4DA9-8511-166ED0BB262D}">
      <dgm:prSet/>
      <dgm:spPr/>
      <dgm:t>
        <a:bodyPr/>
        <a:lstStyle/>
        <a:p>
          <a:endParaRPr lang="en-IN"/>
        </a:p>
      </dgm:t>
    </dgm:pt>
    <dgm:pt modelId="{5572F5B7-9D2A-454A-9499-C8186A11C442}" type="sibTrans" cxnId="{A53A2493-8ACD-4DA9-8511-166ED0BB262D}">
      <dgm:prSet/>
      <dgm:spPr/>
      <dgm:t>
        <a:bodyPr/>
        <a:lstStyle/>
        <a:p>
          <a:endParaRPr lang="en-IN"/>
        </a:p>
      </dgm:t>
    </dgm:pt>
    <dgm:pt modelId="{CCB2C83C-42E9-4BDA-8B4A-080AEFC9081C}" type="pres">
      <dgm:prSet presAssocID="{0A97491F-271E-46A4-A3BD-36077C2D3BAC}" presName="Name0" presStyleCnt="0">
        <dgm:presLayoutVars>
          <dgm:chMax/>
          <dgm:chPref val="3"/>
          <dgm:dir/>
          <dgm:animOne val="branch"/>
          <dgm:animLvl val="lvl"/>
        </dgm:presLayoutVars>
      </dgm:prSet>
      <dgm:spPr/>
    </dgm:pt>
    <dgm:pt modelId="{9CB92DC6-BB61-4FF7-AADB-D7F7B3775D05}" type="pres">
      <dgm:prSet presAssocID="{3274298A-F8F6-44EE-B721-9C1B1EEBEB45}" presName="composite" presStyleCnt="0"/>
      <dgm:spPr/>
    </dgm:pt>
    <dgm:pt modelId="{74270E33-D968-4BAC-8735-836E3A263D16}" type="pres">
      <dgm:prSet presAssocID="{3274298A-F8F6-44EE-B721-9C1B1EEBEB45}" presName="FirstChild" presStyleLbl="revTx" presStyleIdx="0" presStyleCnt="10">
        <dgm:presLayoutVars>
          <dgm:chMax val="0"/>
          <dgm:chPref val="0"/>
          <dgm:bulletEnabled val="1"/>
        </dgm:presLayoutVars>
      </dgm:prSet>
      <dgm:spPr/>
    </dgm:pt>
    <dgm:pt modelId="{D7F24E02-DAAA-4DFE-AE9E-C0EFED970908}" type="pres">
      <dgm:prSet presAssocID="{3274298A-F8F6-44EE-B721-9C1B1EEBEB45}" presName="Parent" presStyleLbl="alignNode1" presStyleIdx="0" presStyleCnt="5" custLinFactNeighborX="1466" custLinFactNeighborY="1506">
        <dgm:presLayoutVars>
          <dgm:chMax val="3"/>
          <dgm:chPref val="3"/>
          <dgm:bulletEnabled val="1"/>
        </dgm:presLayoutVars>
      </dgm:prSet>
      <dgm:spPr/>
    </dgm:pt>
    <dgm:pt modelId="{C77EF722-A78F-4D17-9C12-343E08D73AA0}" type="pres">
      <dgm:prSet presAssocID="{3274298A-F8F6-44EE-B721-9C1B1EEBEB45}" presName="Accent" presStyleLbl="parChTrans1D1" presStyleIdx="0" presStyleCnt="5"/>
      <dgm:spPr/>
    </dgm:pt>
    <dgm:pt modelId="{80D30398-7C14-43F0-BB04-C7DF7E17A95A}" type="pres">
      <dgm:prSet presAssocID="{3274298A-F8F6-44EE-B721-9C1B1EEBEB45}" presName="Child" presStyleLbl="revTx" presStyleIdx="1" presStyleCnt="10">
        <dgm:presLayoutVars>
          <dgm:chMax val="0"/>
          <dgm:chPref val="0"/>
          <dgm:bulletEnabled val="1"/>
        </dgm:presLayoutVars>
      </dgm:prSet>
      <dgm:spPr/>
    </dgm:pt>
    <dgm:pt modelId="{1662DF16-154B-4E3F-91F1-B534FC762F5C}" type="pres">
      <dgm:prSet presAssocID="{A9B081B6-6AA7-4F02-8CC9-2706195F474D}" presName="sibTrans" presStyleCnt="0"/>
      <dgm:spPr/>
    </dgm:pt>
    <dgm:pt modelId="{874D0F17-FB70-409F-B9A2-B50F64C65187}" type="pres">
      <dgm:prSet presAssocID="{BCB5ECDE-E2FA-41BE-B984-FE1A5A8FE8F8}" presName="composite" presStyleCnt="0"/>
      <dgm:spPr/>
    </dgm:pt>
    <dgm:pt modelId="{FDC9936B-8680-4081-A3B6-84082AD45C5A}" type="pres">
      <dgm:prSet presAssocID="{BCB5ECDE-E2FA-41BE-B984-FE1A5A8FE8F8}" presName="FirstChild" presStyleLbl="revTx" presStyleIdx="2" presStyleCnt="10">
        <dgm:presLayoutVars>
          <dgm:chMax val="0"/>
          <dgm:chPref val="0"/>
          <dgm:bulletEnabled val="1"/>
        </dgm:presLayoutVars>
      </dgm:prSet>
      <dgm:spPr/>
    </dgm:pt>
    <dgm:pt modelId="{AF071072-1F44-4F97-95A7-7AEF8A549DE6}" type="pres">
      <dgm:prSet presAssocID="{BCB5ECDE-E2FA-41BE-B984-FE1A5A8FE8F8}" presName="Parent" presStyleLbl="alignNode1" presStyleIdx="1" presStyleCnt="5">
        <dgm:presLayoutVars>
          <dgm:chMax val="3"/>
          <dgm:chPref val="3"/>
          <dgm:bulletEnabled val="1"/>
        </dgm:presLayoutVars>
      </dgm:prSet>
      <dgm:spPr/>
    </dgm:pt>
    <dgm:pt modelId="{C8C134AE-7DCB-4E63-A685-03A876077FF3}" type="pres">
      <dgm:prSet presAssocID="{BCB5ECDE-E2FA-41BE-B984-FE1A5A8FE8F8}" presName="Accent" presStyleLbl="parChTrans1D1" presStyleIdx="1" presStyleCnt="5"/>
      <dgm:spPr/>
    </dgm:pt>
    <dgm:pt modelId="{E89DFB8B-DB48-4CB2-BCA6-12FF8E6F7A7B}" type="pres">
      <dgm:prSet presAssocID="{BCB5ECDE-E2FA-41BE-B984-FE1A5A8FE8F8}" presName="Child" presStyleLbl="revTx" presStyleIdx="3" presStyleCnt="10" custLinFactY="2919" custLinFactNeighborX="-381" custLinFactNeighborY="100000">
        <dgm:presLayoutVars>
          <dgm:chMax val="0"/>
          <dgm:chPref val="0"/>
          <dgm:bulletEnabled val="1"/>
        </dgm:presLayoutVars>
      </dgm:prSet>
      <dgm:spPr/>
    </dgm:pt>
    <dgm:pt modelId="{E6C62475-4A07-40F1-863A-AB2120B3D258}" type="pres">
      <dgm:prSet presAssocID="{B6101C4C-BA95-4CCF-BC15-E10AD607AE4D}" presName="sibTrans" presStyleCnt="0"/>
      <dgm:spPr/>
    </dgm:pt>
    <dgm:pt modelId="{4EED0283-5E73-4986-959F-9C9126A58225}" type="pres">
      <dgm:prSet presAssocID="{94E2F1AC-A0CC-4A7A-B0C3-EBFDCEF58E65}" presName="composite" presStyleCnt="0"/>
      <dgm:spPr/>
    </dgm:pt>
    <dgm:pt modelId="{2BD29070-D460-4608-8920-68265F19F7CD}" type="pres">
      <dgm:prSet presAssocID="{94E2F1AC-A0CC-4A7A-B0C3-EBFDCEF58E65}" presName="FirstChild" presStyleLbl="revTx" presStyleIdx="4" presStyleCnt="10">
        <dgm:presLayoutVars>
          <dgm:chMax val="0"/>
          <dgm:chPref val="0"/>
          <dgm:bulletEnabled val="1"/>
        </dgm:presLayoutVars>
      </dgm:prSet>
      <dgm:spPr/>
    </dgm:pt>
    <dgm:pt modelId="{287BDA88-C9EF-43DF-8DEE-E46187FE5F50}" type="pres">
      <dgm:prSet presAssocID="{94E2F1AC-A0CC-4A7A-B0C3-EBFDCEF58E65}" presName="Parent" presStyleLbl="alignNode1" presStyleIdx="2" presStyleCnt="5">
        <dgm:presLayoutVars>
          <dgm:chMax val="3"/>
          <dgm:chPref val="3"/>
          <dgm:bulletEnabled val="1"/>
        </dgm:presLayoutVars>
      </dgm:prSet>
      <dgm:spPr/>
    </dgm:pt>
    <dgm:pt modelId="{38F2849B-D8AA-4A2B-A774-303CAB951621}" type="pres">
      <dgm:prSet presAssocID="{94E2F1AC-A0CC-4A7A-B0C3-EBFDCEF58E65}" presName="Accent" presStyleLbl="parChTrans1D1" presStyleIdx="2" presStyleCnt="5"/>
      <dgm:spPr/>
    </dgm:pt>
    <dgm:pt modelId="{CB2851BB-6342-4B23-B4D6-69950FE77CEF}" type="pres">
      <dgm:prSet presAssocID="{94E2F1AC-A0CC-4A7A-B0C3-EBFDCEF58E65}" presName="Child" presStyleLbl="revTx" presStyleIdx="5" presStyleCnt="10">
        <dgm:presLayoutVars>
          <dgm:chMax val="0"/>
          <dgm:chPref val="0"/>
          <dgm:bulletEnabled val="1"/>
        </dgm:presLayoutVars>
      </dgm:prSet>
      <dgm:spPr/>
    </dgm:pt>
    <dgm:pt modelId="{8D868B3E-E919-4B56-A974-BAAD6AE7F077}" type="pres">
      <dgm:prSet presAssocID="{8C45956F-A4CC-455F-89DB-A347395B4E6A}" presName="sibTrans" presStyleCnt="0"/>
      <dgm:spPr/>
    </dgm:pt>
    <dgm:pt modelId="{53E31AEB-9E9A-4B9C-AD4E-273F5D4E05E9}" type="pres">
      <dgm:prSet presAssocID="{8F9BE217-9F99-4F1D-B077-27B944E881C9}" presName="composite" presStyleCnt="0"/>
      <dgm:spPr/>
    </dgm:pt>
    <dgm:pt modelId="{DC6B2BB2-DACC-4846-B530-53CCCF21B85E}" type="pres">
      <dgm:prSet presAssocID="{8F9BE217-9F99-4F1D-B077-27B944E881C9}" presName="FirstChild" presStyleLbl="revTx" presStyleIdx="6" presStyleCnt="10">
        <dgm:presLayoutVars>
          <dgm:chMax val="0"/>
          <dgm:chPref val="0"/>
          <dgm:bulletEnabled val="1"/>
        </dgm:presLayoutVars>
      </dgm:prSet>
      <dgm:spPr/>
    </dgm:pt>
    <dgm:pt modelId="{1BF9FCD5-881C-4775-B78D-A7E0BE998723}" type="pres">
      <dgm:prSet presAssocID="{8F9BE217-9F99-4F1D-B077-27B944E881C9}" presName="Parent" presStyleLbl="alignNode1" presStyleIdx="3" presStyleCnt="5">
        <dgm:presLayoutVars>
          <dgm:chMax val="3"/>
          <dgm:chPref val="3"/>
          <dgm:bulletEnabled val="1"/>
        </dgm:presLayoutVars>
      </dgm:prSet>
      <dgm:spPr/>
    </dgm:pt>
    <dgm:pt modelId="{87FC9910-3641-47BA-AE4E-6253E2E0C813}" type="pres">
      <dgm:prSet presAssocID="{8F9BE217-9F99-4F1D-B077-27B944E881C9}" presName="Accent" presStyleLbl="parChTrans1D1" presStyleIdx="3" presStyleCnt="5"/>
      <dgm:spPr/>
    </dgm:pt>
    <dgm:pt modelId="{B0369619-F5DB-48F5-ADB3-DE5E1C72D9A5}" type="pres">
      <dgm:prSet presAssocID="{8F9BE217-9F99-4F1D-B077-27B944E881C9}" presName="Child" presStyleLbl="revTx" presStyleIdx="7" presStyleCnt="10">
        <dgm:presLayoutVars>
          <dgm:chMax val="0"/>
          <dgm:chPref val="0"/>
          <dgm:bulletEnabled val="1"/>
        </dgm:presLayoutVars>
      </dgm:prSet>
      <dgm:spPr/>
    </dgm:pt>
    <dgm:pt modelId="{DF8A0D83-A75D-4DA0-8604-F014372032BC}" type="pres">
      <dgm:prSet presAssocID="{4D182456-F4E3-4D99-99A2-331D833F24D8}" presName="sibTrans" presStyleCnt="0"/>
      <dgm:spPr/>
    </dgm:pt>
    <dgm:pt modelId="{637F2CEA-5514-4758-AB10-3F1258997406}" type="pres">
      <dgm:prSet presAssocID="{FBAEFCD9-8BAC-4363-8300-C059AC5113B3}" presName="composite" presStyleCnt="0"/>
      <dgm:spPr/>
    </dgm:pt>
    <dgm:pt modelId="{66167866-A7DF-4B35-BD57-F757D4074225}" type="pres">
      <dgm:prSet presAssocID="{FBAEFCD9-8BAC-4363-8300-C059AC5113B3}" presName="FirstChild" presStyleLbl="revTx" presStyleIdx="8" presStyleCnt="10">
        <dgm:presLayoutVars>
          <dgm:chMax val="0"/>
          <dgm:chPref val="0"/>
          <dgm:bulletEnabled val="1"/>
        </dgm:presLayoutVars>
      </dgm:prSet>
      <dgm:spPr/>
    </dgm:pt>
    <dgm:pt modelId="{A82CC6A7-CD67-4078-B1E6-7AE27CA3595E}" type="pres">
      <dgm:prSet presAssocID="{FBAEFCD9-8BAC-4363-8300-C059AC5113B3}" presName="Parent" presStyleLbl="alignNode1" presStyleIdx="4" presStyleCnt="5">
        <dgm:presLayoutVars>
          <dgm:chMax val="3"/>
          <dgm:chPref val="3"/>
          <dgm:bulletEnabled val="1"/>
        </dgm:presLayoutVars>
      </dgm:prSet>
      <dgm:spPr/>
    </dgm:pt>
    <dgm:pt modelId="{997AA460-DC5C-4EAE-820A-BFA064FDC246}" type="pres">
      <dgm:prSet presAssocID="{FBAEFCD9-8BAC-4363-8300-C059AC5113B3}" presName="Accent" presStyleLbl="parChTrans1D1" presStyleIdx="4" presStyleCnt="5"/>
      <dgm:spPr/>
    </dgm:pt>
    <dgm:pt modelId="{28354381-57C6-47BC-80F5-A1908EE59DC9}" type="pres">
      <dgm:prSet presAssocID="{FBAEFCD9-8BAC-4363-8300-C059AC5113B3}" presName="Child" presStyleLbl="revTx" presStyleIdx="9" presStyleCnt="10">
        <dgm:presLayoutVars>
          <dgm:chMax val="0"/>
          <dgm:chPref val="0"/>
          <dgm:bulletEnabled val="1"/>
        </dgm:presLayoutVars>
      </dgm:prSet>
      <dgm:spPr/>
    </dgm:pt>
  </dgm:ptLst>
  <dgm:cxnLst>
    <dgm:cxn modelId="{7048CA09-B09E-487B-AB82-BEA65BDEE3FB}" type="presOf" srcId="{B39EEEB3-293C-4E40-8791-042227277DD8}" destId="{28354381-57C6-47BC-80F5-A1908EE59DC9}" srcOrd="0" destOrd="0" presId="urn:microsoft.com/office/officeart/2011/layout/TabList"/>
    <dgm:cxn modelId="{3CFE6D0A-78A7-40C4-B0EE-2BC155ABB3FE}" type="presOf" srcId="{4CD5678E-7414-4203-95B5-A5E450FC47E4}" destId="{80D30398-7C14-43F0-BB04-C7DF7E17A95A}" srcOrd="0" destOrd="0" presId="urn:microsoft.com/office/officeart/2011/layout/TabList"/>
    <dgm:cxn modelId="{213CF711-233A-4A69-94A6-678A55BF43A9}" type="presOf" srcId="{0DE2231D-BCEA-49B1-BCE1-CCA9CF404273}" destId="{2BD29070-D460-4608-8920-68265F19F7CD}" srcOrd="0" destOrd="0" presId="urn:microsoft.com/office/officeart/2011/layout/TabList"/>
    <dgm:cxn modelId="{1622991A-6CFC-4A0F-AC9F-6A70EBD8B8E7}" type="presOf" srcId="{4F5EA17C-949A-4A24-B480-D2B4BBC2C5E7}" destId="{28354381-57C6-47BC-80F5-A1908EE59DC9}" srcOrd="0" destOrd="1" presId="urn:microsoft.com/office/officeart/2011/layout/TabList"/>
    <dgm:cxn modelId="{3920B71C-BD3B-45E9-B0B1-2F239F7FEF21}" type="presOf" srcId="{113C6BF1-1056-4F8A-9CFD-760191AEBB5B}" destId="{E89DFB8B-DB48-4CB2-BCA6-12FF8E6F7A7B}" srcOrd="0" destOrd="1" presId="urn:microsoft.com/office/officeart/2011/layout/TabList"/>
    <dgm:cxn modelId="{70063F1D-B868-4164-8DE0-0C3313204900}" srcId="{3274298A-F8F6-44EE-B721-9C1B1EEBEB45}" destId="{4CD5678E-7414-4203-95B5-A5E450FC47E4}" srcOrd="1" destOrd="0" parTransId="{ACB67B60-3C2F-4568-80FF-8C6673BD2461}" sibTransId="{C5F76380-EE9C-422C-B2AD-80B17F357893}"/>
    <dgm:cxn modelId="{4A0C0A20-0E09-411E-B4E9-ADE7A6046970}" srcId="{8F9BE217-9F99-4F1D-B077-27B944E881C9}" destId="{79B5AD51-8A4B-4767-BFF9-A3252573DCD2}" srcOrd="0" destOrd="0" parTransId="{EE608EE2-6246-4BB2-98F1-1D7E4F3DD55F}" sibTransId="{13992894-0516-411D-9E29-461DF8B4F781}"/>
    <dgm:cxn modelId="{A2D5C320-12FE-4375-8E74-573BD8301D95}" srcId="{FBAEFCD9-8BAC-4363-8300-C059AC5113B3}" destId="{B39EEEB3-293C-4E40-8791-042227277DD8}" srcOrd="1" destOrd="0" parTransId="{712F4FA7-2FC5-4A5E-9F01-F8B7888E4577}" sibTransId="{C553E17C-65C7-4253-B9C2-AB716B3DBFB6}"/>
    <dgm:cxn modelId="{59869323-F1AE-4AA2-A44E-A8822DED9CEC}" type="presOf" srcId="{F641C97C-6D48-43CF-9023-E0FCDE8A9554}" destId="{B0369619-F5DB-48F5-ADB3-DE5E1C72D9A5}" srcOrd="0" destOrd="1" presId="urn:microsoft.com/office/officeart/2011/layout/TabList"/>
    <dgm:cxn modelId="{DF8BE22B-4098-4A88-B1D1-DAD9D972EC3A}" srcId="{FBAEFCD9-8BAC-4363-8300-C059AC5113B3}" destId="{4F5EA17C-949A-4A24-B480-D2B4BBC2C5E7}" srcOrd="2" destOrd="0" parTransId="{B82F4E09-8260-4B9C-822F-1FD194F9DADF}" sibTransId="{398BF298-A504-4CBA-B537-DC545E01EF1A}"/>
    <dgm:cxn modelId="{3259D931-01B9-4963-A9F5-C98A330906C5}" type="presOf" srcId="{94E2F1AC-A0CC-4A7A-B0C3-EBFDCEF58E65}" destId="{287BDA88-C9EF-43DF-8DEE-E46187FE5F50}" srcOrd="0" destOrd="0" presId="urn:microsoft.com/office/officeart/2011/layout/TabList"/>
    <dgm:cxn modelId="{6519DF5D-A35E-4137-8F98-BAF789728659}" srcId="{0A97491F-271E-46A4-A3BD-36077C2D3BAC}" destId="{3274298A-F8F6-44EE-B721-9C1B1EEBEB45}" srcOrd="0" destOrd="0" parTransId="{05D0F318-7E5B-475C-BEAD-CBD1F8DC6685}" sibTransId="{A9B081B6-6AA7-4F02-8CC9-2706195F474D}"/>
    <dgm:cxn modelId="{89003F4B-7389-4C46-90BA-7BA72B82B14C}" srcId="{3274298A-F8F6-44EE-B721-9C1B1EEBEB45}" destId="{B82FDB2C-9CCD-401A-8B61-0925CE20C711}" srcOrd="2" destOrd="0" parTransId="{932E1A3E-F5CB-44C8-8B8B-EA6890F16945}" sibTransId="{630B48EF-0D0B-4F00-B9AE-103B0E60A828}"/>
    <dgm:cxn modelId="{1E2A4379-4AE8-4292-B770-FB45E94E2863}" type="presOf" srcId="{79B5AD51-8A4B-4767-BFF9-A3252573DCD2}" destId="{DC6B2BB2-DACC-4846-B530-53CCCF21B85E}" srcOrd="0" destOrd="0" presId="urn:microsoft.com/office/officeart/2011/layout/TabList"/>
    <dgm:cxn modelId="{8F4A4A79-902C-470B-857F-A2298B293D4B}" type="presOf" srcId="{BCB5ECDE-E2FA-41BE-B984-FE1A5A8FE8F8}" destId="{AF071072-1F44-4F97-95A7-7AEF8A549DE6}" srcOrd="0" destOrd="0" presId="urn:microsoft.com/office/officeart/2011/layout/TabList"/>
    <dgm:cxn modelId="{C5748E7C-6BE2-41A5-A26B-D5F13A4F6B09}" srcId="{94E2F1AC-A0CC-4A7A-B0C3-EBFDCEF58E65}" destId="{0DE2231D-BCEA-49B1-BCE1-CCA9CF404273}" srcOrd="0" destOrd="0" parTransId="{43B9C5AF-5983-4585-B1E1-688BAF915A1E}" sibTransId="{6D7B3AB5-235C-48C1-827B-E2B80BA2DFAB}"/>
    <dgm:cxn modelId="{FCD2C17D-D0BF-4449-9C36-89439BC01150}" srcId="{94E2F1AC-A0CC-4A7A-B0C3-EBFDCEF58E65}" destId="{6581206B-57A7-45EC-BEB2-0D643177222F}" srcOrd="1" destOrd="0" parTransId="{04385AE0-86CF-4A1B-897E-849E7395A3F1}" sibTransId="{60B4A28F-D662-4266-8AF9-A55C9C813632}"/>
    <dgm:cxn modelId="{C605667E-B6E0-4BD5-8C9C-95520A354C7F}" srcId="{8F9BE217-9F99-4F1D-B077-27B944E881C9}" destId="{F641C97C-6D48-43CF-9023-E0FCDE8A9554}" srcOrd="2" destOrd="0" parTransId="{BC80D5B2-186E-43E2-9C50-79DEA1630362}" sibTransId="{D4C3235D-AFDD-44F1-9628-5D070B19FE6F}"/>
    <dgm:cxn modelId="{AFFAEC84-4D58-4B8C-821E-7ADCC2C96657}" srcId="{0A97491F-271E-46A4-A3BD-36077C2D3BAC}" destId="{FBAEFCD9-8BAC-4363-8300-C059AC5113B3}" srcOrd="4" destOrd="0" parTransId="{86261BEC-53BE-4573-B0EB-02E904C28EBA}" sibTransId="{7A6E2E76-C469-46A7-A690-96A8D0357438}"/>
    <dgm:cxn modelId="{2B507D87-4516-4549-BFA6-736301A52E6C}" type="presOf" srcId="{B69D854B-BE84-4E2C-9303-A933055773DD}" destId="{FDC9936B-8680-4081-A3B6-84082AD45C5A}" srcOrd="0" destOrd="0" presId="urn:microsoft.com/office/officeart/2011/layout/TabList"/>
    <dgm:cxn modelId="{D8407589-CCD2-4554-9A31-97C78A364DAC}" srcId="{BCB5ECDE-E2FA-41BE-B984-FE1A5A8FE8F8}" destId="{B69D854B-BE84-4E2C-9303-A933055773DD}" srcOrd="0" destOrd="0" parTransId="{287D2BF4-8384-407A-BCC7-A9B323CFE089}" sibTransId="{25CF0AFE-34C3-443E-8C4A-3CD883255278}"/>
    <dgm:cxn modelId="{AB51EA8D-DD68-4C54-B1EC-E3B674B41058}" type="presOf" srcId="{AE0C967A-8F8C-4222-9583-30BFC73E759A}" destId="{E89DFB8B-DB48-4CB2-BCA6-12FF8E6F7A7B}" srcOrd="0" destOrd="2" presId="urn:microsoft.com/office/officeart/2011/layout/TabList"/>
    <dgm:cxn modelId="{60AE128E-87BE-4644-B58E-E970D354C97E}" type="presOf" srcId="{88A958A7-0B9B-4C32-AE9F-C6E01C98B758}" destId="{80D30398-7C14-43F0-BB04-C7DF7E17A95A}" srcOrd="0" destOrd="2" presId="urn:microsoft.com/office/officeart/2011/layout/TabList"/>
    <dgm:cxn modelId="{16FB508E-C90B-495B-BD6E-6003982C7CD9}" srcId="{BCB5ECDE-E2FA-41BE-B984-FE1A5A8FE8F8}" destId="{113C6BF1-1056-4F8A-9CFD-760191AEBB5B}" srcOrd="2" destOrd="0" parTransId="{B36DC135-D533-49C5-9AF4-25292DDD6156}" sibTransId="{12099095-87D8-4B2C-BC98-69D7D87450CA}"/>
    <dgm:cxn modelId="{EF892293-E536-43D9-8FE9-2D22B0156FA3}" srcId="{3274298A-F8F6-44EE-B721-9C1B1EEBEB45}" destId="{C67BD633-9226-4591-B01B-177C9F46C634}" srcOrd="0" destOrd="0" parTransId="{3581A044-7C9B-449E-8407-11B80AA0A9EC}" sibTransId="{7CAB1341-20DB-417A-B659-7F2DEFB99D15}"/>
    <dgm:cxn modelId="{A53A2493-8ACD-4DA9-8511-166ED0BB262D}" srcId="{3274298A-F8F6-44EE-B721-9C1B1EEBEB45}" destId="{88A958A7-0B9B-4C32-AE9F-C6E01C98B758}" srcOrd="3" destOrd="0" parTransId="{ECC97DBA-63B1-4548-8BA2-D1BBBA81D27E}" sibTransId="{5572F5B7-9D2A-454A-9499-C8186A11C442}"/>
    <dgm:cxn modelId="{00E0FE9B-E2DA-404F-A62A-6A7C141FF2E8}" type="presOf" srcId="{FBAEFCD9-8BAC-4363-8300-C059AC5113B3}" destId="{A82CC6A7-CD67-4078-B1E6-7AE27CA3595E}" srcOrd="0" destOrd="0" presId="urn:microsoft.com/office/officeart/2011/layout/TabList"/>
    <dgm:cxn modelId="{0105FA9C-7386-43E7-A0D5-FCE00AC8FE23}" type="presOf" srcId="{C46D6150-7234-4E2B-9A7F-6B39E81765CA}" destId="{B0369619-F5DB-48F5-ADB3-DE5E1C72D9A5}" srcOrd="0" destOrd="0" presId="urn:microsoft.com/office/officeart/2011/layout/TabList"/>
    <dgm:cxn modelId="{A5976F9E-F1C0-47C9-976A-18B0A9EDA858}" type="presOf" srcId="{C86CABA9-B6B1-46B0-AEED-41F9576B4920}" destId="{66167866-A7DF-4B35-BD57-F757D4074225}" srcOrd="0" destOrd="0" presId="urn:microsoft.com/office/officeart/2011/layout/TabList"/>
    <dgm:cxn modelId="{5DC62DA3-B73C-416A-AF3C-FDE86F640A49}" type="presOf" srcId="{3274298A-F8F6-44EE-B721-9C1B1EEBEB45}" destId="{D7F24E02-DAAA-4DFE-AE9E-C0EFED970908}" srcOrd="0" destOrd="0" presId="urn:microsoft.com/office/officeart/2011/layout/TabList"/>
    <dgm:cxn modelId="{18B5F5B7-3E7F-4B16-8343-447535E6FC0C}" srcId="{0A97491F-271E-46A4-A3BD-36077C2D3BAC}" destId="{94E2F1AC-A0CC-4A7A-B0C3-EBFDCEF58E65}" srcOrd="2" destOrd="0" parTransId="{BA3F7D4C-BBD5-4677-B4DB-E23276F14A9F}" sibTransId="{8C45956F-A4CC-455F-89DB-A347395B4E6A}"/>
    <dgm:cxn modelId="{670FF3BC-0174-4A23-AF5D-F3A20D6C8C81}" type="presOf" srcId="{0A97491F-271E-46A4-A3BD-36077C2D3BAC}" destId="{CCB2C83C-42E9-4BDA-8B4A-080AEFC9081C}" srcOrd="0" destOrd="0" presId="urn:microsoft.com/office/officeart/2011/layout/TabList"/>
    <dgm:cxn modelId="{9290B5BF-D6A9-451F-9F19-B74F2D2CDE79}" srcId="{8F9BE217-9F99-4F1D-B077-27B944E881C9}" destId="{C46D6150-7234-4E2B-9A7F-6B39E81765CA}" srcOrd="1" destOrd="0" parTransId="{464A2112-6D23-44F6-B1CD-E8DCBDBA6856}" sibTransId="{4F2929E4-6CE3-4EF4-A533-18060E793F47}"/>
    <dgm:cxn modelId="{494028C6-6744-487B-B1A2-72D1CE3C1B7C}" srcId="{BCB5ECDE-E2FA-41BE-B984-FE1A5A8FE8F8}" destId="{8AF61646-F29F-4B4A-AC35-464FC87C91AE}" srcOrd="1" destOrd="0" parTransId="{F41ABEFB-97B2-4459-90C8-B915280FCC24}" sibTransId="{70DDF707-7599-4E00-B325-3AEE80FEF30F}"/>
    <dgm:cxn modelId="{4F3C3FD0-FBFF-4471-9ACF-2B7A86242203}" type="presOf" srcId="{8F9BE217-9F99-4F1D-B077-27B944E881C9}" destId="{1BF9FCD5-881C-4775-B78D-A7E0BE998723}" srcOrd="0" destOrd="0" presId="urn:microsoft.com/office/officeart/2011/layout/TabList"/>
    <dgm:cxn modelId="{EDBACAD1-BCE4-4378-9C6A-832F9DA300AE}" srcId="{FBAEFCD9-8BAC-4363-8300-C059AC5113B3}" destId="{C86CABA9-B6B1-46B0-AEED-41F9576B4920}" srcOrd="0" destOrd="0" parTransId="{3C2DD166-446F-4FD1-A057-E9319BFB2B75}" sibTransId="{79B6CA00-053E-470D-BF7C-B2AE5F842137}"/>
    <dgm:cxn modelId="{361A5BD4-5121-468A-BBDA-EEFCD5D361FB}" type="presOf" srcId="{B82FDB2C-9CCD-401A-8B61-0925CE20C711}" destId="{80D30398-7C14-43F0-BB04-C7DF7E17A95A}" srcOrd="0" destOrd="1" presId="urn:microsoft.com/office/officeart/2011/layout/TabList"/>
    <dgm:cxn modelId="{53D7B0D6-60E0-4AD8-8DA8-80FBC78485CB}" type="presOf" srcId="{C67BD633-9226-4591-B01B-177C9F46C634}" destId="{74270E33-D968-4BAC-8735-836E3A263D16}" srcOrd="0" destOrd="0" presId="urn:microsoft.com/office/officeart/2011/layout/TabList"/>
    <dgm:cxn modelId="{38855DE3-33B9-4CE1-A028-AD085264A3EB}" srcId="{BCB5ECDE-E2FA-41BE-B984-FE1A5A8FE8F8}" destId="{AE0C967A-8F8C-4222-9583-30BFC73E759A}" srcOrd="3" destOrd="0" parTransId="{AA686298-9A11-44A5-9D0E-14E088203B34}" sibTransId="{5DCA9474-F10B-4B7F-973F-0758100EA529}"/>
    <dgm:cxn modelId="{BA7165E4-77C0-42CC-B144-9477117BA166}" srcId="{0A97491F-271E-46A4-A3BD-36077C2D3BAC}" destId="{BCB5ECDE-E2FA-41BE-B984-FE1A5A8FE8F8}" srcOrd="1" destOrd="0" parTransId="{4DEFC077-0288-427D-8BCD-6CC9342CEF63}" sibTransId="{B6101C4C-BA95-4CCF-BC15-E10AD607AE4D}"/>
    <dgm:cxn modelId="{0B4557E4-4826-4E4C-A851-E2B7314F4DD1}" type="presOf" srcId="{6581206B-57A7-45EC-BEB2-0D643177222F}" destId="{CB2851BB-6342-4B23-B4D6-69950FE77CEF}" srcOrd="0" destOrd="0" presId="urn:microsoft.com/office/officeart/2011/layout/TabList"/>
    <dgm:cxn modelId="{86376DEF-8F4D-46C0-98E5-096434EA2679}" type="presOf" srcId="{8AF61646-F29F-4B4A-AC35-464FC87C91AE}" destId="{E89DFB8B-DB48-4CB2-BCA6-12FF8E6F7A7B}" srcOrd="0" destOrd="0" presId="urn:microsoft.com/office/officeart/2011/layout/TabList"/>
    <dgm:cxn modelId="{C109ADF2-2AFC-4A05-8283-E54A440368B3}" srcId="{0A97491F-271E-46A4-A3BD-36077C2D3BAC}" destId="{8F9BE217-9F99-4F1D-B077-27B944E881C9}" srcOrd="3" destOrd="0" parTransId="{34DC1E8D-3382-48B7-92D2-BF910F0F3B78}" sibTransId="{4D182456-F4E3-4D99-99A2-331D833F24D8}"/>
    <dgm:cxn modelId="{2C493D85-2A80-4944-AC55-5C1C5850A352}" type="presParOf" srcId="{CCB2C83C-42E9-4BDA-8B4A-080AEFC9081C}" destId="{9CB92DC6-BB61-4FF7-AADB-D7F7B3775D05}" srcOrd="0" destOrd="0" presId="urn:microsoft.com/office/officeart/2011/layout/TabList"/>
    <dgm:cxn modelId="{44897605-872A-417D-9322-70E47934A7A1}" type="presParOf" srcId="{9CB92DC6-BB61-4FF7-AADB-D7F7B3775D05}" destId="{74270E33-D968-4BAC-8735-836E3A263D16}" srcOrd="0" destOrd="0" presId="urn:microsoft.com/office/officeart/2011/layout/TabList"/>
    <dgm:cxn modelId="{1B6B1D32-2DFF-4A33-87E6-CCA5B4BE17E0}" type="presParOf" srcId="{9CB92DC6-BB61-4FF7-AADB-D7F7B3775D05}" destId="{D7F24E02-DAAA-4DFE-AE9E-C0EFED970908}" srcOrd="1" destOrd="0" presId="urn:microsoft.com/office/officeart/2011/layout/TabList"/>
    <dgm:cxn modelId="{FDB7A375-2039-4600-BA39-EB33097B2212}" type="presParOf" srcId="{9CB92DC6-BB61-4FF7-AADB-D7F7B3775D05}" destId="{C77EF722-A78F-4D17-9C12-343E08D73AA0}" srcOrd="2" destOrd="0" presId="urn:microsoft.com/office/officeart/2011/layout/TabList"/>
    <dgm:cxn modelId="{38682C63-9CBE-4417-84D4-E1F2C4A875C3}" type="presParOf" srcId="{CCB2C83C-42E9-4BDA-8B4A-080AEFC9081C}" destId="{80D30398-7C14-43F0-BB04-C7DF7E17A95A}" srcOrd="1" destOrd="0" presId="urn:microsoft.com/office/officeart/2011/layout/TabList"/>
    <dgm:cxn modelId="{2F6492F2-2372-4B43-AF41-5D2792A5196F}" type="presParOf" srcId="{CCB2C83C-42E9-4BDA-8B4A-080AEFC9081C}" destId="{1662DF16-154B-4E3F-91F1-B534FC762F5C}" srcOrd="2" destOrd="0" presId="urn:microsoft.com/office/officeart/2011/layout/TabList"/>
    <dgm:cxn modelId="{C65F2D8C-6BA1-4806-92B3-88494FA21CDB}" type="presParOf" srcId="{CCB2C83C-42E9-4BDA-8B4A-080AEFC9081C}" destId="{874D0F17-FB70-409F-B9A2-B50F64C65187}" srcOrd="3" destOrd="0" presId="urn:microsoft.com/office/officeart/2011/layout/TabList"/>
    <dgm:cxn modelId="{FB1BCFDC-58F8-4102-BC55-8FA8287D7E50}" type="presParOf" srcId="{874D0F17-FB70-409F-B9A2-B50F64C65187}" destId="{FDC9936B-8680-4081-A3B6-84082AD45C5A}" srcOrd="0" destOrd="0" presId="urn:microsoft.com/office/officeart/2011/layout/TabList"/>
    <dgm:cxn modelId="{F670A196-6C2F-482E-8DE5-F2C3DCC1DACC}" type="presParOf" srcId="{874D0F17-FB70-409F-B9A2-B50F64C65187}" destId="{AF071072-1F44-4F97-95A7-7AEF8A549DE6}" srcOrd="1" destOrd="0" presId="urn:microsoft.com/office/officeart/2011/layout/TabList"/>
    <dgm:cxn modelId="{4802BD2B-FA6B-4429-B13E-D03A4CBF8A90}" type="presParOf" srcId="{874D0F17-FB70-409F-B9A2-B50F64C65187}" destId="{C8C134AE-7DCB-4E63-A685-03A876077FF3}" srcOrd="2" destOrd="0" presId="urn:microsoft.com/office/officeart/2011/layout/TabList"/>
    <dgm:cxn modelId="{B79542BF-7597-457A-87FA-25B78ECC4679}" type="presParOf" srcId="{CCB2C83C-42E9-4BDA-8B4A-080AEFC9081C}" destId="{E89DFB8B-DB48-4CB2-BCA6-12FF8E6F7A7B}" srcOrd="4" destOrd="0" presId="urn:microsoft.com/office/officeart/2011/layout/TabList"/>
    <dgm:cxn modelId="{1D1C0981-4172-44CF-B356-7B8E65AE58C2}" type="presParOf" srcId="{CCB2C83C-42E9-4BDA-8B4A-080AEFC9081C}" destId="{E6C62475-4A07-40F1-863A-AB2120B3D258}" srcOrd="5" destOrd="0" presId="urn:microsoft.com/office/officeart/2011/layout/TabList"/>
    <dgm:cxn modelId="{A0DBFE6C-D41F-465A-BE5D-65A4C0E3C38E}" type="presParOf" srcId="{CCB2C83C-42E9-4BDA-8B4A-080AEFC9081C}" destId="{4EED0283-5E73-4986-959F-9C9126A58225}" srcOrd="6" destOrd="0" presId="urn:microsoft.com/office/officeart/2011/layout/TabList"/>
    <dgm:cxn modelId="{43415484-823D-4C2F-B7D2-E58BDB8494E2}" type="presParOf" srcId="{4EED0283-5E73-4986-959F-9C9126A58225}" destId="{2BD29070-D460-4608-8920-68265F19F7CD}" srcOrd="0" destOrd="0" presId="urn:microsoft.com/office/officeart/2011/layout/TabList"/>
    <dgm:cxn modelId="{4FFFAF3D-68E0-4E4D-B172-8A3A8A9B972A}" type="presParOf" srcId="{4EED0283-5E73-4986-959F-9C9126A58225}" destId="{287BDA88-C9EF-43DF-8DEE-E46187FE5F50}" srcOrd="1" destOrd="0" presId="urn:microsoft.com/office/officeart/2011/layout/TabList"/>
    <dgm:cxn modelId="{8B80271C-97AA-441D-8EB7-7573811525D6}" type="presParOf" srcId="{4EED0283-5E73-4986-959F-9C9126A58225}" destId="{38F2849B-D8AA-4A2B-A774-303CAB951621}" srcOrd="2" destOrd="0" presId="urn:microsoft.com/office/officeart/2011/layout/TabList"/>
    <dgm:cxn modelId="{0020958B-CC20-478E-A7C4-AE94469A0368}" type="presParOf" srcId="{CCB2C83C-42E9-4BDA-8B4A-080AEFC9081C}" destId="{CB2851BB-6342-4B23-B4D6-69950FE77CEF}" srcOrd="7" destOrd="0" presId="urn:microsoft.com/office/officeart/2011/layout/TabList"/>
    <dgm:cxn modelId="{2571266A-CD31-4D30-AD60-9D586EA8BEA8}" type="presParOf" srcId="{CCB2C83C-42E9-4BDA-8B4A-080AEFC9081C}" destId="{8D868B3E-E919-4B56-A974-BAAD6AE7F077}" srcOrd="8" destOrd="0" presId="urn:microsoft.com/office/officeart/2011/layout/TabList"/>
    <dgm:cxn modelId="{66415C79-9970-4C5E-B1F9-D7577EDEE182}" type="presParOf" srcId="{CCB2C83C-42E9-4BDA-8B4A-080AEFC9081C}" destId="{53E31AEB-9E9A-4B9C-AD4E-273F5D4E05E9}" srcOrd="9" destOrd="0" presId="urn:microsoft.com/office/officeart/2011/layout/TabList"/>
    <dgm:cxn modelId="{031C7121-2B41-4060-9BC8-7EE9CF332A5B}" type="presParOf" srcId="{53E31AEB-9E9A-4B9C-AD4E-273F5D4E05E9}" destId="{DC6B2BB2-DACC-4846-B530-53CCCF21B85E}" srcOrd="0" destOrd="0" presId="urn:microsoft.com/office/officeart/2011/layout/TabList"/>
    <dgm:cxn modelId="{F3C1AD64-1885-4360-8D1C-D61376DE6CE6}" type="presParOf" srcId="{53E31AEB-9E9A-4B9C-AD4E-273F5D4E05E9}" destId="{1BF9FCD5-881C-4775-B78D-A7E0BE998723}" srcOrd="1" destOrd="0" presId="urn:microsoft.com/office/officeart/2011/layout/TabList"/>
    <dgm:cxn modelId="{A663A84A-4457-4AC9-AF15-12E7EB62ABD4}" type="presParOf" srcId="{53E31AEB-9E9A-4B9C-AD4E-273F5D4E05E9}" destId="{87FC9910-3641-47BA-AE4E-6253E2E0C813}" srcOrd="2" destOrd="0" presId="urn:microsoft.com/office/officeart/2011/layout/TabList"/>
    <dgm:cxn modelId="{BAB99344-9961-440B-84FD-2ABC4045EBB3}" type="presParOf" srcId="{CCB2C83C-42E9-4BDA-8B4A-080AEFC9081C}" destId="{B0369619-F5DB-48F5-ADB3-DE5E1C72D9A5}" srcOrd="10" destOrd="0" presId="urn:microsoft.com/office/officeart/2011/layout/TabList"/>
    <dgm:cxn modelId="{3A30F746-3620-40F8-9CF0-450C3E18F310}" type="presParOf" srcId="{CCB2C83C-42E9-4BDA-8B4A-080AEFC9081C}" destId="{DF8A0D83-A75D-4DA0-8604-F014372032BC}" srcOrd="11" destOrd="0" presId="urn:microsoft.com/office/officeart/2011/layout/TabList"/>
    <dgm:cxn modelId="{F5D0E695-1A8F-4F18-AF51-EC5751DA0F69}" type="presParOf" srcId="{CCB2C83C-42E9-4BDA-8B4A-080AEFC9081C}" destId="{637F2CEA-5514-4758-AB10-3F1258997406}" srcOrd="12" destOrd="0" presId="urn:microsoft.com/office/officeart/2011/layout/TabList"/>
    <dgm:cxn modelId="{3DE7B040-2F75-4EE5-BED0-DB21D0D23BD9}" type="presParOf" srcId="{637F2CEA-5514-4758-AB10-3F1258997406}" destId="{66167866-A7DF-4B35-BD57-F757D4074225}" srcOrd="0" destOrd="0" presId="urn:microsoft.com/office/officeart/2011/layout/TabList"/>
    <dgm:cxn modelId="{9C41FFCA-2E1D-4AD6-BD38-BF1436ECF394}" type="presParOf" srcId="{637F2CEA-5514-4758-AB10-3F1258997406}" destId="{A82CC6A7-CD67-4078-B1E6-7AE27CA3595E}" srcOrd="1" destOrd="0" presId="urn:microsoft.com/office/officeart/2011/layout/TabList"/>
    <dgm:cxn modelId="{51738EE1-60A4-4037-8BA8-EF8F39707608}" type="presParOf" srcId="{637F2CEA-5514-4758-AB10-3F1258997406}" destId="{997AA460-DC5C-4EAE-820A-BFA064FDC246}" srcOrd="2" destOrd="0" presId="urn:microsoft.com/office/officeart/2011/layout/TabList"/>
    <dgm:cxn modelId="{086C3BE1-C9D2-4231-B18B-4D2A55101208}" type="presParOf" srcId="{CCB2C83C-42E9-4BDA-8B4A-080AEFC9081C}" destId="{28354381-57C6-47BC-80F5-A1908EE59DC9}" srcOrd="13"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AA460-DC5C-4EAE-820A-BFA064FDC246}">
      <dsp:nvSpPr>
        <dsp:cNvPr id="0" name=""/>
        <dsp:cNvSpPr/>
      </dsp:nvSpPr>
      <dsp:spPr>
        <a:xfrm>
          <a:off x="0" y="5684339"/>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C9910-3641-47BA-AE4E-6253E2E0C813}">
      <dsp:nvSpPr>
        <dsp:cNvPr id="0" name=""/>
        <dsp:cNvSpPr/>
      </dsp:nvSpPr>
      <dsp:spPr>
        <a:xfrm>
          <a:off x="0" y="4371297"/>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2849B-D8AA-4A2B-A774-303CAB951621}">
      <dsp:nvSpPr>
        <dsp:cNvPr id="0" name=""/>
        <dsp:cNvSpPr/>
      </dsp:nvSpPr>
      <dsp:spPr>
        <a:xfrm>
          <a:off x="0" y="3058255"/>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134AE-7DCB-4E63-A685-03A876077FF3}">
      <dsp:nvSpPr>
        <dsp:cNvPr id="0" name=""/>
        <dsp:cNvSpPr/>
      </dsp:nvSpPr>
      <dsp:spPr>
        <a:xfrm>
          <a:off x="0" y="1745214"/>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EF722-A78F-4D17-9C12-343E08D73AA0}">
      <dsp:nvSpPr>
        <dsp:cNvPr id="0" name=""/>
        <dsp:cNvSpPr/>
      </dsp:nvSpPr>
      <dsp:spPr>
        <a:xfrm>
          <a:off x="0" y="432172"/>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70E33-D968-4BAC-8735-836E3A263D16}">
      <dsp:nvSpPr>
        <dsp:cNvPr id="0" name=""/>
        <dsp:cNvSpPr/>
      </dsp:nvSpPr>
      <dsp:spPr>
        <a:xfrm>
          <a:off x="2545709" y="1709"/>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COLLECTION</a:t>
          </a:r>
          <a:endParaRPr lang="en-IN" sz="2000" kern="1200">
            <a:latin typeface="+mj-lt"/>
          </a:endParaRPr>
        </a:p>
      </dsp:txBody>
      <dsp:txXfrm>
        <a:off x="2545709" y="1709"/>
        <a:ext cx="7245482" cy="430463"/>
      </dsp:txXfrm>
    </dsp:sp>
    <dsp:sp modelId="{D7F24E02-DAAA-4DFE-AE9E-C0EFED970908}">
      <dsp:nvSpPr>
        <dsp:cNvPr id="0" name=""/>
        <dsp:cNvSpPr/>
      </dsp:nvSpPr>
      <dsp:spPr>
        <a:xfrm>
          <a:off x="37320" y="81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01</a:t>
          </a:r>
          <a:endParaRPr lang="en-IN" sz="2000" kern="1200">
            <a:latin typeface="+mj-lt"/>
          </a:endParaRPr>
        </a:p>
      </dsp:txBody>
      <dsp:txXfrm>
        <a:off x="58337" y="29209"/>
        <a:ext cx="2503675" cy="409446"/>
      </dsp:txXfrm>
    </dsp:sp>
    <dsp:sp modelId="{80D30398-7C14-43F0-BB04-C7DF7E17A95A}">
      <dsp:nvSpPr>
        <dsp:cNvPr id="0" name=""/>
        <dsp:cNvSpPr/>
      </dsp:nvSpPr>
      <dsp:spPr>
        <a:xfrm>
          <a:off x="0" y="432172"/>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Source: GWAS Catalog</a:t>
          </a:r>
          <a:endParaRPr lang="en-IN" sz="1600" kern="1200">
            <a:latin typeface="+mj-lt"/>
          </a:endParaRPr>
        </a:p>
        <a:p>
          <a:pPr marL="171450" lvl="1" indent="-171450" algn="l" defTabSz="711200">
            <a:lnSpc>
              <a:spcPct val="90000"/>
            </a:lnSpc>
            <a:spcBef>
              <a:spcPct val="0"/>
            </a:spcBef>
            <a:spcAft>
              <a:spcPct val="15000"/>
            </a:spcAft>
            <a:buFont typeface="Arial" panose="020B0604020202020204" pitchFamily="34" charset="0"/>
            <a:buChar char="•"/>
          </a:pPr>
          <a:r>
            <a:rPr lang="en-US" sz="1600" kern="1200">
              <a:latin typeface="+mj-lt"/>
            </a:rPr>
            <a:t>Dataset Includes: Bipolar Disorder, Epilepsy, Congenital Heart Disease and Parkinson’s Disease.</a:t>
          </a:r>
          <a:endParaRPr lang="en-IN" sz="1600" kern="1200">
            <a:latin typeface="+mj-lt"/>
          </a:endParaRPr>
        </a:p>
        <a:p>
          <a:pPr marL="171450" lvl="1" indent="-171450" algn="l" defTabSz="711200">
            <a:lnSpc>
              <a:spcPct val="90000"/>
            </a:lnSpc>
            <a:spcBef>
              <a:spcPct val="0"/>
            </a:spcBef>
            <a:spcAft>
              <a:spcPct val="15000"/>
            </a:spcAft>
            <a:buFont typeface="Arial" panose="020B0604020202020204" pitchFamily="34" charset="0"/>
            <a:buChar char="•"/>
          </a:pPr>
          <a:r>
            <a:rPr lang="en-IN" sz="1600" kern="1200">
              <a:latin typeface="+mj-lt"/>
            </a:rPr>
            <a:t>Attributes: riskAllele,pValue,riskFrequency,OR-value,beta,map_genes,efoTraits</a:t>
          </a:r>
          <a:br>
            <a:rPr lang="en-US" sz="1600" kern="1200">
              <a:latin typeface="+mj-lt"/>
            </a:rPr>
          </a:br>
          <a:endParaRPr lang="en-IN" sz="1600" kern="1200">
            <a:latin typeface="+mj-lt"/>
          </a:endParaRPr>
        </a:p>
      </dsp:txBody>
      <dsp:txXfrm>
        <a:off x="0" y="432172"/>
        <a:ext cx="9791192" cy="861055"/>
      </dsp:txXfrm>
    </dsp:sp>
    <dsp:sp modelId="{FDC9936B-8680-4081-A3B6-84082AD45C5A}">
      <dsp:nvSpPr>
        <dsp:cNvPr id="0" name=""/>
        <dsp:cNvSpPr/>
      </dsp:nvSpPr>
      <dsp:spPr>
        <a:xfrm>
          <a:off x="2545709" y="1314750"/>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PREPROCESSING</a:t>
          </a:r>
          <a:endParaRPr lang="en-IN" sz="2000" kern="1200">
            <a:latin typeface="+mj-lt"/>
          </a:endParaRPr>
        </a:p>
      </dsp:txBody>
      <dsp:txXfrm>
        <a:off x="2545709" y="1314750"/>
        <a:ext cx="7245482" cy="430463"/>
      </dsp:txXfrm>
    </dsp:sp>
    <dsp:sp modelId="{AF071072-1F44-4F97-95A7-7AEF8A549DE6}">
      <dsp:nvSpPr>
        <dsp:cNvPr id="0" name=""/>
        <dsp:cNvSpPr/>
      </dsp:nvSpPr>
      <dsp:spPr>
        <a:xfrm>
          <a:off x="0" y="1314750"/>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02</a:t>
          </a:r>
          <a:endParaRPr lang="en-IN" sz="2000" kern="1200">
            <a:latin typeface="+mj-lt"/>
          </a:endParaRPr>
        </a:p>
      </dsp:txBody>
      <dsp:txXfrm>
        <a:off x="21017" y="1335767"/>
        <a:ext cx="2503675" cy="409446"/>
      </dsp:txXfrm>
    </dsp:sp>
    <dsp:sp modelId="{E89DFB8B-DB48-4CB2-BCA6-12FF8E6F7A7B}">
      <dsp:nvSpPr>
        <dsp:cNvPr id="0" name=""/>
        <dsp:cNvSpPr/>
      </dsp:nvSpPr>
      <dsp:spPr>
        <a:xfrm>
          <a:off x="0" y="1791871"/>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Data Cleaning: Remove duplicates, fill missing value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Selection: Identify key genetic markers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Engineering: Encode &amp; normalize data</a:t>
          </a:r>
          <a:endParaRPr lang="en-IN" sz="1600" kern="1200">
            <a:latin typeface="+mj-lt"/>
          </a:endParaRPr>
        </a:p>
      </dsp:txBody>
      <dsp:txXfrm>
        <a:off x="0" y="1791871"/>
        <a:ext cx="9791192" cy="861055"/>
      </dsp:txXfrm>
    </dsp:sp>
    <dsp:sp modelId="{2BD29070-D460-4608-8920-68265F19F7CD}">
      <dsp:nvSpPr>
        <dsp:cNvPr id="0" name=""/>
        <dsp:cNvSpPr/>
      </dsp:nvSpPr>
      <dsp:spPr>
        <a:xfrm>
          <a:off x="2545709" y="2627792"/>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DEVELOPMENT</a:t>
          </a:r>
          <a:endParaRPr lang="en-IN" sz="2000" kern="1200">
            <a:latin typeface="+mj-lt"/>
          </a:endParaRPr>
        </a:p>
      </dsp:txBody>
      <dsp:txXfrm>
        <a:off x="2545709" y="2627792"/>
        <a:ext cx="7245482" cy="430463"/>
      </dsp:txXfrm>
    </dsp:sp>
    <dsp:sp modelId="{287BDA88-C9EF-43DF-8DEE-E46187FE5F50}">
      <dsp:nvSpPr>
        <dsp:cNvPr id="0" name=""/>
        <dsp:cNvSpPr/>
      </dsp:nvSpPr>
      <dsp:spPr>
        <a:xfrm>
          <a:off x="0" y="26277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03</a:t>
          </a:r>
          <a:endParaRPr lang="en-IN" sz="2000" kern="1200">
            <a:latin typeface="+mj-lt"/>
          </a:endParaRPr>
        </a:p>
      </dsp:txBody>
      <dsp:txXfrm>
        <a:off x="21017" y="2648809"/>
        <a:ext cx="2503675" cy="409446"/>
      </dsp:txXfrm>
    </dsp:sp>
    <dsp:sp modelId="{CB2851BB-6342-4B23-B4D6-69950FE77CEF}">
      <dsp:nvSpPr>
        <dsp:cNvPr id="0" name=""/>
        <dsp:cNvSpPr/>
      </dsp:nvSpPr>
      <dsp:spPr>
        <a:xfrm>
          <a:off x="0" y="3058255"/>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err="1">
              <a:latin typeface="+mj-lt"/>
            </a:rPr>
            <a:t>XGBoost</a:t>
          </a:r>
          <a:r>
            <a:rPr lang="en-US" sz="1600" kern="1200">
              <a:latin typeface="+mj-lt"/>
            </a:rPr>
            <a:t>:  Train, Tune, Validate.</a:t>
          </a:r>
          <a:endParaRPr lang="en-IN" sz="1600" kern="1200">
            <a:latin typeface="+mj-lt"/>
          </a:endParaRPr>
        </a:p>
      </dsp:txBody>
      <dsp:txXfrm>
        <a:off x="0" y="3058255"/>
        <a:ext cx="9791192" cy="861055"/>
      </dsp:txXfrm>
    </dsp:sp>
    <dsp:sp modelId="{DC6B2BB2-DACC-4846-B530-53CCCF21B85E}">
      <dsp:nvSpPr>
        <dsp:cNvPr id="0" name=""/>
        <dsp:cNvSpPr/>
      </dsp:nvSpPr>
      <dsp:spPr>
        <a:xfrm>
          <a:off x="2545709" y="3940834"/>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EVALUATION</a:t>
          </a:r>
          <a:endParaRPr lang="en-IN" sz="2000" kern="1200">
            <a:latin typeface="+mj-lt"/>
          </a:endParaRPr>
        </a:p>
      </dsp:txBody>
      <dsp:txXfrm>
        <a:off x="2545709" y="3940834"/>
        <a:ext cx="7245482" cy="430463"/>
      </dsp:txXfrm>
    </dsp:sp>
    <dsp:sp modelId="{1BF9FCD5-881C-4775-B78D-A7E0BE998723}">
      <dsp:nvSpPr>
        <dsp:cNvPr id="0" name=""/>
        <dsp:cNvSpPr/>
      </dsp:nvSpPr>
      <dsp:spPr>
        <a:xfrm>
          <a:off x="0" y="3940834"/>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04</a:t>
          </a:r>
          <a:endParaRPr lang="en-IN" sz="2000" kern="1200">
            <a:latin typeface="+mj-lt"/>
          </a:endParaRPr>
        </a:p>
      </dsp:txBody>
      <dsp:txXfrm>
        <a:off x="21017" y="3961851"/>
        <a:ext cx="2503675" cy="409446"/>
      </dsp:txXfrm>
    </dsp:sp>
    <dsp:sp modelId="{B0369619-F5DB-48F5-ADB3-DE5E1C72D9A5}">
      <dsp:nvSpPr>
        <dsp:cNvPr id="0" name=""/>
        <dsp:cNvSpPr/>
      </dsp:nvSpPr>
      <dsp:spPr>
        <a:xfrm>
          <a:off x="0" y="4371297"/>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Performance Metrics: Accuracy, Precision, Recall, F1-score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Selected model by performance</a:t>
          </a:r>
          <a:endParaRPr lang="en-IN" sz="1600" kern="1200">
            <a:latin typeface="+mj-lt"/>
          </a:endParaRPr>
        </a:p>
      </dsp:txBody>
      <dsp:txXfrm>
        <a:off x="0" y="4371297"/>
        <a:ext cx="9791192" cy="861055"/>
      </dsp:txXfrm>
    </dsp:sp>
    <dsp:sp modelId="{66167866-A7DF-4B35-BD57-F757D4074225}">
      <dsp:nvSpPr>
        <dsp:cNvPr id="0" name=""/>
        <dsp:cNvSpPr/>
      </dsp:nvSpPr>
      <dsp:spPr>
        <a:xfrm>
          <a:off x="2545709" y="5253876"/>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DASHBOARD &amp; ETHICAL CONSIDERATION</a:t>
          </a:r>
          <a:endParaRPr lang="en-IN" sz="2000" kern="1200">
            <a:latin typeface="+mj-lt"/>
          </a:endParaRPr>
        </a:p>
      </dsp:txBody>
      <dsp:txXfrm>
        <a:off x="2545709" y="5253876"/>
        <a:ext cx="7245482" cy="430463"/>
      </dsp:txXfrm>
    </dsp:sp>
    <dsp:sp modelId="{A82CC6A7-CD67-4078-B1E6-7AE27CA3595E}">
      <dsp:nvSpPr>
        <dsp:cNvPr id="0" name=""/>
        <dsp:cNvSpPr/>
      </dsp:nvSpPr>
      <dsp:spPr>
        <a:xfrm>
          <a:off x="0" y="5253876"/>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05</a:t>
          </a:r>
          <a:endParaRPr lang="en-IN" sz="2000" kern="1200">
            <a:latin typeface="+mj-lt"/>
          </a:endParaRPr>
        </a:p>
      </dsp:txBody>
      <dsp:txXfrm>
        <a:off x="21017" y="5274893"/>
        <a:ext cx="2503675" cy="409446"/>
      </dsp:txXfrm>
    </dsp:sp>
    <dsp:sp modelId="{28354381-57C6-47BC-80F5-A1908EE59DC9}">
      <dsp:nvSpPr>
        <dsp:cNvPr id="0" name=""/>
        <dsp:cNvSpPr/>
      </dsp:nvSpPr>
      <dsp:spPr>
        <a:xfrm>
          <a:off x="0" y="5684339"/>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Dashboard: Real-time, Risk charts, reports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Ethics: Privacy, Fairness, Explainability</a:t>
          </a:r>
          <a:endParaRPr lang="en-IN" sz="1600" kern="1200">
            <a:latin typeface="+mj-lt"/>
          </a:endParaRPr>
        </a:p>
      </dsp:txBody>
      <dsp:txXfrm>
        <a:off x="0" y="5684339"/>
        <a:ext cx="9791192" cy="86105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AB73BA-1ABF-F215-5C4A-9CBD87698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6FDC99F-2133-7AC4-7025-6B88138D00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F896B-2009-4FE0-83BB-6A0BEA195D71}" type="datetimeFigureOut">
              <a:rPr lang="en-IN" smtClean="0"/>
              <a:t>19-04-2025</a:t>
            </a:fld>
            <a:endParaRPr lang="en-IN"/>
          </a:p>
        </p:txBody>
      </p:sp>
      <p:sp>
        <p:nvSpPr>
          <p:cNvPr id="4" name="Footer Placeholder 3">
            <a:extLst>
              <a:ext uri="{FF2B5EF4-FFF2-40B4-BE49-F238E27FC236}">
                <a16:creationId xmlns:a16="http://schemas.microsoft.com/office/drawing/2014/main" id="{3723B009-778B-0EC3-32F6-F76446D52A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46EB455-E825-CEED-E768-83F30A643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53106-93A4-4FCF-AD8F-481EF41975EB}" type="slidenum">
              <a:rPr lang="en-IN" smtClean="0"/>
              <a:t>‹#›</a:t>
            </a:fld>
            <a:endParaRPr lang="en-IN"/>
          </a:p>
        </p:txBody>
      </p:sp>
    </p:spTree>
    <p:extLst>
      <p:ext uri="{BB962C8B-B14F-4D97-AF65-F5344CB8AC3E}">
        <p14:creationId xmlns:p14="http://schemas.microsoft.com/office/powerpoint/2010/main" val="1779559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981C-EF09-4C8F-B763-09CE20A7D162}" type="datetimeFigureOut">
              <a:rPr lang="en-IN" smtClean="0"/>
              <a:t>19-04-2025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B8E57-F9B8-445D-B927-4252A1763661}" type="slidenum">
              <a:rPr lang="en-IN" smtClean="0"/>
              <a:t>‹#›</a:t>
            </a:fld>
            <a:endParaRPr lang="en-IN"/>
          </a:p>
        </p:txBody>
      </p:sp>
    </p:spTree>
    <p:extLst>
      <p:ext uri="{BB962C8B-B14F-4D97-AF65-F5344CB8AC3E}">
        <p14:creationId xmlns:p14="http://schemas.microsoft.com/office/powerpoint/2010/main" val="41102825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1FB8E57-F9B8-445D-B927-4252A1763661}" type="slidenum">
              <a:rPr lang="en-IN" smtClean="0"/>
              <a:t>4</a:t>
            </a:fld>
            <a:endParaRPr lang="en-IN"/>
          </a:p>
        </p:txBody>
      </p:sp>
    </p:spTree>
    <p:extLst>
      <p:ext uri="{BB962C8B-B14F-4D97-AF65-F5344CB8AC3E}">
        <p14:creationId xmlns:p14="http://schemas.microsoft.com/office/powerpoint/2010/main" val="329966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2217EDD-488C-4094-82AB-C10798E38394}" type="datetime1">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8069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468DC0-558C-48AB-8704-33613429DC18}" type="datetime1">
              <a:rPr lang="en-GB" smtClean="0"/>
              <a:t>19/04/2025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279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F419A7-F950-475E-A18F-CDB70B424AB0}" type="datetime1">
              <a:rPr lang="en-GB" smtClean="0"/>
              <a:t>19/04/2025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8699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E6B5E9-C8BB-4033-B03F-2E132D1BB760}" type="datetime1">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4865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7A1DC-AFF4-4CEA-9E36-3CAE19F73149}" type="datetime1">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14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44BD7EA2-374E-49FC-A9F8-26FCD8FD952D}" type="datetime1">
              <a:rPr lang="en-GB" smtClean="0"/>
              <a:t>19/04/2025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52490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F213284B-4CF0-4F24-88CE-6684328AF884}" type="datetime1">
              <a:rPr lang="en-GB" smtClean="0"/>
              <a:t>19/04/2025</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53894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E113F7FE-CD8F-4BBA-8B95-8A77D7E54A7F}" type="datetime1">
              <a:rPr lang="en-GB" smtClean="0"/>
              <a:t>19/04/2025</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05355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898617-F67C-4E45-BCEB-F21F05EBE122}" type="datetime1">
              <a:rPr lang="en-GB" smtClean="0"/>
              <a:t>19/04/2025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323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D2268F8-07DA-491E-81AB-FE2B4BBF9779}" type="datetime1">
              <a:rPr lang="en-GB" smtClean="0"/>
              <a:t>19/04/2025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691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0381DE2-4AA6-4A0E-A0B4-B2DBC5713F64}" type="datetime1">
              <a:rPr lang="en-GB" smtClean="0"/>
              <a:t>19/04/2025</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777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EF54B8B-5E01-4AD6-BA0E-A81E3E14F347}" type="datetime1">
              <a:rPr lang="en-GB" smtClean="0"/>
              <a:t>19/04/2025</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1755339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3390/s22249859"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atents.google.com/?inventor=In+Gu+LEE&amp;peid=63015fb9b2458%3A4a%3A7fa80a55"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770" y="2106169"/>
            <a:ext cx="8104632" cy="1124712"/>
          </a:xfrm>
        </p:spPr>
        <p:txBody>
          <a:bodyPr>
            <a:normAutofit/>
          </a:bodyPr>
          <a:lstStyle/>
          <a:p>
            <a:r>
              <a:rPr lang="en-GB" sz="2800">
                <a:solidFill>
                  <a:schemeClr val="tx1"/>
                </a:solidFill>
                <a:latin typeface="Times New Roman" panose="02020603050405020304" pitchFamily="18" charset="0"/>
                <a:cs typeface="Times New Roman" panose="02020603050405020304" pitchFamily="18" charset="0"/>
              </a:rPr>
              <a:t>24AIM115 Ethics, Innovative Research Business &amp; IPR</a:t>
            </a:r>
            <a:br>
              <a:rPr lang="en-GB" sz="2800">
                <a:solidFill>
                  <a:schemeClr val="tx1"/>
                </a:solidFill>
                <a:latin typeface="Times New Roman" panose="02020603050405020304" pitchFamily="18" charset="0"/>
                <a:cs typeface="Times New Roman" panose="02020603050405020304" pitchFamily="18" charset="0"/>
              </a:rPr>
            </a:br>
            <a:r>
              <a:rPr lang="en-GB" sz="2800">
                <a:solidFill>
                  <a:schemeClr val="tx1"/>
                </a:solidFill>
                <a:latin typeface="Times New Roman" panose="02020603050405020304" pitchFamily="18" charset="0"/>
                <a:cs typeface="Times New Roman" panose="02020603050405020304" pitchFamily="18" charset="0"/>
              </a:rPr>
              <a:t>24AIM112 Molecular Biology &amp; Basic Cellular Physiology</a:t>
            </a:r>
          </a:p>
        </p:txBody>
      </p:sp>
      <p:sp>
        <p:nvSpPr>
          <p:cNvPr id="3" name="Subtitle 2"/>
          <p:cNvSpPr>
            <a:spLocks noGrp="1"/>
          </p:cNvSpPr>
          <p:nvPr>
            <p:ph type="subTitle" idx="1"/>
          </p:nvPr>
        </p:nvSpPr>
        <p:spPr>
          <a:xfrm>
            <a:off x="850519" y="3552645"/>
            <a:ext cx="7315200" cy="1364411"/>
          </a:xfrm>
        </p:spPr>
        <p:txBody>
          <a:bodyPr>
            <a:normAutofit/>
          </a:bodyPr>
          <a:lstStyle/>
          <a:p>
            <a:r>
              <a:rPr lang="en-GB" sz="3500" b="1">
                <a:solidFill>
                  <a:schemeClr val="tx1"/>
                </a:solidFill>
                <a:latin typeface="+mj-lt"/>
              </a:rPr>
              <a:t>Topic:</a:t>
            </a:r>
            <a:r>
              <a:rPr lang="en-US" sz="3200" b="1">
                <a:solidFill>
                  <a:schemeClr val="tx1"/>
                </a:solidFill>
                <a:latin typeface="Times New Roman" panose="02020603050405020304" pitchFamily="18" charset="0"/>
                <a:cs typeface="Times New Roman" panose="02020603050405020304" pitchFamily="18" charset="0"/>
              </a:rPr>
              <a:t>AI-Based Predictive Model for    Genetic Disease Risk Visualization</a:t>
            </a:r>
            <a:endParaRPr lang="en-GB" sz="3200" b="1">
              <a:solidFill>
                <a:schemeClr val="tx1"/>
              </a:solidFill>
              <a:latin typeface="Times New Roman" panose="02020603050405020304" pitchFamily="18" charset="0"/>
              <a:cs typeface="Times New Roman" panose="02020603050405020304" pitchFamily="18" charset="0"/>
            </a:endParaRPr>
          </a:p>
          <a:p>
            <a:endParaRPr lang="en-GB"/>
          </a:p>
        </p:txBody>
      </p:sp>
      <p:pic>
        <p:nvPicPr>
          <p:cNvPr id="5" name="Picture 4">
            <a:extLst>
              <a:ext uri="{FF2B5EF4-FFF2-40B4-BE49-F238E27FC236}">
                <a16:creationId xmlns:a16="http://schemas.microsoft.com/office/drawing/2014/main" id="{AB8A38DD-5FDF-7351-85F1-277475681476}"/>
              </a:ext>
            </a:extLst>
          </p:cNvPr>
          <p:cNvPicPr/>
          <p:nvPr/>
        </p:nvPicPr>
        <p:blipFill>
          <a:blip r:embed="rId2">
            <a:duotone>
              <a:prstClr val="black"/>
              <a:schemeClr val="accent1">
                <a:lumMod val="75000"/>
                <a:tint val="45000"/>
                <a:satMod val="400000"/>
              </a:schemeClr>
            </a:duotone>
            <a:extLst>
              <a:ext uri="{BEBA8EAE-BF5A-486C-A8C5-ECC9F3942E4B}">
                <a14:imgProps xmlns:a14="http://schemas.microsoft.com/office/drawing/2010/main">
                  <a14:imgLayer r:embed="rId3">
                    <a14:imgEffect>
                      <a14:colorTemperature colorTemp="4084"/>
                    </a14:imgEffect>
                    <a14:imgEffect>
                      <a14:saturation sat="0"/>
                    </a14:imgEffect>
                  </a14:imgLayer>
                </a14:imgProps>
              </a:ext>
              <a:ext uri="{28A0092B-C50C-407E-A947-70E740481C1C}">
                <a14:useLocalDpi xmlns:a14="http://schemas.microsoft.com/office/drawing/2010/main" val="0"/>
              </a:ext>
            </a:extLst>
          </a:blip>
          <a:stretch>
            <a:fillRect/>
          </a:stretch>
        </p:blipFill>
        <p:spPr>
          <a:xfrm>
            <a:off x="2452878" y="782321"/>
            <a:ext cx="4110482" cy="1534160"/>
          </a:xfrm>
          <a:prstGeom prst="rect">
            <a:avLst/>
          </a:prstGeom>
          <a:ln>
            <a:noFill/>
          </a:ln>
        </p:spPr>
      </p:pic>
      <p:sp>
        <p:nvSpPr>
          <p:cNvPr id="6" name="TextBox 5">
            <a:extLst>
              <a:ext uri="{FF2B5EF4-FFF2-40B4-BE49-F238E27FC236}">
                <a16:creationId xmlns:a16="http://schemas.microsoft.com/office/drawing/2014/main" id="{BF087DE8-C022-6BD0-F190-5E92CF07E7AA}"/>
              </a:ext>
            </a:extLst>
          </p:cNvPr>
          <p:cNvSpPr txBox="1"/>
          <p:nvPr/>
        </p:nvSpPr>
        <p:spPr>
          <a:xfrm>
            <a:off x="9242259" y="1429060"/>
            <a:ext cx="2949741"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Team Members:</a:t>
            </a:r>
          </a:p>
        </p:txBody>
      </p:sp>
      <p:graphicFrame>
        <p:nvGraphicFramePr>
          <p:cNvPr id="8" name="Table 7">
            <a:extLst>
              <a:ext uri="{FF2B5EF4-FFF2-40B4-BE49-F238E27FC236}">
                <a16:creationId xmlns:a16="http://schemas.microsoft.com/office/drawing/2014/main" id="{36ED2087-0F8C-1EF6-C3C1-483184F72A21}"/>
              </a:ext>
            </a:extLst>
          </p:cNvPr>
          <p:cNvGraphicFramePr>
            <a:graphicFrameLocks noGrp="1"/>
          </p:cNvGraphicFramePr>
          <p:nvPr>
            <p:extLst>
              <p:ext uri="{D42A27DB-BD31-4B8C-83A1-F6EECF244321}">
                <p14:modId xmlns:p14="http://schemas.microsoft.com/office/powerpoint/2010/main" val="1872020735"/>
              </p:ext>
            </p:extLst>
          </p:nvPr>
        </p:nvGraphicFramePr>
        <p:xfrm>
          <a:off x="9242259" y="1794759"/>
          <a:ext cx="3628167" cy="1463040"/>
        </p:xfrm>
        <a:graphic>
          <a:graphicData uri="http://schemas.openxmlformats.org/drawingml/2006/table">
            <a:tbl>
              <a:tblPr firstRow="1" bandRow="1">
                <a:tableStyleId>{2D5ABB26-0587-4C30-8999-92F81FD0307C}</a:tableStyleId>
              </a:tblPr>
              <a:tblGrid>
                <a:gridCol w="1386412">
                  <a:extLst>
                    <a:ext uri="{9D8B030D-6E8A-4147-A177-3AD203B41FA5}">
                      <a16:colId xmlns:a16="http://schemas.microsoft.com/office/drawing/2014/main" val="3873494646"/>
                    </a:ext>
                  </a:extLst>
                </a:gridCol>
                <a:gridCol w="2241755">
                  <a:extLst>
                    <a:ext uri="{9D8B030D-6E8A-4147-A177-3AD203B41FA5}">
                      <a16:colId xmlns:a16="http://schemas.microsoft.com/office/drawing/2014/main" val="639430094"/>
                    </a:ext>
                  </a:extLst>
                </a:gridCol>
              </a:tblGrid>
              <a:tr h="314493">
                <a:tc>
                  <a:txBody>
                    <a:bodyPr/>
                    <a:lstStyle/>
                    <a:p>
                      <a:r>
                        <a:rPr lang="en-US" sz="1800">
                          <a:latin typeface="Times New Roman" panose="02020603050405020304" pitchFamily="18" charset="0"/>
                          <a:cs typeface="Times New Roman" panose="02020603050405020304" pitchFamily="18" charset="0"/>
                        </a:rPr>
                        <a:t>Dharshini K</a:t>
                      </a:r>
                      <a:endParaRPr lang="en-IN" sz="18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2509819"/>
                  </a:ext>
                </a:extLst>
              </a:tr>
              <a:tr h="157880">
                <a:tc>
                  <a:txBody>
                    <a:bodyPr/>
                    <a:lstStyle/>
                    <a:p>
                      <a:r>
                        <a:rPr lang="en-US" sz="1800">
                          <a:latin typeface="Times New Roman" panose="02020603050405020304" pitchFamily="18" charset="0"/>
                          <a:cs typeface="Times New Roman" panose="02020603050405020304" pitchFamily="18" charset="0"/>
                        </a:rPr>
                        <a:t>Esha R</a:t>
                      </a:r>
                      <a:endParaRPr lang="en-IN" sz="18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0554857"/>
                  </a:ext>
                </a:extLst>
              </a:tr>
              <a:tr h="313724">
                <a:tc>
                  <a:txBody>
                    <a:bodyPr/>
                    <a:lstStyle/>
                    <a:p>
                      <a:r>
                        <a:rPr lang="en-US" sz="1800">
                          <a:latin typeface="Times New Roman" panose="02020603050405020304" pitchFamily="18" charset="0"/>
                          <a:cs typeface="Times New Roman" panose="02020603050405020304" pitchFamily="18" charset="0"/>
                        </a:rPr>
                        <a:t>Harsshitha S</a:t>
                      </a:r>
                      <a:endParaRPr lang="en-IN" sz="18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308598"/>
                  </a:ext>
                </a:extLst>
              </a:tr>
              <a:tr h="251614">
                <a:tc>
                  <a:txBody>
                    <a:bodyPr/>
                    <a:lstStyle/>
                    <a:p>
                      <a:r>
                        <a:rPr lang="en-US" sz="1800">
                          <a:latin typeface="Times New Roman" panose="02020603050405020304" pitchFamily="18" charset="0"/>
                          <a:cs typeface="Times New Roman" panose="02020603050405020304" pitchFamily="18" charset="0"/>
                        </a:rPr>
                        <a:t>Vaishnavi P</a:t>
                      </a:r>
                      <a:endParaRPr lang="en-IN" sz="18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CB.AI.UAIM24149</a:t>
                      </a:r>
                      <a:endParaRPr lang="en-IN" sz="1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57101127"/>
                  </a:ext>
                </a:extLst>
              </a:tr>
            </a:tbl>
          </a:graphicData>
        </a:graphic>
      </p:graphicFrame>
      <p:sp>
        <p:nvSpPr>
          <p:cNvPr id="9" name="TextBox 8">
            <a:extLst>
              <a:ext uri="{FF2B5EF4-FFF2-40B4-BE49-F238E27FC236}">
                <a16:creationId xmlns:a16="http://schemas.microsoft.com/office/drawing/2014/main" id="{12B2ABB6-31F6-EBE1-A54C-B919352F4E55}"/>
              </a:ext>
            </a:extLst>
          </p:cNvPr>
          <p:cNvSpPr txBox="1"/>
          <p:nvPr/>
        </p:nvSpPr>
        <p:spPr>
          <a:xfrm>
            <a:off x="9300524" y="4717206"/>
            <a:ext cx="3038959" cy="1638910"/>
          </a:xfrm>
          <a:prstGeom prst="rect">
            <a:avLst/>
          </a:prstGeom>
          <a:noFill/>
        </p:spPr>
        <p:txBody>
          <a:bodyPr wrap="square" lIns="91440" tIns="45720" rIns="91440" bIns="45720" rtlCol="0" anchor="t">
            <a:spAutoFit/>
          </a:bodyPr>
          <a:lstStyle/>
          <a:p>
            <a:r>
              <a:rPr lang="en-US" sz="2000" b="1">
                <a:latin typeface="+mj-lt"/>
                <a:cs typeface="Times New Roman"/>
              </a:rPr>
              <a:t>Faculties:</a:t>
            </a:r>
          </a:p>
          <a:p>
            <a:r>
              <a:rPr lang="en-US" sz="2000">
                <a:latin typeface="+mj-lt"/>
                <a:cs typeface="Times New Roman"/>
              </a:rPr>
              <a:t>Mrs. Reshma Sanal</a:t>
            </a:r>
            <a:endParaRPr lang="en-US" sz="2000">
              <a:latin typeface="+mj-lt"/>
            </a:endParaRPr>
          </a:p>
          <a:p>
            <a:pPr>
              <a:spcBef>
                <a:spcPts val="125"/>
              </a:spcBef>
            </a:pPr>
            <a:r>
              <a:rPr lang="en-US" sz="2000">
                <a:latin typeface="+mj-lt"/>
                <a:cs typeface="Times New Roman"/>
              </a:rPr>
              <a:t>Dr. </a:t>
            </a:r>
            <a:r>
              <a:rPr lang="en-US" sz="2000" err="1">
                <a:latin typeface="+mj-lt"/>
                <a:cs typeface="Times New Roman"/>
              </a:rPr>
              <a:t>Kelath</a:t>
            </a:r>
            <a:r>
              <a:rPr lang="en-US" sz="2000">
                <a:latin typeface="+mj-lt"/>
                <a:cs typeface="Times New Roman"/>
              </a:rPr>
              <a:t> Murali Manoj</a:t>
            </a:r>
            <a:endParaRPr lang="en-US" sz="2000">
              <a:latin typeface="+mj-lt"/>
            </a:endParaRPr>
          </a:p>
          <a:p>
            <a:pPr>
              <a:spcBef>
                <a:spcPts val="125"/>
              </a:spcBef>
            </a:pPr>
            <a:r>
              <a:rPr lang="en-US" sz="2000">
                <a:latin typeface="+mj-lt"/>
                <a:cs typeface="Times New Roman"/>
              </a:rPr>
              <a:t>Dr. Neelesh Ashok</a:t>
            </a:r>
            <a:endParaRPr lang="en-US" sz="2000">
              <a:latin typeface="+mj-lt"/>
            </a:endParaRPr>
          </a:p>
          <a:p>
            <a:endParaRPr lang="en-IN">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DCE24BFF-48C0-F846-015B-1451C0095531}"/>
              </a:ext>
            </a:extLst>
          </p:cNvPr>
          <p:cNvSpPr>
            <a:spLocks noGrp="1"/>
          </p:cNvSpPr>
          <p:nvPr>
            <p:ph type="sldNum" sz="quarter" idx="12"/>
          </p:nvPr>
        </p:nvSpPr>
        <p:spPr/>
        <p:txBody>
          <a:bodyPr/>
          <a:lstStyle/>
          <a:p>
            <a:fld id="{330EA680-D336-4FF7-8B7A-9848BB0A1C32}" type="slidenum">
              <a:rPr lang="en-GB" sz="2800" smtClean="0"/>
              <a:t>1</a:t>
            </a:fld>
            <a:endParaRPr lang="en-GB" sz="28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A925-819A-AF8A-482E-3F6E00EFD031}"/>
              </a:ext>
            </a:extLst>
          </p:cNvPr>
          <p:cNvSpPr>
            <a:spLocks noGrp="1"/>
          </p:cNvSpPr>
          <p:nvPr>
            <p:ph type="title"/>
          </p:nvPr>
        </p:nvSpPr>
        <p:spPr/>
        <p:txBody>
          <a:bodyPr/>
          <a:lstStyle/>
          <a:p>
            <a:r>
              <a:rPr lang="en-IN"/>
              <a:t>Intellectual Property Rights</a:t>
            </a:r>
          </a:p>
        </p:txBody>
      </p:sp>
      <p:sp>
        <p:nvSpPr>
          <p:cNvPr id="3" name="Content Placeholder 2">
            <a:extLst>
              <a:ext uri="{FF2B5EF4-FFF2-40B4-BE49-F238E27FC236}">
                <a16:creationId xmlns:a16="http://schemas.microsoft.com/office/drawing/2014/main" id="{99A50231-FF9D-B2BC-91C5-0D792E00E0FB}"/>
              </a:ext>
            </a:extLst>
          </p:cNvPr>
          <p:cNvSpPr>
            <a:spLocks noGrp="1"/>
          </p:cNvSpPr>
          <p:nvPr>
            <p:ph idx="1"/>
          </p:nvPr>
        </p:nvSpPr>
        <p:spPr>
          <a:xfrm>
            <a:off x="3869268" y="864108"/>
            <a:ext cx="7949106" cy="5120640"/>
          </a:xfrm>
        </p:spPr>
        <p:txBody>
          <a:bodyPr>
            <a:normAutofit/>
          </a:bodyPr>
          <a:lstStyle/>
          <a:p>
            <a:pPr>
              <a:lnSpc>
                <a:spcPct val="150000"/>
              </a:lnSpc>
              <a:buFont typeface="Wingdings" panose="05000000000000000000" pitchFamily="2" charset="2"/>
              <a:buChar char="§"/>
            </a:pPr>
            <a:r>
              <a:rPr lang="en-US" sz="2400">
                <a:latin typeface="+mj-lt"/>
              </a:rPr>
              <a:t>The paper outlines that it is published under the Creative Commons Attribution License, which allows for unrestricted use, distribution, and reproduction in any medium, provided that the original work is properly cited [1].</a:t>
            </a:r>
          </a:p>
          <a:p>
            <a:pPr>
              <a:lnSpc>
                <a:spcPct val="150000"/>
              </a:lnSpc>
              <a:buFont typeface="Wingdings" panose="05000000000000000000" pitchFamily="2" charset="2"/>
              <a:buChar char="§"/>
            </a:pPr>
            <a:r>
              <a:rPr lang="en-US" sz="2400">
                <a:latin typeface="+mj-lt"/>
              </a:rPr>
              <a:t>The paper highlights that, while the authors maintain certain rights, they have granted the public the ability to use the research freely, as long as proper attribution is given. There are no conflicts of interest declared by the authors regarding the publication of this work [2].</a:t>
            </a:r>
            <a:endParaRPr lang="en-IN" sz="2400">
              <a:latin typeface="+mj-lt"/>
            </a:endParaRPr>
          </a:p>
        </p:txBody>
      </p:sp>
      <p:sp>
        <p:nvSpPr>
          <p:cNvPr id="4" name="Slide Number Placeholder 3">
            <a:extLst>
              <a:ext uri="{FF2B5EF4-FFF2-40B4-BE49-F238E27FC236}">
                <a16:creationId xmlns:a16="http://schemas.microsoft.com/office/drawing/2014/main" id="{31F8BBFA-C29C-A612-2CCD-557B1C089839}"/>
              </a:ext>
            </a:extLst>
          </p:cNvPr>
          <p:cNvSpPr>
            <a:spLocks noGrp="1"/>
          </p:cNvSpPr>
          <p:nvPr>
            <p:ph type="sldNum" sz="quarter" idx="12"/>
          </p:nvPr>
        </p:nvSpPr>
        <p:spPr/>
        <p:txBody>
          <a:bodyPr/>
          <a:lstStyle/>
          <a:p>
            <a:fld id="{330EA680-D336-4FF7-8B7A-9848BB0A1C32}" type="slidenum">
              <a:rPr lang="en-GB" smtClean="0"/>
              <a:t>10</a:t>
            </a:fld>
            <a:endParaRPr lang="en-GB"/>
          </a:p>
        </p:txBody>
      </p:sp>
    </p:spTree>
    <p:extLst>
      <p:ext uri="{BB962C8B-B14F-4D97-AF65-F5344CB8AC3E}">
        <p14:creationId xmlns:p14="http://schemas.microsoft.com/office/powerpoint/2010/main" val="204090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CD0649-C3E4-396D-69E4-036DDE642431}"/>
              </a:ext>
            </a:extLst>
          </p:cNvPr>
          <p:cNvSpPr>
            <a:spLocks noGrp="1"/>
          </p:cNvSpPr>
          <p:nvPr>
            <p:ph type="sldNum" sz="quarter" idx="12"/>
          </p:nvPr>
        </p:nvSpPr>
        <p:spPr/>
        <p:txBody>
          <a:bodyPr/>
          <a:lstStyle/>
          <a:p>
            <a:fld id="{330EA680-D336-4FF7-8B7A-9848BB0A1C32}" type="slidenum">
              <a:rPr lang="en-GB" smtClean="0"/>
              <a:t>11</a:t>
            </a:fld>
            <a:endParaRPr lang="en-GB"/>
          </a:p>
        </p:txBody>
      </p:sp>
      <p:sp>
        <p:nvSpPr>
          <p:cNvPr id="3" name="TextBox 2">
            <a:extLst>
              <a:ext uri="{FF2B5EF4-FFF2-40B4-BE49-F238E27FC236}">
                <a16:creationId xmlns:a16="http://schemas.microsoft.com/office/drawing/2014/main" id="{5C6EDCD0-022E-A546-78B4-3C567370A1D3}"/>
              </a:ext>
            </a:extLst>
          </p:cNvPr>
          <p:cNvSpPr txBox="1"/>
          <p:nvPr/>
        </p:nvSpPr>
        <p:spPr>
          <a:xfrm>
            <a:off x="26938" y="348675"/>
            <a:ext cx="12435840" cy="6494085"/>
          </a:xfrm>
          <a:prstGeom prst="rect">
            <a:avLst/>
          </a:prstGeom>
          <a:noFill/>
        </p:spPr>
        <p:txBody>
          <a:bodyPr wrap="square" rtlCol="0">
            <a:spAutoFit/>
          </a:bodyPr>
          <a:lstStyle/>
          <a:p>
            <a:endParaRPr lang="en-IN" sz="1600">
              <a:latin typeface="+mj-lt"/>
            </a:endParaRPr>
          </a:p>
          <a:p>
            <a:r>
              <a:rPr lang="en-IN" sz="1600">
                <a:latin typeface="+mj-lt"/>
              </a:rPr>
              <a:t>[1]</a:t>
            </a:r>
            <a:r>
              <a:rPr lang="en-IN" sz="1600" b="0">
                <a:effectLst/>
                <a:latin typeface="+mj-lt"/>
              </a:rPr>
              <a:t> Ghazal, Taher M., et al. "Supervised machine learning empowered multifactorial genetic inheritance disorder prediction." Computational Intelligence and Neuroscience 2022.1 (2022): 1051388.</a:t>
            </a:r>
            <a:endParaRPr lang="en-IN" sz="1600">
              <a:latin typeface="+mj-lt"/>
            </a:endParaRPr>
          </a:p>
          <a:p>
            <a:endParaRPr lang="en-IN" sz="1600">
              <a:latin typeface="+mj-lt"/>
            </a:endParaRPr>
          </a:p>
          <a:p>
            <a:r>
              <a:rPr lang="en-IN" sz="1600">
                <a:latin typeface="+mj-lt"/>
              </a:rPr>
              <a:t>[2]</a:t>
            </a:r>
            <a:r>
              <a:rPr lang="en-US" sz="1600" b="0" i="0">
                <a:solidFill>
                  <a:srgbClr val="222222"/>
                </a:solidFill>
                <a:effectLst/>
                <a:latin typeface="+mj-lt"/>
                <a:cs typeface="Arial"/>
              </a:rPr>
              <a:t> </a:t>
            </a:r>
            <a:r>
              <a:rPr lang="en-US" sz="1600" b="0" i="0">
                <a:effectLst/>
                <a:latin typeface="+mj-lt"/>
                <a:cs typeface="Arial"/>
              </a:rPr>
              <a:t>Raza, Ali, et al. "Predicting genetic disorder and types of disorder using chain classifier approach." </a:t>
            </a:r>
            <a:r>
              <a:rPr lang="en-US" sz="1600" b="0" i="1">
                <a:effectLst/>
                <a:latin typeface="+mj-lt"/>
                <a:cs typeface="Arial"/>
              </a:rPr>
              <a:t>Genes</a:t>
            </a:r>
            <a:r>
              <a:rPr lang="en-US" sz="1600" b="0" i="0">
                <a:effectLst/>
                <a:latin typeface="+mj-lt"/>
                <a:cs typeface="Arial"/>
              </a:rPr>
              <a:t> 14.1 (2022): 71.</a:t>
            </a:r>
          </a:p>
          <a:p>
            <a:endParaRPr lang="en-US" sz="1600" b="0" i="0">
              <a:effectLst/>
              <a:latin typeface="+mj-lt"/>
              <a:cs typeface="Arial"/>
            </a:endParaRPr>
          </a:p>
          <a:p>
            <a:r>
              <a:rPr lang="en-IN" sz="1600">
                <a:latin typeface="+mj-lt"/>
                <a:cs typeface="Arial" panose="020B0604020202020204"/>
              </a:rPr>
              <a:t>[3]</a:t>
            </a:r>
            <a:r>
              <a:rPr lang="en-IN" sz="1600">
                <a:latin typeface="+mj-lt"/>
                <a:ea typeface="+mn-lt"/>
                <a:cs typeface="+mn-lt"/>
              </a:rPr>
              <a:t>Osborne, G. F., Chin, S. S. M., McDonald, P., &amp; Schneider. Artificial intelligence system for genetic analysis (U.S. Pat. No. 7,062,076, from U.S. application Ser. No. 09/650,005 filed August 28, 2000, claiming priority to U.S. Provisional Application Ser. No. 60/151,258 filed August 27, 1999). U.S. Patent and Trademark Office.</a:t>
            </a:r>
          </a:p>
          <a:p>
            <a:endParaRPr lang="en-IN" sz="1600">
              <a:latin typeface="+mj-lt"/>
              <a:ea typeface="+mn-lt"/>
              <a:cs typeface="+mn-lt"/>
            </a:endParaRPr>
          </a:p>
          <a:p>
            <a:r>
              <a:rPr lang="en-IN" sz="1600">
                <a:latin typeface="+mj-lt"/>
                <a:cs typeface="Arial" panose="020B0604020202020204"/>
              </a:rPr>
              <a:t>[4]</a:t>
            </a:r>
            <a:r>
              <a:rPr lang="en-IN" sz="1600">
                <a:latin typeface="+mj-lt"/>
                <a:ea typeface="+mn-lt"/>
                <a:cs typeface="+mn-lt"/>
              </a:rPr>
              <a:t>Kim, M. S., Kim, S., Ban, M., &amp; Lee, I. G. Application PCT/US2023/022100 (filed by </a:t>
            </a:r>
            <a:r>
              <a:rPr lang="en-IN" sz="1600" err="1">
                <a:latin typeface="+mj-lt"/>
                <a:ea typeface="+mn-lt"/>
                <a:cs typeface="+mn-lt"/>
              </a:rPr>
              <a:t>Cipherome</a:t>
            </a:r>
            <a:r>
              <a:rPr lang="en-IN" sz="1600">
                <a:latin typeface="+mj-lt"/>
                <a:ea typeface="+mn-lt"/>
                <a:cs typeface="+mn-lt"/>
              </a:rPr>
              <a:t>, Inc.) on May 12, 2023; Publication WO2023220411A1 released on November 16, 2023. U.S. Provisional Application No. 63/341,942 (May 13, 2022) and U.S. Application No. 18/316,130 (May 11, 2023) are incorporated herein in their entirety.</a:t>
            </a:r>
          </a:p>
          <a:p>
            <a:endParaRPr lang="en-IN" sz="1600">
              <a:latin typeface="+mj-lt"/>
              <a:ea typeface="+mn-lt"/>
              <a:cs typeface="+mn-lt"/>
            </a:endParaRPr>
          </a:p>
          <a:p>
            <a:r>
              <a:rPr lang="en-US" sz="1600">
                <a:latin typeface="+mj-lt"/>
              </a:rPr>
              <a:t>[5] Roland Elis, Slonim DK, Tamayo P, Huard C. "Expert system for classification and prediction of genetic diseases". Science 286(5439): 531-537, 2021.</a:t>
            </a:r>
            <a:endParaRPr lang="en-IN" sz="1600">
              <a:latin typeface="+mj-lt"/>
            </a:endParaRPr>
          </a:p>
          <a:p>
            <a:endParaRPr lang="en-IN" sz="1600">
              <a:latin typeface="+mj-lt"/>
            </a:endParaRPr>
          </a:p>
          <a:p>
            <a:r>
              <a:rPr lang="en-IN" sz="1600">
                <a:latin typeface="+mj-lt"/>
              </a:rPr>
              <a:t>[6]</a:t>
            </a:r>
            <a:r>
              <a:rPr lang="en-US" sz="1600">
                <a:latin typeface="+mj-lt"/>
              </a:rPr>
              <a:t> Kovalan, K. (2021). Meth</a:t>
            </a:r>
            <a:r>
              <a:rPr lang="en-US" sz="1600" b="0" i="1">
                <a:effectLst/>
                <a:latin typeface="+mj-lt"/>
              </a:rPr>
              <a:t>od and system for fast access to advanced visualization of medical scans using a dedicated web portal</a:t>
            </a:r>
            <a:r>
              <a:rPr lang="en-US" sz="1600" b="0" i="0">
                <a:effectLst/>
                <a:latin typeface="+mj-lt"/>
              </a:rPr>
              <a:t> (U.S. Patent No. 10,930,397). U.S. Patent and Trademark Office.</a:t>
            </a:r>
            <a:endParaRPr lang="en-IN" sz="1600">
              <a:latin typeface="+mj-lt"/>
              <a:cs typeface="Times New Roman" panose="02020603050405020304"/>
            </a:endParaRPr>
          </a:p>
          <a:p>
            <a:endParaRPr lang="en-IN" sz="1600">
              <a:latin typeface="+mj-lt"/>
              <a:ea typeface="+mn-lt"/>
              <a:cs typeface="+mn-lt"/>
            </a:endParaRPr>
          </a:p>
          <a:p>
            <a:pPr marL="0" indent="0" defTabSz="457200">
              <a:buNone/>
            </a:pPr>
            <a:r>
              <a:rPr lang="en-IN" sz="1600">
                <a:solidFill>
                  <a:schemeClr val="tx1"/>
                </a:solidFill>
                <a:latin typeface="+mj-lt"/>
              </a:rPr>
              <a:t>[7]  Islam, M. S., Hussain, I., Rahman, M. M., Park, S. J., &amp; Hossain, M. A. (2022). Explainable Artificial Intelligence Model for Stroke Prediction genomic sequence. Sensors, 22(24), 9859. </a:t>
            </a:r>
            <a:r>
              <a:rPr lang="en-IN" sz="1600">
                <a:solidFill>
                  <a:schemeClr val="tx1"/>
                </a:solidFill>
                <a:latin typeface="+mj-lt"/>
                <a:hlinkClick r:id="rId2">
                  <a:extLst>
                    <a:ext uri="{A12FA001-AC4F-418D-AE19-62706E023703}">
                      <ahyp:hlinkClr xmlns:ahyp="http://schemas.microsoft.com/office/drawing/2018/hyperlinkcolor" val="tx"/>
                    </a:ext>
                  </a:extLst>
                </a:hlinkClick>
              </a:rPr>
              <a:t>https://</a:t>
            </a:r>
            <a:r>
              <a:rPr lang="en-IN" sz="1600" err="1">
                <a:solidFill>
                  <a:schemeClr val="tx1"/>
                </a:solidFill>
                <a:latin typeface="+mj-lt"/>
                <a:hlinkClick r:id="rId2">
                  <a:extLst>
                    <a:ext uri="{A12FA001-AC4F-418D-AE19-62706E023703}">
                      <ahyp:hlinkClr xmlns:ahyp="http://schemas.microsoft.com/office/drawing/2018/hyperlinkcolor" val="tx"/>
                    </a:ext>
                  </a:extLst>
                </a:hlinkClick>
              </a:rPr>
              <a:t>doi.org</a:t>
            </a:r>
            <a:r>
              <a:rPr lang="en-IN" sz="1600">
                <a:solidFill>
                  <a:schemeClr val="tx1"/>
                </a:solidFill>
                <a:latin typeface="+mj-lt"/>
                <a:hlinkClick r:id="rId2">
                  <a:extLst>
                    <a:ext uri="{A12FA001-AC4F-418D-AE19-62706E023703}">
                      <ahyp:hlinkClr xmlns:ahyp="http://schemas.microsoft.com/office/drawing/2018/hyperlinkcolor" val="tx"/>
                    </a:ext>
                  </a:extLst>
                </a:hlinkClick>
              </a:rPr>
              <a:t>/10.3390/s22249859</a:t>
            </a:r>
            <a:endParaRPr lang="en-IN" sz="1600">
              <a:solidFill>
                <a:schemeClr val="tx1"/>
              </a:solidFill>
              <a:latin typeface="+mj-lt"/>
            </a:endParaRPr>
          </a:p>
          <a:p>
            <a:pPr marL="0" indent="0" defTabSz="457200">
              <a:buNone/>
            </a:pPr>
            <a:endParaRPr lang="en-IN" sz="1600">
              <a:solidFill>
                <a:schemeClr val="tx1"/>
              </a:solidFill>
              <a:latin typeface="+mj-lt"/>
            </a:endParaRPr>
          </a:p>
          <a:p>
            <a:pPr marL="0" indent="0" defTabSz="457200">
              <a:buNone/>
            </a:pPr>
            <a:r>
              <a:rPr lang="en-IN" sz="1600">
                <a:solidFill>
                  <a:schemeClr val="tx1"/>
                </a:solidFill>
                <a:latin typeface="+mj-lt"/>
              </a:rPr>
              <a:t>[8] Shang S, Shi Y, Zhang Y, Liu M, Zhang H, Wang P, Zhuang L. Artificial intelligence for brain disease diagnosis using electroencephalogram signals. J Zhejiang </a:t>
            </a:r>
            <a:r>
              <a:rPr lang="en-IN" sz="1600" err="1">
                <a:solidFill>
                  <a:schemeClr val="tx1"/>
                </a:solidFill>
                <a:latin typeface="+mj-lt"/>
              </a:rPr>
              <a:t>Univ</a:t>
            </a:r>
            <a:r>
              <a:rPr lang="en-IN" sz="1600">
                <a:solidFill>
                  <a:schemeClr val="tx1"/>
                </a:solidFill>
                <a:latin typeface="+mj-lt"/>
              </a:rPr>
              <a:t> Sci B. 2024 Oct 15;25(10):914-940. </a:t>
            </a:r>
            <a:r>
              <a:rPr lang="en-IN" sz="1600" err="1">
                <a:solidFill>
                  <a:schemeClr val="tx1"/>
                </a:solidFill>
                <a:latin typeface="+mj-lt"/>
              </a:rPr>
              <a:t>doi</a:t>
            </a:r>
            <a:r>
              <a:rPr lang="en-IN" sz="1600">
                <a:solidFill>
                  <a:schemeClr val="tx1"/>
                </a:solidFill>
                <a:latin typeface="+mj-lt"/>
              </a:rPr>
              <a:t>: 10.1631/jzus.B2400103. PMID: 39420525; PMCID: PMC11494159.</a:t>
            </a:r>
            <a:endParaRPr lang="en-IN" sz="1600">
              <a:solidFill>
                <a:schemeClr val="tx1"/>
              </a:solidFill>
              <a:latin typeface="+mj-lt"/>
              <a:cs typeface="Times New Roman"/>
            </a:endParaRPr>
          </a:p>
          <a:p>
            <a:endParaRPr lang="en-IN" sz="1600"/>
          </a:p>
        </p:txBody>
      </p:sp>
      <p:sp>
        <p:nvSpPr>
          <p:cNvPr id="4" name="TextBox 3">
            <a:extLst>
              <a:ext uri="{FF2B5EF4-FFF2-40B4-BE49-F238E27FC236}">
                <a16:creationId xmlns:a16="http://schemas.microsoft.com/office/drawing/2014/main" id="{1BB1606C-3583-6ECB-7DC3-3F0E6286AF55}"/>
              </a:ext>
            </a:extLst>
          </p:cNvPr>
          <p:cNvSpPr txBox="1"/>
          <p:nvPr/>
        </p:nvSpPr>
        <p:spPr>
          <a:xfrm>
            <a:off x="0" y="136525"/>
            <a:ext cx="5913120" cy="461665"/>
          </a:xfrm>
          <a:prstGeom prst="rect">
            <a:avLst/>
          </a:prstGeom>
          <a:noFill/>
        </p:spPr>
        <p:txBody>
          <a:bodyPr wrap="square" rtlCol="0">
            <a:spAutoFit/>
          </a:bodyPr>
          <a:lstStyle/>
          <a:p>
            <a:r>
              <a:rPr lang="en-IN" sz="2400">
                <a:solidFill>
                  <a:srgbClr val="FF71B5"/>
                </a:solidFill>
              </a:rPr>
              <a:t>References:</a:t>
            </a:r>
          </a:p>
        </p:txBody>
      </p:sp>
    </p:spTree>
    <p:extLst>
      <p:ext uri="{BB962C8B-B14F-4D97-AF65-F5344CB8AC3E}">
        <p14:creationId xmlns:p14="http://schemas.microsoft.com/office/powerpoint/2010/main" val="96860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46FD8D-CEA9-074B-EE64-F1CA8D926790}"/>
              </a:ext>
            </a:extLst>
          </p:cNvPr>
          <p:cNvSpPr>
            <a:spLocks noGrp="1"/>
          </p:cNvSpPr>
          <p:nvPr>
            <p:ph type="sldNum" sz="quarter" idx="12"/>
          </p:nvPr>
        </p:nvSpPr>
        <p:spPr/>
        <p:txBody>
          <a:bodyPr/>
          <a:lstStyle/>
          <a:p>
            <a:fld id="{330EA680-D336-4FF7-8B7A-9848BB0A1C32}" type="slidenum">
              <a:rPr lang="en-GB" sz="2400" smtClean="0"/>
              <a:t>12</a:t>
            </a:fld>
            <a:endParaRPr lang="en-GB"/>
          </a:p>
        </p:txBody>
      </p:sp>
      <p:sp>
        <p:nvSpPr>
          <p:cNvPr id="3" name="TextBox 2">
            <a:extLst>
              <a:ext uri="{FF2B5EF4-FFF2-40B4-BE49-F238E27FC236}">
                <a16:creationId xmlns:a16="http://schemas.microsoft.com/office/drawing/2014/main" id="{3776328F-A77D-3BDB-F375-3A4376B6A853}"/>
              </a:ext>
            </a:extLst>
          </p:cNvPr>
          <p:cNvSpPr txBox="1"/>
          <p:nvPr/>
        </p:nvSpPr>
        <p:spPr>
          <a:xfrm>
            <a:off x="2871019" y="2054941"/>
            <a:ext cx="8386916" cy="1631216"/>
          </a:xfrm>
          <a:prstGeom prst="rect">
            <a:avLst/>
          </a:prstGeom>
          <a:noFill/>
        </p:spPr>
        <p:txBody>
          <a:bodyPr wrap="square" rtlCol="0">
            <a:spAutoFit/>
          </a:bodyPr>
          <a:lstStyle/>
          <a:p>
            <a:r>
              <a:rPr lang="en-IN" sz="10000">
                <a:latin typeface="+mj-lt"/>
              </a:rPr>
              <a:t>T</a:t>
            </a:r>
            <a:r>
              <a:rPr lang="en-IN" sz="10000">
                <a:solidFill>
                  <a:srgbClr val="FF71B5"/>
                </a:solidFill>
                <a:latin typeface="+mj-lt"/>
              </a:rPr>
              <a:t>h</a:t>
            </a:r>
            <a:r>
              <a:rPr lang="en-IN" sz="10000">
                <a:latin typeface="+mj-lt"/>
              </a:rPr>
              <a:t>a</a:t>
            </a:r>
            <a:r>
              <a:rPr lang="en-IN" sz="10000">
                <a:solidFill>
                  <a:srgbClr val="FF71B5"/>
                </a:solidFill>
                <a:latin typeface="+mj-lt"/>
              </a:rPr>
              <a:t>n</a:t>
            </a:r>
            <a:r>
              <a:rPr lang="en-IN" sz="10000">
                <a:latin typeface="+mj-lt"/>
              </a:rPr>
              <a:t>k </a:t>
            </a:r>
            <a:r>
              <a:rPr lang="en-IN" sz="10000">
                <a:solidFill>
                  <a:srgbClr val="FF71B5"/>
                </a:solidFill>
                <a:latin typeface="+mj-lt"/>
              </a:rPr>
              <a:t>Y</a:t>
            </a:r>
            <a:r>
              <a:rPr lang="en-IN" sz="10000">
                <a:latin typeface="+mj-lt"/>
              </a:rPr>
              <a:t>o</a:t>
            </a:r>
            <a:r>
              <a:rPr lang="en-IN" sz="10000">
                <a:solidFill>
                  <a:srgbClr val="FF71B5"/>
                </a:solidFill>
                <a:latin typeface="+mj-lt"/>
              </a:rPr>
              <a:t>u</a:t>
            </a:r>
            <a:r>
              <a:rPr lang="en-IN" sz="10000">
                <a:latin typeface="+mj-lt"/>
              </a:rPr>
              <a:t> !</a:t>
            </a:r>
          </a:p>
        </p:txBody>
      </p:sp>
    </p:spTree>
    <p:extLst>
      <p:ext uri="{BB962C8B-B14F-4D97-AF65-F5344CB8AC3E}">
        <p14:creationId xmlns:p14="http://schemas.microsoft.com/office/powerpoint/2010/main" val="847366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3196-3F0B-7912-AA8D-4A6736A25A71}"/>
              </a:ext>
            </a:extLst>
          </p:cNvPr>
          <p:cNvSpPr>
            <a:spLocks noGrp="1"/>
          </p:cNvSpPr>
          <p:nvPr>
            <p:ph type="title"/>
          </p:nvPr>
        </p:nvSpPr>
        <p:spPr/>
        <p:txBody>
          <a:bodyPr/>
          <a:lstStyle/>
          <a:p>
            <a:pPr algn="ctr"/>
            <a:r>
              <a:rPr lang="en-GB"/>
              <a:t>Updates</a:t>
            </a:r>
            <a:endParaRPr lang="en-IN"/>
          </a:p>
        </p:txBody>
      </p:sp>
      <p:sp>
        <p:nvSpPr>
          <p:cNvPr id="4" name="Slide Number Placeholder 3">
            <a:extLst>
              <a:ext uri="{FF2B5EF4-FFF2-40B4-BE49-F238E27FC236}">
                <a16:creationId xmlns:a16="http://schemas.microsoft.com/office/drawing/2014/main" id="{16FB6587-3C58-54F7-D204-1761F3338956}"/>
              </a:ext>
            </a:extLst>
          </p:cNvPr>
          <p:cNvSpPr>
            <a:spLocks noGrp="1"/>
          </p:cNvSpPr>
          <p:nvPr>
            <p:ph type="sldNum" sz="quarter" idx="12"/>
          </p:nvPr>
        </p:nvSpPr>
        <p:spPr/>
        <p:txBody>
          <a:bodyPr/>
          <a:lstStyle/>
          <a:p>
            <a:fld id="{330EA680-D336-4FF7-8B7A-9848BB0A1C32}" type="slidenum">
              <a:rPr lang="en-GB" sz="2000" smtClean="0"/>
              <a:t>2</a:t>
            </a:fld>
            <a:endParaRPr lang="en-GB" sz="2000"/>
          </a:p>
        </p:txBody>
      </p:sp>
      <p:sp>
        <p:nvSpPr>
          <p:cNvPr id="6" name="Content Placeholder 2">
            <a:extLst>
              <a:ext uri="{FF2B5EF4-FFF2-40B4-BE49-F238E27FC236}">
                <a16:creationId xmlns:a16="http://schemas.microsoft.com/office/drawing/2014/main" id="{6306B2D4-A09B-C626-F25A-10E87555A2DC}"/>
              </a:ext>
            </a:extLst>
          </p:cNvPr>
          <p:cNvSpPr>
            <a:spLocks noGrp="1"/>
          </p:cNvSpPr>
          <p:nvPr/>
        </p:nvSpPr>
        <p:spPr>
          <a:xfrm>
            <a:off x="6096000" y="3429000"/>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2400">
              <a:latin typeface="Times New Roman"/>
              <a:cs typeface="Times New Roman"/>
            </a:endParaRPr>
          </a:p>
        </p:txBody>
      </p:sp>
      <p:graphicFrame>
        <p:nvGraphicFramePr>
          <p:cNvPr id="5" name="Table 4">
            <a:extLst>
              <a:ext uri="{FF2B5EF4-FFF2-40B4-BE49-F238E27FC236}">
                <a16:creationId xmlns:a16="http://schemas.microsoft.com/office/drawing/2014/main" id="{3DDFD5FA-1DCF-FF4E-F86C-91DA9D1928FE}"/>
              </a:ext>
            </a:extLst>
          </p:cNvPr>
          <p:cNvGraphicFramePr>
            <a:graphicFrameLocks noGrp="1"/>
          </p:cNvGraphicFramePr>
          <p:nvPr>
            <p:extLst>
              <p:ext uri="{D42A27DB-BD31-4B8C-83A1-F6EECF244321}">
                <p14:modId xmlns:p14="http://schemas.microsoft.com/office/powerpoint/2010/main" val="2481337261"/>
              </p:ext>
            </p:extLst>
          </p:nvPr>
        </p:nvGraphicFramePr>
        <p:xfrm>
          <a:off x="3777758" y="650748"/>
          <a:ext cx="7793790" cy="5273040"/>
        </p:xfrm>
        <a:graphic>
          <a:graphicData uri="http://schemas.openxmlformats.org/drawingml/2006/table">
            <a:tbl>
              <a:tblPr firstRow="1" bandRow="1">
                <a:tableStyleId>{5C22544A-7EE6-4342-B048-85BDC9FD1C3A}</a:tableStyleId>
              </a:tblPr>
              <a:tblGrid>
                <a:gridCol w="3896895">
                  <a:extLst>
                    <a:ext uri="{9D8B030D-6E8A-4147-A177-3AD203B41FA5}">
                      <a16:colId xmlns:a16="http://schemas.microsoft.com/office/drawing/2014/main" val="3083932261"/>
                    </a:ext>
                  </a:extLst>
                </a:gridCol>
                <a:gridCol w="3896895">
                  <a:extLst>
                    <a:ext uri="{9D8B030D-6E8A-4147-A177-3AD203B41FA5}">
                      <a16:colId xmlns:a16="http://schemas.microsoft.com/office/drawing/2014/main" val="684956726"/>
                    </a:ext>
                  </a:extLst>
                </a:gridCol>
              </a:tblGrid>
              <a:tr h="624840">
                <a:tc>
                  <a:txBody>
                    <a:bodyPr/>
                    <a:lstStyle/>
                    <a:p>
                      <a:pPr algn="ctr"/>
                      <a:r>
                        <a:rPr lang="en-GB">
                          <a:latin typeface="+mj-lt"/>
                        </a:rPr>
                        <a:t>First Review</a:t>
                      </a:r>
                      <a:endParaRPr lang="en-US">
                        <a:latin typeface="+mj-lt"/>
                      </a:endParaRPr>
                    </a:p>
                  </a:txBody>
                  <a:tcPr/>
                </a:tc>
                <a:tc>
                  <a:txBody>
                    <a:bodyPr/>
                    <a:lstStyle/>
                    <a:p>
                      <a:pPr algn="ctr"/>
                      <a:r>
                        <a:rPr lang="en-GB">
                          <a:latin typeface="+mj-lt"/>
                        </a:rPr>
                        <a:t>Second Review</a:t>
                      </a:r>
                      <a:endParaRPr lang="en-US">
                        <a:latin typeface="+mj-lt"/>
                      </a:endParaRPr>
                    </a:p>
                  </a:txBody>
                  <a:tcPr/>
                </a:tc>
                <a:extLst>
                  <a:ext uri="{0D108BD9-81ED-4DB2-BD59-A6C34878D82A}">
                    <a16:rowId xmlns:a16="http://schemas.microsoft.com/office/drawing/2014/main" val="601602493"/>
                  </a:ext>
                </a:extLst>
              </a:tr>
              <a:tr h="624840">
                <a:tc>
                  <a:txBody>
                    <a:bodyPr/>
                    <a:lstStyle/>
                    <a:p>
                      <a:r>
                        <a:rPr lang="en-GB">
                          <a:latin typeface="+mj-lt"/>
                        </a:rPr>
                        <a:t>Targeted diseases: Bipolar Disorder, Epilepsy</a:t>
                      </a:r>
                      <a:endParaRPr lang="en-US">
                        <a:latin typeface="+mj-lt"/>
                      </a:endParaRPr>
                    </a:p>
                  </a:txBody>
                  <a:tcPr/>
                </a:tc>
                <a:tc>
                  <a:txBody>
                    <a:bodyPr/>
                    <a:lstStyle/>
                    <a:p>
                      <a:r>
                        <a:rPr lang="en-GB">
                          <a:latin typeface="+mj-lt"/>
                        </a:rPr>
                        <a:t>Targeted diseases: Bipolar disorder, Epilepsy, Parkinson’s Disease, Congenital Heart Disease</a:t>
                      </a:r>
                      <a:endParaRPr lang="en-US">
                        <a:latin typeface="+mj-lt"/>
                      </a:endParaRPr>
                    </a:p>
                  </a:txBody>
                  <a:tcPr/>
                </a:tc>
                <a:extLst>
                  <a:ext uri="{0D108BD9-81ED-4DB2-BD59-A6C34878D82A}">
                    <a16:rowId xmlns:a16="http://schemas.microsoft.com/office/drawing/2014/main" val="2743552614"/>
                  </a:ext>
                </a:extLst>
              </a:tr>
              <a:tr h="624840">
                <a:tc>
                  <a:txBody>
                    <a:bodyPr/>
                    <a:lstStyle/>
                    <a:p>
                      <a:r>
                        <a:rPr lang="en-GB">
                          <a:latin typeface="+mj-lt"/>
                        </a:rPr>
                        <a:t>Trained a </a:t>
                      </a:r>
                      <a:r>
                        <a:rPr lang="en-GB" err="1">
                          <a:latin typeface="+mj-lt"/>
                        </a:rPr>
                        <a:t>XGBoost</a:t>
                      </a:r>
                      <a:r>
                        <a:rPr lang="en-GB">
                          <a:latin typeface="+mj-lt"/>
                        </a:rPr>
                        <a:t> model with 90% accuracy</a:t>
                      </a:r>
                      <a:endParaRPr lang="en-US">
                        <a:latin typeface="+mj-lt"/>
                      </a:endParaRPr>
                    </a:p>
                  </a:txBody>
                  <a:tcPr/>
                </a:tc>
                <a:tc>
                  <a:txBody>
                    <a:bodyPr/>
                    <a:lstStyle/>
                    <a:p>
                      <a:r>
                        <a:rPr lang="en-GB">
                          <a:latin typeface="+mj-lt"/>
                        </a:rPr>
                        <a:t>Trained a </a:t>
                      </a:r>
                      <a:r>
                        <a:rPr lang="en-GB" err="1">
                          <a:latin typeface="+mj-lt"/>
                        </a:rPr>
                        <a:t>XGBoost</a:t>
                      </a:r>
                      <a:r>
                        <a:rPr lang="en-GB">
                          <a:latin typeface="+mj-lt"/>
                        </a:rPr>
                        <a:t> model with 96% accuracy</a:t>
                      </a:r>
                      <a:endParaRPr lang="en-US">
                        <a:latin typeface="+mj-lt"/>
                      </a:endParaRPr>
                    </a:p>
                  </a:txBody>
                  <a:tcPr/>
                </a:tc>
                <a:extLst>
                  <a:ext uri="{0D108BD9-81ED-4DB2-BD59-A6C34878D82A}">
                    <a16:rowId xmlns:a16="http://schemas.microsoft.com/office/drawing/2014/main" val="3053357000"/>
                  </a:ext>
                </a:extLst>
              </a:tr>
              <a:tr h="624840">
                <a:tc>
                  <a:txBody>
                    <a:bodyPr/>
                    <a:lstStyle/>
                    <a:p>
                      <a:r>
                        <a:rPr lang="en-GB">
                          <a:latin typeface="+mj-lt"/>
                        </a:rPr>
                        <a:t>Frontend of the Dashboard was created which wasn’t integrated with the model or database</a:t>
                      </a:r>
                      <a:endParaRPr lang="en-US">
                        <a:latin typeface="+mj-lt"/>
                      </a:endParaRPr>
                    </a:p>
                  </a:txBody>
                  <a:tcPr/>
                </a:tc>
                <a:tc>
                  <a:txBody>
                    <a:bodyPr/>
                    <a:lstStyle/>
                    <a:p>
                      <a:r>
                        <a:rPr lang="en-GB">
                          <a:latin typeface="+mj-lt"/>
                        </a:rPr>
                        <a:t>Frontend is integrated with the </a:t>
                      </a:r>
                      <a:r>
                        <a:rPr lang="en-GB" err="1">
                          <a:latin typeface="+mj-lt"/>
                        </a:rPr>
                        <a:t>backend+model</a:t>
                      </a:r>
                      <a:r>
                        <a:rPr lang="en-GB">
                          <a:latin typeface="+mj-lt"/>
                        </a:rPr>
                        <a:t> and database</a:t>
                      </a:r>
                      <a:endParaRPr lang="en-US">
                        <a:latin typeface="+mj-lt"/>
                      </a:endParaRPr>
                    </a:p>
                  </a:txBody>
                  <a:tcPr/>
                </a:tc>
                <a:extLst>
                  <a:ext uri="{0D108BD9-81ED-4DB2-BD59-A6C34878D82A}">
                    <a16:rowId xmlns:a16="http://schemas.microsoft.com/office/drawing/2014/main" val="3160418628"/>
                  </a:ext>
                </a:extLst>
              </a:tr>
              <a:tr h="624840">
                <a:tc>
                  <a:txBody>
                    <a:bodyPr/>
                    <a:lstStyle/>
                    <a:p>
                      <a:r>
                        <a:rPr lang="en-GB">
                          <a:latin typeface="+mj-lt"/>
                        </a:rPr>
                        <a:t>Real-time predictions was not done</a:t>
                      </a:r>
                      <a:endParaRPr lang="en-US">
                        <a:latin typeface="+mj-lt"/>
                      </a:endParaRPr>
                    </a:p>
                  </a:txBody>
                  <a:tcPr/>
                </a:tc>
                <a:tc>
                  <a:txBody>
                    <a:bodyPr/>
                    <a:lstStyle/>
                    <a:p>
                      <a:r>
                        <a:rPr lang="en-GB">
                          <a:latin typeface="+mj-lt"/>
                        </a:rPr>
                        <a:t>Real-time predictions are done</a:t>
                      </a:r>
                      <a:endParaRPr lang="en-US">
                        <a:latin typeface="+mj-lt"/>
                      </a:endParaRPr>
                    </a:p>
                  </a:txBody>
                  <a:tcPr/>
                </a:tc>
                <a:extLst>
                  <a:ext uri="{0D108BD9-81ED-4DB2-BD59-A6C34878D82A}">
                    <a16:rowId xmlns:a16="http://schemas.microsoft.com/office/drawing/2014/main" val="1083049115"/>
                  </a:ext>
                </a:extLst>
              </a:tr>
              <a:tr h="624840">
                <a:tc>
                  <a:txBody>
                    <a:bodyPr/>
                    <a:lstStyle/>
                    <a:p>
                      <a:r>
                        <a:rPr lang="en-GB">
                          <a:latin typeface="+mj-lt"/>
                        </a:rPr>
                        <a:t>SQLite was used as Database</a:t>
                      </a:r>
                      <a:endParaRPr lang="en-US">
                        <a:latin typeface="+mj-lt"/>
                      </a:endParaRPr>
                    </a:p>
                  </a:txBody>
                  <a:tcPr/>
                </a:tc>
                <a:tc>
                  <a:txBody>
                    <a:bodyPr/>
                    <a:lstStyle/>
                    <a:p>
                      <a:r>
                        <a:rPr lang="en-GB">
                          <a:latin typeface="+mj-lt"/>
                        </a:rPr>
                        <a:t>PostgreSQL is used for handling more complex and large-scale data with high performance</a:t>
                      </a:r>
                      <a:endParaRPr lang="en-US">
                        <a:latin typeface="+mj-lt"/>
                      </a:endParaRPr>
                    </a:p>
                  </a:txBody>
                  <a:tcPr/>
                </a:tc>
                <a:extLst>
                  <a:ext uri="{0D108BD9-81ED-4DB2-BD59-A6C34878D82A}">
                    <a16:rowId xmlns:a16="http://schemas.microsoft.com/office/drawing/2014/main" val="248453782"/>
                  </a:ext>
                </a:extLst>
              </a:tr>
              <a:tr h="624840">
                <a:tc>
                  <a:txBody>
                    <a:bodyPr/>
                    <a:lstStyle/>
                    <a:p>
                      <a:r>
                        <a:rPr lang="en-GB">
                          <a:latin typeface="+mj-lt"/>
                        </a:rPr>
                        <a:t>Genetic disease visualizations weren’t shown</a:t>
                      </a:r>
                      <a:endParaRPr lang="en-US">
                        <a:latin typeface="+mj-lt"/>
                      </a:endParaRPr>
                    </a:p>
                  </a:txBody>
                  <a:tcPr/>
                </a:tc>
                <a:tc>
                  <a:txBody>
                    <a:bodyPr/>
                    <a:lstStyle/>
                    <a:p>
                      <a:r>
                        <a:rPr lang="en-GB">
                          <a:latin typeface="+mj-lt"/>
                        </a:rPr>
                        <a:t>A basic graph of genetic disease prediction is visualized in the database</a:t>
                      </a:r>
                      <a:endParaRPr lang="en-US">
                        <a:latin typeface="+mj-lt"/>
                      </a:endParaRPr>
                    </a:p>
                  </a:txBody>
                  <a:tcPr/>
                </a:tc>
                <a:extLst>
                  <a:ext uri="{0D108BD9-81ED-4DB2-BD59-A6C34878D82A}">
                    <a16:rowId xmlns:a16="http://schemas.microsoft.com/office/drawing/2014/main" val="1613758984"/>
                  </a:ext>
                </a:extLst>
              </a:tr>
            </a:tbl>
          </a:graphicData>
        </a:graphic>
      </p:graphicFrame>
    </p:spTree>
    <p:extLst>
      <p:ext uri="{BB962C8B-B14F-4D97-AF65-F5344CB8AC3E}">
        <p14:creationId xmlns:p14="http://schemas.microsoft.com/office/powerpoint/2010/main" val="110365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B055E3-A461-4423-9581-4CEEF80F61E4}"/>
              </a:ext>
            </a:extLst>
          </p:cNvPr>
          <p:cNvSpPr>
            <a:spLocks noGrp="1"/>
          </p:cNvSpPr>
          <p:nvPr>
            <p:ph type="sldNum" sz="quarter" idx="12"/>
          </p:nvPr>
        </p:nvSpPr>
        <p:spPr/>
        <p:txBody>
          <a:bodyPr/>
          <a:lstStyle/>
          <a:p>
            <a:fld id="{330EA680-D336-4FF7-8B7A-9848BB0A1C32}" type="slidenum">
              <a:rPr lang="en-GB" sz="2800" smtClean="0"/>
              <a:t>3</a:t>
            </a:fld>
            <a:endParaRPr lang="en-GB" sz="2800"/>
          </a:p>
        </p:txBody>
      </p:sp>
      <p:sp>
        <p:nvSpPr>
          <p:cNvPr id="33" name="Google Shape;435;p38">
            <a:extLst>
              <a:ext uri="{FF2B5EF4-FFF2-40B4-BE49-F238E27FC236}">
                <a16:creationId xmlns:a16="http://schemas.microsoft.com/office/drawing/2014/main" id="{C9DDC136-277D-CDE3-8841-9CA0FDC125EF}"/>
              </a:ext>
            </a:extLst>
          </p:cNvPr>
          <p:cNvSpPr txBox="1">
            <a:spLocks/>
          </p:cNvSpPr>
          <p:nvPr/>
        </p:nvSpPr>
        <p:spPr>
          <a:xfrm>
            <a:off x="344903" y="473599"/>
            <a:ext cx="7593300" cy="3963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 sz="4800" b="1">
                <a:solidFill>
                  <a:schemeClr val="tx1"/>
                </a:solidFill>
                <a:latin typeface="Times New Roman" panose="02020603050405020304" pitchFamily="18" charset="0"/>
                <a:cs typeface="Times New Roman" panose="02020603050405020304" pitchFamily="18" charset="0"/>
              </a:rPr>
              <a:t>Workflow</a:t>
            </a:r>
          </a:p>
        </p:txBody>
      </p:sp>
      <p:sp>
        <p:nvSpPr>
          <p:cNvPr id="35" name="Google Shape;437;p38">
            <a:extLst>
              <a:ext uri="{FF2B5EF4-FFF2-40B4-BE49-F238E27FC236}">
                <a16:creationId xmlns:a16="http://schemas.microsoft.com/office/drawing/2014/main" id="{80032827-72EA-BEE2-71B5-8718231C8454}"/>
              </a:ext>
            </a:extLst>
          </p:cNvPr>
          <p:cNvSpPr/>
          <p:nvPr/>
        </p:nvSpPr>
        <p:spPr>
          <a:xfrm>
            <a:off x="353961" y="2759461"/>
            <a:ext cx="112776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solidFill>
            <a:schemeClr val="bg2">
              <a:lumMod val="75000"/>
            </a:schemeClr>
          </a:solidFill>
          <a:ln w="228600" cap="flat" cmpd="sng">
            <a:solidFill>
              <a:srgbClr val="EC7CB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38;p38">
            <a:extLst>
              <a:ext uri="{FF2B5EF4-FFF2-40B4-BE49-F238E27FC236}">
                <a16:creationId xmlns:a16="http://schemas.microsoft.com/office/drawing/2014/main" id="{51C0131E-7312-76B3-156C-91FE3F6417D9}"/>
              </a:ext>
            </a:extLst>
          </p:cNvPr>
          <p:cNvSpPr/>
          <p:nvPr/>
        </p:nvSpPr>
        <p:spPr>
          <a:xfrm>
            <a:off x="475959" y="2768402"/>
            <a:ext cx="11086776" cy="101566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37" name="Google Shape;445;p38">
            <a:extLst>
              <a:ext uri="{FF2B5EF4-FFF2-40B4-BE49-F238E27FC236}">
                <a16:creationId xmlns:a16="http://schemas.microsoft.com/office/drawing/2014/main" id="{EEE47C3D-C761-3AA9-1D97-F750BE0DEE2F}"/>
              </a:ext>
            </a:extLst>
          </p:cNvPr>
          <p:cNvGrpSpPr/>
          <p:nvPr/>
        </p:nvGrpSpPr>
        <p:grpSpPr>
          <a:xfrm>
            <a:off x="2692982" y="2273637"/>
            <a:ext cx="334744" cy="334744"/>
            <a:chOff x="5911817" y="1772729"/>
            <a:chExt cx="334744" cy="334744"/>
          </a:xfrm>
          <a:solidFill>
            <a:schemeClr val="accent2">
              <a:lumMod val="60000"/>
              <a:lumOff val="40000"/>
            </a:schemeClr>
          </a:solidFill>
        </p:grpSpPr>
        <p:sp>
          <p:nvSpPr>
            <p:cNvPr id="38" name="Google Shape;446;p38">
              <a:extLst>
                <a:ext uri="{FF2B5EF4-FFF2-40B4-BE49-F238E27FC236}">
                  <a16:creationId xmlns:a16="http://schemas.microsoft.com/office/drawing/2014/main" id="{8EC5548D-3DAC-DED9-5D59-F036235D5E4E}"/>
                </a:ext>
              </a:extLst>
            </p:cNvPr>
            <p:cNvSpPr/>
            <p:nvPr/>
          </p:nvSpPr>
          <p:spPr>
            <a:xfrm rot="8100000">
              <a:off x="5911817" y="1772729"/>
              <a:ext cx="334744" cy="334744"/>
            </a:xfrm>
            <a:prstGeom prst="teardrop">
              <a:avLst>
                <a:gd name="adj" fmla="val 10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39" name="Google Shape;447;p38">
              <a:extLst>
                <a:ext uri="{FF2B5EF4-FFF2-40B4-BE49-F238E27FC236}">
                  <a16:creationId xmlns:a16="http://schemas.microsoft.com/office/drawing/2014/main" id="{356F9574-9AC9-7813-BCE0-1865D9A81523}"/>
                </a:ext>
              </a:extLst>
            </p:cNvPr>
            <p:cNvSpPr/>
            <p:nvPr/>
          </p:nvSpPr>
          <p:spPr>
            <a:xfrm>
              <a:off x="5963144" y="1810240"/>
              <a:ext cx="215591" cy="204413"/>
            </a:xfrm>
            <a:prstGeom prst="ellipse">
              <a:avLst/>
            </a:prstGeom>
            <a:grpFill/>
            <a:ln>
              <a:noFill/>
            </a:ln>
          </p:spPr>
          <p:txBody>
            <a:bodyPr spcFirstLastPara="1" wrap="square" lIns="0" tIns="0" rIns="0" bIns="0" anchor="ctr" anchorCtr="0">
              <a:noAutofit/>
            </a:bodyPr>
            <a:lstStyle/>
            <a:p>
              <a:pPr marL="0" lvl="0" indent="0" algn="ctr" rtl="0">
                <a:spcBef>
                  <a:spcPts val="0"/>
                </a:spcBef>
                <a:spcAft>
                  <a:spcPts val="0"/>
                </a:spcAft>
                <a:buNone/>
              </a:pPr>
              <a:r>
                <a:rPr lang="en-I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1</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grpSp>
        <p:nvGrpSpPr>
          <p:cNvPr id="40" name="Google Shape;448;p38">
            <a:extLst>
              <a:ext uri="{FF2B5EF4-FFF2-40B4-BE49-F238E27FC236}">
                <a16:creationId xmlns:a16="http://schemas.microsoft.com/office/drawing/2014/main" id="{849CEB98-7592-CCE0-0B1B-361BD337A455}"/>
              </a:ext>
            </a:extLst>
          </p:cNvPr>
          <p:cNvGrpSpPr/>
          <p:nvPr/>
        </p:nvGrpSpPr>
        <p:grpSpPr>
          <a:xfrm rot="10800000">
            <a:off x="5216414" y="2260346"/>
            <a:ext cx="334744" cy="334744"/>
            <a:chOff x="6950142" y="3645628"/>
            <a:chExt cx="334744" cy="334744"/>
          </a:xfrm>
          <a:solidFill>
            <a:schemeClr val="accent2">
              <a:lumMod val="60000"/>
              <a:lumOff val="40000"/>
            </a:schemeClr>
          </a:solidFill>
        </p:grpSpPr>
        <p:sp>
          <p:nvSpPr>
            <p:cNvPr id="41" name="Google Shape;449;p38">
              <a:extLst>
                <a:ext uri="{FF2B5EF4-FFF2-40B4-BE49-F238E27FC236}">
                  <a16:creationId xmlns:a16="http://schemas.microsoft.com/office/drawing/2014/main" id="{36E3EE51-1E0A-A18C-122F-3838E9EFF167}"/>
                </a:ext>
              </a:extLst>
            </p:cNvPr>
            <p:cNvSpPr/>
            <p:nvPr/>
          </p:nvSpPr>
          <p:spPr>
            <a:xfrm rot="-2700000">
              <a:off x="6950142" y="3645628"/>
              <a:ext cx="334744" cy="334744"/>
            </a:xfrm>
            <a:prstGeom prst="teardrop">
              <a:avLst>
                <a:gd name="adj" fmla="val 10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2" name="Google Shape;450;p38">
              <a:extLst>
                <a:ext uri="{FF2B5EF4-FFF2-40B4-BE49-F238E27FC236}">
                  <a16:creationId xmlns:a16="http://schemas.microsoft.com/office/drawing/2014/main" id="{1A4A038C-F894-E915-70F9-24104FE24C1E}"/>
                </a:ext>
              </a:extLst>
            </p:cNvPr>
            <p:cNvSpPr/>
            <p:nvPr/>
          </p:nvSpPr>
          <p:spPr>
            <a:xfrm rot="10585521" flipH="1">
              <a:off x="7020764" y="3662862"/>
              <a:ext cx="208280" cy="260662"/>
            </a:xfrm>
            <a:prstGeom prst="ellipse">
              <a:avLst/>
            </a:prstGeom>
            <a:grpFill/>
            <a:ln>
              <a:noFill/>
            </a:ln>
          </p:spPr>
          <p:txBody>
            <a:bodyPr spcFirstLastPara="1" wrap="square" lIns="0" tIns="0" rIns="0" bIns="0" anchor="ctr" anchorCtr="0">
              <a:noAutofit/>
            </a:bodyPr>
            <a:lstStyle/>
            <a:p>
              <a:pPr marL="0" lvl="0" indent="0" algn="ctr" rtl="0">
                <a:spcBef>
                  <a:spcPts val="0"/>
                </a:spcBef>
                <a:spcAft>
                  <a:spcPts val="0"/>
                </a:spcAft>
                <a:buNone/>
              </a:pPr>
              <a:r>
                <a:rPr lang="en-I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3</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grpSp>
        <p:nvGrpSpPr>
          <p:cNvPr id="43" name="Google Shape;451;p38">
            <a:extLst>
              <a:ext uri="{FF2B5EF4-FFF2-40B4-BE49-F238E27FC236}">
                <a16:creationId xmlns:a16="http://schemas.microsoft.com/office/drawing/2014/main" id="{A8E46FC2-FEF7-790F-7DC8-5ECE6B209886}"/>
              </a:ext>
            </a:extLst>
          </p:cNvPr>
          <p:cNvGrpSpPr/>
          <p:nvPr/>
        </p:nvGrpSpPr>
        <p:grpSpPr>
          <a:xfrm>
            <a:off x="6404082" y="4035895"/>
            <a:ext cx="334744" cy="334744"/>
            <a:chOff x="4922067" y="3645628"/>
            <a:chExt cx="334744" cy="334744"/>
          </a:xfrm>
          <a:solidFill>
            <a:schemeClr val="accent2">
              <a:lumMod val="60000"/>
              <a:lumOff val="40000"/>
            </a:schemeClr>
          </a:solidFill>
        </p:grpSpPr>
        <p:sp>
          <p:nvSpPr>
            <p:cNvPr id="44" name="Google Shape;452;p38">
              <a:extLst>
                <a:ext uri="{FF2B5EF4-FFF2-40B4-BE49-F238E27FC236}">
                  <a16:creationId xmlns:a16="http://schemas.microsoft.com/office/drawing/2014/main" id="{AE3EC3A6-E005-6325-C518-340B0B5E6331}"/>
                </a:ext>
              </a:extLst>
            </p:cNvPr>
            <p:cNvSpPr/>
            <p:nvPr/>
          </p:nvSpPr>
          <p:spPr>
            <a:xfrm rot="-2700000">
              <a:off x="4922067" y="3645628"/>
              <a:ext cx="334744" cy="334744"/>
            </a:xfrm>
            <a:prstGeom prst="teardrop">
              <a:avLst>
                <a:gd name="adj" fmla="val 10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5" name="Google Shape;453;p38">
              <a:extLst>
                <a:ext uri="{FF2B5EF4-FFF2-40B4-BE49-F238E27FC236}">
                  <a16:creationId xmlns:a16="http://schemas.microsoft.com/office/drawing/2014/main" id="{358F7B14-FFF5-7601-2C87-A8D6235B5833}"/>
                </a:ext>
              </a:extLst>
            </p:cNvPr>
            <p:cNvSpPr/>
            <p:nvPr/>
          </p:nvSpPr>
          <p:spPr>
            <a:xfrm flipH="1">
              <a:off x="4941483" y="3702972"/>
              <a:ext cx="288885" cy="242286"/>
            </a:xfrm>
            <a:prstGeom prst="ellipse">
              <a:avLst/>
            </a:prstGeom>
            <a:grp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4</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grpSp>
        <p:nvGrpSpPr>
          <p:cNvPr id="46" name="Google Shape;454;p38">
            <a:extLst>
              <a:ext uri="{FF2B5EF4-FFF2-40B4-BE49-F238E27FC236}">
                <a16:creationId xmlns:a16="http://schemas.microsoft.com/office/drawing/2014/main" id="{F4D96E62-A4F2-5994-4FB7-B239E1E9AB18}"/>
              </a:ext>
            </a:extLst>
          </p:cNvPr>
          <p:cNvGrpSpPr/>
          <p:nvPr/>
        </p:nvGrpSpPr>
        <p:grpSpPr>
          <a:xfrm>
            <a:off x="3974182" y="3943637"/>
            <a:ext cx="334744" cy="334744"/>
            <a:chOff x="2695989" y="3658502"/>
            <a:chExt cx="334744" cy="334744"/>
          </a:xfrm>
          <a:solidFill>
            <a:schemeClr val="accent2">
              <a:lumMod val="60000"/>
              <a:lumOff val="40000"/>
            </a:schemeClr>
          </a:solidFill>
        </p:grpSpPr>
        <p:sp>
          <p:nvSpPr>
            <p:cNvPr id="47" name="Google Shape;455;p38">
              <a:extLst>
                <a:ext uri="{FF2B5EF4-FFF2-40B4-BE49-F238E27FC236}">
                  <a16:creationId xmlns:a16="http://schemas.microsoft.com/office/drawing/2014/main" id="{8EA9CD9E-2E80-43E9-3EFA-B9510A7ED1BE}"/>
                </a:ext>
              </a:extLst>
            </p:cNvPr>
            <p:cNvSpPr/>
            <p:nvPr/>
          </p:nvSpPr>
          <p:spPr>
            <a:xfrm rot="18900000">
              <a:off x="2695989" y="3658502"/>
              <a:ext cx="334744" cy="334744"/>
            </a:xfrm>
            <a:prstGeom prst="teardrop">
              <a:avLst>
                <a:gd name="adj" fmla="val 100000"/>
              </a:avLst>
            </a:prstGeom>
            <a:grpFill/>
            <a:ln w="9525"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8" name="Google Shape;456;p38">
              <a:extLst>
                <a:ext uri="{FF2B5EF4-FFF2-40B4-BE49-F238E27FC236}">
                  <a16:creationId xmlns:a16="http://schemas.microsoft.com/office/drawing/2014/main" id="{BB6DD02B-6DAB-8898-DC1A-94791811BD0B}"/>
                </a:ext>
              </a:extLst>
            </p:cNvPr>
            <p:cNvSpPr/>
            <p:nvPr/>
          </p:nvSpPr>
          <p:spPr>
            <a:xfrm flipH="1">
              <a:off x="2742066" y="3690367"/>
              <a:ext cx="242589" cy="245266"/>
            </a:xfrm>
            <a:prstGeom prst="ellipse">
              <a:avLst/>
            </a:prstGeom>
            <a:grp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2</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sp>
        <p:nvSpPr>
          <p:cNvPr id="49" name="Google Shape;457;p38">
            <a:extLst>
              <a:ext uri="{FF2B5EF4-FFF2-40B4-BE49-F238E27FC236}">
                <a16:creationId xmlns:a16="http://schemas.microsoft.com/office/drawing/2014/main" id="{CDE86862-2C44-1DF5-5671-24AED319BFCB}"/>
              </a:ext>
            </a:extLst>
          </p:cNvPr>
          <p:cNvSpPr txBox="1"/>
          <p:nvPr/>
        </p:nvSpPr>
        <p:spPr>
          <a:xfrm>
            <a:off x="1530392" y="1223353"/>
            <a:ext cx="2477570" cy="1011044"/>
          </a:xfrm>
          <a:prstGeom prst="rect">
            <a:avLst/>
          </a:prstGeom>
          <a:noFill/>
          <a:ln>
            <a:noFill/>
          </a:ln>
        </p:spPr>
        <p:txBody>
          <a:bodyPr spcFirstLastPara="1" wrap="square" lIns="0" tIns="0" rIns="0" bIns="0" anchor="b" anchorCtr="0">
            <a:noAutofit/>
          </a:bodyPr>
          <a:lstStyle/>
          <a:p>
            <a:pPr algn="ctr"/>
            <a:r>
              <a:rPr lang="en-IN" sz="2200">
                <a:latin typeface="+mj-lt"/>
              </a:rPr>
              <a:t>Model Preparation (Python </a:t>
            </a:r>
            <a:r>
              <a:rPr lang="en-GB" sz="2200">
                <a:latin typeface="+mj-lt"/>
              </a:rPr>
              <a:t>:</a:t>
            </a:r>
            <a:r>
              <a:rPr lang="en-IN" sz="2200">
                <a:latin typeface="+mj-lt"/>
              </a:rPr>
              <a:t> </a:t>
            </a:r>
            <a:r>
              <a:rPr lang="en-IN" sz="2200" err="1">
                <a:latin typeface="+mj-lt"/>
              </a:rPr>
              <a:t>XGBoost</a:t>
            </a:r>
            <a:r>
              <a:rPr lang="en-IN" sz="2200">
                <a:latin typeface="+mj-lt"/>
              </a:rPr>
              <a:t>)</a:t>
            </a:r>
            <a:endParaRPr lang="en" sz="2200" b="1">
              <a:solidFill>
                <a:schemeClr val="dk1"/>
              </a:solidFill>
              <a:latin typeface="+mj-lt"/>
            </a:endParaRPr>
          </a:p>
        </p:txBody>
      </p:sp>
      <p:sp>
        <p:nvSpPr>
          <p:cNvPr id="50" name="Google Shape;459;p38">
            <a:extLst>
              <a:ext uri="{FF2B5EF4-FFF2-40B4-BE49-F238E27FC236}">
                <a16:creationId xmlns:a16="http://schemas.microsoft.com/office/drawing/2014/main" id="{C4E9D3F8-145A-F09B-A2A7-4E1D27C5ECCF}"/>
              </a:ext>
            </a:extLst>
          </p:cNvPr>
          <p:cNvSpPr txBox="1"/>
          <p:nvPr/>
        </p:nvSpPr>
        <p:spPr>
          <a:xfrm>
            <a:off x="6516595" y="120914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lang="en" sz="900">
              <a:solidFill>
                <a:schemeClr val="dk1"/>
              </a:solidFill>
              <a:latin typeface="IBM Plex Sans Condensed"/>
              <a:ea typeface="IBM Plex Sans Condensed"/>
              <a:cs typeface="IBM Plex Sans Condensed"/>
            </a:endParaRPr>
          </a:p>
        </p:txBody>
      </p:sp>
      <p:sp>
        <p:nvSpPr>
          <p:cNvPr id="51" name="Google Shape;460;p38">
            <a:extLst>
              <a:ext uri="{FF2B5EF4-FFF2-40B4-BE49-F238E27FC236}">
                <a16:creationId xmlns:a16="http://schemas.microsoft.com/office/drawing/2014/main" id="{44617347-4743-FA2C-3A8A-C21455D9C489}"/>
              </a:ext>
            </a:extLst>
          </p:cNvPr>
          <p:cNvSpPr txBox="1"/>
          <p:nvPr/>
        </p:nvSpPr>
        <p:spPr>
          <a:xfrm>
            <a:off x="2719601" y="4433991"/>
            <a:ext cx="277035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200">
                <a:latin typeface="+mj-lt"/>
              </a:rPr>
              <a:t>Backend Development (Python </a:t>
            </a:r>
            <a:r>
              <a:rPr lang="en-GB" sz="2200">
                <a:latin typeface="+mj-lt"/>
              </a:rPr>
              <a:t>:</a:t>
            </a:r>
            <a:r>
              <a:rPr lang="en-US" sz="2200">
                <a:latin typeface="+mj-lt"/>
              </a:rPr>
              <a:t> Flask)</a:t>
            </a:r>
            <a:endParaRPr lang="en" sz="2200" b="1">
              <a:solidFill>
                <a:schemeClr val="dk1"/>
              </a:solidFill>
              <a:latin typeface="+mj-lt"/>
              <a:ea typeface="IBM Plex Sans Condensed"/>
              <a:cs typeface="IBM Plex Sans Condensed"/>
            </a:endParaRPr>
          </a:p>
        </p:txBody>
      </p:sp>
      <p:sp>
        <p:nvSpPr>
          <p:cNvPr id="52" name="TextBox 51">
            <a:extLst>
              <a:ext uri="{FF2B5EF4-FFF2-40B4-BE49-F238E27FC236}">
                <a16:creationId xmlns:a16="http://schemas.microsoft.com/office/drawing/2014/main" id="{76D3EFCE-B049-1010-EB47-DC6B5ACCBCEE}"/>
              </a:ext>
            </a:extLst>
          </p:cNvPr>
          <p:cNvSpPr txBox="1"/>
          <p:nvPr/>
        </p:nvSpPr>
        <p:spPr>
          <a:xfrm>
            <a:off x="4457263" y="1447976"/>
            <a:ext cx="28751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mj-lt"/>
              </a:rPr>
              <a:t>Frontend Development (HTML, CSS, JS)</a:t>
            </a:r>
            <a:endParaRPr lang="en-US" sz="2200" b="1">
              <a:latin typeface="+mj-lt"/>
            </a:endParaRPr>
          </a:p>
        </p:txBody>
      </p:sp>
      <p:sp>
        <p:nvSpPr>
          <p:cNvPr id="53" name="TextBox 52">
            <a:extLst>
              <a:ext uri="{FF2B5EF4-FFF2-40B4-BE49-F238E27FC236}">
                <a16:creationId xmlns:a16="http://schemas.microsoft.com/office/drawing/2014/main" id="{8D92D4D9-EE5D-CCB1-D095-D5C3512E2815}"/>
              </a:ext>
            </a:extLst>
          </p:cNvPr>
          <p:cNvSpPr txBox="1"/>
          <p:nvPr/>
        </p:nvSpPr>
        <p:spPr>
          <a:xfrm>
            <a:off x="5830975" y="4467090"/>
            <a:ext cx="25582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200">
                <a:latin typeface="+mj-lt"/>
              </a:rPr>
              <a:t>Visualization and Output</a:t>
            </a:r>
          </a:p>
        </p:txBody>
      </p:sp>
      <p:sp>
        <p:nvSpPr>
          <p:cNvPr id="61" name="TextBox 60">
            <a:extLst>
              <a:ext uri="{FF2B5EF4-FFF2-40B4-BE49-F238E27FC236}">
                <a16:creationId xmlns:a16="http://schemas.microsoft.com/office/drawing/2014/main" id="{BA919466-3135-8791-F7EE-658314D05CC6}"/>
              </a:ext>
            </a:extLst>
          </p:cNvPr>
          <p:cNvSpPr txBox="1"/>
          <p:nvPr/>
        </p:nvSpPr>
        <p:spPr>
          <a:xfrm>
            <a:off x="10354533" y="2044215"/>
            <a:ext cx="1539534" cy="584775"/>
          </a:xfrm>
          <a:prstGeom prst="rect">
            <a:avLst/>
          </a:prstGeom>
          <a:noFill/>
        </p:spPr>
        <p:txBody>
          <a:bodyPr wrap="square">
            <a:spAutoFit/>
          </a:bodyPr>
          <a:lstStyle/>
          <a:p>
            <a:r>
              <a:rPr lang="en-IN" sz="1600" b="1">
                <a:effectLst/>
                <a:latin typeface="Times New Roman" panose="02020603050405020304" pitchFamily="18" charset="0"/>
                <a:ea typeface="Aptos" panose="020B0004020202020204" pitchFamily="34" charset="0"/>
              </a:rPr>
              <a:t>Performance Benchmarking</a:t>
            </a:r>
            <a:endParaRPr lang="en-IN" sz="1600"/>
          </a:p>
        </p:txBody>
      </p:sp>
      <p:pic>
        <p:nvPicPr>
          <p:cNvPr id="62" name="Graphic 61" descr="Trophy with solid fill">
            <a:extLst>
              <a:ext uri="{FF2B5EF4-FFF2-40B4-BE49-F238E27FC236}">
                <a16:creationId xmlns:a16="http://schemas.microsoft.com/office/drawing/2014/main" id="{65BEAC2E-3AB7-5E72-6795-9A3058D258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5585" y="2041972"/>
            <a:ext cx="725073" cy="630634"/>
          </a:xfrm>
          <a:prstGeom prst="rect">
            <a:avLst/>
          </a:prstGeom>
        </p:spPr>
      </p:pic>
    </p:spTree>
    <p:extLst>
      <p:ext uri="{BB962C8B-B14F-4D97-AF65-F5344CB8AC3E}">
        <p14:creationId xmlns:p14="http://schemas.microsoft.com/office/powerpoint/2010/main" val="3442541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C99DC6-0E46-6FBE-4A62-F62C4BBD2DDC}"/>
              </a:ext>
            </a:extLst>
          </p:cNvPr>
          <p:cNvSpPr>
            <a:spLocks noGrp="1"/>
          </p:cNvSpPr>
          <p:nvPr>
            <p:ph type="sldNum" sz="quarter" idx="12"/>
          </p:nvPr>
        </p:nvSpPr>
        <p:spPr/>
        <p:txBody>
          <a:bodyPr/>
          <a:lstStyle/>
          <a:p>
            <a:fld id="{330EA680-D336-4FF7-8B7A-9848BB0A1C32}" type="slidenum">
              <a:rPr lang="en-GB" sz="2800" smtClean="0"/>
              <a:t>4</a:t>
            </a:fld>
            <a:endParaRPr lang="en-GB" sz="2800"/>
          </a:p>
        </p:txBody>
      </p:sp>
      <p:sp>
        <p:nvSpPr>
          <p:cNvPr id="2" name="Title 1">
            <a:extLst>
              <a:ext uri="{FF2B5EF4-FFF2-40B4-BE49-F238E27FC236}">
                <a16:creationId xmlns:a16="http://schemas.microsoft.com/office/drawing/2014/main" id="{0DED9693-516B-8C8F-264D-FE39BEF13A23}"/>
              </a:ext>
            </a:extLst>
          </p:cNvPr>
          <p:cNvSpPr>
            <a:spLocks noGrp="1"/>
          </p:cNvSpPr>
          <p:nvPr>
            <p:ph type="title" idx="4294967295"/>
          </p:nvPr>
        </p:nvSpPr>
        <p:spPr>
          <a:xfrm rot="16200000">
            <a:off x="-2724913" y="2638680"/>
            <a:ext cx="7068315" cy="1618488"/>
          </a:xfrm>
          <a:ln>
            <a:solidFill>
              <a:srgbClr val="FF71B5"/>
            </a:solidFill>
          </a:ln>
        </p:spPr>
        <p:txBody>
          <a:bodyPr>
            <a:normAutofit/>
          </a:bodyPr>
          <a:lstStyle/>
          <a:p>
            <a:pPr algn="ctr">
              <a:lnSpc>
                <a:spcPct val="0"/>
              </a:lnSpc>
              <a:spcBef>
                <a:spcPts val="0"/>
              </a:spcBef>
            </a:pPr>
            <a:r>
              <a:rPr lang="en-US" sz="4000" b="1" spc="600"/>
              <a:t>Methodology</a:t>
            </a:r>
            <a:br>
              <a:rPr lang="en-US" spc="600"/>
            </a:br>
            <a:endParaRPr lang="en-IN" spc="600"/>
          </a:p>
        </p:txBody>
      </p:sp>
      <p:graphicFrame>
        <p:nvGraphicFramePr>
          <p:cNvPr id="5" name="Diagram 4">
            <a:extLst>
              <a:ext uri="{FF2B5EF4-FFF2-40B4-BE49-F238E27FC236}">
                <a16:creationId xmlns:a16="http://schemas.microsoft.com/office/drawing/2014/main" id="{31C59BDF-B117-683A-97A8-F0980781FEED}"/>
              </a:ext>
            </a:extLst>
          </p:cNvPr>
          <p:cNvGraphicFramePr/>
          <p:nvPr>
            <p:extLst>
              <p:ext uri="{D42A27DB-BD31-4B8C-83A1-F6EECF244321}">
                <p14:modId xmlns:p14="http://schemas.microsoft.com/office/powerpoint/2010/main" val="3739072516"/>
              </p:ext>
            </p:extLst>
          </p:nvPr>
        </p:nvGraphicFramePr>
        <p:xfrm>
          <a:off x="2062978" y="310896"/>
          <a:ext cx="9791192" cy="6547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9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806C3B-CADC-B057-6F38-42D4C70E40F1}"/>
              </a:ext>
            </a:extLst>
          </p:cNvPr>
          <p:cNvSpPr>
            <a:spLocks noGrp="1"/>
          </p:cNvSpPr>
          <p:nvPr>
            <p:ph type="sldNum" sz="quarter" idx="12"/>
          </p:nvPr>
        </p:nvSpPr>
        <p:spPr/>
        <p:txBody>
          <a:bodyPr/>
          <a:lstStyle/>
          <a:p>
            <a:fld id="{330EA680-D336-4FF7-8B7A-9848BB0A1C32}" type="slidenum">
              <a:rPr lang="en-GB" sz="2800" smtClean="0"/>
              <a:t>5</a:t>
            </a:fld>
            <a:endParaRPr lang="en-GB" sz="2800"/>
          </a:p>
        </p:txBody>
      </p:sp>
      <p:sp>
        <p:nvSpPr>
          <p:cNvPr id="2" name="Title 1">
            <a:extLst>
              <a:ext uri="{FF2B5EF4-FFF2-40B4-BE49-F238E27FC236}">
                <a16:creationId xmlns:a16="http://schemas.microsoft.com/office/drawing/2014/main" id="{836EB469-F7B2-2FD3-CEC7-8C7946F68FBD}"/>
              </a:ext>
            </a:extLst>
          </p:cNvPr>
          <p:cNvSpPr>
            <a:spLocks noGrp="1"/>
          </p:cNvSpPr>
          <p:nvPr>
            <p:ph type="title" idx="4294967295"/>
          </p:nvPr>
        </p:nvSpPr>
        <p:spPr>
          <a:xfrm>
            <a:off x="-292105" y="-161648"/>
            <a:ext cx="3515920" cy="1120874"/>
          </a:xfrm>
        </p:spPr>
        <p:txBody>
          <a:bodyPr/>
          <a:lstStyle/>
          <a:p>
            <a:pPr algn="ctr"/>
            <a:r>
              <a:rPr lang="en-IN">
                <a:cs typeface="Times New Roman"/>
              </a:rPr>
              <a:t>OUTPUT</a:t>
            </a:r>
          </a:p>
        </p:txBody>
      </p:sp>
      <p:pic>
        <p:nvPicPr>
          <p:cNvPr id="5" name="Content Placeholder 4" descr="A screenshot of a computer screen&#10;&#10;AI-generated content may be incorrect.">
            <a:extLst>
              <a:ext uri="{FF2B5EF4-FFF2-40B4-BE49-F238E27FC236}">
                <a16:creationId xmlns:a16="http://schemas.microsoft.com/office/drawing/2014/main" id="{E33EC71E-1146-2A5D-7E26-6DCB8D90C8E2}"/>
              </a:ext>
            </a:extLst>
          </p:cNvPr>
          <p:cNvPicPr>
            <a:picLocks noGrp="1" noChangeAspect="1"/>
          </p:cNvPicPr>
          <p:nvPr>
            <p:ph idx="4294967295"/>
          </p:nvPr>
        </p:nvPicPr>
        <p:blipFill>
          <a:blip r:embed="rId2"/>
          <a:stretch>
            <a:fillRect/>
          </a:stretch>
        </p:blipFill>
        <p:spPr>
          <a:xfrm>
            <a:off x="6855192" y="3921795"/>
            <a:ext cx="4355508" cy="2688653"/>
          </a:xfrm>
        </p:spPr>
      </p:pic>
      <p:pic>
        <p:nvPicPr>
          <p:cNvPr id="3" name="Picture 2">
            <a:extLst>
              <a:ext uri="{FF2B5EF4-FFF2-40B4-BE49-F238E27FC236}">
                <a16:creationId xmlns:a16="http://schemas.microsoft.com/office/drawing/2014/main" id="{E8816CB4-D194-CB6C-B7C2-79CD6BB66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34" y="5252407"/>
            <a:ext cx="5644682" cy="1358041"/>
          </a:xfrm>
          <a:prstGeom prst="rect">
            <a:avLst/>
          </a:prstGeom>
        </p:spPr>
      </p:pic>
      <p:pic>
        <p:nvPicPr>
          <p:cNvPr id="6" name="Picture 5">
            <a:extLst>
              <a:ext uri="{FF2B5EF4-FFF2-40B4-BE49-F238E27FC236}">
                <a16:creationId xmlns:a16="http://schemas.microsoft.com/office/drawing/2014/main" id="{9A8554B9-4B40-4213-D7A6-E8BC6A4C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916" y="3663764"/>
            <a:ext cx="5610000" cy="1472167"/>
          </a:xfrm>
          <a:prstGeom prst="rect">
            <a:avLst/>
          </a:prstGeom>
        </p:spPr>
      </p:pic>
      <p:pic>
        <p:nvPicPr>
          <p:cNvPr id="8" name="Picture 7">
            <a:extLst>
              <a:ext uri="{FF2B5EF4-FFF2-40B4-BE49-F238E27FC236}">
                <a16:creationId xmlns:a16="http://schemas.microsoft.com/office/drawing/2014/main" id="{40313409-1480-BF0D-0EF0-6EF8F5CB2E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916" y="1004552"/>
            <a:ext cx="4428772" cy="2600974"/>
          </a:xfrm>
          <a:prstGeom prst="rect">
            <a:avLst/>
          </a:prstGeom>
        </p:spPr>
      </p:pic>
      <p:pic>
        <p:nvPicPr>
          <p:cNvPr id="10" name="Picture 9">
            <a:extLst>
              <a:ext uri="{FF2B5EF4-FFF2-40B4-BE49-F238E27FC236}">
                <a16:creationId xmlns:a16="http://schemas.microsoft.com/office/drawing/2014/main" id="{85BAD567-393F-7390-52C5-62A0007D6DCE}"/>
              </a:ext>
            </a:extLst>
          </p:cNvPr>
          <p:cNvPicPr>
            <a:picLocks noChangeAspect="1"/>
          </p:cNvPicPr>
          <p:nvPr/>
        </p:nvPicPr>
        <p:blipFill>
          <a:blip r:embed="rId6">
            <a:extLst>
              <a:ext uri="{28A0092B-C50C-407E-A947-70E740481C1C}">
                <a14:useLocalDpi xmlns:a14="http://schemas.microsoft.com/office/drawing/2010/main" val="0"/>
              </a:ext>
            </a:extLst>
          </a:blip>
          <a:srcRect l="3888" r="5674"/>
          <a:stretch/>
        </p:blipFill>
        <p:spPr>
          <a:xfrm>
            <a:off x="6855192" y="1225494"/>
            <a:ext cx="4190252" cy="2380032"/>
          </a:xfrm>
          <a:prstGeom prst="rect">
            <a:avLst/>
          </a:prstGeom>
        </p:spPr>
      </p:pic>
      <p:pic>
        <p:nvPicPr>
          <p:cNvPr id="12" name="Picture 11">
            <a:extLst>
              <a:ext uri="{FF2B5EF4-FFF2-40B4-BE49-F238E27FC236}">
                <a16:creationId xmlns:a16="http://schemas.microsoft.com/office/drawing/2014/main" id="{D07DA2A1-1333-EC7B-0B9E-CC3BB8A267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5192" y="466344"/>
            <a:ext cx="4190252" cy="648123"/>
          </a:xfrm>
          <a:prstGeom prst="rect">
            <a:avLst/>
          </a:prstGeom>
        </p:spPr>
      </p:pic>
    </p:spTree>
    <p:extLst>
      <p:ext uri="{BB962C8B-B14F-4D97-AF65-F5344CB8AC3E}">
        <p14:creationId xmlns:p14="http://schemas.microsoft.com/office/powerpoint/2010/main" val="108102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CFB2-0827-AF7C-FD8D-DCB3573837D9}"/>
              </a:ext>
            </a:extLst>
          </p:cNvPr>
          <p:cNvSpPr>
            <a:spLocks noGrp="1"/>
          </p:cNvSpPr>
          <p:nvPr>
            <p:ph type="title"/>
          </p:nvPr>
        </p:nvSpPr>
        <p:spPr/>
        <p:txBody>
          <a:bodyPr/>
          <a:lstStyle/>
          <a:p>
            <a:pPr algn="ctr"/>
            <a:r>
              <a:rPr lang="en-US"/>
              <a:t>Ethics (WHO guidelines)</a:t>
            </a:r>
            <a:endParaRPr lang="en-IN"/>
          </a:p>
        </p:txBody>
      </p:sp>
      <p:sp>
        <p:nvSpPr>
          <p:cNvPr id="4" name="Slide Number Placeholder 3">
            <a:extLst>
              <a:ext uri="{FF2B5EF4-FFF2-40B4-BE49-F238E27FC236}">
                <a16:creationId xmlns:a16="http://schemas.microsoft.com/office/drawing/2014/main" id="{6A2DEF3C-BA48-3EB6-443B-59A2AB9B970F}"/>
              </a:ext>
            </a:extLst>
          </p:cNvPr>
          <p:cNvSpPr>
            <a:spLocks noGrp="1"/>
          </p:cNvSpPr>
          <p:nvPr>
            <p:ph type="sldNum" sz="quarter" idx="12"/>
          </p:nvPr>
        </p:nvSpPr>
        <p:spPr/>
        <p:txBody>
          <a:bodyPr/>
          <a:lstStyle/>
          <a:p>
            <a:fld id="{330EA680-D336-4FF7-8B7A-9848BB0A1C32}" type="slidenum">
              <a:rPr lang="en-GB" sz="2800" smtClean="0"/>
              <a:t>6</a:t>
            </a:fld>
            <a:endParaRPr lang="en-GB" sz="2800"/>
          </a:p>
        </p:txBody>
      </p:sp>
      <p:sp>
        <p:nvSpPr>
          <p:cNvPr id="6" name="Rectangle 2">
            <a:extLst>
              <a:ext uri="{FF2B5EF4-FFF2-40B4-BE49-F238E27FC236}">
                <a16:creationId xmlns:a16="http://schemas.microsoft.com/office/drawing/2014/main" id="{D11A2711-BDC9-0AEA-C64A-6F0A31148CCC}"/>
              </a:ext>
            </a:extLst>
          </p:cNvPr>
          <p:cNvSpPr>
            <a:spLocks noGrp="1" noChangeArrowheads="1"/>
          </p:cNvSpPr>
          <p:nvPr>
            <p:ph idx="1"/>
          </p:nvPr>
        </p:nvSpPr>
        <p:spPr bwMode="auto">
          <a:xfrm>
            <a:off x="3657600" y="487729"/>
            <a:ext cx="8062452" cy="587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en-US" sz="2800" b="1">
                <a:solidFill>
                  <a:srgbClr val="FF71B5"/>
                </a:solidFill>
                <a:latin typeface="+mj-lt"/>
                <a:ea typeface="+mn-lt"/>
                <a:cs typeface="+mn-lt"/>
              </a:rPr>
              <a:t>   </a:t>
            </a:r>
            <a:r>
              <a:rPr lang="en-US" sz="3200" b="1">
                <a:solidFill>
                  <a:srgbClr val="FF71B5"/>
                </a:solidFill>
                <a:latin typeface="+mj-lt"/>
                <a:ea typeface="+mn-lt"/>
                <a:cs typeface="+mn-lt"/>
              </a:rPr>
              <a:t>Ethical Principles in Genetic Research</a:t>
            </a:r>
            <a:endParaRPr lang="en-US" sz="3200">
              <a:solidFill>
                <a:srgbClr val="FF71B5"/>
              </a:solidFill>
              <a:latin typeface="+mj-lt"/>
              <a:ea typeface="+mn-lt"/>
              <a:cs typeface="+mn-lt"/>
            </a:endParaRPr>
          </a:p>
          <a:p>
            <a:pPr algn="just">
              <a:lnSpc>
                <a:spcPct val="150000"/>
              </a:lnSpc>
              <a:buFont typeface="Wingdings" panose="05000000000000000000" pitchFamily="2" charset="2"/>
              <a:buChar char="§"/>
            </a:pPr>
            <a:r>
              <a:rPr lang="en-US" sz="2200" b="1">
                <a:solidFill>
                  <a:schemeClr val="tx1"/>
                </a:solidFill>
                <a:latin typeface="+mj-lt"/>
                <a:ea typeface="+mn-lt"/>
                <a:cs typeface="+mn-lt"/>
              </a:rPr>
              <a:t>Respect for Autonomy</a:t>
            </a:r>
            <a:r>
              <a:rPr lang="en-US" sz="2200">
                <a:solidFill>
                  <a:schemeClr val="tx1"/>
                </a:solidFill>
                <a:latin typeface="+mj-lt"/>
                <a:ea typeface="+mn-lt"/>
                <a:cs typeface="+mn-lt"/>
              </a:rPr>
              <a:t> – Upholding individual’s right to self-determination while protecting vulnerable populations.</a:t>
            </a:r>
          </a:p>
          <a:p>
            <a:pPr algn="just">
              <a:lnSpc>
                <a:spcPct val="150000"/>
              </a:lnSpc>
              <a:buFont typeface="Wingdings" panose="05000000000000000000" pitchFamily="2" charset="2"/>
              <a:buChar char="§"/>
            </a:pPr>
            <a:r>
              <a:rPr lang="en-US" sz="2200" b="1">
                <a:solidFill>
                  <a:schemeClr val="tx1"/>
                </a:solidFill>
                <a:latin typeface="+mj-lt"/>
                <a:ea typeface="+mn-lt"/>
                <a:cs typeface="+mn-lt"/>
              </a:rPr>
              <a:t>Beneficence</a:t>
            </a:r>
            <a:r>
              <a:rPr lang="en-US" sz="2200">
                <a:solidFill>
                  <a:schemeClr val="tx1"/>
                </a:solidFill>
                <a:latin typeface="+mj-lt"/>
                <a:ea typeface="+mn-lt"/>
                <a:cs typeface="+mn-lt"/>
              </a:rPr>
              <a:t> – Maximizing health benefits from genetic research for individuals and families.</a:t>
            </a:r>
          </a:p>
          <a:p>
            <a:pPr algn="just">
              <a:lnSpc>
                <a:spcPct val="150000"/>
              </a:lnSpc>
              <a:buFont typeface="Wingdings" panose="05000000000000000000" pitchFamily="2" charset="2"/>
              <a:buChar char="§"/>
            </a:pPr>
            <a:r>
              <a:rPr lang="en-US" sz="2200" b="1">
                <a:solidFill>
                  <a:schemeClr val="tx1"/>
                </a:solidFill>
                <a:latin typeface="+mj-lt"/>
                <a:ea typeface="+mn-lt"/>
                <a:cs typeface="+mn-lt"/>
              </a:rPr>
              <a:t>Non-Maleficence</a:t>
            </a:r>
            <a:r>
              <a:rPr lang="en-US" sz="2200">
                <a:solidFill>
                  <a:schemeClr val="tx1"/>
                </a:solidFill>
                <a:latin typeface="+mj-lt"/>
                <a:ea typeface="+mn-lt"/>
                <a:cs typeface="+mn-lt"/>
              </a:rPr>
              <a:t> – Minimizing risks and ensuring genetic interventions do no harm.</a:t>
            </a:r>
          </a:p>
          <a:p>
            <a:pPr algn="just">
              <a:lnSpc>
                <a:spcPct val="150000"/>
              </a:lnSpc>
              <a:buFont typeface="Wingdings" panose="05000000000000000000" pitchFamily="2" charset="2"/>
              <a:buChar char="§"/>
            </a:pPr>
            <a:r>
              <a:rPr lang="en-US" sz="2200" b="1">
                <a:solidFill>
                  <a:schemeClr val="tx1"/>
                </a:solidFill>
                <a:latin typeface="+mj-lt"/>
                <a:ea typeface="+mn-lt"/>
                <a:cs typeface="+mn-lt"/>
              </a:rPr>
              <a:t>Justice</a:t>
            </a:r>
            <a:r>
              <a:rPr lang="en-US" sz="2200">
                <a:solidFill>
                  <a:schemeClr val="tx1"/>
                </a:solidFill>
                <a:latin typeface="+mj-lt"/>
                <a:ea typeface="+mn-lt"/>
                <a:cs typeface="+mn-lt"/>
              </a:rPr>
              <a:t> – Ensuring fair distribution of genetic research benefits and healthcare resources.</a:t>
            </a:r>
          </a:p>
          <a:p>
            <a:pPr marL="0" indent="0">
              <a:lnSpc>
                <a:spcPct val="150000"/>
              </a:lnSpc>
              <a:spcBef>
                <a:spcPct val="0"/>
              </a:spcBef>
              <a:spcAft>
                <a:spcPct val="0"/>
              </a:spcAft>
              <a:buClrTx/>
              <a:buFont typeface="Wingdings" panose="05000000000000000000" pitchFamily="2" charset="2"/>
              <a:buNone/>
            </a:pPr>
            <a:endParaRPr lang="en-US" altLang="en-US" sz="1800" b="0" i="0" u="none" strike="noStrike" cap="none" normalizeH="0" baseline="0">
              <a:ln>
                <a:noFill/>
              </a:ln>
              <a:solidFill>
                <a:schemeClr val="tx1"/>
              </a:solidFill>
              <a:effectLst/>
              <a:latin typeface="Arial"/>
              <a:cs typeface="Arial"/>
            </a:endParaRPr>
          </a:p>
        </p:txBody>
      </p:sp>
    </p:spTree>
    <p:extLst>
      <p:ext uri="{BB962C8B-B14F-4D97-AF65-F5344CB8AC3E}">
        <p14:creationId xmlns:p14="http://schemas.microsoft.com/office/powerpoint/2010/main" val="42191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434A-18E3-468A-3EF2-E12377510FA9}"/>
              </a:ext>
            </a:extLst>
          </p:cNvPr>
          <p:cNvSpPr>
            <a:spLocks noGrp="1"/>
          </p:cNvSpPr>
          <p:nvPr>
            <p:ph type="title"/>
          </p:nvPr>
        </p:nvSpPr>
        <p:spPr/>
        <p:txBody>
          <a:bodyPr/>
          <a:lstStyle/>
          <a:p>
            <a:pPr algn="ctr"/>
            <a:r>
              <a:rPr lang="en-US"/>
              <a:t>Innovation</a:t>
            </a:r>
            <a:endParaRPr lang="en-IN"/>
          </a:p>
        </p:txBody>
      </p:sp>
      <p:sp>
        <p:nvSpPr>
          <p:cNvPr id="3" name="Content Placeholder 2">
            <a:extLst>
              <a:ext uri="{FF2B5EF4-FFF2-40B4-BE49-F238E27FC236}">
                <a16:creationId xmlns:a16="http://schemas.microsoft.com/office/drawing/2014/main" id="{F3D37D50-CE00-2085-8F95-747D4F8337D6}"/>
              </a:ext>
            </a:extLst>
          </p:cNvPr>
          <p:cNvSpPr>
            <a:spLocks noGrp="1"/>
          </p:cNvSpPr>
          <p:nvPr>
            <p:ph idx="1"/>
          </p:nvPr>
        </p:nvSpPr>
        <p:spPr>
          <a:xfrm>
            <a:off x="3792458" y="798944"/>
            <a:ext cx="7607140" cy="5250967"/>
          </a:xfrm>
        </p:spPr>
        <p:txBody>
          <a:bodyPr>
            <a:normAutofit fontScale="25000" lnSpcReduction="20000"/>
          </a:bodyPr>
          <a:lstStyle/>
          <a:p>
            <a:pPr>
              <a:lnSpc>
                <a:spcPct val="170000"/>
              </a:lnSpc>
              <a:buFont typeface="Wingdings" panose="05000000000000000000" pitchFamily="2" charset="2"/>
              <a:buChar char="§"/>
            </a:pPr>
            <a:endParaRPr lang="en-US" spc="300">
              <a:latin typeface="Times New Roman (Headings)"/>
              <a:cs typeface="Arial"/>
            </a:endParaRPr>
          </a:p>
          <a:p>
            <a:pPr>
              <a:lnSpc>
                <a:spcPct val="170000"/>
              </a:lnSpc>
              <a:buFont typeface="Wingdings 2" panose="05000000000000000000" pitchFamily="2" charset="2"/>
              <a:buChar char=""/>
            </a:pPr>
            <a:r>
              <a:rPr lang="en-US" sz="7200">
                <a:latin typeface="+mj-lt"/>
              </a:rPr>
              <a:t>EEG-based XAI models now detect bipolar disorder via beta/gamma band analysis (92% accuracy) using Hjorth parameters. [7]</a:t>
            </a:r>
          </a:p>
          <a:p>
            <a:pPr>
              <a:lnSpc>
                <a:spcPct val="170000"/>
              </a:lnSpc>
              <a:buFont typeface="Wingdings 2" panose="05000000000000000000" pitchFamily="2" charset="2"/>
              <a:buChar char=""/>
            </a:pPr>
            <a:r>
              <a:rPr lang="en-US" sz="7200">
                <a:latin typeface="+mj-lt"/>
              </a:rPr>
              <a:t>Wearable gait sensors predict Parkinson’s progression using step variability and speech rhythm data (30% trial efficiency boost).[8]</a:t>
            </a:r>
          </a:p>
          <a:p>
            <a:pPr>
              <a:lnSpc>
                <a:spcPct val="170000"/>
              </a:lnSpc>
              <a:buFont typeface="Wingdings 2" panose="05000000000000000000" pitchFamily="2" charset="2"/>
              <a:buChar char=""/>
            </a:pPr>
            <a:r>
              <a:rPr lang="en-US" sz="7200">
                <a:latin typeface="+mj-lt"/>
              </a:rPr>
              <a:t>Federated learning enables epilepsy prediction across hospitals without raw data sharing (15% accuracy rise).[7]</a:t>
            </a:r>
          </a:p>
          <a:p>
            <a:pPr>
              <a:lnSpc>
                <a:spcPct val="170000"/>
              </a:lnSpc>
              <a:buFont typeface="Wingdings 2" panose="05000000000000000000" pitchFamily="2" charset="2"/>
              <a:buChar char=""/>
            </a:pPr>
            <a:r>
              <a:rPr lang="en-US" sz="7200">
                <a:latin typeface="+mj-lt"/>
              </a:rPr>
              <a:t>TSC2 gene analysis combined with tuber count predicts epilepsy risk in tuberous sclerosis (73% accuracy).[8]</a:t>
            </a:r>
          </a:p>
          <a:p>
            <a:pPr>
              <a:lnSpc>
                <a:spcPct val="170000"/>
              </a:lnSpc>
              <a:buFont typeface="Wingdings 2" panose="05000000000000000000" pitchFamily="2" charset="2"/>
              <a:buChar char=""/>
            </a:pPr>
            <a:r>
              <a:rPr lang="en-US" sz="7200">
                <a:latin typeface="+mj-lt"/>
              </a:rPr>
              <a:t>SHAP-integrated dashboards visualize disease risk drivers like TSC2 variants or ECG anomalies in real-time.[8]</a:t>
            </a:r>
          </a:p>
          <a:p>
            <a:pPr>
              <a:lnSpc>
                <a:spcPct val="170000"/>
              </a:lnSpc>
              <a:buFont typeface="Wingdings 2" panose="05000000000000000000" pitchFamily="2" charset="2"/>
              <a:buChar char=""/>
            </a:pPr>
            <a:r>
              <a:rPr lang="en-US" sz="7200">
                <a:latin typeface="+mj-lt"/>
              </a:rPr>
              <a:t>Multi-disease comorbidity models link autonomic dysfunction markers (e.g., vomiting episodes) to CHD-epilepsy risks.[7]</a:t>
            </a:r>
          </a:p>
          <a:p>
            <a:pPr>
              <a:lnSpc>
                <a:spcPct val="170000"/>
              </a:lnSpc>
              <a:buFont typeface="Wingdings" panose="05000000000000000000" pitchFamily="2" charset="2"/>
              <a:buChar char="§"/>
            </a:pPr>
            <a:endParaRPr lang="en-US" spc="300">
              <a:latin typeface="Times New Roman"/>
              <a:cs typeface="Arial"/>
            </a:endParaRPr>
          </a:p>
          <a:p>
            <a:pPr>
              <a:lnSpc>
                <a:spcPct val="170000"/>
              </a:lnSpc>
            </a:pPr>
            <a:endParaRPr lang="en-IN" spc="300">
              <a:latin typeface="Times New Roman"/>
              <a:cs typeface="Times New Roman"/>
            </a:endParaRPr>
          </a:p>
        </p:txBody>
      </p:sp>
      <p:sp>
        <p:nvSpPr>
          <p:cNvPr id="4" name="Slide Number Placeholder 3">
            <a:extLst>
              <a:ext uri="{FF2B5EF4-FFF2-40B4-BE49-F238E27FC236}">
                <a16:creationId xmlns:a16="http://schemas.microsoft.com/office/drawing/2014/main" id="{840C3952-940A-5F4A-F919-FB0367A2157E}"/>
              </a:ext>
            </a:extLst>
          </p:cNvPr>
          <p:cNvSpPr>
            <a:spLocks noGrp="1"/>
          </p:cNvSpPr>
          <p:nvPr>
            <p:ph type="sldNum" sz="quarter" idx="12"/>
          </p:nvPr>
        </p:nvSpPr>
        <p:spPr/>
        <p:txBody>
          <a:bodyPr/>
          <a:lstStyle/>
          <a:p>
            <a:fld id="{330EA680-D336-4FF7-8B7A-9848BB0A1C32}" type="slidenum">
              <a:rPr lang="en-GB" sz="3200" smtClean="0"/>
              <a:t>7</a:t>
            </a:fld>
            <a:endParaRPr lang="en-GB" sz="3200"/>
          </a:p>
        </p:txBody>
      </p:sp>
    </p:spTree>
    <p:extLst>
      <p:ext uri="{BB962C8B-B14F-4D97-AF65-F5344CB8AC3E}">
        <p14:creationId xmlns:p14="http://schemas.microsoft.com/office/powerpoint/2010/main" val="113264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8AC3-6501-3A31-F69F-A09241BBEE7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C6D572-6C7A-FBA9-12C4-EC9659D1A0CC}"/>
              </a:ext>
            </a:extLst>
          </p:cNvPr>
          <p:cNvSpPr>
            <a:spLocks noGrp="1"/>
          </p:cNvSpPr>
          <p:nvPr>
            <p:ph type="sldNum" sz="quarter" idx="12"/>
          </p:nvPr>
        </p:nvSpPr>
        <p:spPr>
          <a:xfrm>
            <a:off x="10715864" y="6556199"/>
            <a:ext cx="1530927" cy="365125"/>
          </a:xfrm>
        </p:spPr>
        <p:txBody>
          <a:bodyPr/>
          <a:lstStyle/>
          <a:p>
            <a:fld id="{330EA680-D336-4FF7-8B7A-9848BB0A1C32}" type="slidenum">
              <a:rPr lang="en-GB" sz="1600" smtClean="0"/>
              <a:t>8</a:t>
            </a:fld>
            <a:endParaRPr lang="en-GB" sz="1600"/>
          </a:p>
        </p:txBody>
      </p:sp>
      <p:sp>
        <p:nvSpPr>
          <p:cNvPr id="3" name="TextBox 2">
            <a:extLst>
              <a:ext uri="{FF2B5EF4-FFF2-40B4-BE49-F238E27FC236}">
                <a16:creationId xmlns:a16="http://schemas.microsoft.com/office/drawing/2014/main" id="{47E7AA63-CD07-E64C-C638-A3874971C12D}"/>
              </a:ext>
            </a:extLst>
          </p:cNvPr>
          <p:cNvSpPr txBox="1"/>
          <p:nvPr/>
        </p:nvSpPr>
        <p:spPr>
          <a:xfrm>
            <a:off x="429537" y="-84632"/>
            <a:ext cx="5844372" cy="523220"/>
          </a:xfrm>
          <a:prstGeom prst="rect">
            <a:avLst/>
          </a:prstGeom>
          <a:noFill/>
        </p:spPr>
        <p:txBody>
          <a:bodyPr wrap="square" rtlCol="0">
            <a:spAutoFit/>
          </a:bodyPr>
          <a:lstStyle/>
          <a:p>
            <a:r>
              <a:rPr lang="en-IN" sz="2800">
                <a:solidFill>
                  <a:schemeClr val="accent1">
                    <a:lumMod val="60000"/>
                    <a:lumOff val="40000"/>
                  </a:schemeClr>
                </a:solidFill>
                <a:latin typeface="+mj-lt"/>
              </a:rPr>
              <a:t>Existing Patented Models</a:t>
            </a:r>
          </a:p>
        </p:txBody>
      </p:sp>
      <p:cxnSp>
        <p:nvCxnSpPr>
          <p:cNvPr id="12" name="Straight Connector 11">
            <a:extLst>
              <a:ext uri="{FF2B5EF4-FFF2-40B4-BE49-F238E27FC236}">
                <a16:creationId xmlns:a16="http://schemas.microsoft.com/office/drawing/2014/main" id="{9000206D-2D9F-AA92-D74A-EFE5CE72F9C9}"/>
              </a:ext>
            </a:extLst>
          </p:cNvPr>
          <p:cNvCxnSpPr>
            <a:cxnSpLocks/>
          </p:cNvCxnSpPr>
          <p:nvPr/>
        </p:nvCxnSpPr>
        <p:spPr>
          <a:xfrm>
            <a:off x="6295244" y="619213"/>
            <a:ext cx="70932" cy="60008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304B36C-9E00-2A3C-68A2-62C17016478B}"/>
              </a:ext>
            </a:extLst>
          </p:cNvPr>
          <p:cNvCxnSpPr/>
          <p:nvPr/>
        </p:nvCxnSpPr>
        <p:spPr>
          <a:xfrm>
            <a:off x="557118" y="2761950"/>
            <a:ext cx="0" cy="385815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F246610-1F4B-4339-DF69-0FF2D94F112E}"/>
              </a:ext>
            </a:extLst>
          </p:cNvPr>
          <p:cNvCxnSpPr>
            <a:cxnSpLocks/>
          </p:cNvCxnSpPr>
          <p:nvPr/>
        </p:nvCxnSpPr>
        <p:spPr>
          <a:xfrm>
            <a:off x="557117" y="6620109"/>
            <a:ext cx="11450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1E5433-4FD4-EE02-C126-FA4D4CC93372}"/>
              </a:ext>
            </a:extLst>
          </p:cNvPr>
          <p:cNvCxnSpPr>
            <a:cxnSpLocks/>
          </p:cNvCxnSpPr>
          <p:nvPr/>
        </p:nvCxnSpPr>
        <p:spPr>
          <a:xfrm flipV="1">
            <a:off x="550356" y="564051"/>
            <a:ext cx="11386257" cy="110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424BEB-5DEC-FE14-C33A-8CF94C0BB22D}"/>
              </a:ext>
            </a:extLst>
          </p:cNvPr>
          <p:cNvCxnSpPr/>
          <p:nvPr/>
        </p:nvCxnSpPr>
        <p:spPr>
          <a:xfrm>
            <a:off x="557117" y="666571"/>
            <a:ext cx="0" cy="2326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BF2590-7C51-0EE1-9DC5-8EE91E24F966}"/>
              </a:ext>
            </a:extLst>
          </p:cNvPr>
          <p:cNvCxnSpPr>
            <a:cxnSpLocks/>
          </p:cNvCxnSpPr>
          <p:nvPr/>
        </p:nvCxnSpPr>
        <p:spPr>
          <a:xfrm>
            <a:off x="11964640" y="619213"/>
            <a:ext cx="64141" cy="604983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908B565-3608-09D7-9D13-C620369F5399}"/>
              </a:ext>
            </a:extLst>
          </p:cNvPr>
          <p:cNvSpPr txBox="1"/>
          <p:nvPr/>
        </p:nvSpPr>
        <p:spPr>
          <a:xfrm>
            <a:off x="696780" y="775247"/>
            <a:ext cx="5849363" cy="1200329"/>
          </a:xfrm>
          <a:prstGeom prst="rect">
            <a:avLst/>
          </a:prstGeom>
          <a:noFill/>
        </p:spPr>
        <p:txBody>
          <a:bodyPr wrap="square" lIns="91440" tIns="45720" rIns="91440" bIns="45720" rtlCol="0" anchor="t">
            <a:spAutoFit/>
          </a:bodyPr>
          <a:lstStyle/>
          <a:p>
            <a:r>
              <a:rPr lang="en-IN" b="1">
                <a:latin typeface="Times New Roman"/>
                <a:cs typeface="Times New Roman"/>
              </a:rPr>
              <a:t>1.  </a:t>
            </a:r>
            <a:r>
              <a:rPr lang="en-IN" b="1">
                <a:latin typeface="Times New Roman"/>
                <a:ea typeface="Roboto"/>
                <a:cs typeface="Roboto"/>
              </a:rPr>
              <a:t>Health and medical history visualization and prediction using machine-learning and artificial intelligence models[3]</a:t>
            </a:r>
            <a:endParaRPr lang="en-US" b="1">
              <a:latin typeface="Times New Roman"/>
              <a:cs typeface="Arial"/>
            </a:endParaRPr>
          </a:p>
          <a:p>
            <a:endParaRPr lang="en-IN" b="1">
              <a:latin typeface="Times New Roman"/>
              <a:cs typeface="Arial"/>
            </a:endParaRPr>
          </a:p>
        </p:txBody>
      </p:sp>
      <p:sp>
        <p:nvSpPr>
          <p:cNvPr id="5" name="TextBox 4">
            <a:extLst>
              <a:ext uri="{FF2B5EF4-FFF2-40B4-BE49-F238E27FC236}">
                <a16:creationId xmlns:a16="http://schemas.microsoft.com/office/drawing/2014/main" id="{E75D42EA-EC06-63DA-5178-9130D8915D3A}"/>
              </a:ext>
            </a:extLst>
          </p:cNvPr>
          <p:cNvSpPr txBox="1"/>
          <p:nvPr/>
        </p:nvSpPr>
        <p:spPr>
          <a:xfrm>
            <a:off x="706908" y="1706684"/>
            <a:ext cx="528963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Inventor </a:t>
            </a:r>
            <a:r>
              <a:rPr lang="en-US" sz="1600" b="1">
                <a:solidFill>
                  <a:srgbClr val="FFFFFF"/>
                </a:solidFill>
                <a:latin typeface="Times New Roman"/>
                <a:cs typeface="Times New Roman"/>
              </a:rPr>
              <a:t>: </a:t>
            </a:r>
            <a:r>
              <a:rPr lang="en-US" sz="1600" b="1">
                <a:latin typeface="Times New Roman"/>
                <a:cs typeface="Times New Roman"/>
              </a:rPr>
              <a:t>Min Sang Kim, Samuel Kim, </a:t>
            </a:r>
            <a:r>
              <a:rPr lang="en-US" sz="1600" b="1" err="1">
                <a:latin typeface="Times New Roman"/>
                <a:cs typeface="Times New Roman"/>
              </a:rPr>
              <a:t>Mijeong</a:t>
            </a:r>
            <a:r>
              <a:rPr lang="en-US" sz="1600" b="1">
                <a:latin typeface="Times New Roman"/>
                <a:cs typeface="Times New Roman"/>
              </a:rPr>
              <a:t> BAN, In Gu LEE</a:t>
            </a:r>
            <a:endParaRPr lang="en-US" sz="1600" b="1">
              <a:latin typeface="Times New Roman"/>
              <a:cs typeface="Times New Roman"/>
              <a:hlinkClick r:id="rId2">
                <a:extLst>
                  <a:ext uri="{A12FA001-AC4F-418D-AE19-62706E023703}">
                    <ahyp:hlinkClr xmlns:ahyp="http://schemas.microsoft.com/office/drawing/2018/hyperlinkcolor" val="tx"/>
                  </a:ext>
                </a:extLst>
              </a:hlinkClick>
            </a:endParaRPr>
          </a:p>
          <a:p>
            <a:endParaRPr lang="en-US" sz="1600" b="1">
              <a:solidFill>
                <a:srgbClr val="FFFFFF"/>
              </a:solidFill>
              <a:latin typeface="Times New Roman"/>
              <a:cs typeface="Times New Roman"/>
            </a:endParaRPr>
          </a:p>
          <a:p>
            <a:endParaRPr lang="en-US" sz="1600" b="1">
              <a:solidFill>
                <a:srgbClr val="FFFFFF"/>
              </a:solidFill>
              <a:latin typeface="Times New Roman"/>
              <a:cs typeface="Times New Roman"/>
            </a:endParaRPr>
          </a:p>
          <a:p>
            <a:endParaRPr lang="en-US" sz="1400">
              <a:solidFill>
                <a:schemeClr val="accent1">
                  <a:lumMod val="60000"/>
                  <a:lumOff val="40000"/>
                </a:schemeClr>
              </a:solidFill>
              <a:latin typeface="Times New Roman"/>
              <a:cs typeface="Times New Roman"/>
            </a:endParaRPr>
          </a:p>
        </p:txBody>
      </p:sp>
      <p:sp>
        <p:nvSpPr>
          <p:cNvPr id="7" name="TextBox 6">
            <a:extLst>
              <a:ext uri="{FF2B5EF4-FFF2-40B4-BE49-F238E27FC236}">
                <a16:creationId xmlns:a16="http://schemas.microsoft.com/office/drawing/2014/main" id="{58D01E7B-E709-05E5-2A92-DFE7998E6CB2}"/>
              </a:ext>
            </a:extLst>
          </p:cNvPr>
          <p:cNvSpPr txBox="1"/>
          <p:nvPr/>
        </p:nvSpPr>
        <p:spPr>
          <a:xfrm>
            <a:off x="710671" y="3721975"/>
            <a:ext cx="5745595" cy="3001334"/>
          </a:xfrm>
          <a:prstGeom prst="rect">
            <a:avLst/>
          </a:prstGeom>
          <a:noFill/>
        </p:spPr>
        <p:txBody>
          <a:bodyPr wrap="square" lIns="91440" tIns="45720" rIns="91440" bIns="45720" anchor="t">
            <a:spAutoFit/>
          </a:bodyPr>
          <a:lstStyle/>
          <a:p>
            <a:pPr>
              <a:lnSpc>
                <a:spcPct val="150000"/>
              </a:lnSpc>
              <a:buFont typeface="Arial" panose="020B0604020202020204" pitchFamily="34" charset="0"/>
              <a:buChar char="•"/>
            </a:pPr>
            <a:r>
              <a:rPr lang="en-US" sz="1600">
                <a:ea typeface="+mn-lt"/>
                <a:cs typeface="+mn-lt"/>
              </a:rPr>
              <a:t>Integrating patient records, the system provides an interactive visualization interface on client devices. </a:t>
            </a:r>
            <a:endParaRPr lang="en-US">
              <a:ea typeface="+mn-lt"/>
              <a:cs typeface="+mn-lt"/>
            </a:endParaRPr>
          </a:p>
          <a:p>
            <a:pPr>
              <a:lnSpc>
                <a:spcPct val="150000"/>
              </a:lnSpc>
              <a:buFont typeface="Arial" panose="020B0604020202020204" pitchFamily="34" charset="0"/>
              <a:buChar char="•"/>
            </a:pPr>
            <a:r>
              <a:rPr lang="en-US" sz="1600">
                <a:ea typeface="+mn-lt"/>
                <a:cs typeface="+mn-lt"/>
              </a:rPr>
              <a:t>Professionals select input categories to generate clear, intuitive timelines. </a:t>
            </a:r>
            <a:endParaRPr lang="en-US">
              <a:ea typeface="+mn-lt"/>
              <a:cs typeface="+mn-lt"/>
            </a:endParaRPr>
          </a:p>
          <a:p>
            <a:pPr>
              <a:lnSpc>
                <a:spcPct val="150000"/>
              </a:lnSpc>
              <a:buFont typeface="Arial" panose="020B0604020202020204" pitchFamily="34" charset="0"/>
              <a:buChar char="•"/>
            </a:pPr>
            <a:r>
              <a:rPr lang="en-US" sz="1600">
                <a:ea typeface="+mn-lt"/>
                <a:cs typeface="+mn-lt"/>
              </a:rPr>
              <a:t>Machine learning process and predict the patient’s potential health risk and highlights key periods, while event simulation updates records and delivers analytics on protocol deviations and dosage recommendations.</a:t>
            </a:r>
            <a:endParaRPr lang="en-US">
              <a:ea typeface="+mn-lt"/>
              <a:cs typeface="+mn-lt"/>
            </a:endParaRPr>
          </a:p>
        </p:txBody>
      </p:sp>
      <p:sp>
        <p:nvSpPr>
          <p:cNvPr id="6" name="TextBox 5">
            <a:extLst>
              <a:ext uri="{FF2B5EF4-FFF2-40B4-BE49-F238E27FC236}">
                <a16:creationId xmlns:a16="http://schemas.microsoft.com/office/drawing/2014/main" id="{A87CF1B5-54CD-3702-42DF-40EFE488930A}"/>
              </a:ext>
            </a:extLst>
          </p:cNvPr>
          <p:cNvSpPr txBox="1"/>
          <p:nvPr/>
        </p:nvSpPr>
        <p:spPr>
          <a:xfrm>
            <a:off x="6410060" y="795327"/>
            <a:ext cx="5264572" cy="1200329"/>
          </a:xfrm>
          <a:prstGeom prst="rect">
            <a:avLst/>
          </a:prstGeom>
          <a:noFill/>
        </p:spPr>
        <p:txBody>
          <a:bodyPr wrap="square" lIns="91440" tIns="45720" rIns="91440" bIns="45720" rtlCol="0" anchor="t">
            <a:spAutoFit/>
          </a:bodyPr>
          <a:lstStyle/>
          <a:p>
            <a:r>
              <a:rPr lang="en-IN" b="1">
                <a:latin typeface="Times New Roman"/>
                <a:ea typeface="Roboto"/>
                <a:cs typeface="Times New Roman"/>
              </a:rPr>
              <a:t>2. </a:t>
            </a:r>
            <a:r>
              <a:rPr lang="en-IN" b="1">
                <a:latin typeface="Times New Roman"/>
                <a:cs typeface="Times New Roman"/>
              </a:rPr>
              <a:t>Artificial intelligence system for genetic analysis[4]</a:t>
            </a:r>
            <a:endParaRPr lang="en-IN" b="1">
              <a:latin typeface="Times New Roman"/>
              <a:ea typeface="Roboto"/>
              <a:cs typeface="Times New Roman"/>
            </a:endParaRPr>
          </a:p>
          <a:p>
            <a:endParaRPr lang="en-IN" b="1">
              <a:latin typeface="Times New Roman"/>
              <a:ea typeface="Roboto"/>
              <a:cs typeface="Times New Roman"/>
            </a:endParaRPr>
          </a:p>
          <a:p>
            <a:endParaRPr lang="en-IN" b="1">
              <a:latin typeface="Times New Roman"/>
              <a:cs typeface="Arial"/>
            </a:endParaRPr>
          </a:p>
        </p:txBody>
      </p:sp>
      <p:sp>
        <p:nvSpPr>
          <p:cNvPr id="8" name="TextBox 7">
            <a:extLst>
              <a:ext uri="{FF2B5EF4-FFF2-40B4-BE49-F238E27FC236}">
                <a16:creationId xmlns:a16="http://schemas.microsoft.com/office/drawing/2014/main" id="{E4164EE7-CD55-6C5C-A7D5-D1EF3EA9882F}"/>
              </a:ext>
            </a:extLst>
          </p:cNvPr>
          <p:cNvSpPr txBox="1"/>
          <p:nvPr/>
        </p:nvSpPr>
        <p:spPr>
          <a:xfrm>
            <a:off x="6333302" y="1715544"/>
            <a:ext cx="575037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ea typeface="+mn-lt"/>
                <a:cs typeface="+mn-lt"/>
              </a:rPr>
              <a:t>Inventor: Glenn F. Osborne, Simon S.M. Chin, Paul McDonald, Scott Schneider</a:t>
            </a:r>
          </a:p>
          <a:p>
            <a:endParaRPr lang="en-US">
              <a:solidFill>
                <a:srgbClr val="FFFFFF"/>
              </a:solidFill>
              <a:ea typeface="+mn-lt"/>
              <a:cs typeface="+mn-lt"/>
            </a:endParaRPr>
          </a:p>
          <a:p>
            <a:r>
              <a:rPr lang="en-US" sz="1600">
                <a:solidFill>
                  <a:schemeClr val="accent1">
                    <a:lumMod val="60000"/>
                    <a:lumOff val="40000"/>
                  </a:schemeClr>
                </a:solidFill>
                <a:latin typeface="Times New Roman"/>
                <a:ea typeface="+mn-lt"/>
                <a:cs typeface="+mn-lt"/>
              </a:rPr>
              <a:t>U.S. Pat. No. 7,062,076 (from U.S. application Ser. No. 09/650,005 filed August 28, 2000) claims priority under 35 U.S.C. §119(e) to U.S. Provisional Application Ser. No. 60/151,258 filed August 27, 1999</a:t>
            </a:r>
            <a:endParaRPr lang="en-US" sz="1600">
              <a:solidFill>
                <a:schemeClr val="accent1">
                  <a:lumMod val="60000"/>
                  <a:lumOff val="40000"/>
                </a:schemeClr>
              </a:solidFill>
              <a:latin typeface="Times New Roman"/>
              <a:cs typeface="Arial"/>
            </a:endParaRPr>
          </a:p>
          <a:p>
            <a:endParaRPr lang="en-US" sz="1600">
              <a:solidFill>
                <a:schemeClr val="accent1">
                  <a:lumMod val="60000"/>
                  <a:lumOff val="40000"/>
                </a:schemeClr>
              </a:solidFill>
              <a:latin typeface="Times New Roman"/>
              <a:cs typeface="Arial"/>
            </a:endParaRPr>
          </a:p>
          <a:p>
            <a:pPr marL="285750" indent="-285750">
              <a:buFont typeface="Arial"/>
              <a:buChar char="•"/>
            </a:pPr>
            <a:endParaRPr lang="en-US" sz="1600">
              <a:solidFill>
                <a:srgbClr val="FFFFFF"/>
              </a:solidFill>
              <a:latin typeface="Times New Roman"/>
              <a:cs typeface="Times New Roman"/>
            </a:endParaRPr>
          </a:p>
          <a:p>
            <a:endParaRPr lang="en-US" sz="1600">
              <a:solidFill>
                <a:schemeClr val="accent1">
                  <a:lumMod val="60000"/>
                  <a:lumOff val="40000"/>
                </a:schemeClr>
              </a:solidFill>
              <a:latin typeface="Times New Roman"/>
              <a:cs typeface="Arial"/>
            </a:endParaRPr>
          </a:p>
          <a:p>
            <a:endParaRPr lang="en-US" sz="1600">
              <a:solidFill>
                <a:schemeClr val="accent1">
                  <a:lumMod val="60000"/>
                  <a:lumOff val="40000"/>
                </a:schemeClr>
              </a:solidFill>
              <a:latin typeface="Times New Roman"/>
              <a:cs typeface="Arial"/>
            </a:endParaRPr>
          </a:p>
        </p:txBody>
      </p:sp>
      <p:sp>
        <p:nvSpPr>
          <p:cNvPr id="13" name="TextBox 12">
            <a:extLst>
              <a:ext uri="{FF2B5EF4-FFF2-40B4-BE49-F238E27FC236}">
                <a16:creationId xmlns:a16="http://schemas.microsoft.com/office/drawing/2014/main" id="{2C1E6170-BE82-CA7E-704F-29BECFF8FCC2}"/>
              </a:ext>
            </a:extLst>
          </p:cNvPr>
          <p:cNvSpPr txBox="1"/>
          <p:nvPr/>
        </p:nvSpPr>
        <p:spPr>
          <a:xfrm>
            <a:off x="710609" y="2216888"/>
            <a:ext cx="58620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accent1">
                    <a:lumMod val="60000"/>
                    <a:lumOff val="40000"/>
                  </a:schemeClr>
                </a:solidFill>
                <a:latin typeface="Times New Roman"/>
                <a:cs typeface="Times New Roman"/>
              </a:rPr>
              <a:t>Application PCT/US2023/022100 (filed by </a:t>
            </a:r>
            <a:r>
              <a:rPr lang="en-US" sz="1600" err="1">
                <a:solidFill>
                  <a:schemeClr val="accent1">
                    <a:lumMod val="60000"/>
                    <a:lumOff val="40000"/>
                  </a:schemeClr>
                </a:solidFill>
                <a:latin typeface="Times New Roman"/>
                <a:cs typeface="Times New Roman"/>
              </a:rPr>
              <a:t>Cipherome</a:t>
            </a:r>
            <a:r>
              <a:rPr lang="en-US" sz="1600">
                <a:solidFill>
                  <a:schemeClr val="accent1">
                    <a:lumMod val="60000"/>
                    <a:lumOff val="40000"/>
                  </a:schemeClr>
                </a:solidFill>
                <a:latin typeface="Times New Roman"/>
                <a:cs typeface="Times New Roman"/>
              </a:rPr>
              <a:t>, Inc.) on </a:t>
            </a:r>
          </a:p>
          <a:p>
            <a:r>
              <a:rPr lang="en-US" sz="1600">
                <a:solidFill>
                  <a:schemeClr val="accent1">
                    <a:lumMod val="60000"/>
                    <a:lumOff val="40000"/>
                  </a:schemeClr>
                </a:solidFill>
                <a:latin typeface="Times New Roman"/>
                <a:cs typeface="Times New Roman"/>
              </a:rPr>
              <a:t>May 12, 2023.</a:t>
            </a:r>
            <a:br>
              <a:rPr lang="en-US" sz="1600">
                <a:latin typeface="Times New Roman"/>
              </a:rPr>
            </a:br>
            <a:r>
              <a:rPr lang="en-US" sz="1600">
                <a:solidFill>
                  <a:schemeClr val="accent1">
                    <a:lumMod val="60000"/>
                    <a:lumOff val="40000"/>
                  </a:schemeClr>
                </a:solidFill>
                <a:latin typeface="Times New Roman"/>
                <a:cs typeface="Times New Roman"/>
              </a:rPr>
              <a:t>Publication WO2023220411A1 was released on November 16, </a:t>
            </a:r>
          </a:p>
          <a:p>
            <a:r>
              <a:rPr lang="en-US" sz="1600">
                <a:solidFill>
                  <a:schemeClr val="accent1">
                    <a:lumMod val="60000"/>
                    <a:lumOff val="40000"/>
                  </a:schemeClr>
                </a:solidFill>
                <a:latin typeface="Times New Roman"/>
                <a:cs typeface="Times New Roman"/>
              </a:rPr>
              <a:t>2023.U.S. Provisional Application No. 63/341,942 on </a:t>
            </a:r>
            <a:endParaRPr lang="en-US">
              <a:solidFill>
                <a:schemeClr val="accent1">
                  <a:lumMod val="60000"/>
                  <a:lumOff val="40000"/>
                </a:schemeClr>
              </a:solidFill>
              <a:latin typeface="Arial" panose="020B0604020202020204"/>
              <a:cs typeface="Arial" panose="020B0604020202020204"/>
            </a:endParaRPr>
          </a:p>
          <a:p>
            <a:r>
              <a:rPr lang="en-US" sz="1600">
                <a:solidFill>
                  <a:schemeClr val="accent1">
                    <a:lumMod val="60000"/>
                    <a:lumOff val="40000"/>
                  </a:schemeClr>
                </a:solidFill>
                <a:latin typeface="Times New Roman"/>
                <a:cs typeface="Times New Roman"/>
              </a:rPr>
              <a:t>May 13, 2022, and U.S. Application No. 18/316,130 on May 11, 2023, are incorporated herein in their entirety.</a:t>
            </a:r>
            <a:endParaRPr lang="en-US">
              <a:solidFill>
                <a:schemeClr val="accent1">
                  <a:lumMod val="60000"/>
                  <a:lumOff val="40000"/>
                </a:schemeClr>
              </a:solidFill>
              <a:cs typeface="Arial"/>
            </a:endParaRPr>
          </a:p>
        </p:txBody>
      </p:sp>
      <p:sp>
        <p:nvSpPr>
          <p:cNvPr id="14" name="TextBox 13">
            <a:extLst>
              <a:ext uri="{FF2B5EF4-FFF2-40B4-BE49-F238E27FC236}">
                <a16:creationId xmlns:a16="http://schemas.microsoft.com/office/drawing/2014/main" id="{3BAC637A-57EC-79F2-A297-B1D978EE4884}"/>
              </a:ext>
            </a:extLst>
          </p:cNvPr>
          <p:cNvSpPr txBox="1"/>
          <p:nvPr/>
        </p:nvSpPr>
        <p:spPr>
          <a:xfrm>
            <a:off x="6487633" y="3670005"/>
            <a:ext cx="5445640" cy="30027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Sans-Serif"/>
              <a:buChar char="•"/>
            </a:pPr>
            <a:r>
              <a:rPr lang="en-US" sz="1600">
                <a:latin typeface="Times New Roman"/>
                <a:cs typeface="Arial"/>
              </a:rPr>
              <a:t>An optical scanner captures gene expression data from patient samples. ​</a:t>
            </a:r>
            <a:endParaRPr lang="en-US"/>
          </a:p>
          <a:p>
            <a:pPr marL="285750" indent="-285750">
              <a:lnSpc>
                <a:spcPct val="150000"/>
              </a:lnSpc>
              <a:buFont typeface="Arial,Sans-Serif"/>
              <a:buChar char="•"/>
            </a:pPr>
            <a:r>
              <a:rPr lang="en-US" sz="1600">
                <a:latin typeface="Times New Roman"/>
                <a:cs typeface="Arial"/>
              </a:rPr>
              <a:t>Data is securely transmitted to a central server for analysis. ​</a:t>
            </a:r>
          </a:p>
          <a:p>
            <a:pPr marL="285750" indent="-285750">
              <a:lnSpc>
                <a:spcPct val="150000"/>
              </a:lnSpc>
              <a:buFont typeface="Arial,Sans-Serif"/>
              <a:buChar char="•"/>
            </a:pPr>
            <a:r>
              <a:rPr lang="en-US" sz="1600">
                <a:latin typeface="Times New Roman"/>
                <a:cs typeface="Arial"/>
              </a:rPr>
              <a:t>A rate algorithm compares profiles with clinical data to diagnose conditions and predict adverse reactions. ​</a:t>
            </a:r>
          </a:p>
          <a:p>
            <a:pPr marL="285750" indent="-285750">
              <a:lnSpc>
                <a:spcPct val="150000"/>
              </a:lnSpc>
              <a:buFont typeface="Arial,Sans-Serif"/>
              <a:buChar char="•"/>
            </a:pPr>
            <a:r>
              <a:rPr lang="en-US" sz="1600">
                <a:latin typeface="Times New Roman"/>
                <a:cs typeface="Arial"/>
              </a:rPr>
              <a:t>Real-time treatment recommendations update records, supported by secure remote access and order management</a:t>
            </a:r>
          </a:p>
          <a:p>
            <a:pPr marL="285750" indent="-285750">
              <a:lnSpc>
                <a:spcPct val="150000"/>
              </a:lnSpc>
              <a:buFont typeface="Arial,Sans-Serif"/>
              <a:buChar char="•"/>
            </a:pPr>
            <a:r>
              <a:rPr lang="en-US" sz="1600">
                <a:latin typeface="Times New Roman"/>
                <a:cs typeface="Arial"/>
              </a:rPr>
              <a:t>Nucleic acid array hybridization and proteomics array </a:t>
            </a:r>
          </a:p>
        </p:txBody>
      </p:sp>
    </p:spTree>
    <p:extLst>
      <p:ext uri="{BB962C8B-B14F-4D97-AF65-F5344CB8AC3E}">
        <p14:creationId xmlns:p14="http://schemas.microsoft.com/office/powerpoint/2010/main" val="287998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404D0-5EE3-23C8-9831-442B3C4C57A4}"/>
              </a:ext>
            </a:extLst>
          </p:cNvPr>
          <p:cNvSpPr>
            <a:spLocks noGrp="1"/>
          </p:cNvSpPr>
          <p:nvPr>
            <p:ph type="sldNum" sz="quarter" idx="12"/>
          </p:nvPr>
        </p:nvSpPr>
        <p:spPr/>
        <p:txBody>
          <a:bodyPr/>
          <a:lstStyle/>
          <a:p>
            <a:fld id="{330EA680-D336-4FF7-8B7A-9848BB0A1C32}" type="slidenum">
              <a:rPr lang="en-GB" smtClean="0"/>
              <a:t>9</a:t>
            </a:fld>
            <a:endParaRPr lang="en-GB"/>
          </a:p>
        </p:txBody>
      </p:sp>
      <p:sp>
        <p:nvSpPr>
          <p:cNvPr id="3" name="TextBox 2">
            <a:extLst>
              <a:ext uri="{FF2B5EF4-FFF2-40B4-BE49-F238E27FC236}">
                <a16:creationId xmlns:a16="http://schemas.microsoft.com/office/drawing/2014/main" id="{7338F8DA-C4F2-BB37-B01B-460541291D1F}"/>
              </a:ext>
            </a:extLst>
          </p:cNvPr>
          <p:cNvSpPr txBox="1"/>
          <p:nvPr/>
        </p:nvSpPr>
        <p:spPr>
          <a:xfrm>
            <a:off x="501445" y="314633"/>
            <a:ext cx="5388078" cy="7248138"/>
          </a:xfrm>
          <a:prstGeom prst="rect">
            <a:avLst/>
          </a:prstGeom>
          <a:noFill/>
        </p:spPr>
        <p:txBody>
          <a:bodyPr wrap="square" lIns="91440" tIns="45720" rIns="91440" bIns="45720" rtlCol="0" anchor="t">
            <a:spAutoFit/>
          </a:bodyPr>
          <a:lstStyle/>
          <a:p>
            <a:pPr marL="342900" indent="-342900">
              <a:buAutoNum type="arabicPeriod" startAt="3"/>
            </a:pPr>
            <a:r>
              <a:rPr lang="en-IN" b="1">
                <a:latin typeface="+mj-lt"/>
              </a:rPr>
              <a:t>Expert system for classification and prediction of genetic diseases [5]</a:t>
            </a:r>
          </a:p>
          <a:p>
            <a:endParaRPr lang="en-US" b="1">
              <a:latin typeface="+mj-lt"/>
            </a:endParaRPr>
          </a:p>
          <a:p>
            <a:r>
              <a:rPr lang="en-IN" b="1">
                <a:latin typeface="+mj-lt"/>
              </a:rPr>
              <a:t>Inventor: Roland </a:t>
            </a:r>
            <a:r>
              <a:rPr lang="en-IN" b="1" err="1">
                <a:latin typeface="+mj-lt"/>
              </a:rPr>
              <a:t>Eils</a:t>
            </a:r>
            <a:endParaRPr lang="en-IN" b="1">
              <a:latin typeface="+mj-lt"/>
            </a:endParaRPr>
          </a:p>
          <a:p>
            <a:endParaRPr lang="en-IN" sz="1500">
              <a:solidFill>
                <a:srgbClr val="333333"/>
              </a:solidFill>
            </a:endParaRPr>
          </a:p>
          <a:p>
            <a:r>
              <a:rPr lang="en-US" sz="1600" b="1">
                <a:solidFill>
                  <a:schemeClr val="accent1">
                    <a:lumMod val="60000"/>
                    <a:lumOff val="40000"/>
                  </a:schemeClr>
                </a:solidFill>
                <a:latin typeface="+mj-lt"/>
              </a:rPr>
              <a:t>Patent Number 10,636,516 (US10636516B2). This patent was filed on July 15, 2019, and granted on May 18, 2021.</a:t>
            </a:r>
            <a:endParaRPr lang="en-US" sz="1600" b="1">
              <a:solidFill>
                <a:schemeClr val="accent1">
                  <a:lumMod val="60000"/>
                  <a:lumOff val="40000"/>
                </a:schemeClr>
              </a:solidFill>
              <a:latin typeface="+mj-lt"/>
              <a:cs typeface="Times New Roman"/>
            </a:endParaRPr>
          </a:p>
          <a:p>
            <a:endParaRPr lang="en-US" sz="1400" b="1" i="0">
              <a:solidFill>
                <a:schemeClr val="accent1">
                  <a:lumMod val="60000"/>
                  <a:lumOff val="40000"/>
                </a:schemeClr>
              </a:solidFill>
              <a:effectLst/>
              <a:latin typeface="+mj-lt"/>
              <a:cs typeface="Times New Roman" panose="02020603050405020304"/>
            </a:endParaRPr>
          </a:p>
          <a:p>
            <a:pPr marL="285750" indent="-285750">
              <a:lnSpc>
                <a:spcPct val="150000"/>
              </a:lnSpc>
              <a:buFont typeface="Arial"/>
              <a:buChar char="•"/>
            </a:pPr>
            <a:r>
              <a:rPr lang="en-US">
                <a:latin typeface="Times New Roman"/>
                <a:cs typeface="Times New Roman"/>
              </a:rPr>
              <a:t>Relates to a proprietary expert system, in particular a data mining system, for classification and prediction of genetic diseases according to clinical and/or molecular genetic parameters.</a:t>
            </a:r>
          </a:p>
          <a:p>
            <a:pPr marL="285750" indent="-285750">
              <a:lnSpc>
                <a:spcPct val="150000"/>
              </a:lnSpc>
              <a:buFont typeface="Arial"/>
              <a:buChar char="•"/>
            </a:pPr>
            <a:r>
              <a:rPr lang="en-US">
                <a:latin typeface="Times New Roman"/>
                <a:cs typeface="Times New Roman"/>
              </a:rPr>
              <a:t>Adapted to assist the clinician in assessment of prognosis and therapy recommendation.</a:t>
            </a:r>
          </a:p>
          <a:p>
            <a:pPr marL="285750" indent="-285750">
              <a:lnSpc>
                <a:spcPct val="150000"/>
              </a:lnSpc>
              <a:buFont typeface="Arial"/>
              <a:buChar char="•"/>
            </a:pPr>
            <a:r>
              <a:rPr lang="en-US">
                <a:latin typeface="Times New Roman"/>
                <a:cs typeface="Times New Roman"/>
              </a:rPr>
              <a:t>Data mining system consists of machine learning approaches (artificial neural networks, decision tree/rule induction method, Bayesian Belief Networks).</a:t>
            </a:r>
          </a:p>
          <a:p>
            <a:endParaRPr lang="en-US" sz="1400" b="1">
              <a:solidFill>
                <a:srgbClr val="F4B0D2"/>
              </a:solidFill>
              <a:latin typeface="Times New Roman" panose="02020603050405020304"/>
              <a:cs typeface="Times New Roman" panose="02020603050405020304"/>
            </a:endParaRPr>
          </a:p>
          <a:p>
            <a:endParaRPr lang="en-US" sz="1500">
              <a:solidFill>
                <a:srgbClr val="333333"/>
              </a:solidFill>
              <a:cs typeface="Arial"/>
            </a:endParaRPr>
          </a:p>
          <a:p>
            <a:endParaRPr lang="en-US" sz="1500">
              <a:solidFill>
                <a:srgbClr val="333333"/>
              </a:solidFill>
              <a:cs typeface="Arial"/>
            </a:endParaRPr>
          </a:p>
          <a:p>
            <a:endParaRPr lang="en-IN">
              <a:solidFill>
                <a:srgbClr val="FFFFFF"/>
              </a:solidFill>
              <a:cs typeface="Arial"/>
            </a:endParaRPr>
          </a:p>
        </p:txBody>
      </p:sp>
      <p:sp>
        <p:nvSpPr>
          <p:cNvPr id="4" name="TextBox 3">
            <a:extLst>
              <a:ext uri="{FF2B5EF4-FFF2-40B4-BE49-F238E27FC236}">
                <a16:creationId xmlns:a16="http://schemas.microsoft.com/office/drawing/2014/main" id="{78ED7C83-C916-19F3-EB6F-185C6DD3467C}"/>
              </a:ext>
            </a:extLst>
          </p:cNvPr>
          <p:cNvSpPr txBox="1"/>
          <p:nvPr/>
        </p:nvSpPr>
        <p:spPr>
          <a:xfrm>
            <a:off x="6096000" y="314633"/>
            <a:ext cx="5692878" cy="6786473"/>
          </a:xfrm>
          <a:prstGeom prst="rect">
            <a:avLst/>
          </a:prstGeom>
          <a:noFill/>
        </p:spPr>
        <p:txBody>
          <a:bodyPr wrap="square" rtlCol="0">
            <a:spAutoFit/>
          </a:bodyPr>
          <a:lstStyle/>
          <a:p>
            <a:pPr>
              <a:spcAft>
                <a:spcPts val="1500"/>
              </a:spcAft>
            </a:pPr>
            <a:r>
              <a:rPr lang="en-IN"/>
              <a:t>4. </a:t>
            </a:r>
            <a:r>
              <a:rPr lang="en-US" b="1">
                <a:latin typeface="Times New Roman"/>
                <a:cs typeface="Times New Roman"/>
              </a:rPr>
              <a:t>Method and system for fast access to advanced visualization of medical scans using a dedicated web portal [6]</a:t>
            </a:r>
            <a:endParaRPr lang="en-US" sz="1800" b="1">
              <a:latin typeface="Times New Roman"/>
              <a:cs typeface="Times New Roman"/>
            </a:endParaRPr>
          </a:p>
          <a:p>
            <a:pPr>
              <a:spcAft>
                <a:spcPts val="1500"/>
              </a:spcAft>
            </a:pPr>
            <a:r>
              <a:rPr lang="en-US" sz="1800" b="1">
                <a:latin typeface="Times New Roman"/>
                <a:cs typeface="Times New Roman"/>
              </a:rPr>
              <a:t>Inventor: </a:t>
            </a:r>
            <a:r>
              <a:rPr lang="en-US" sz="1800" b="1" err="1">
                <a:latin typeface="Times New Roman"/>
                <a:cs typeface="Times New Roman"/>
              </a:rPr>
              <a:t>Kovey</a:t>
            </a:r>
            <a:r>
              <a:rPr lang="en-US" sz="1800" b="1">
                <a:latin typeface="Times New Roman"/>
                <a:cs typeface="Times New Roman"/>
              </a:rPr>
              <a:t> Kavalan</a:t>
            </a:r>
          </a:p>
          <a:p>
            <a:r>
              <a:rPr lang="en-US" sz="1600">
                <a:latin typeface="+mj-lt"/>
              </a:rPr>
              <a:t> </a:t>
            </a:r>
            <a:r>
              <a:rPr lang="en-US" sz="1600" b="1">
                <a:solidFill>
                  <a:schemeClr val="accent1">
                    <a:lumMod val="60000"/>
                    <a:lumOff val="40000"/>
                  </a:schemeClr>
                </a:solidFill>
                <a:latin typeface="+mj-lt"/>
              </a:rPr>
              <a:t>Patent Number 10,930,397 (US10930397B2) on February 23, 2021. European patent, EP2438570B1, was granted on March 15, 2017</a:t>
            </a:r>
            <a:r>
              <a:rPr lang="en-US" b="1">
                <a:solidFill>
                  <a:schemeClr val="accent1">
                    <a:lumMod val="60000"/>
                    <a:lumOff val="40000"/>
                  </a:schemeClr>
                </a:solidFill>
              </a:rPr>
              <a:t>.</a:t>
            </a:r>
          </a:p>
          <a:p>
            <a:endParaRPr lang="en-US" b="1">
              <a:solidFill>
                <a:schemeClr val="accent1">
                  <a:lumMod val="60000"/>
                  <a:lumOff val="40000"/>
                </a:schemeClr>
              </a:solidFill>
            </a:endParaRPr>
          </a:p>
          <a:p>
            <a:pPr marL="285750" indent="-285750">
              <a:lnSpc>
                <a:spcPct val="150000"/>
              </a:lnSpc>
              <a:spcBef>
                <a:spcPts val="0"/>
              </a:spcBef>
              <a:buFont typeface="Arial" panose="020B0604020202020204" pitchFamily="34" charset="0"/>
              <a:buChar char="•"/>
            </a:pPr>
            <a:r>
              <a:rPr lang="en-US" sz="1800">
                <a:solidFill>
                  <a:schemeClr val="tx1"/>
                </a:solidFill>
                <a:latin typeface="Times New Roman"/>
                <a:cs typeface="Times New Roman"/>
              </a:rPr>
              <a:t>Designed to receive patient data, generate a patient profile with physiological status, assessment, and treatment evaluations through automated analysis. </a:t>
            </a:r>
          </a:p>
          <a:p>
            <a:pPr marL="285750" indent="-285750">
              <a:lnSpc>
                <a:spcPct val="150000"/>
              </a:lnSpc>
              <a:spcBef>
                <a:spcPts val="0"/>
              </a:spcBef>
              <a:buFont typeface="Arial" panose="020B0604020202020204" pitchFamily="34" charset="0"/>
              <a:buChar char="•"/>
            </a:pPr>
            <a:r>
              <a:rPr lang="en-US" sz="1800">
                <a:latin typeface="Times New Roman"/>
                <a:cs typeface="Times New Roman"/>
              </a:rPr>
              <a:t>This info is updated in real-time and accessible via client devices, allowing healthcare professionals to readily input and access patient data.</a:t>
            </a:r>
          </a:p>
          <a:p>
            <a:pPr marL="285750" indent="-285750">
              <a:lnSpc>
                <a:spcPct val="150000"/>
              </a:lnSpc>
              <a:spcBef>
                <a:spcPts val="0"/>
              </a:spcBef>
              <a:buFont typeface="Arial" panose="020B0604020202020204" pitchFamily="34" charset="0"/>
              <a:buChar char="•"/>
            </a:pPr>
            <a:r>
              <a:rPr lang="en-US" sz="1800">
                <a:latin typeface="Times New Roman"/>
                <a:cs typeface="Times New Roman"/>
              </a:rPr>
              <a:t>This streamlined approach simplifies complex data, making it user-friendly for healthcare providers</a:t>
            </a:r>
            <a:endParaRPr lang="en-IN" sz="1800">
              <a:latin typeface="Times New Roman"/>
              <a:cs typeface="Times New Roman"/>
            </a:endParaRPr>
          </a:p>
          <a:p>
            <a:endParaRPr lang="en-IN">
              <a:cs typeface="Arial"/>
            </a:endParaRPr>
          </a:p>
          <a:p>
            <a:endParaRPr lang="en-US" b="1">
              <a:solidFill>
                <a:schemeClr val="accent1">
                  <a:lumMod val="60000"/>
                  <a:lumOff val="40000"/>
                </a:schemeClr>
              </a:solidFill>
            </a:endParaRPr>
          </a:p>
          <a:p>
            <a:endParaRPr lang="en-IN"/>
          </a:p>
        </p:txBody>
      </p:sp>
    </p:spTree>
    <p:extLst>
      <p:ext uri="{BB962C8B-B14F-4D97-AF65-F5344CB8AC3E}">
        <p14:creationId xmlns:p14="http://schemas.microsoft.com/office/powerpoint/2010/main" val="19661069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Custom 8">
      <a:dk1>
        <a:sysClr val="windowText" lastClr="000000"/>
      </a:dk1>
      <a:lt1>
        <a:sysClr val="window" lastClr="FFFFFF"/>
      </a:lt1>
      <a:dk2>
        <a:srgbClr val="373545"/>
      </a:dk2>
      <a:lt2>
        <a:srgbClr val="F2F2F2"/>
      </a:lt2>
      <a:accent1>
        <a:srgbClr val="EC7CB4"/>
      </a:accent1>
      <a:accent2>
        <a:srgbClr val="8784C7"/>
      </a:accent2>
      <a:accent3>
        <a:srgbClr val="5D739A"/>
      </a:accent3>
      <a:accent4>
        <a:srgbClr val="6997AF"/>
      </a:accent4>
      <a:accent5>
        <a:srgbClr val="84ACB6"/>
      </a:accent5>
      <a:accent6>
        <a:srgbClr val="6F8183"/>
      </a:accent6>
      <a:hlink>
        <a:srgbClr val="4E7817"/>
      </a:hlink>
      <a:folHlink>
        <a:srgbClr val="B519AA"/>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24AIM115 Ethics, Innovative Research Business &amp; IPR 24AIM112 Molecular Biology &amp; Basic Cellular Physiology</vt:lpstr>
      <vt:lpstr>Updates</vt:lpstr>
      <vt:lpstr>PowerPoint Presentation</vt:lpstr>
      <vt:lpstr>Methodology </vt:lpstr>
      <vt:lpstr>OUTPUT</vt:lpstr>
      <vt:lpstr>Ethics (WHO guidelines)</vt:lpstr>
      <vt:lpstr>Innovation</vt:lpstr>
      <vt:lpstr>PowerPoint Presentation</vt:lpstr>
      <vt:lpstr>PowerPoint Presentation</vt:lpstr>
      <vt:lpstr>Intellectual Property Rights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24AIM115 Ethics, Innovative Research Business &amp; IPR 24AIM112 Molecular Biology &amp; Basic Cellular Physiology</dc:title>
  <dc:creator/>
  <cp:revision>2</cp:revision>
  <dcterms:created xsi:type="dcterms:W3CDTF">2025-01-29T14:51:20Z</dcterms:created>
  <dcterms:modified xsi:type="dcterms:W3CDTF">2025-04-19T08:12:17Z</dcterms:modified>
</cp:coreProperties>
</file>