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handoutMasterIdLst>
    <p:handoutMasterId r:id="rId19"/>
  </p:handoutMasterIdLst>
  <p:sldIdLst>
    <p:sldId id="297" r:id="rId2"/>
    <p:sldId id="289" r:id="rId3"/>
    <p:sldId id="306" r:id="rId4"/>
    <p:sldId id="260" r:id="rId5"/>
    <p:sldId id="263" r:id="rId6"/>
    <p:sldId id="264" r:id="rId7"/>
    <p:sldId id="303" r:id="rId8"/>
    <p:sldId id="302" r:id="rId9"/>
    <p:sldId id="307" r:id="rId10"/>
    <p:sldId id="293" r:id="rId11"/>
    <p:sldId id="292" r:id="rId12"/>
    <p:sldId id="284" r:id="rId13"/>
    <p:sldId id="305" r:id="rId14"/>
    <p:sldId id="295" r:id="rId15"/>
    <p:sldId id="296" r:id="rId16"/>
    <p:sldId id="28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CBF4"/>
    <a:srgbClr val="FDF1FC"/>
    <a:srgbClr val="FF71B5"/>
    <a:srgbClr val="EC7CB4"/>
    <a:srgbClr val="7EED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54BED9-1063-BB89-563B-035BC2BF5EBF}" v="271" dt="2025-04-21T20:49:23.237"/>
    <p1510:client id="{A98DA0F5-5FE1-46E2-BD92-1AE1A6FC308B}" v="220" dt="2025-04-21T20:48:44.0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97491F-271E-46A4-A3BD-36077C2D3BAC}"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3274298A-F8F6-44EE-B721-9C1B1EEBEB45}">
      <dgm:prSet phldrT="[Text]" custT="1"/>
      <dgm:spPr/>
      <dgm:t>
        <a:bodyPr/>
        <a:lstStyle/>
        <a:p>
          <a:r>
            <a:rPr lang="en-US" sz="2000">
              <a:latin typeface="+mj-lt"/>
            </a:rPr>
            <a:t>STEP 01</a:t>
          </a:r>
          <a:endParaRPr lang="en-IN" sz="2000">
            <a:latin typeface="+mj-lt"/>
          </a:endParaRPr>
        </a:p>
      </dgm:t>
    </dgm:pt>
    <dgm:pt modelId="{05D0F318-7E5B-475C-BEAD-CBD1F8DC6685}" type="parTrans" cxnId="{6519DF5D-A35E-4137-8F98-BAF789728659}">
      <dgm:prSet/>
      <dgm:spPr/>
      <dgm:t>
        <a:bodyPr/>
        <a:lstStyle/>
        <a:p>
          <a:endParaRPr lang="en-IN"/>
        </a:p>
      </dgm:t>
    </dgm:pt>
    <dgm:pt modelId="{A9B081B6-6AA7-4F02-8CC9-2706195F474D}" type="sibTrans" cxnId="{6519DF5D-A35E-4137-8F98-BAF789728659}">
      <dgm:prSet/>
      <dgm:spPr/>
      <dgm:t>
        <a:bodyPr/>
        <a:lstStyle/>
        <a:p>
          <a:endParaRPr lang="en-IN"/>
        </a:p>
      </dgm:t>
    </dgm:pt>
    <dgm:pt modelId="{C67BD633-9226-4591-B01B-177C9F46C634}">
      <dgm:prSet phldrT="[Text]" custT="1"/>
      <dgm:spPr/>
      <dgm:t>
        <a:bodyPr/>
        <a:lstStyle/>
        <a:p>
          <a:r>
            <a:rPr lang="en-US" sz="2000">
              <a:latin typeface="+mj-lt"/>
            </a:rPr>
            <a:t>DATA COLLECTION</a:t>
          </a:r>
          <a:endParaRPr lang="en-IN" sz="2000">
            <a:latin typeface="+mj-lt"/>
          </a:endParaRPr>
        </a:p>
      </dgm:t>
    </dgm:pt>
    <dgm:pt modelId="{3581A044-7C9B-449E-8407-11B80AA0A9EC}" type="parTrans" cxnId="{EF892293-E536-43D9-8FE9-2D22B0156FA3}">
      <dgm:prSet/>
      <dgm:spPr/>
      <dgm:t>
        <a:bodyPr/>
        <a:lstStyle/>
        <a:p>
          <a:endParaRPr lang="en-IN"/>
        </a:p>
      </dgm:t>
    </dgm:pt>
    <dgm:pt modelId="{7CAB1341-20DB-417A-B659-7F2DEFB99D15}" type="sibTrans" cxnId="{EF892293-E536-43D9-8FE9-2D22B0156FA3}">
      <dgm:prSet/>
      <dgm:spPr/>
      <dgm:t>
        <a:bodyPr/>
        <a:lstStyle/>
        <a:p>
          <a:endParaRPr lang="en-IN"/>
        </a:p>
      </dgm:t>
    </dgm:pt>
    <dgm:pt modelId="{4CD5678E-7414-4203-95B5-A5E450FC47E4}">
      <dgm:prSet phldrT="[Text]" custT="1"/>
      <dgm:spPr/>
      <dgm:t>
        <a:bodyPr/>
        <a:lstStyle/>
        <a:p>
          <a:r>
            <a:rPr lang="en-US" sz="1600">
              <a:latin typeface="+mj-lt"/>
            </a:rPr>
            <a:t>Source: GWAS Catalog</a:t>
          </a:r>
          <a:endParaRPr lang="en-IN" sz="1600">
            <a:latin typeface="+mj-lt"/>
          </a:endParaRPr>
        </a:p>
      </dgm:t>
    </dgm:pt>
    <dgm:pt modelId="{ACB67B60-3C2F-4568-80FF-8C6673BD2461}" type="parTrans" cxnId="{70063F1D-B868-4164-8DE0-0C3313204900}">
      <dgm:prSet/>
      <dgm:spPr/>
      <dgm:t>
        <a:bodyPr/>
        <a:lstStyle/>
        <a:p>
          <a:endParaRPr lang="en-IN"/>
        </a:p>
      </dgm:t>
    </dgm:pt>
    <dgm:pt modelId="{C5F76380-EE9C-422C-B2AD-80B17F357893}" type="sibTrans" cxnId="{70063F1D-B868-4164-8DE0-0C3313204900}">
      <dgm:prSet/>
      <dgm:spPr/>
      <dgm:t>
        <a:bodyPr/>
        <a:lstStyle/>
        <a:p>
          <a:endParaRPr lang="en-IN"/>
        </a:p>
      </dgm:t>
    </dgm:pt>
    <dgm:pt modelId="{BCB5ECDE-E2FA-41BE-B984-FE1A5A8FE8F8}">
      <dgm:prSet phldrT="[Text]" custT="1"/>
      <dgm:spPr/>
      <dgm:t>
        <a:bodyPr/>
        <a:lstStyle/>
        <a:p>
          <a:r>
            <a:rPr lang="en-US" sz="2000">
              <a:latin typeface="+mj-lt"/>
            </a:rPr>
            <a:t>STEP 02</a:t>
          </a:r>
          <a:endParaRPr lang="en-IN" sz="2000">
            <a:latin typeface="+mj-lt"/>
          </a:endParaRPr>
        </a:p>
      </dgm:t>
    </dgm:pt>
    <dgm:pt modelId="{4DEFC077-0288-427D-8BCD-6CC9342CEF63}" type="parTrans" cxnId="{BA7165E4-77C0-42CC-B144-9477117BA166}">
      <dgm:prSet/>
      <dgm:spPr/>
      <dgm:t>
        <a:bodyPr/>
        <a:lstStyle/>
        <a:p>
          <a:endParaRPr lang="en-IN"/>
        </a:p>
      </dgm:t>
    </dgm:pt>
    <dgm:pt modelId="{B6101C4C-BA95-4CCF-BC15-E10AD607AE4D}" type="sibTrans" cxnId="{BA7165E4-77C0-42CC-B144-9477117BA166}">
      <dgm:prSet/>
      <dgm:spPr/>
      <dgm:t>
        <a:bodyPr/>
        <a:lstStyle/>
        <a:p>
          <a:endParaRPr lang="en-IN"/>
        </a:p>
      </dgm:t>
    </dgm:pt>
    <dgm:pt modelId="{B69D854B-BE84-4E2C-9303-A933055773DD}">
      <dgm:prSet phldrT="[Text]" custT="1"/>
      <dgm:spPr/>
      <dgm:t>
        <a:bodyPr/>
        <a:lstStyle/>
        <a:p>
          <a:r>
            <a:rPr lang="en-US" sz="2000">
              <a:latin typeface="+mj-lt"/>
            </a:rPr>
            <a:t>DATA PREPROCESSING</a:t>
          </a:r>
          <a:endParaRPr lang="en-IN" sz="2000">
            <a:latin typeface="+mj-lt"/>
          </a:endParaRPr>
        </a:p>
      </dgm:t>
    </dgm:pt>
    <dgm:pt modelId="{287D2BF4-8384-407A-BCC7-A9B323CFE089}" type="parTrans" cxnId="{D8407589-CCD2-4554-9A31-97C78A364DAC}">
      <dgm:prSet/>
      <dgm:spPr/>
      <dgm:t>
        <a:bodyPr/>
        <a:lstStyle/>
        <a:p>
          <a:endParaRPr lang="en-IN"/>
        </a:p>
      </dgm:t>
    </dgm:pt>
    <dgm:pt modelId="{25CF0AFE-34C3-443E-8C4A-3CD883255278}" type="sibTrans" cxnId="{D8407589-CCD2-4554-9A31-97C78A364DAC}">
      <dgm:prSet/>
      <dgm:spPr/>
      <dgm:t>
        <a:bodyPr/>
        <a:lstStyle/>
        <a:p>
          <a:endParaRPr lang="en-IN"/>
        </a:p>
      </dgm:t>
    </dgm:pt>
    <dgm:pt modelId="{8AF61646-F29F-4B4A-AC35-464FC87C91AE}">
      <dgm:prSet phldrT="[Text]" custT="1"/>
      <dgm:spPr/>
      <dgm:t>
        <a:bodyPr/>
        <a:lstStyle/>
        <a:p>
          <a:r>
            <a:rPr lang="en-US" sz="1600">
              <a:latin typeface="+mj-lt"/>
            </a:rPr>
            <a:t>Data Cleaning: Remove duplicates, fill missing value</a:t>
          </a:r>
          <a:endParaRPr lang="en-IN" sz="1600">
            <a:latin typeface="+mj-lt"/>
          </a:endParaRPr>
        </a:p>
      </dgm:t>
    </dgm:pt>
    <dgm:pt modelId="{F41ABEFB-97B2-4459-90C8-B915280FCC24}" type="parTrans" cxnId="{494028C6-6744-487B-B1A2-72D1CE3C1B7C}">
      <dgm:prSet/>
      <dgm:spPr/>
      <dgm:t>
        <a:bodyPr/>
        <a:lstStyle/>
        <a:p>
          <a:endParaRPr lang="en-IN"/>
        </a:p>
      </dgm:t>
    </dgm:pt>
    <dgm:pt modelId="{70DDF707-7599-4E00-B325-3AEE80FEF30F}" type="sibTrans" cxnId="{494028C6-6744-487B-B1A2-72D1CE3C1B7C}">
      <dgm:prSet/>
      <dgm:spPr/>
      <dgm:t>
        <a:bodyPr/>
        <a:lstStyle/>
        <a:p>
          <a:endParaRPr lang="en-IN"/>
        </a:p>
      </dgm:t>
    </dgm:pt>
    <dgm:pt modelId="{94E2F1AC-A0CC-4A7A-B0C3-EBFDCEF58E65}">
      <dgm:prSet phldrT="[Text]" custT="1"/>
      <dgm:spPr/>
      <dgm:t>
        <a:bodyPr/>
        <a:lstStyle/>
        <a:p>
          <a:r>
            <a:rPr lang="en-US" sz="2000">
              <a:latin typeface="+mj-lt"/>
            </a:rPr>
            <a:t>STEP 03</a:t>
          </a:r>
          <a:endParaRPr lang="en-IN" sz="2000">
            <a:latin typeface="+mj-lt"/>
          </a:endParaRPr>
        </a:p>
      </dgm:t>
    </dgm:pt>
    <dgm:pt modelId="{BA3F7D4C-BBD5-4677-B4DB-E23276F14A9F}" type="parTrans" cxnId="{18B5F5B7-3E7F-4B16-8343-447535E6FC0C}">
      <dgm:prSet/>
      <dgm:spPr/>
      <dgm:t>
        <a:bodyPr/>
        <a:lstStyle/>
        <a:p>
          <a:endParaRPr lang="en-IN"/>
        </a:p>
      </dgm:t>
    </dgm:pt>
    <dgm:pt modelId="{8C45956F-A4CC-455F-89DB-A347395B4E6A}" type="sibTrans" cxnId="{18B5F5B7-3E7F-4B16-8343-447535E6FC0C}">
      <dgm:prSet/>
      <dgm:spPr/>
      <dgm:t>
        <a:bodyPr/>
        <a:lstStyle/>
        <a:p>
          <a:endParaRPr lang="en-IN"/>
        </a:p>
      </dgm:t>
    </dgm:pt>
    <dgm:pt modelId="{0DE2231D-BCEA-49B1-BCE1-CCA9CF404273}">
      <dgm:prSet phldrT="[Text]" custT="1"/>
      <dgm:spPr/>
      <dgm:t>
        <a:bodyPr/>
        <a:lstStyle/>
        <a:p>
          <a:r>
            <a:rPr lang="en-US" sz="2000">
              <a:latin typeface="+mj-lt"/>
            </a:rPr>
            <a:t>MODEL DEVELOPMENT</a:t>
          </a:r>
          <a:endParaRPr lang="en-IN" sz="2000">
            <a:latin typeface="+mj-lt"/>
          </a:endParaRPr>
        </a:p>
      </dgm:t>
    </dgm:pt>
    <dgm:pt modelId="{43B9C5AF-5983-4585-B1E1-688BAF915A1E}" type="parTrans" cxnId="{C5748E7C-6BE2-41A5-A26B-D5F13A4F6B09}">
      <dgm:prSet/>
      <dgm:spPr/>
      <dgm:t>
        <a:bodyPr/>
        <a:lstStyle/>
        <a:p>
          <a:endParaRPr lang="en-IN"/>
        </a:p>
      </dgm:t>
    </dgm:pt>
    <dgm:pt modelId="{6D7B3AB5-235C-48C1-827B-E2B80BA2DFAB}" type="sibTrans" cxnId="{C5748E7C-6BE2-41A5-A26B-D5F13A4F6B09}">
      <dgm:prSet/>
      <dgm:spPr/>
      <dgm:t>
        <a:bodyPr/>
        <a:lstStyle/>
        <a:p>
          <a:endParaRPr lang="en-IN"/>
        </a:p>
      </dgm:t>
    </dgm:pt>
    <dgm:pt modelId="{6581206B-57A7-45EC-BEB2-0D643177222F}">
      <dgm:prSet phldrT="[Text]" custT="1"/>
      <dgm:spPr/>
      <dgm:t>
        <a:bodyPr/>
        <a:lstStyle/>
        <a:p>
          <a:r>
            <a:rPr lang="en-US" sz="1600" err="1">
              <a:latin typeface="+mj-lt"/>
            </a:rPr>
            <a:t>XGBoost</a:t>
          </a:r>
          <a:r>
            <a:rPr lang="en-US" sz="1600">
              <a:latin typeface="+mj-lt"/>
            </a:rPr>
            <a:t>:  Train, Tune, Validate.</a:t>
          </a:r>
          <a:endParaRPr lang="en-IN" sz="1600">
            <a:latin typeface="+mj-lt"/>
          </a:endParaRPr>
        </a:p>
      </dgm:t>
    </dgm:pt>
    <dgm:pt modelId="{04385AE0-86CF-4A1B-897E-849E7395A3F1}" type="parTrans" cxnId="{FCD2C17D-D0BF-4449-9C36-89439BC01150}">
      <dgm:prSet/>
      <dgm:spPr/>
      <dgm:t>
        <a:bodyPr/>
        <a:lstStyle/>
        <a:p>
          <a:endParaRPr lang="en-IN"/>
        </a:p>
      </dgm:t>
    </dgm:pt>
    <dgm:pt modelId="{60B4A28F-D662-4266-8AF9-A55C9C813632}" type="sibTrans" cxnId="{FCD2C17D-D0BF-4449-9C36-89439BC01150}">
      <dgm:prSet/>
      <dgm:spPr/>
      <dgm:t>
        <a:bodyPr/>
        <a:lstStyle/>
        <a:p>
          <a:endParaRPr lang="en-IN"/>
        </a:p>
      </dgm:t>
    </dgm:pt>
    <dgm:pt modelId="{B39EEEB3-293C-4E40-8791-042227277DD8}">
      <dgm:prSet phldrT="[Text]" custT="1"/>
      <dgm:spPr/>
      <dgm:t>
        <a:bodyPr/>
        <a:lstStyle/>
        <a:p>
          <a:r>
            <a:rPr lang="en-US" sz="1600">
              <a:latin typeface="+mj-lt"/>
            </a:rPr>
            <a:t>Dashboard: Real-time, Risk charts, reports</a:t>
          </a:r>
          <a:endParaRPr lang="en-IN" sz="1600">
            <a:latin typeface="+mj-lt"/>
          </a:endParaRPr>
        </a:p>
      </dgm:t>
    </dgm:pt>
    <dgm:pt modelId="{712F4FA7-2FC5-4A5E-9F01-F8B7888E4577}" type="parTrans" cxnId="{A2D5C320-12FE-4375-8E74-573BD8301D95}">
      <dgm:prSet/>
      <dgm:spPr/>
      <dgm:t>
        <a:bodyPr/>
        <a:lstStyle/>
        <a:p>
          <a:endParaRPr lang="en-IN"/>
        </a:p>
      </dgm:t>
    </dgm:pt>
    <dgm:pt modelId="{C553E17C-65C7-4253-B9C2-AB716B3DBFB6}" type="sibTrans" cxnId="{A2D5C320-12FE-4375-8E74-573BD8301D95}">
      <dgm:prSet/>
      <dgm:spPr/>
      <dgm:t>
        <a:bodyPr/>
        <a:lstStyle/>
        <a:p>
          <a:endParaRPr lang="en-IN"/>
        </a:p>
      </dgm:t>
    </dgm:pt>
    <dgm:pt modelId="{8F9BE217-9F99-4F1D-B077-27B944E881C9}">
      <dgm:prSet phldrT="[Text]" custT="1"/>
      <dgm:spPr/>
      <dgm:t>
        <a:bodyPr/>
        <a:lstStyle/>
        <a:p>
          <a:r>
            <a:rPr lang="en-US" sz="2000">
              <a:latin typeface="+mj-lt"/>
            </a:rPr>
            <a:t>STEP 04</a:t>
          </a:r>
          <a:endParaRPr lang="en-IN" sz="2000">
            <a:latin typeface="+mj-lt"/>
          </a:endParaRPr>
        </a:p>
      </dgm:t>
    </dgm:pt>
    <dgm:pt modelId="{34DC1E8D-3382-48B7-92D2-BF910F0F3B78}" type="parTrans" cxnId="{C109ADF2-2AFC-4A05-8283-E54A440368B3}">
      <dgm:prSet/>
      <dgm:spPr/>
      <dgm:t>
        <a:bodyPr/>
        <a:lstStyle/>
        <a:p>
          <a:endParaRPr lang="en-IN"/>
        </a:p>
      </dgm:t>
    </dgm:pt>
    <dgm:pt modelId="{4D182456-F4E3-4D99-99A2-331D833F24D8}" type="sibTrans" cxnId="{C109ADF2-2AFC-4A05-8283-E54A440368B3}">
      <dgm:prSet/>
      <dgm:spPr/>
      <dgm:t>
        <a:bodyPr/>
        <a:lstStyle/>
        <a:p>
          <a:endParaRPr lang="en-IN"/>
        </a:p>
      </dgm:t>
    </dgm:pt>
    <dgm:pt modelId="{79B5AD51-8A4B-4767-BFF9-A3252573DCD2}">
      <dgm:prSet phldrT="[Text]" custT="1"/>
      <dgm:spPr/>
      <dgm:t>
        <a:bodyPr/>
        <a:lstStyle/>
        <a:p>
          <a:r>
            <a:rPr lang="en-US" sz="2000">
              <a:latin typeface="+mj-lt"/>
            </a:rPr>
            <a:t>MODEL EVALUATION</a:t>
          </a:r>
          <a:endParaRPr lang="en-IN" sz="2000">
            <a:latin typeface="+mj-lt"/>
          </a:endParaRPr>
        </a:p>
      </dgm:t>
    </dgm:pt>
    <dgm:pt modelId="{EE608EE2-6246-4BB2-98F1-1D7E4F3DD55F}" type="parTrans" cxnId="{4A0C0A20-0E09-411E-B4E9-ADE7A6046970}">
      <dgm:prSet/>
      <dgm:spPr/>
      <dgm:t>
        <a:bodyPr/>
        <a:lstStyle/>
        <a:p>
          <a:endParaRPr lang="en-IN"/>
        </a:p>
      </dgm:t>
    </dgm:pt>
    <dgm:pt modelId="{13992894-0516-411D-9E29-461DF8B4F781}" type="sibTrans" cxnId="{4A0C0A20-0E09-411E-B4E9-ADE7A6046970}">
      <dgm:prSet/>
      <dgm:spPr/>
      <dgm:t>
        <a:bodyPr/>
        <a:lstStyle/>
        <a:p>
          <a:endParaRPr lang="en-IN"/>
        </a:p>
      </dgm:t>
    </dgm:pt>
    <dgm:pt modelId="{C46D6150-7234-4E2B-9A7F-6B39E81765CA}">
      <dgm:prSet phldrT="[Text]" custT="1"/>
      <dgm:spPr/>
      <dgm:t>
        <a:bodyPr/>
        <a:lstStyle/>
        <a:p>
          <a:r>
            <a:rPr lang="en-US" sz="1600">
              <a:latin typeface="+mj-lt"/>
            </a:rPr>
            <a:t>Performance Metrics: Accuracy, Precision, Recall, F1-score</a:t>
          </a:r>
          <a:endParaRPr lang="en-IN" sz="1600">
            <a:latin typeface="+mj-lt"/>
          </a:endParaRPr>
        </a:p>
      </dgm:t>
    </dgm:pt>
    <dgm:pt modelId="{464A2112-6D23-44F6-B1CD-E8DCBDBA6856}" type="parTrans" cxnId="{9290B5BF-D6A9-451F-9F19-B74F2D2CDE79}">
      <dgm:prSet/>
      <dgm:spPr/>
      <dgm:t>
        <a:bodyPr/>
        <a:lstStyle/>
        <a:p>
          <a:endParaRPr lang="en-IN"/>
        </a:p>
      </dgm:t>
    </dgm:pt>
    <dgm:pt modelId="{4F2929E4-6CE3-4EF4-A533-18060E793F47}" type="sibTrans" cxnId="{9290B5BF-D6A9-451F-9F19-B74F2D2CDE79}">
      <dgm:prSet/>
      <dgm:spPr/>
      <dgm:t>
        <a:bodyPr/>
        <a:lstStyle/>
        <a:p>
          <a:endParaRPr lang="en-IN"/>
        </a:p>
      </dgm:t>
    </dgm:pt>
    <dgm:pt modelId="{FBAEFCD9-8BAC-4363-8300-C059AC5113B3}">
      <dgm:prSet phldrT="[Text]" custT="1"/>
      <dgm:spPr/>
      <dgm:t>
        <a:bodyPr/>
        <a:lstStyle/>
        <a:p>
          <a:r>
            <a:rPr lang="en-US" sz="2000">
              <a:latin typeface="+mj-lt"/>
            </a:rPr>
            <a:t>STEP 05</a:t>
          </a:r>
          <a:endParaRPr lang="en-IN" sz="2000">
            <a:latin typeface="+mj-lt"/>
          </a:endParaRPr>
        </a:p>
      </dgm:t>
    </dgm:pt>
    <dgm:pt modelId="{86261BEC-53BE-4573-B0EB-02E904C28EBA}" type="parTrans" cxnId="{AFFAEC84-4D58-4B8C-821E-7ADCC2C96657}">
      <dgm:prSet/>
      <dgm:spPr/>
      <dgm:t>
        <a:bodyPr/>
        <a:lstStyle/>
        <a:p>
          <a:endParaRPr lang="en-IN"/>
        </a:p>
      </dgm:t>
    </dgm:pt>
    <dgm:pt modelId="{7A6E2E76-C469-46A7-A690-96A8D0357438}" type="sibTrans" cxnId="{AFFAEC84-4D58-4B8C-821E-7ADCC2C96657}">
      <dgm:prSet/>
      <dgm:spPr/>
      <dgm:t>
        <a:bodyPr/>
        <a:lstStyle/>
        <a:p>
          <a:endParaRPr lang="en-IN"/>
        </a:p>
      </dgm:t>
    </dgm:pt>
    <dgm:pt modelId="{C86CABA9-B6B1-46B0-AEED-41F9576B4920}">
      <dgm:prSet phldrT="[Text]" custT="1"/>
      <dgm:spPr/>
      <dgm:t>
        <a:bodyPr/>
        <a:lstStyle/>
        <a:p>
          <a:r>
            <a:rPr lang="en-US" sz="2000">
              <a:latin typeface="+mj-lt"/>
            </a:rPr>
            <a:t>DASHBOARD &amp; ETHICAL CONSIDERATION</a:t>
          </a:r>
          <a:endParaRPr lang="en-IN" sz="2000">
            <a:latin typeface="+mj-lt"/>
          </a:endParaRPr>
        </a:p>
      </dgm:t>
    </dgm:pt>
    <dgm:pt modelId="{3C2DD166-446F-4FD1-A057-E9319BFB2B75}" type="parTrans" cxnId="{EDBACAD1-BCE4-4378-9C6A-832F9DA300AE}">
      <dgm:prSet/>
      <dgm:spPr/>
      <dgm:t>
        <a:bodyPr/>
        <a:lstStyle/>
        <a:p>
          <a:endParaRPr lang="en-IN"/>
        </a:p>
      </dgm:t>
    </dgm:pt>
    <dgm:pt modelId="{79B6CA00-053E-470D-BF7C-B2AE5F842137}" type="sibTrans" cxnId="{EDBACAD1-BCE4-4378-9C6A-832F9DA300AE}">
      <dgm:prSet/>
      <dgm:spPr/>
      <dgm:t>
        <a:bodyPr/>
        <a:lstStyle/>
        <a:p>
          <a:endParaRPr lang="en-IN"/>
        </a:p>
      </dgm:t>
    </dgm:pt>
    <dgm:pt modelId="{B82FDB2C-9CCD-401A-8B61-0925CE20C711}">
      <dgm:prSet phldrT="[Text]" custT="1"/>
      <dgm:spPr/>
      <dgm:t>
        <a:bodyPr/>
        <a:lstStyle/>
        <a:p>
          <a:pPr>
            <a:buFont typeface="Arial" panose="020B0604020202020204" pitchFamily="34" charset="0"/>
            <a:buChar char="•"/>
          </a:pPr>
          <a:r>
            <a:rPr lang="en-US" sz="1600">
              <a:latin typeface="+mj-lt"/>
            </a:rPr>
            <a:t>Dataset Includes: Bipolar Disorder, Epilepsy, Congenital Heart Disease and Parkinson’s Disease.</a:t>
          </a:r>
          <a:endParaRPr lang="en-IN" sz="1600">
            <a:latin typeface="+mj-lt"/>
          </a:endParaRPr>
        </a:p>
      </dgm:t>
    </dgm:pt>
    <dgm:pt modelId="{932E1A3E-F5CB-44C8-8B8B-EA6890F16945}" type="parTrans" cxnId="{89003F4B-7389-4C46-90BA-7BA72B82B14C}">
      <dgm:prSet/>
      <dgm:spPr/>
      <dgm:t>
        <a:bodyPr/>
        <a:lstStyle/>
        <a:p>
          <a:endParaRPr lang="en-IN"/>
        </a:p>
      </dgm:t>
    </dgm:pt>
    <dgm:pt modelId="{630B48EF-0D0B-4F00-B9AE-103B0E60A828}" type="sibTrans" cxnId="{89003F4B-7389-4C46-90BA-7BA72B82B14C}">
      <dgm:prSet/>
      <dgm:spPr/>
      <dgm:t>
        <a:bodyPr/>
        <a:lstStyle/>
        <a:p>
          <a:endParaRPr lang="en-IN"/>
        </a:p>
      </dgm:t>
    </dgm:pt>
    <dgm:pt modelId="{113C6BF1-1056-4F8A-9CFD-760191AEBB5B}">
      <dgm:prSet phldrT="[Text]" custT="1"/>
      <dgm:spPr/>
      <dgm:t>
        <a:bodyPr/>
        <a:lstStyle/>
        <a:p>
          <a:r>
            <a:rPr lang="en-US" sz="1600">
              <a:latin typeface="+mj-lt"/>
            </a:rPr>
            <a:t>Feature Selection: Identify key genetic markers</a:t>
          </a:r>
          <a:endParaRPr lang="en-IN" sz="1600">
            <a:latin typeface="+mj-lt"/>
          </a:endParaRPr>
        </a:p>
      </dgm:t>
    </dgm:pt>
    <dgm:pt modelId="{B36DC135-D533-49C5-9AF4-25292DDD6156}" type="parTrans" cxnId="{16FB508E-C90B-495B-BD6E-6003982C7CD9}">
      <dgm:prSet/>
      <dgm:spPr/>
      <dgm:t>
        <a:bodyPr/>
        <a:lstStyle/>
        <a:p>
          <a:endParaRPr lang="en-IN"/>
        </a:p>
      </dgm:t>
    </dgm:pt>
    <dgm:pt modelId="{12099095-87D8-4B2C-BC98-69D7D87450CA}" type="sibTrans" cxnId="{16FB508E-C90B-495B-BD6E-6003982C7CD9}">
      <dgm:prSet/>
      <dgm:spPr/>
      <dgm:t>
        <a:bodyPr/>
        <a:lstStyle/>
        <a:p>
          <a:endParaRPr lang="en-IN"/>
        </a:p>
      </dgm:t>
    </dgm:pt>
    <dgm:pt modelId="{AE0C967A-8F8C-4222-9583-30BFC73E759A}">
      <dgm:prSet phldrT="[Text]" custT="1"/>
      <dgm:spPr/>
      <dgm:t>
        <a:bodyPr/>
        <a:lstStyle/>
        <a:p>
          <a:r>
            <a:rPr lang="en-US" sz="1600">
              <a:latin typeface="+mj-lt"/>
            </a:rPr>
            <a:t>Feature Engineering: Encode &amp; normalize data</a:t>
          </a:r>
          <a:endParaRPr lang="en-IN" sz="1600">
            <a:latin typeface="+mj-lt"/>
          </a:endParaRPr>
        </a:p>
      </dgm:t>
    </dgm:pt>
    <dgm:pt modelId="{AA686298-9A11-44A5-9D0E-14E088203B34}" type="parTrans" cxnId="{38855DE3-33B9-4CE1-A028-AD085264A3EB}">
      <dgm:prSet/>
      <dgm:spPr/>
      <dgm:t>
        <a:bodyPr/>
        <a:lstStyle/>
        <a:p>
          <a:endParaRPr lang="en-IN"/>
        </a:p>
      </dgm:t>
    </dgm:pt>
    <dgm:pt modelId="{5DCA9474-F10B-4B7F-973F-0758100EA529}" type="sibTrans" cxnId="{38855DE3-33B9-4CE1-A028-AD085264A3EB}">
      <dgm:prSet/>
      <dgm:spPr/>
      <dgm:t>
        <a:bodyPr/>
        <a:lstStyle/>
        <a:p>
          <a:endParaRPr lang="en-IN"/>
        </a:p>
      </dgm:t>
    </dgm:pt>
    <dgm:pt modelId="{F641C97C-6D48-43CF-9023-E0FCDE8A9554}">
      <dgm:prSet phldrT="[Text]" custT="1"/>
      <dgm:spPr/>
      <dgm:t>
        <a:bodyPr/>
        <a:lstStyle/>
        <a:p>
          <a:r>
            <a:rPr lang="en-US" sz="1600">
              <a:latin typeface="+mj-lt"/>
            </a:rPr>
            <a:t>Selected model by performance</a:t>
          </a:r>
          <a:endParaRPr lang="en-IN" sz="1600">
            <a:latin typeface="+mj-lt"/>
          </a:endParaRPr>
        </a:p>
      </dgm:t>
    </dgm:pt>
    <dgm:pt modelId="{BC80D5B2-186E-43E2-9C50-79DEA1630362}" type="parTrans" cxnId="{C605667E-B6E0-4BD5-8C9C-95520A354C7F}">
      <dgm:prSet/>
      <dgm:spPr/>
      <dgm:t>
        <a:bodyPr/>
        <a:lstStyle/>
        <a:p>
          <a:endParaRPr lang="en-IN"/>
        </a:p>
      </dgm:t>
    </dgm:pt>
    <dgm:pt modelId="{D4C3235D-AFDD-44F1-9628-5D070B19FE6F}" type="sibTrans" cxnId="{C605667E-B6E0-4BD5-8C9C-95520A354C7F}">
      <dgm:prSet/>
      <dgm:spPr/>
      <dgm:t>
        <a:bodyPr/>
        <a:lstStyle/>
        <a:p>
          <a:endParaRPr lang="en-IN"/>
        </a:p>
      </dgm:t>
    </dgm:pt>
    <dgm:pt modelId="{4F5EA17C-949A-4A24-B480-D2B4BBC2C5E7}">
      <dgm:prSet phldrT="[Text]" custT="1"/>
      <dgm:spPr/>
      <dgm:t>
        <a:bodyPr/>
        <a:lstStyle/>
        <a:p>
          <a:r>
            <a:rPr lang="en-US" sz="1600">
              <a:latin typeface="+mj-lt"/>
            </a:rPr>
            <a:t>Ethics: Privacy, Fairness, Explainability</a:t>
          </a:r>
          <a:endParaRPr lang="en-IN" sz="1600">
            <a:latin typeface="+mj-lt"/>
          </a:endParaRPr>
        </a:p>
      </dgm:t>
    </dgm:pt>
    <dgm:pt modelId="{B82F4E09-8260-4B9C-822F-1FD194F9DADF}" type="parTrans" cxnId="{DF8BE22B-4098-4A88-B1D1-DAD9D972EC3A}">
      <dgm:prSet/>
      <dgm:spPr/>
      <dgm:t>
        <a:bodyPr/>
        <a:lstStyle/>
        <a:p>
          <a:endParaRPr lang="en-IN"/>
        </a:p>
      </dgm:t>
    </dgm:pt>
    <dgm:pt modelId="{398BF298-A504-4CBA-B537-DC545E01EF1A}" type="sibTrans" cxnId="{DF8BE22B-4098-4A88-B1D1-DAD9D972EC3A}">
      <dgm:prSet/>
      <dgm:spPr/>
      <dgm:t>
        <a:bodyPr/>
        <a:lstStyle/>
        <a:p>
          <a:endParaRPr lang="en-IN"/>
        </a:p>
      </dgm:t>
    </dgm:pt>
    <dgm:pt modelId="{88A958A7-0B9B-4C32-AE9F-C6E01C98B758}">
      <dgm:prSet phldrT="[Text]" custT="1"/>
      <dgm:spPr/>
      <dgm:t>
        <a:bodyPr/>
        <a:lstStyle/>
        <a:p>
          <a:pPr>
            <a:buFont typeface="Arial" panose="020B0604020202020204" pitchFamily="34" charset="0"/>
            <a:buChar char="•"/>
          </a:pPr>
          <a:r>
            <a:rPr lang="en-IN" sz="1600">
              <a:latin typeface="+mj-lt"/>
            </a:rPr>
            <a:t>Attributes: riskAllele,pValue,riskFrequency,OR-value,beta,map_genes,efoTraits</a:t>
          </a:r>
          <a:br>
            <a:rPr lang="en-US" sz="1600">
              <a:latin typeface="+mj-lt"/>
            </a:rPr>
          </a:br>
          <a:endParaRPr lang="en-IN" sz="1600">
            <a:latin typeface="+mj-lt"/>
          </a:endParaRPr>
        </a:p>
      </dgm:t>
    </dgm:pt>
    <dgm:pt modelId="{ECC97DBA-63B1-4548-8BA2-D1BBBA81D27E}" type="parTrans" cxnId="{A53A2493-8ACD-4DA9-8511-166ED0BB262D}">
      <dgm:prSet/>
      <dgm:spPr/>
      <dgm:t>
        <a:bodyPr/>
        <a:lstStyle/>
        <a:p>
          <a:endParaRPr lang="en-IN"/>
        </a:p>
      </dgm:t>
    </dgm:pt>
    <dgm:pt modelId="{5572F5B7-9D2A-454A-9499-C8186A11C442}" type="sibTrans" cxnId="{A53A2493-8ACD-4DA9-8511-166ED0BB262D}">
      <dgm:prSet/>
      <dgm:spPr/>
      <dgm:t>
        <a:bodyPr/>
        <a:lstStyle/>
        <a:p>
          <a:endParaRPr lang="en-IN"/>
        </a:p>
      </dgm:t>
    </dgm:pt>
    <dgm:pt modelId="{CCB2C83C-42E9-4BDA-8B4A-080AEFC9081C}" type="pres">
      <dgm:prSet presAssocID="{0A97491F-271E-46A4-A3BD-36077C2D3BAC}" presName="Name0" presStyleCnt="0">
        <dgm:presLayoutVars>
          <dgm:chMax/>
          <dgm:chPref val="3"/>
          <dgm:dir/>
          <dgm:animOne val="branch"/>
          <dgm:animLvl val="lvl"/>
        </dgm:presLayoutVars>
      </dgm:prSet>
      <dgm:spPr/>
    </dgm:pt>
    <dgm:pt modelId="{9CB92DC6-BB61-4FF7-AADB-D7F7B3775D05}" type="pres">
      <dgm:prSet presAssocID="{3274298A-F8F6-44EE-B721-9C1B1EEBEB45}" presName="composite" presStyleCnt="0"/>
      <dgm:spPr/>
    </dgm:pt>
    <dgm:pt modelId="{74270E33-D968-4BAC-8735-836E3A263D16}" type="pres">
      <dgm:prSet presAssocID="{3274298A-F8F6-44EE-B721-9C1B1EEBEB45}" presName="FirstChild" presStyleLbl="revTx" presStyleIdx="0" presStyleCnt="10">
        <dgm:presLayoutVars>
          <dgm:chMax val="0"/>
          <dgm:chPref val="0"/>
          <dgm:bulletEnabled val="1"/>
        </dgm:presLayoutVars>
      </dgm:prSet>
      <dgm:spPr/>
    </dgm:pt>
    <dgm:pt modelId="{D7F24E02-DAAA-4DFE-AE9E-C0EFED970908}" type="pres">
      <dgm:prSet presAssocID="{3274298A-F8F6-44EE-B721-9C1B1EEBEB45}" presName="Parent" presStyleLbl="alignNode1" presStyleIdx="0" presStyleCnt="5" custLinFactNeighborX="1466" custLinFactNeighborY="1506">
        <dgm:presLayoutVars>
          <dgm:chMax val="3"/>
          <dgm:chPref val="3"/>
          <dgm:bulletEnabled val="1"/>
        </dgm:presLayoutVars>
      </dgm:prSet>
      <dgm:spPr/>
    </dgm:pt>
    <dgm:pt modelId="{C77EF722-A78F-4D17-9C12-343E08D73AA0}" type="pres">
      <dgm:prSet presAssocID="{3274298A-F8F6-44EE-B721-9C1B1EEBEB45}" presName="Accent" presStyleLbl="parChTrans1D1" presStyleIdx="0" presStyleCnt="5"/>
      <dgm:spPr/>
    </dgm:pt>
    <dgm:pt modelId="{80D30398-7C14-43F0-BB04-C7DF7E17A95A}" type="pres">
      <dgm:prSet presAssocID="{3274298A-F8F6-44EE-B721-9C1B1EEBEB45}" presName="Child" presStyleLbl="revTx" presStyleIdx="1" presStyleCnt="10">
        <dgm:presLayoutVars>
          <dgm:chMax val="0"/>
          <dgm:chPref val="0"/>
          <dgm:bulletEnabled val="1"/>
        </dgm:presLayoutVars>
      </dgm:prSet>
      <dgm:spPr/>
    </dgm:pt>
    <dgm:pt modelId="{1662DF16-154B-4E3F-91F1-B534FC762F5C}" type="pres">
      <dgm:prSet presAssocID="{A9B081B6-6AA7-4F02-8CC9-2706195F474D}" presName="sibTrans" presStyleCnt="0"/>
      <dgm:spPr/>
    </dgm:pt>
    <dgm:pt modelId="{874D0F17-FB70-409F-B9A2-B50F64C65187}" type="pres">
      <dgm:prSet presAssocID="{BCB5ECDE-E2FA-41BE-B984-FE1A5A8FE8F8}" presName="composite" presStyleCnt="0"/>
      <dgm:spPr/>
    </dgm:pt>
    <dgm:pt modelId="{FDC9936B-8680-4081-A3B6-84082AD45C5A}" type="pres">
      <dgm:prSet presAssocID="{BCB5ECDE-E2FA-41BE-B984-FE1A5A8FE8F8}" presName="FirstChild" presStyleLbl="revTx" presStyleIdx="2" presStyleCnt="10">
        <dgm:presLayoutVars>
          <dgm:chMax val="0"/>
          <dgm:chPref val="0"/>
          <dgm:bulletEnabled val="1"/>
        </dgm:presLayoutVars>
      </dgm:prSet>
      <dgm:spPr/>
    </dgm:pt>
    <dgm:pt modelId="{AF071072-1F44-4F97-95A7-7AEF8A549DE6}" type="pres">
      <dgm:prSet presAssocID="{BCB5ECDE-E2FA-41BE-B984-FE1A5A8FE8F8}" presName="Parent" presStyleLbl="alignNode1" presStyleIdx="1" presStyleCnt="5">
        <dgm:presLayoutVars>
          <dgm:chMax val="3"/>
          <dgm:chPref val="3"/>
          <dgm:bulletEnabled val="1"/>
        </dgm:presLayoutVars>
      </dgm:prSet>
      <dgm:spPr/>
    </dgm:pt>
    <dgm:pt modelId="{C8C134AE-7DCB-4E63-A685-03A876077FF3}" type="pres">
      <dgm:prSet presAssocID="{BCB5ECDE-E2FA-41BE-B984-FE1A5A8FE8F8}" presName="Accent" presStyleLbl="parChTrans1D1" presStyleIdx="1" presStyleCnt="5"/>
      <dgm:spPr/>
    </dgm:pt>
    <dgm:pt modelId="{E89DFB8B-DB48-4CB2-BCA6-12FF8E6F7A7B}" type="pres">
      <dgm:prSet presAssocID="{BCB5ECDE-E2FA-41BE-B984-FE1A5A8FE8F8}" presName="Child" presStyleLbl="revTx" presStyleIdx="3" presStyleCnt="10" custLinFactY="2919" custLinFactNeighborX="-381" custLinFactNeighborY="100000">
        <dgm:presLayoutVars>
          <dgm:chMax val="0"/>
          <dgm:chPref val="0"/>
          <dgm:bulletEnabled val="1"/>
        </dgm:presLayoutVars>
      </dgm:prSet>
      <dgm:spPr/>
    </dgm:pt>
    <dgm:pt modelId="{E6C62475-4A07-40F1-863A-AB2120B3D258}" type="pres">
      <dgm:prSet presAssocID="{B6101C4C-BA95-4CCF-BC15-E10AD607AE4D}" presName="sibTrans" presStyleCnt="0"/>
      <dgm:spPr/>
    </dgm:pt>
    <dgm:pt modelId="{4EED0283-5E73-4986-959F-9C9126A58225}" type="pres">
      <dgm:prSet presAssocID="{94E2F1AC-A0CC-4A7A-B0C3-EBFDCEF58E65}" presName="composite" presStyleCnt="0"/>
      <dgm:spPr/>
    </dgm:pt>
    <dgm:pt modelId="{2BD29070-D460-4608-8920-68265F19F7CD}" type="pres">
      <dgm:prSet presAssocID="{94E2F1AC-A0CC-4A7A-B0C3-EBFDCEF58E65}" presName="FirstChild" presStyleLbl="revTx" presStyleIdx="4" presStyleCnt="10">
        <dgm:presLayoutVars>
          <dgm:chMax val="0"/>
          <dgm:chPref val="0"/>
          <dgm:bulletEnabled val="1"/>
        </dgm:presLayoutVars>
      </dgm:prSet>
      <dgm:spPr/>
    </dgm:pt>
    <dgm:pt modelId="{287BDA88-C9EF-43DF-8DEE-E46187FE5F50}" type="pres">
      <dgm:prSet presAssocID="{94E2F1AC-A0CC-4A7A-B0C3-EBFDCEF58E65}" presName="Parent" presStyleLbl="alignNode1" presStyleIdx="2" presStyleCnt="5">
        <dgm:presLayoutVars>
          <dgm:chMax val="3"/>
          <dgm:chPref val="3"/>
          <dgm:bulletEnabled val="1"/>
        </dgm:presLayoutVars>
      </dgm:prSet>
      <dgm:spPr/>
    </dgm:pt>
    <dgm:pt modelId="{38F2849B-D8AA-4A2B-A774-303CAB951621}" type="pres">
      <dgm:prSet presAssocID="{94E2F1AC-A0CC-4A7A-B0C3-EBFDCEF58E65}" presName="Accent" presStyleLbl="parChTrans1D1" presStyleIdx="2" presStyleCnt="5"/>
      <dgm:spPr/>
    </dgm:pt>
    <dgm:pt modelId="{CB2851BB-6342-4B23-B4D6-69950FE77CEF}" type="pres">
      <dgm:prSet presAssocID="{94E2F1AC-A0CC-4A7A-B0C3-EBFDCEF58E65}" presName="Child" presStyleLbl="revTx" presStyleIdx="5" presStyleCnt="10">
        <dgm:presLayoutVars>
          <dgm:chMax val="0"/>
          <dgm:chPref val="0"/>
          <dgm:bulletEnabled val="1"/>
        </dgm:presLayoutVars>
      </dgm:prSet>
      <dgm:spPr/>
    </dgm:pt>
    <dgm:pt modelId="{8D868B3E-E919-4B56-A974-BAAD6AE7F077}" type="pres">
      <dgm:prSet presAssocID="{8C45956F-A4CC-455F-89DB-A347395B4E6A}" presName="sibTrans" presStyleCnt="0"/>
      <dgm:spPr/>
    </dgm:pt>
    <dgm:pt modelId="{53E31AEB-9E9A-4B9C-AD4E-273F5D4E05E9}" type="pres">
      <dgm:prSet presAssocID="{8F9BE217-9F99-4F1D-B077-27B944E881C9}" presName="composite" presStyleCnt="0"/>
      <dgm:spPr/>
    </dgm:pt>
    <dgm:pt modelId="{DC6B2BB2-DACC-4846-B530-53CCCF21B85E}" type="pres">
      <dgm:prSet presAssocID="{8F9BE217-9F99-4F1D-B077-27B944E881C9}" presName="FirstChild" presStyleLbl="revTx" presStyleIdx="6" presStyleCnt="10">
        <dgm:presLayoutVars>
          <dgm:chMax val="0"/>
          <dgm:chPref val="0"/>
          <dgm:bulletEnabled val="1"/>
        </dgm:presLayoutVars>
      </dgm:prSet>
      <dgm:spPr/>
    </dgm:pt>
    <dgm:pt modelId="{1BF9FCD5-881C-4775-B78D-A7E0BE998723}" type="pres">
      <dgm:prSet presAssocID="{8F9BE217-9F99-4F1D-B077-27B944E881C9}" presName="Parent" presStyleLbl="alignNode1" presStyleIdx="3" presStyleCnt="5">
        <dgm:presLayoutVars>
          <dgm:chMax val="3"/>
          <dgm:chPref val="3"/>
          <dgm:bulletEnabled val="1"/>
        </dgm:presLayoutVars>
      </dgm:prSet>
      <dgm:spPr/>
    </dgm:pt>
    <dgm:pt modelId="{87FC9910-3641-47BA-AE4E-6253E2E0C813}" type="pres">
      <dgm:prSet presAssocID="{8F9BE217-9F99-4F1D-B077-27B944E881C9}" presName="Accent" presStyleLbl="parChTrans1D1" presStyleIdx="3" presStyleCnt="5"/>
      <dgm:spPr/>
    </dgm:pt>
    <dgm:pt modelId="{B0369619-F5DB-48F5-ADB3-DE5E1C72D9A5}" type="pres">
      <dgm:prSet presAssocID="{8F9BE217-9F99-4F1D-B077-27B944E881C9}" presName="Child" presStyleLbl="revTx" presStyleIdx="7" presStyleCnt="10">
        <dgm:presLayoutVars>
          <dgm:chMax val="0"/>
          <dgm:chPref val="0"/>
          <dgm:bulletEnabled val="1"/>
        </dgm:presLayoutVars>
      </dgm:prSet>
      <dgm:spPr/>
    </dgm:pt>
    <dgm:pt modelId="{DF8A0D83-A75D-4DA0-8604-F014372032BC}" type="pres">
      <dgm:prSet presAssocID="{4D182456-F4E3-4D99-99A2-331D833F24D8}" presName="sibTrans" presStyleCnt="0"/>
      <dgm:spPr/>
    </dgm:pt>
    <dgm:pt modelId="{637F2CEA-5514-4758-AB10-3F1258997406}" type="pres">
      <dgm:prSet presAssocID="{FBAEFCD9-8BAC-4363-8300-C059AC5113B3}" presName="composite" presStyleCnt="0"/>
      <dgm:spPr/>
    </dgm:pt>
    <dgm:pt modelId="{66167866-A7DF-4B35-BD57-F757D4074225}" type="pres">
      <dgm:prSet presAssocID="{FBAEFCD9-8BAC-4363-8300-C059AC5113B3}" presName="FirstChild" presStyleLbl="revTx" presStyleIdx="8" presStyleCnt="10">
        <dgm:presLayoutVars>
          <dgm:chMax val="0"/>
          <dgm:chPref val="0"/>
          <dgm:bulletEnabled val="1"/>
        </dgm:presLayoutVars>
      </dgm:prSet>
      <dgm:spPr/>
    </dgm:pt>
    <dgm:pt modelId="{A82CC6A7-CD67-4078-B1E6-7AE27CA3595E}" type="pres">
      <dgm:prSet presAssocID="{FBAEFCD9-8BAC-4363-8300-C059AC5113B3}" presName="Parent" presStyleLbl="alignNode1" presStyleIdx="4" presStyleCnt="5">
        <dgm:presLayoutVars>
          <dgm:chMax val="3"/>
          <dgm:chPref val="3"/>
          <dgm:bulletEnabled val="1"/>
        </dgm:presLayoutVars>
      </dgm:prSet>
      <dgm:spPr/>
    </dgm:pt>
    <dgm:pt modelId="{997AA460-DC5C-4EAE-820A-BFA064FDC246}" type="pres">
      <dgm:prSet presAssocID="{FBAEFCD9-8BAC-4363-8300-C059AC5113B3}" presName="Accent" presStyleLbl="parChTrans1D1" presStyleIdx="4" presStyleCnt="5"/>
      <dgm:spPr/>
    </dgm:pt>
    <dgm:pt modelId="{28354381-57C6-47BC-80F5-A1908EE59DC9}" type="pres">
      <dgm:prSet presAssocID="{FBAEFCD9-8BAC-4363-8300-C059AC5113B3}" presName="Child" presStyleLbl="revTx" presStyleIdx="9" presStyleCnt="10">
        <dgm:presLayoutVars>
          <dgm:chMax val="0"/>
          <dgm:chPref val="0"/>
          <dgm:bulletEnabled val="1"/>
        </dgm:presLayoutVars>
      </dgm:prSet>
      <dgm:spPr/>
    </dgm:pt>
  </dgm:ptLst>
  <dgm:cxnLst>
    <dgm:cxn modelId="{7048CA09-B09E-487B-AB82-BEA65BDEE3FB}" type="presOf" srcId="{B39EEEB3-293C-4E40-8791-042227277DD8}" destId="{28354381-57C6-47BC-80F5-A1908EE59DC9}" srcOrd="0" destOrd="0" presId="urn:microsoft.com/office/officeart/2011/layout/TabList"/>
    <dgm:cxn modelId="{3CFE6D0A-78A7-40C4-B0EE-2BC155ABB3FE}" type="presOf" srcId="{4CD5678E-7414-4203-95B5-A5E450FC47E4}" destId="{80D30398-7C14-43F0-BB04-C7DF7E17A95A}" srcOrd="0" destOrd="0" presId="urn:microsoft.com/office/officeart/2011/layout/TabList"/>
    <dgm:cxn modelId="{213CF711-233A-4A69-94A6-678A55BF43A9}" type="presOf" srcId="{0DE2231D-BCEA-49B1-BCE1-CCA9CF404273}" destId="{2BD29070-D460-4608-8920-68265F19F7CD}" srcOrd="0" destOrd="0" presId="urn:microsoft.com/office/officeart/2011/layout/TabList"/>
    <dgm:cxn modelId="{1622991A-6CFC-4A0F-AC9F-6A70EBD8B8E7}" type="presOf" srcId="{4F5EA17C-949A-4A24-B480-D2B4BBC2C5E7}" destId="{28354381-57C6-47BC-80F5-A1908EE59DC9}" srcOrd="0" destOrd="1" presId="urn:microsoft.com/office/officeart/2011/layout/TabList"/>
    <dgm:cxn modelId="{3920B71C-BD3B-45E9-B0B1-2F239F7FEF21}" type="presOf" srcId="{113C6BF1-1056-4F8A-9CFD-760191AEBB5B}" destId="{E89DFB8B-DB48-4CB2-BCA6-12FF8E6F7A7B}" srcOrd="0" destOrd="1" presId="urn:microsoft.com/office/officeart/2011/layout/TabList"/>
    <dgm:cxn modelId="{70063F1D-B868-4164-8DE0-0C3313204900}" srcId="{3274298A-F8F6-44EE-B721-9C1B1EEBEB45}" destId="{4CD5678E-7414-4203-95B5-A5E450FC47E4}" srcOrd="1" destOrd="0" parTransId="{ACB67B60-3C2F-4568-80FF-8C6673BD2461}" sibTransId="{C5F76380-EE9C-422C-B2AD-80B17F357893}"/>
    <dgm:cxn modelId="{4A0C0A20-0E09-411E-B4E9-ADE7A6046970}" srcId="{8F9BE217-9F99-4F1D-B077-27B944E881C9}" destId="{79B5AD51-8A4B-4767-BFF9-A3252573DCD2}" srcOrd="0" destOrd="0" parTransId="{EE608EE2-6246-4BB2-98F1-1D7E4F3DD55F}" sibTransId="{13992894-0516-411D-9E29-461DF8B4F781}"/>
    <dgm:cxn modelId="{A2D5C320-12FE-4375-8E74-573BD8301D95}" srcId="{FBAEFCD9-8BAC-4363-8300-C059AC5113B3}" destId="{B39EEEB3-293C-4E40-8791-042227277DD8}" srcOrd="1" destOrd="0" parTransId="{712F4FA7-2FC5-4A5E-9F01-F8B7888E4577}" sibTransId="{C553E17C-65C7-4253-B9C2-AB716B3DBFB6}"/>
    <dgm:cxn modelId="{59869323-F1AE-4AA2-A44E-A8822DED9CEC}" type="presOf" srcId="{F641C97C-6D48-43CF-9023-E0FCDE8A9554}" destId="{B0369619-F5DB-48F5-ADB3-DE5E1C72D9A5}" srcOrd="0" destOrd="1" presId="urn:microsoft.com/office/officeart/2011/layout/TabList"/>
    <dgm:cxn modelId="{DF8BE22B-4098-4A88-B1D1-DAD9D972EC3A}" srcId="{FBAEFCD9-8BAC-4363-8300-C059AC5113B3}" destId="{4F5EA17C-949A-4A24-B480-D2B4BBC2C5E7}" srcOrd="2" destOrd="0" parTransId="{B82F4E09-8260-4B9C-822F-1FD194F9DADF}" sibTransId="{398BF298-A504-4CBA-B537-DC545E01EF1A}"/>
    <dgm:cxn modelId="{3259D931-01B9-4963-A9F5-C98A330906C5}" type="presOf" srcId="{94E2F1AC-A0CC-4A7A-B0C3-EBFDCEF58E65}" destId="{287BDA88-C9EF-43DF-8DEE-E46187FE5F50}" srcOrd="0" destOrd="0" presId="urn:microsoft.com/office/officeart/2011/layout/TabList"/>
    <dgm:cxn modelId="{6519DF5D-A35E-4137-8F98-BAF789728659}" srcId="{0A97491F-271E-46A4-A3BD-36077C2D3BAC}" destId="{3274298A-F8F6-44EE-B721-9C1B1EEBEB45}" srcOrd="0" destOrd="0" parTransId="{05D0F318-7E5B-475C-BEAD-CBD1F8DC6685}" sibTransId="{A9B081B6-6AA7-4F02-8CC9-2706195F474D}"/>
    <dgm:cxn modelId="{89003F4B-7389-4C46-90BA-7BA72B82B14C}" srcId="{3274298A-F8F6-44EE-B721-9C1B1EEBEB45}" destId="{B82FDB2C-9CCD-401A-8B61-0925CE20C711}" srcOrd="2" destOrd="0" parTransId="{932E1A3E-F5CB-44C8-8B8B-EA6890F16945}" sibTransId="{630B48EF-0D0B-4F00-B9AE-103B0E60A828}"/>
    <dgm:cxn modelId="{1E2A4379-4AE8-4292-B770-FB45E94E2863}" type="presOf" srcId="{79B5AD51-8A4B-4767-BFF9-A3252573DCD2}" destId="{DC6B2BB2-DACC-4846-B530-53CCCF21B85E}" srcOrd="0" destOrd="0" presId="urn:microsoft.com/office/officeart/2011/layout/TabList"/>
    <dgm:cxn modelId="{8F4A4A79-902C-470B-857F-A2298B293D4B}" type="presOf" srcId="{BCB5ECDE-E2FA-41BE-B984-FE1A5A8FE8F8}" destId="{AF071072-1F44-4F97-95A7-7AEF8A549DE6}" srcOrd="0" destOrd="0" presId="urn:microsoft.com/office/officeart/2011/layout/TabList"/>
    <dgm:cxn modelId="{C5748E7C-6BE2-41A5-A26B-D5F13A4F6B09}" srcId="{94E2F1AC-A0CC-4A7A-B0C3-EBFDCEF58E65}" destId="{0DE2231D-BCEA-49B1-BCE1-CCA9CF404273}" srcOrd="0" destOrd="0" parTransId="{43B9C5AF-5983-4585-B1E1-688BAF915A1E}" sibTransId="{6D7B3AB5-235C-48C1-827B-E2B80BA2DFAB}"/>
    <dgm:cxn modelId="{FCD2C17D-D0BF-4449-9C36-89439BC01150}" srcId="{94E2F1AC-A0CC-4A7A-B0C3-EBFDCEF58E65}" destId="{6581206B-57A7-45EC-BEB2-0D643177222F}" srcOrd="1" destOrd="0" parTransId="{04385AE0-86CF-4A1B-897E-849E7395A3F1}" sibTransId="{60B4A28F-D662-4266-8AF9-A55C9C813632}"/>
    <dgm:cxn modelId="{C605667E-B6E0-4BD5-8C9C-95520A354C7F}" srcId="{8F9BE217-9F99-4F1D-B077-27B944E881C9}" destId="{F641C97C-6D48-43CF-9023-E0FCDE8A9554}" srcOrd="2" destOrd="0" parTransId="{BC80D5B2-186E-43E2-9C50-79DEA1630362}" sibTransId="{D4C3235D-AFDD-44F1-9628-5D070B19FE6F}"/>
    <dgm:cxn modelId="{AFFAEC84-4D58-4B8C-821E-7ADCC2C96657}" srcId="{0A97491F-271E-46A4-A3BD-36077C2D3BAC}" destId="{FBAEFCD9-8BAC-4363-8300-C059AC5113B3}" srcOrd="4" destOrd="0" parTransId="{86261BEC-53BE-4573-B0EB-02E904C28EBA}" sibTransId="{7A6E2E76-C469-46A7-A690-96A8D0357438}"/>
    <dgm:cxn modelId="{2B507D87-4516-4549-BFA6-736301A52E6C}" type="presOf" srcId="{B69D854B-BE84-4E2C-9303-A933055773DD}" destId="{FDC9936B-8680-4081-A3B6-84082AD45C5A}" srcOrd="0" destOrd="0" presId="urn:microsoft.com/office/officeart/2011/layout/TabList"/>
    <dgm:cxn modelId="{D8407589-CCD2-4554-9A31-97C78A364DAC}" srcId="{BCB5ECDE-E2FA-41BE-B984-FE1A5A8FE8F8}" destId="{B69D854B-BE84-4E2C-9303-A933055773DD}" srcOrd="0" destOrd="0" parTransId="{287D2BF4-8384-407A-BCC7-A9B323CFE089}" sibTransId="{25CF0AFE-34C3-443E-8C4A-3CD883255278}"/>
    <dgm:cxn modelId="{AB51EA8D-DD68-4C54-B1EC-E3B674B41058}" type="presOf" srcId="{AE0C967A-8F8C-4222-9583-30BFC73E759A}" destId="{E89DFB8B-DB48-4CB2-BCA6-12FF8E6F7A7B}" srcOrd="0" destOrd="2" presId="urn:microsoft.com/office/officeart/2011/layout/TabList"/>
    <dgm:cxn modelId="{60AE128E-87BE-4644-B58E-E970D354C97E}" type="presOf" srcId="{88A958A7-0B9B-4C32-AE9F-C6E01C98B758}" destId="{80D30398-7C14-43F0-BB04-C7DF7E17A95A}" srcOrd="0" destOrd="2" presId="urn:microsoft.com/office/officeart/2011/layout/TabList"/>
    <dgm:cxn modelId="{16FB508E-C90B-495B-BD6E-6003982C7CD9}" srcId="{BCB5ECDE-E2FA-41BE-B984-FE1A5A8FE8F8}" destId="{113C6BF1-1056-4F8A-9CFD-760191AEBB5B}" srcOrd="2" destOrd="0" parTransId="{B36DC135-D533-49C5-9AF4-25292DDD6156}" sibTransId="{12099095-87D8-4B2C-BC98-69D7D87450CA}"/>
    <dgm:cxn modelId="{EF892293-E536-43D9-8FE9-2D22B0156FA3}" srcId="{3274298A-F8F6-44EE-B721-9C1B1EEBEB45}" destId="{C67BD633-9226-4591-B01B-177C9F46C634}" srcOrd="0" destOrd="0" parTransId="{3581A044-7C9B-449E-8407-11B80AA0A9EC}" sibTransId="{7CAB1341-20DB-417A-B659-7F2DEFB99D15}"/>
    <dgm:cxn modelId="{A53A2493-8ACD-4DA9-8511-166ED0BB262D}" srcId="{3274298A-F8F6-44EE-B721-9C1B1EEBEB45}" destId="{88A958A7-0B9B-4C32-AE9F-C6E01C98B758}" srcOrd="3" destOrd="0" parTransId="{ECC97DBA-63B1-4548-8BA2-D1BBBA81D27E}" sibTransId="{5572F5B7-9D2A-454A-9499-C8186A11C442}"/>
    <dgm:cxn modelId="{00E0FE9B-E2DA-404F-A62A-6A7C141FF2E8}" type="presOf" srcId="{FBAEFCD9-8BAC-4363-8300-C059AC5113B3}" destId="{A82CC6A7-CD67-4078-B1E6-7AE27CA3595E}" srcOrd="0" destOrd="0" presId="urn:microsoft.com/office/officeart/2011/layout/TabList"/>
    <dgm:cxn modelId="{0105FA9C-7386-43E7-A0D5-FCE00AC8FE23}" type="presOf" srcId="{C46D6150-7234-4E2B-9A7F-6B39E81765CA}" destId="{B0369619-F5DB-48F5-ADB3-DE5E1C72D9A5}" srcOrd="0" destOrd="0" presId="urn:microsoft.com/office/officeart/2011/layout/TabList"/>
    <dgm:cxn modelId="{A5976F9E-F1C0-47C9-976A-18B0A9EDA858}" type="presOf" srcId="{C86CABA9-B6B1-46B0-AEED-41F9576B4920}" destId="{66167866-A7DF-4B35-BD57-F757D4074225}" srcOrd="0" destOrd="0" presId="urn:microsoft.com/office/officeart/2011/layout/TabList"/>
    <dgm:cxn modelId="{5DC62DA3-B73C-416A-AF3C-FDE86F640A49}" type="presOf" srcId="{3274298A-F8F6-44EE-B721-9C1B1EEBEB45}" destId="{D7F24E02-DAAA-4DFE-AE9E-C0EFED970908}" srcOrd="0" destOrd="0" presId="urn:microsoft.com/office/officeart/2011/layout/TabList"/>
    <dgm:cxn modelId="{18B5F5B7-3E7F-4B16-8343-447535E6FC0C}" srcId="{0A97491F-271E-46A4-A3BD-36077C2D3BAC}" destId="{94E2F1AC-A0CC-4A7A-B0C3-EBFDCEF58E65}" srcOrd="2" destOrd="0" parTransId="{BA3F7D4C-BBD5-4677-B4DB-E23276F14A9F}" sibTransId="{8C45956F-A4CC-455F-89DB-A347395B4E6A}"/>
    <dgm:cxn modelId="{670FF3BC-0174-4A23-AF5D-F3A20D6C8C81}" type="presOf" srcId="{0A97491F-271E-46A4-A3BD-36077C2D3BAC}" destId="{CCB2C83C-42E9-4BDA-8B4A-080AEFC9081C}" srcOrd="0" destOrd="0" presId="urn:microsoft.com/office/officeart/2011/layout/TabList"/>
    <dgm:cxn modelId="{9290B5BF-D6A9-451F-9F19-B74F2D2CDE79}" srcId="{8F9BE217-9F99-4F1D-B077-27B944E881C9}" destId="{C46D6150-7234-4E2B-9A7F-6B39E81765CA}" srcOrd="1" destOrd="0" parTransId="{464A2112-6D23-44F6-B1CD-E8DCBDBA6856}" sibTransId="{4F2929E4-6CE3-4EF4-A533-18060E793F47}"/>
    <dgm:cxn modelId="{494028C6-6744-487B-B1A2-72D1CE3C1B7C}" srcId="{BCB5ECDE-E2FA-41BE-B984-FE1A5A8FE8F8}" destId="{8AF61646-F29F-4B4A-AC35-464FC87C91AE}" srcOrd="1" destOrd="0" parTransId="{F41ABEFB-97B2-4459-90C8-B915280FCC24}" sibTransId="{70DDF707-7599-4E00-B325-3AEE80FEF30F}"/>
    <dgm:cxn modelId="{4F3C3FD0-FBFF-4471-9ACF-2B7A86242203}" type="presOf" srcId="{8F9BE217-9F99-4F1D-B077-27B944E881C9}" destId="{1BF9FCD5-881C-4775-B78D-A7E0BE998723}" srcOrd="0" destOrd="0" presId="urn:microsoft.com/office/officeart/2011/layout/TabList"/>
    <dgm:cxn modelId="{EDBACAD1-BCE4-4378-9C6A-832F9DA300AE}" srcId="{FBAEFCD9-8BAC-4363-8300-C059AC5113B3}" destId="{C86CABA9-B6B1-46B0-AEED-41F9576B4920}" srcOrd="0" destOrd="0" parTransId="{3C2DD166-446F-4FD1-A057-E9319BFB2B75}" sibTransId="{79B6CA00-053E-470D-BF7C-B2AE5F842137}"/>
    <dgm:cxn modelId="{361A5BD4-5121-468A-BBDA-EEFCD5D361FB}" type="presOf" srcId="{B82FDB2C-9CCD-401A-8B61-0925CE20C711}" destId="{80D30398-7C14-43F0-BB04-C7DF7E17A95A}" srcOrd="0" destOrd="1" presId="urn:microsoft.com/office/officeart/2011/layout/TabList"/>
    <dgm:cxn modelId="{53D7B0D6-60E0-4AD8-8DA8-80FBC78485CB}" type="presOf" srcId="{C67BD633-9226-4591-B01B-177C9F46C634}" destId="{74270E33-D968-4BAC-8735-836E3A263D16}" srcOrd="0" destOrd="0" presId="urn:microsoft.com/office/officeart/2011/layout/TabList"/>
    <dgm:cxn modelId="{38855DE3-33B9-4CE1-A028-AD085264A3EB}" srcId="{BCB5ECDE-E2FA-41BE-B984-FE1A5A8FE8F8}" destId="{AE0C967A-8F8C-4222-9583-30BFC73E759A}" srcOrd="3" destOrd="0" parTransId="{AA686298-9A11-44A5-9D0E-14E088203B34}" sibTransId="{5DCA9474-F10B-4B7F-973F-0758100EA529}"/>
    <dgm:cxn modelId="{BA7165E4-77C0-42CC-B144-9477117BA166}" srcId="{0A97491F-271E-46A4-A3BD-36077C2D3BAC}" destId="{BCB5ECDE-E2FA-41BE-B984-FE1A5A8FE8F8}" srcOrd="1" destOrd="0" parTransId="{4DEFC077-0288-427D-8BCD-6CC9342CEF63}" sibTransId="{B6101C4C-BA95-4CCF-BC15-E10AD607AE4D}"/>
    <dgm:cxn modelId="{0B4557E4-4826-4E4C-A851-E2B7314F4DD1}" type="presOf" srcId="{6581206B-57A7-45EC-BEB2-0D643177222F}" destId="{CB2851BB-6342-4B23-B4D6-69950FE77CEF}" srcOrd="0" destOrd="0" presId="urn:microsoft.com/office/officeart/2011/layout/TabList"/>
    <dgm:cxn modelId="{86376DEF-8F4D-46C0-98E5-096434EA2679}" type="presOf" srcId="{8AF61646-F29F-4B4A-AC35-464FC87C91AE}" destId="{E89DFB8B-DB48-4CB2-BCA6-12FF8E6F7A7B}" srcOrd="0" destOrd="0" presId="urn:microsoft.com/office/officeart/2011/layout/TabList"/>
    <dgm:cxn modelId="{C109ADF2-2AFC-4A05-8283-E54A440368B3}" srcId="{0A97491F-271E-46A4-A3BD-36077C2D3BAC}" destId="{8F9BE217-9F99-4F1D-B077-27B944E881C9}" srcOrd="3" destOrd="0" parTransId="{34DC1E8D-3382-48B7-92D2-BF910F0F3B78}" sibTransId="{4D182456-F4E3-4D99-99A2-331D833F24D8}"/>
    <dgm:cxn modelId="{2C493D85-2A80-4944-AC55-5C1C5850A352}" type="presParOf" srcId="{CCB2C83C-42E9-4BDA-8B4A-080AEFC9081C}" destId="{9CB92DC6-BB61-4FF7-AADB-D7F7B3775D05}" srcOrd="0" destOrd="0" presId="urn:microsoft.com/office/officeart/2011/layout/TabList"/>
    <dgm:cxn modelId="{44897605-872A-417D-9322-70E47934A7A1}" type="presParOf" srcId="{9CB92DC6-BB61-4FF7-AADB-D7F7B3775D05}" destId="{74270E33-D968-4BAC-8735-836E3A263D16}" srcOrd="0" destOrd="0" presId="urn:microsoft.com/office/officeart/2011/layout/TabList"/>
    <dgm:cxn modelId="{1B6B1D32-2DFF-4A33-87E6-CCA5B4BE17E0}" type="presParOf" srcId="{9CB92DC6-BB61-4FF7-AADB-D7F7B3775D05}" destId="{D7F24E02-DAAA-4DFE-AE9E-C0EFED970908}" srcOrd="1" destOrd="0" presId="urn:microsoft.com/office/officeart/2011/layout/TabList"/>
    <dgm:cxn modelId="{FDB7A375-2039-4600-BA39-EB33097B2212}" type="presParOf" srcId="{9CB92DC6-BB61-4FF7-AADB-D7F7B3775D05}" destId="{C77EF722-A78F-4D17-9C12-343E08D73AA0}" srcOrd="2" destOrd="0" presId="urn:microsoft.com/office/officeart/2011/layout/TabList"/>
    <dgm:cxn modelId="{38682C63-9CBE-4417-84D4-E1F2C4A875C3}" type="presParOf" srcId="{CCB2C83C-42E9-4BDA-8B4A-080AEFC9081C}" destId="{80D30398-7C14-43F0-BB04-C7DF7E17A95A}" srcOrd="1" destOrd="0" presId="urn:microsoft.com/office/officeart/2011/layout/TabList"/>
    <dgm:cxn modelId="{2F6492F2-2372-4B43-AF41-5D2792A5196F}" type="presParOf" srcId="{CCB2C83C-42E9-4BDA-8B4A-080AEFC9081C}" destId="{1662DF16-154B-4E3F-91F1-B534FC762F5C}" srcOrd="2" destOrd="0" presId="urn:microsoft.com/office/officeart/2011/layout/TabList"/>
    <dgm:cxn modelId="{C65F2D8C-6BA1-4806-92B3-88494FA21CDB}" type="presParOf" srcId="{CCB2C83C-42E9-4BDA-8B4A-080AEFC9081C}" destId="{874D0F17-FB70-409F-B9A2-B50F64C65187}" srcOrd="3" destOrd="0" presId="urn:microsoft.com/office/officeart/2011/layout/TabList"/>
    <dgm:cxn modelId="{FB1BCFDC-58F8-4102-BC55-8FA8287D7E50}" type="presParOf" srcId="{874D0F17-FB70-409F-B9A2-B50F64C65187}" destId="{FDC9936B-8680-4081-A3B6-84082AD45C5A}" srcOrd="0" destOrd="0" presId="urn:microsoft.com/office/officeart/2011/layout/TabList"/>
    <dgm:cxn modelId="{F670A196-6C2F-482E-8DE5-F2C3DCC1DACC}" type="presParOf" srcId="{874D0F17-FB70-409F-B9A2-B50F64C65187}" destId="{AF071072-1F44-4F97-95A7-7AEF8A549DE6}" srcOrd="1" destOrd="0" presId="urn:microsoft.com/office/officeart/2011/layout/TabList"/>
    <dgm:cxn modelId="{4802BD2B-FA6B-4429-B13E-D03A4CBF8A90}" type="presParOf" srcId="{874D0F17-FB70-409F-B9A2-B50F64C65187}" destId="{C8C134AE-7DCB-4E63-A685-03A876077FF3}" srcOrd="2" destOrd="0" presId="urn:microsoft.com/office/officeart/2011/layout/TabList"/>
    <dgm:cxn modelId="{B79542BF-7597-457A-87FA-25B78ECC4679}" type="presParOf" srcId="{CCB2C83C-42E9-4BDA-8B4A-080AEFC9081C}" destId="{E89DFB8B-DB48-4CB2-BCA6-12FF8E6F7A7B}" srcOrd="4" destOrd="0" presId="urn:microsoft.com/office/officeart/2011/layout/TabList"/>
    <dgm:cxn modelId="{1D1C0981-4172-44CF-B356-7B8E65AE58C2}" type="presParOf" srcId="{CCB2C83C-42E9-4BDA-8B4A-080AEFC9081C}" destId="{E6C62475-4A07-40F1-863A-AB2120B3D258}" srcOrd="5" destOrd="0" presId="urn:microsoft.com/office/officeart/2011/layout/TabList"/>
    <dgm:cxn modelId="{A0DBFE6C-D41F-465A-BE5D-65A4C0E3C38E}" type="presParOf" srcId="{CCB2C83C-42E9-4BDA-8B4A-080AEFC9081C}" destId="{4EED0283-5E73-4986-959F-9C9126A58225}" srcOrd="6" destOrd="0" presId="urn:microsoft.com/office/officeart/2011/layout/TabList"/>
    <dgm:cxn modelId="{43415484-823D-4C2F-B7D2-E58BDB8494E2}" type="presParOf" srcId="{4EED0283-5E73-4986-959F-9C9126A58225}" destId="{2BD29070-D460-4608-8920-68265F19F7CD}" srcOrd="0" destOrd="0" presId="urn:microsoft.com/office/officeart/2011/layout/TabList"/>
    <dgm:cxn modelId="{4FFFAF3D-68E0-4E4D-B172-8A3A8A9B972A}" type="presParOf" srcId="{4EED0283-5E73-4986-959F-9C9126A58225}" destId="{287BDA88-C9EF-43DF-8DEE-E46187FE5F50}" srcOrd="1" destOrd="0" presId="urn:microsoft.com/office/officeart/2011/layout/TabList"/>
    <dgm:cxn modelId="{8B80271C-97AA-441D-8EB7-7573811525D6}" type="presParOf" srcId="{4EED0283-5E73-4986-959F-9C9126A58225}" destId="{38F2849B-D8AA-4A2B-A774-303CAB951621}" srcOrd="2" destOrd="0" presId="urn:microsoft.com/office/officeart/2011/layout/TabList"/>
    <dgm:cxn modelId="{0020958B-CC20-478E-A7C4-AE94469A0368}" type="presParOf" srcId="{CCB2C83C-42E9-4BDA-8B4A-080AEFC9081C}" destId="{CB2851BB-6342-4B23-B4D6-69950FE77CEF}" srcOrd="7" destOrd="0" presId="urn:microsoft.com/office/officeart/2011/layout/TabList"/>
    <dgm:cxn modelId="{2571266A-CD31-4D30-AD60-9D586EA8BEA8}" type="presParOf" srcId="{CCB2C83C-42E9-4BDA-8B4A-080AEFC9081C}" destId="{8D868B3E-E919-4B56-A974-BAAD6AE7F077}" srcOrd="8" destOrd="0" presId="urn:microsoft.com/office/officeart/2011/layout/TabList"/>
    <dgm:cxn modelId="{66415C79-9970-4C5E-B1F9-D7577EDEE182}" type="presParOf" srcId="{CCB2C83C-42E9-4BDA-8B4A-080AEFC9081C}" destId="{53E31AEB-9E9A-4B9C-AD4E-273F5D4E05E9}" srcOrd="9" destOrd="0" presId="urn:microsoft.com/office/officeart/2011/layout/TabList"/>
    <dgm:cxn modelId="{031C7121-2B41-4060-9BC8-7EE9CF332A5B}" type="presParOf" srcId="{53E31AEB-9E9A-4B9C-AD4E-273F5D4E05E9}" destId="{DC6B2BB2-DACC-4846-B530-53CCCF21B85E}" srcOrd="0" destOrd="0" presId="urn:microsoft.com/office/officeart/2011/layout/TabList"/>
    <dgm:cxn modelId="{F3C1AD64-1885-4360-8D1C-D61376DE6CE6}" type="presParOf" srcId="{53E31AEB-9E9A-4B9C-AD4E-273F5D4E05E9}" destId="{1BF9FCD5-881C-4775-B78D-A7E0BE998723}" srcOrd="1" destOrd="0" presId="urn:microsoft.com/office/officeart/2011/layout/TabList"/>
    <dgm:cxn modelId="{A663A84A-4457-4AC9-AF15-12E7EB62ABD4}" type="presParOf" srcId="{53E31AEB-9E9A-4B9C-AD4E-273F5D4E05E9}" destId="{87FC9910-3641-47BA-AE4E-6253E2E0C813}" srcOrd="2" destOrd="0" presId="urn:microsoft.com/office/officeart/2011/layout/TabList"/>
    <dgm:cxn modelId="{BAB99344-9961-440B-84FD-2ABC4045EBB3}" type="presParOf" srcId="{CCB2C83C-42E9-4BDA-8B4A-080AEFC9081C}" destId="{B0369619-F5DB-48F5-ADB3-DE5E1C72D9A5}" srcOrd="10" destOrd="0" presId="urn:microsoft.com/office/officeart/2011/layout/TabList"/>
    <dgm:cxn modelId="{3A30F746-3620-40F8-9CF0-450C3E18F310}" type="presParOf" srcId="{CCB2C83C-42E9-4BDA-8B4A-080AEFC9081C}" destId="{DF8A0D83-A75D-4DA0-8604-F014372032BC}" srcOrd="11" destOrd="0" presId="urn:microsoft.com/office/officeart/2011/layout/TabList"/>
    <dgm:cxn modelId="{F5D0E695-1A8F-4F18-AF51-EC5751DA0F69}" type="presParOf" srcId="{CCB2C83C-42E9-4BDA-8B4A-080AEFC9081C}" destId="{637F2CEA-5514-4758-AB10-3F1258997406}" srcOrd="12" destOrd="0" presId="urn:microsoft.com/office/officeart/2011/layout/TabList"/>
    <dgm:cxn modelId="{3DE7B040-2F75-4EE5-BED0-DB21D0D23BD9}" type="presParOf" srcId="{637F2CEA-5514-4758-AB10-3F1258997406}" destId="{66167866-A7DF-4B35-BD57-F757D4074225}" srcOrd="0" destOrd="0" presId="urn:microsoft.com/office/officeart/2011/layout/TabList"/>
    <dgm:cxn modelId="{9C41FFCA-2E1D-4AD6-BD38-BF1436ECF394}" type="presParOf" srcId="{637F2CEA-5514-4758-AB10-3F1258997406}" destId="{A82CC6A7-CD67-4078-B1E6-7AE27CA3595E}" srcOrd="1" destOrd="0" presId="urn:microsoft.com/office/officeart/2011/layout/TabList"/>
    <dgm:cxn modelId="{51738EE1-60A4-4037-8BA8-EF8F39707608}" type="presParOf" srcId="{637F2CEA-5514-4758-AB10-3F1258997406}" destId="{997AA460-DC5C-4EAE-820A-BFA064FDC246}" srcOrd="2" destOrd="0" presId="urn:microsoft.com/office/officeart/2011/layout/TabList"/>
    <dgm:cxn modelId="{086C3BE1-C9D2-4231-B18B-4D2A55101208}" type="presParOf" srcId="{CCB2C83C-42E9-4BDA-8B4A-080AEFC9081C}" destId="{28354381-57C6-47BC-80F5-A1908EE59DC9}" srcOrd="13"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7AA460-DC5C-4EAE-820A-BFA064FDC246}">
      <dsp:nvSpPr>
        <dsp:cNvPr id="0" name=""/>
        <dsp:cNvSpPr/>
      </dsp:nvSpPr>
      <dsp:spPr>
        <a:xfrm>
          <a:off x="0" y="5684339"/>
          <a:ext cx="9791192"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FC9910-3641-47BA-AE4E-6253E2E0C813}">
      <dsp:nvSpPr>
        <dsp:cNvPr id="0" name=""/>
        <dsp:cNvSpPr/>
      </dsp:nvSpPr>
      <dsp:spPr>
        <a:xfrm>
          <a:off x="0" y="4371297"/>
          <a:ext cx="9791192"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2849B-D8AA-4A2B-A774-303CAB951621}">
      <dsp:nvSpPr>
        <dsp:cNvPr id="0" name=""/>
        <dsp:cNvSpPr/>
      </dsp:nvSpPr>
      <dsp:spPr>
        <a:xfrm>
          <a:off x="0" y="3058255"/>
          <a:ext cx="9791192"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C134AE-7DCB-4E63-A685-03A876077FF3}">
      <dsp:nvSpPr>
        <dsp:cNvPr id="0" name=""/>
        <dsp:cNvSpPr/>
      </dsp:nvSpPr>
      <dsp:spPr>
        <a:xfrm>
          <a:off x="0" y="1745214"/>
          <a:ext cx="9791192"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7EF722-A78F-4D17-9C12-343E08D73AA0}">
      <dsp:nvSpPr>
        <dsp:cNvPr id="0" name=""/>
        <dsp:cNvSpPr/>
      </dsp:nvSpPr>
      <dsp:spPr>
        <a:xfrm>
          <a:off x="0" y="432172"/>
          <a:ext cx="9791192"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270E33-D968-4BAC-8735-836E3A263D16}">
      <dsp:nvSpPr>
        <dsp:cNvPr id="0" name=""/>
        <dsp:cNvSpPr/>
      </dsp:nvSpPr>
      <dsp:spPr>
        <a:xfrm>
          <a:off x="2545709" y="1709"/>
          <a:ext cx="7245482" cy="4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a:latin typeface="+mj-lt"/>
            </a:rPr>
            <a:t>DATA COLLECTION</a:t>
          </a:r>
          <a:endParaRPr lang="en-IN" sz="2000" kern="1200">
            <a:latin typeface="+mj-lt"/>
          </a:endParaRPr>
        </a:p>
      </dsp:txBody>
      <dsp:txXfrm>
        <a:off x="2545709" y="1709"/>
        <a:ext cx="7245482" cy="430463"/>
      </dsp:txXfrm>
    </dsp:sp>
    <dsp:sp modelId="{D7F24E02-DAAA-4DFE-AE9E-C0EFED970908}">
      <dsp:nvSpPr>
        <dsp:cNvPr id="0" name=""/>
        <dsp:cNvSpPr/>
      </dsp:nvSpPr>
      <dsp:spPr>
        <a:xfrm>
          <a:off x="37320" y="8192"/>
          <a:ext cx="2545709" cy="43046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STEP 01</a:t>
          </a:r>
          <a:endParaRPr lang="en-IN" sz="2000" kern="1200">
            <a:latin typeface="+mj-lt"/>
          </a:endParaRPr>
        </a:p>
      </dsp:txBody>
      <dsp:txXfrm>
        <a:off x="58337" y="29209"/>
        <a:ext cx="2503675" cy="409446"/>
      </dsp:txXfrm>
    </dsp:sp>
    <dsp:sp modelId="{80D30398-7C14-43F0-BB04-C7DF7E17A95A}">
      <dsp:nvSpPr>
        <dsp:cNvPr id="0" name=""/>
        <dsp:cNvSpPr/>
      </dsp:nvSpPr>
      <dsp:spPr>
        <a:xfrm>
          <a:off x="0" y="432172"/>
          <a:ext cx="9791192" cy="86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mj-lt"/>
            </a:rPr>
            <a:t>Source: GWAS Catalog</a:t>
          </a:r>
          <a:endParaRPr lang="en-IN" sz="1600" kern="1200">
            <a:latin typeface="+mj-lt"/>
          </a:endParaRPr>
        </a:p>
        <a:p>
          <a:pPr marL="171450" lvl="1" indent="-171450" algn="l" defTabSz="711200">
            <a:lnSpc>
              <a:spcPct val="90000"/>
            </a:lnSpc>
            <a:spcBef>
              <a:spcPct val="0"/>
            </a:spcBef>
            <a:spcAft>
              <a:spcPct val="15000"/>
            </a:spcAft>
            <a:buFont typeface="Arial" panose="020B0604020202020204" pitchFamily="34" charset="0"/>
            <a:buChar char="•"/>
          </a:pPr>
          <a:r>
            <a:rPr lang="en-US" sz="1600" kern="1200">
              <a:latin typeface="+mj-lt"/>
            </a:rPr>
            <a:t>Dataset Includes: Bipolar Disorder, Epilepsy, Congenital Heart Disease and Parkinson’s Disease.</a:t>
          </a:r>
          <a:endParaRPr lang="en-IN" sz="1600" kern="1200">
            <a:latin typeface="+mj-lt"/>
          </a:endParaRPr>
        </a:p>
        <a:p>
          <a:pPr marL="171450" lvl="1" indent="-171450" algn="l" defTabSz="711200">
            <a:lnSpc>
              <a:spcPct val="90000"/>
            </a:lnSpc>
            <a:spcBef>
              <a:spcPct val="0"/>
            </a:spcBef>
            <a:spcAft>
              <a:spcPct val="15000"/>
            </a:spcAft>
            <a:buFont typeface="Arial" panose="020B0604020202020204" pitchFamily="34" charset="0"/>
            <a:buChar char="•"/>
          </a:pPr>
          <a:r>
            <a:rPr lang="en-IN" sz="1600" kern="1200">
              <a:latin typeface="+mj-lt"/>
            </a:rPr>
            <a:t>Attributes: riskAllele,pValue,riskFrequency,OR-value,beta,map_genes,efoTraits</a:t>
          </a:r>
          <a:br>
            <a:rPr lang="en-US" sz="1600" kern="1200">
              <a:latin typeface="+mj-lt"/>
            </a:rPr>
          </a:br>
          <a:endParaRPr lang="en-IN" sz="1600" kern="1200">
            <a:latin typeface="+mj-lt"/>
          </a:endParaRPr>
        </a:p>
      </dsp:txBody>
      <dsp:txXfrm>
        <a:off x="0" y="432172"/>
        <a:ext cx="9791192" cy="861055"/>
      </dsp:txXfrm>
    </dsp:sp>
    <dsp:sp modelId="{FDC9936B-8680-4081-A3B6-84082AD45C5A}">
      <dsp:nvSpPr>
        <dsp:cNvPr id="0" name=""/>
        <dsp:cNvSpPr/>
      </dsp:nvSpPr>
      <dsp:spPr>
        <a:xfrm>
          <a:off x="2545709" y="1314750"/>
          <a:ext cx="7245482" cy="4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a:latin typeface="+mj-lt"/>
            </a:rPr>
            <a:t>DATA PREPROCESSING</a:t>
          </a:r>
          <a:endParaRPr lang="en-IN" sz="2000" kern="1200">
            <a:latin typeface="+mj-lt"/>
          </a:endParaRPr>
        </a:p>
      </dsp:txBody>
      <dsp:txXfrm>
        <a:off x="2545709" y="1314750"/>
        <a:ext cx="7245482" cy="430463"/>
      </dsp:txXfrm>
    </dsp:sp>
    <dsp:sp modelId="{AF071072-1F44-4F97-95A7-7AEF8A549DE6}">
      <dsp:nvSpPr>
        <dsp:cNvPr id="0" name=""/>
        <dsp:cNvSpPr/>
      </dsp:nvSpPr>
      <dsp:spPr>
        <a:xfrm>
          <a:off x="0" y="1314750"/>
          <a:ext cx="2545709" cy="43046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STEP 02</a:t>
          </a:r>
          <a:endParaRPr lang="en-IN" sz="2000" kern="1200">
            <a:latin typeface="+mj-lt"/>
          </a:endParaRPr>
        </a:p>
      </dsp:txBody>
      <dsp:txXfrm>
        <a:off x="21017" y="1335767"/>
        <a:ext cx="2503675" cy="409446"/>
      </dsp:txXfrm>
    </dsp:sp>
    <dsp:sp modelId="{E89DFB8B-DB48-4CB2-BCA6-12FF8E6F7A7B}">
      <dsp:nvSpPr>
        <dsp:cNvPr id="0" name=""/>
        <dsp:cNvSpPr/>
      </dsp:nvSpPr>
      <dsp:spPr>
        <a:xfrm>
          <a:off x="0" y="1791871"/>
          <a:ext cx="9791192" cy="86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mj-lt"/>
            </a:rPr>
            <a:t>Data Cleaning: Remove duplicates, fill missing value</a:t>
          </a:r>
          <a:endParaRPr lang="en-IN" sz="1600" kern="1200">
            <a:latin typeface="+mj-lt"/>
          </a:endParaRPr>
        </a:p>
        <a:p>
          <a:pPr marL="171450" lvl="1" indent="-171450" algn="l" defTabSz="711200">
            <a:lnSpc>
              <a:spcPct val="90000"/>
            </a:lnSpc>
            <a:spcBef>
              <a:spcPct val="0"/>
            </a:spcBef>
            <a:spcAft>
              <a:spcPct val="15000"/>
            </a:spcAft>
            <a:buChar char="•"/>
          </a:pPr>
          <a:r>
            <a:rPr lang="en-US" sz="1600" kern="1200">
              <a:latin typeface="+mj-lt"/>
            </a:rPr>
            <a:t>Feature Selection: Identify key genetic markers</a:t>
          </a:r>
          <a:endParaRPr lang="en-IN" sz="1600" kern="1200">
            <a:latin typeface="+mj-lt"/>
          </a:endParaRPr>
        </a:p>
        <a:p>
          <a:pPr marL="171450" lvl="1" indent="-171450" algn="l" defTabSz="711200">
            <a:lnSpc>
              <a:spcPct val="90000"/>
            </a:lnSpc>
            <a:spcBef>
              <a:spcPct val="0"/>
            </a:spcBef>
            <a:spcAft>
              <a:spcPct val="15000"/>
            </a:spcAft>
            <a:buChar char="•"/>
          </a:pPr>
          <a:r>
            <a:rPr lang="en-US" sz="1600" kern="1200">
              <a:latin typeface="+mj-lt"/>
            </a:rPr>
            <a:t>Feature Engineering: Encode &amp; normalize data</a:t>
          </a:r>
          <a:endParaRPr lang="en-IN" sz="1600" kern="1200">
            <a:latin typeface="+mj-lt"/>
          </a:endParaRPr>
        </a:p>
      </dsp:txBody>
      <dsp:txXfrm>
        <a:off x="0" y="1791871"/>
        <a:ext cx="9791192" cy="861055"/>
      </dsp:txXfrm>
    </dsp:sp>
    <dsp:sp modelId="{2BD29070-D460-4608-8920-68265F19F7CD}">
      <dsp:nvSpPr>
        <dsp:cNvPr id="0" name=""/>
        <dsp:cNvSpPr/>
      </dsp:nvSpPr>
      <dsp:spPr>
        <a:xfrm>
          <a:off x="2545709" y="2627792"/>
          <a:ext cx="7245482" cy="4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a:latin typeface="+mj-lt"/>
            </a:rPr>
            <a:t>MODEL DEVELOPMENT</a:t>
          </a:r>
          <a:endParaRPr lang="en-IN" sz="2000" kern="1200">
            <a:latin typeface="+mj-lt"/>
          </a:endParaRPr>
        </a:p>
      </dsp:txBody>
      <dsp:txXfrm>
        <a:off x="2545709" y="2627792"/>
        <a:ext cx="7245482" cy="430463"/>
      </dsp:txXfrm>
    </dsp:sp>
    <dsp:sp modelId="{287BDA88-C9EF-43DF-8DEE-E46187FE5F50}">
      <dsp:nvSpPr>
        <dsp:cNvPr id="0" name=""/>
        <dsp:cNvSpPr/>
      </dsp:nvSpPr>
      <dsp:spPr>
        <a:xfrm>
          <a:off x="0" y="2627792"/>
          <a:ext cx="2545709" cy="43046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STEP 03</a:t>
          </a:r>
          <a:endParaRPr lang="en-IN" sz="2000" kern="1200">
            <a:latin typeface="+mj-lt"/>
          </a:endParaRPr>
        </a:p>
      </dsp:txBody>
      <dsp:txXfrm>
        <a:off x="21017" y="2648809"/>
        <a:ext cx="2503675" cy="409446"/>
      </dsp:txXfrm>
    </dsp:sp>
    <dsp:sp modelId="{CB2851BB-6342-4B23-B4D6-69950FE77CEF}">
      <dsp:nvSpPr>
        <dsp:cNvPr id="0" name=""/>
        <dsp:cNvSpPr/>
      </dsp:nvSpPr>
      <dsp:spPr>
        <a:xfrm>
          <a:off x="0" y="3058255"/>
          <a:ext cx="9791192" cy="86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err="1">
              <a:latin typeface="+mj-lt"/>
            </a:rPr>
            <a:t>XGBoost</a:t>
          </a:r>
          <a:r>
            <a:rPr lang="en-US" sz="1600" kern="1200">
              <a:latin typeface="+mj-lt"/>
            </a:rPr>
            <a:t>:  Train, Tune, Validate.</a:t>
          </a:r>
          <a:endParaRPr lang="en-IN" sz="1600" kern="1200">
            <a:latin typeface="+mj-lt"/>
          </a:endParaRPr>
        </a:p>
      </dsp:txBody>
      <dsp:txXfrm>
        <a:off x="0" y="3058255"/>
        <a:ext cx="9791192" cy="861055"/>
      </dsp:txXfrm>
    </dsp:sp>
    <dsp:sp modelId="{DC6B2BB2-DACC-4846-B530-53CCCF21B85E}">
      <dsp:nvSpPr>
        <dsp:cNvPr id="0" name=""/>
        <dsp:cNvSpPr/>
      </dsp:nvSpPr>
      <dsp:spPr>
        <a:xfrm>
          <a:off x="2545709" y="3940834"/>
          <a:ext cx="7245482" cy="4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a:latin typeface="+mj-lt"/>
            </a:rPr>
            <a:t>MODEL EVALUATION</a:t>
          </a:r>
          <a:endParaRPr lang="en-IN" sz="2000" kern="1200">
            <a:latin typeface="+mj-lt"/>
          </a:endParaRPr>
        </a:p>
      </dsp:txBody>
      <dsp:txXfrm>
        <a:off x="2545709" y="3940834"/>
        <a:ext cx="7245482" cy="430463"/>
      </dsp:txXfrm>
    </dsp:sp>
    <dsp:sp modelId="{1BF9FCD5-881C-4775-B78D-A7E0BE998723}">
      <dsp:nvSpPr>
        <dsp:cNvPr id="0" name=""/>
        <dsp:cNvSpPr/>
      </dsp:nvSpPr>
      <dsp:spPr>
        <a:xfrm>
          <a:off x="0" y="3940834"/>
          <a:ext cx="2545709" cy="43046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STEP 04</a:t>
          </a:r>
          <a:endParaRPr lang="en-IN" sz="2000" kern="1200">
            <a:latin typeface="+mj-lt"/>
          </a:endParaRPr>
        </a:p>
      </dsp:txBody>
      <dsp:txXfrm>
        <a:off x="21017" y="3961851"/>
        <a:ext cx="2503675" cy="409446"/>
      </dsp:txXfrm>
    </dsp:sp>
    <dsp:sp modelId="{B0369619-F5DB-48F5-ADB3-DE5E1C72D9A5}">
      <dsp:nvSpPr>
        <dsp:cNvPr id="0" name=""/>
        <dsp:cNvSpPr/>
      </dsp:nvSpPr>
      <dsp:spPr>
        <a:xfrm>
          <a:off x="0" y="4371297"/>
          <a:ext cx="9791192" cy="86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mj-lt"/>
            </a:rPr>
            <a:t>Performance Metrics: Accuracy, Precision, Recall, F1-score</a:t>
          </a:r>
          <a:endParaRPr lang="en-IN" sz="1600" kern="1200">
            <a:latin typeface="+mj-lt"/>
          </a:endParaRPr>
        </a:p>
        <a:p>
          <a:pPr marL="171450" lvl="1" indent="-171450" algn="l" defTabSz="711200">
            <a:lnSpc>
              <a:spcPct val="90000"/>
            </a:lnSpc>
            <a:spcBef>
              <a:spcPct val="0"/>
            </a:spcBef>
            <a:spcAft>
              <a:spcPct val="15000"/>
            </a:spcAft>
            <a:buChar char="•"/>
          </a:pPr>
          <a:r>
            <a:rPr lang="en-US" sz="1600" kern="1200">
              <a:latin typeface="+mj-lt"/>
            </a:rPr>
            <a:t>Selected model by performance</a:t>
          </a:r>
          <a:endParaRPr lang="en-IN" sz="1600" kern="1200">
            <a:latin typeface="+mj-lt"/>
          </a:endParaRPr>
        </a:p>
      </dsp:txBody>
      <dsp:txXfrm>
        <a:off x="0" y="4371297"/>
        <a:ext cx="9791192" cy="861055"/>
      </dsp:txXfrm>
    </dsp:sp>
    <dsp:sp modelId="{66167866-A7DF-4B35-BD57-F757D4074225}">
      <dsp:nvSpPr>
        <dsp:cNvPr id="0" name=""/>
        <dsp:cNvSpPr/>
      </dsp:nvSpPr>
      <dsp:spPr>
        <a:xfrm>
          <a:off x="2545709" y="5253876"/>
          <a:ext cx="7245482" cy="4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a:latin typeface="+mj-lt"/>
            </a:rPr>
            <a:t>DASHBOARD &amp; ETHICAL CONSIDERATION</a:t>
          </a:r>
          <a:endParaRPr lang="en-IN" sz="2000" kern="1200">
            <a:latin typeface="+mj-lt"/>
          </a:endParaRPr>
        </a:p>
      </dsp:txBody>
      <dsp:txXfrm>
        <a:off x="2545709" y="5253876"/>
        <a:ext cx="7245482" cy="430463"/>
      </dsp:txXfrm>
    </dsp:sp>
    <dsp:sp modelId="{A82CC6A7-CD67-4078-B1E6-7AE27CA3595E}">
      <dsp:nvSpPr>
        <dsp:cNvPr id="0" name=""/>
        <dsp:cNvSpPr/>
      </dsp:nvSpPr>
      <dsp:spPr>
        <a:xfrm>
          <a:off x="0" y="5253876"/>
          <a:ext cx="2545709" cy="43046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STEP 05</a:t>
          </a:r>
          <a:endParaRPr lang="en-IN" sz="2000" kern="1200">
            <a:latin typeface="+mj-lt"/>
          </a:endParaRPr>
        </a:p>
      </dsp:txBody>
      <dsp:txXfrm>
        <a:off x="21017" y="5274893"/>
        <a:ext cx="2503675" cy="409446"/>
      </dsp:txXfrm>
    </dsp:sp>
    <dsp:sp modelId="{28354381-57C6-47BC-80F5-A1908EE59DC9}">
      <dsp:nvSpPr>
        <dsp:cNvPr id="0" name=""/>
        <dsp:cNvSpPr/>
      </dsp:nvSpPr>
      <dsp:spPr>
        <a:xfrm>
          <a:off x="0" y="5684339"/>
          <a:ext cx="9791192" cy="86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mj-lt"/>
            </a:rPr>
            <a:t>Dashboard: Real-time, Risk charts, reports</a:t>
          </a:r>
          <a:endParaRPr lang="en-IN" sz="1600" kern="1200">
            <a:latin typeface="+mj-lt"/>
          </a:endParaRPr>
        </a:p>
        <a:p>
          <a:pPr marL="171450" lvl="1" indent="-171450" algn="l" defTabSz="711200">
            <a:lnSpc>
              <a:spcPct val="90000"/>
            </a:lnSpc>
            <a:spcBef>
              <a:spcPct val="0"/>
            </a:spcBef>
            <a:spcAft>
              <a:spcPct val="15000"/>
            </a:spcAft>
            <a:buChar char="•"/>
          </a:pPr>
          <a:r>
            <a:rPr lang="en-US" sz="1600" kern="1200">
              <a:latin typeface="+mj-lt"/>
            </a:rPr>
            <a:t>Ethics: Privacy, Fairness, Explainability</a:t>
          </a:r>
          <a:endParaRPr lang="en-IN" sz="1600" kern="1200">
            <a:latin typeface="+mj-lt"/>
          </a:endParaRPr>
        </a:p>
      </dsp:txBody>
      <dsp:txXfrm>
        <a:off x="0" y="5684339"/>
        <a:ext cx="9791192" cy="861055"/>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AB73BA-1ABF-F215-5C4A-9CBD87698C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6FDC99F-2133-7AC4-7025-6B88138D00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F896B-2009-4FE0-83BB-6A0BEA195D71}" type="datetimeFigureOut">
              <a:rPr lang="en-IN" smtClean="0"/>
              <a:t>21-04-2025</a:t>
            </a:fld>
            <a:endParaRPr lang="en-IN"/>
          </a:p>
        </p:txBody>
      </p:sp>
      <p:sp>
        <p:nvSpPr>
          <p:cNvPr id="4" name="Footer Placeholder 3">
            <a:extLst>
              <a:ext uri="{FF2B5EF4-FFF2-40B4-BE49-F238E27FC236}">
                <a16:creationId xmlns:a16="http://schemas.microsoft.com/office/drawing/2014/main" id="{3723B009-778B-0EC3-32F6-F76446D52A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46EB455-E825-CEED-E768-83F30A643F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53106-93A4-4FCF-AD8F-481EF41975EB}" type="slidenum">
              <a:rPr lang="en-IN" smtClean="0"/>
              <a:t>‹#›</a:t>
            </a:fld>
            <a:endParaRPr lang="en-IN"/>
          </a:p>
        </p:txBody>
      </p:sp>
    </p:spTree>
    <p:extLst>
      <p:ext uri="{BB962C8B-B14F-4D97-AF65-F5344CB8AC3E}">
        <p14:creationId xmlns:p14="http://schemas.microsoft.com/office/powerpoint/2010/main" val="17795594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8981C-EF09-4C8F-B763-09CE20A7D162}" type="datetimeFigureOut">
              <a:rPr lang="en-IN" smtClean="0"/>
              <a:t>21-04-2025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FB8E57-F9B8-445D-B927-4252A1763661}" type="slidenum">
              <a:rPr lang="en-IN" smtClean="0"/>
              <a:t>‹#›</a:t>
            </a:fld>
            <a:endParaRPr lang="en-IN"/>
          </a:p>
        </p:txBody>
      </p:sp>
    </p:spTree>
    <p:extLst>
      <p:ext uri="{BB962C8B-B14F-4D97-AF65-F5344CB8AC3E}">
        <p14:creationId xmlns:p14="http://schemas.microsoft.com/office/powerpoint/2010/main" val="41102825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1FB8E57-F9B8-445D-B927-4252A1763661}" type="slidenum">
              <a:rPr lang="en-IN" smtClean="0"/>
              <a:t>4</a:t>
            </a:fld>
            <a:endParaRPr lang="en-IN"/>
          </a:p>
        </p:txBody>
      </p:sp>
    </p:spTree>
    <p:extLst>
      <p:ext uri="{BB962C8B-B14F-4D97-AF65-F5344CB8AC3E}">
        <p14:creationId xmlns:p14="http://schemas.microsoft.com/office/powerpoint/2010/main" val="3299661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2217EDD-488C-4094-82AB-C10798E38394}" type="datetime1">
              <a:rPr lang="en-GB" smtClean="0"/>
              <a:t>21/04/2025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80697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468DC0-558C-48AB-8704-33613429DC18}" type="datetime1">
              <a:rPr lang="en-GB" smtClean="0"/>
              <a:t>21/04/2025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92790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F419A7-F950-475E-A18F-CDB70B424AB0}" type="datetime1">
              <a:rPr lang="en-GB" smtClean="0"/>
              <a:t>21/04/2025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686992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E6B5E9-C8BB-4033-B03F-2E132D1BB760}" type="datetime1">
              <a:rPr lang="en-GB" smtClean="0"/>
              <a:t>21/04/2025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48655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97A1DC-AFF4-4CEA-9E36-3CAE19F73149}" type="datetime1">
              <a:rPr lang="en-GB" smtClean="0"/>
              <a:t>21/04/2025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14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44BD7EA2-374E-49FC-A9F8-26FCD8FD952D}" type="datetime1">
              <a:rPr lang="en-GB" smtClean="0"/>
              <a:t>21/04/2025</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524902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F213284B-4CF0-4F24-88CE-6684328AF884}" type="datetime1">
              <a:rPr lang="en-GB" smtClean="0"/>
              <a:t>21/04/2025</a:t>
            </a:fld>
            <a:endParaRPr lang="en-GB"/>
          </a:p>
        </p:txBody>
      </p:sp>
      <p:sp>
        <p:nvSpPr>
          <p:cNvPr id="11" name="Footer Placeholder 10"/>
          <p:cNvSpPr>
            <a:spLocks noGrp="1"/>
          </p:cNvSpPr>
          <p:nvPr>
            <p:ph type="ftr" sz="quarter" idx="11"/>
          </p:nvPr>
        </p:nvSpPr>
        <p:spPr/>
        <p:txBody>
          <a:bodyPr/>
          <a:lstStyle/>
          <a:p>
            <a:endParaRPr lang="en-GB"/>
          </a:p>
        </p:txBody>
      </p:sp>
      <p:sp>
        <p:nvSpPr>
          <p:cNvPr id="12" name="Slide Number Placeholder 11"/>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53894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E113F7FE-CD8F-4BBA-8B95-8A77D7E54A7F}" type="datetime1">
              <a:rPr lang="en-GB" smtClean="0"/>
              <a:t>21/04/2025</a:t>
            </a:fld>
            <a:endParaRPr lang="en-GB"/>
          </a:p>
        </p:txBody>
      </p:sp>
      <p:sp>
        <p:nvSpPr>
          <p:cNvPr id="7" name="Footer Placeholder 6"/>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05355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3898617-F67C-4E45-BCEB-F21F05EBE122}" type="datetime1">
              <a:rPr lang="en-GB" smtClean="0"/>
              <a:t>21/04/2025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323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D2268F8-07DA-491E-81AB-FE2B4BBF9779}" type="datetime1">
              <a:rPr lang="en-GB" smtClean="0"/>
              <a:t>21/04/2025</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6918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0381DE2-4AA6-4A0E-A0B4-B2DBC5713F64}" type="datetime1">
              <a:rPr lang="en-GB" smtClean="0"/>
              <a:t>21/04/2025</a:t>
            </a:fld>
            <a:endParaRPr lang="en-GB"/>
          </a:p>
        </p:txBody>
      </p:sp>
      <p:sp>
        <p:nvSpPr>
          <p:cNvPr id="9" name="Footer Placeholder 8"/>
          <p:cNvSpPr>
            <a:spLocks noGrp="1"/>
          </p:cNvSpPr>
          <p:nvPr>
            <p:ph type="ftr" sz="quarter" idx="11"/>
          </p:nvPr>
        </p:nvSpPr>
        <p:spPr>
          <a:xfrm>
            <a:off x="3499101" y="6356350"/>
            <a:ext cx="5911517" cy="365125"/>
          </a:xfrm>
        </p:spPr>
        <p:txBody>
          <a:bodyPr/>
          <a:lstStyle/>
          <a:p>
            <a:endParaRPr lang="en-GB"/>
          </a:p>
        </p:txBody>
      </p:sp>
      <p:sp>
        <p:nvSpPr>
          <p:cNvPr id="10" name="Slide Number Placeholder 9"/>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27772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EF54B8B-5E01-4AD6-BA0E-A81E3E14F347}" type="datetime1">
              <a:rPr lang="en-GB" smtClean="0"/>
              <a:t>21/04/2025</a:t>
            </a:fld>
            <a:endParaRPr lang="en-GB"/>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317553392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patents.google.com/?inventor=In+Gu+LEE&amp;peid=63015fb9b2458%3A4a%3A7fa80a55"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E538-5AD6-9284-F933-76EDFC7E5A7A}"/>
              </a:ext>
            </a:extLst>
          </p:cNvPr>
          <p:cNvSpPr>
            <a:spLocks noGrp="1"/>
          </p:cNvSpPr>
          <p:nvPr>
            <p:ph type="title"/>
          </p:nvPr>
        </p:nvSpPr>
        <p:spPr>
          <a:xfrm>
            <a:off x="0" y="946200"/>
            <a:ext cx="4031225" cy="4601183"/>
          </a:xfrm>
        </p:spPr>
        <p:txBody>
          <a:bodyPr/>
          <a:lstStyle/>
          <a:p>
            <a:pPr fontAlgn="t"/>
            <a:r>
              <a:rPr lang="en-US" sz="2000" b="0" i="0" u="none" strike="noStrike" kern="1200">
                <a:solidFill>
                  <a:schemeClr val="bg1"/>
                </a:solidFill>
                <a:effectLst/>
                <a:cs typeface="Times New Roman" panose="02020603050405020304" pitchFamily="18" charset="0"/>
              </a:rPr>
              <a:t>Dharshini K.</a:t>
            </a:r>
            <a:r>
              <a:rPr lang="en-US" sz="1800" b="0" i="0" u="none" strike="noStrike" kern="1200">
                <a:solidFill>
                  <a:schemeClr val="bg1"/>
                </a:solidFill>
                <a:effectLst/>
                <a:cs typeface="Times New Roman" panose="02020603050405020304" pitchFamily="18" charset="0"/>
              </a:rPr>
              <a:t>       CB.AI.UAIM24111</a:t>
            </a:r>
            <a:br>
              <a:rPr lang="en-IN" sz="1800" b="0" i="0" u="none" strike="noStrike">
                <a:solidFill>
                  <a:schemeClr val="bg1"/>
                </a:solidFill>
                <a:effectLst/>
              </a:rPr>
            </a:br>
            <a:br>
              <a:rPr lang="en-IN" sz="1800" b="0" i="0" u="none" strike="noStrike">
                <a:solidFill>
                  <a:schemeClr val="bg1"/>
                </a:solidFill>
                <a:effectLst/>
              </a:rPr>
            </a:br>
            <a:r>
              <a:rPr lang="en-US" sz="2000" b="0" i="0" u="none" strike="noStrike" kern="1200">
                <a:solidFill>
                  <a:schemeClr val="bg1"/>
                </a:solidFill>
                <a:effectLst/>
                <a:cs typeface="Times New Roman" panose="02020603050405020304" pitchFamily="18" charset="0"/>
              </a:rPr>
              <a:t>Esha R.               </a:t>
            </a:r>
            <a:r>
              <a:rPr lang="en-US" sz="1800" b="0" i="0" u="none" strike="noStrike" kern="1200">
                <a:solidFill>
                  <a:schemeClr val="bg1"/>
                </a:solidFill>
                <a:effectLst/>
                <a:cs typeface="Times New Roman" panose="02020603050405020304" pitchFamily="18" charset="0"/>
              </a:rPr>
              <a:t>CB.AI.UAIM24112</a:t>
            </a:r>
            <a:br>
              <a:rPr lang="en-IN" sz="1800" b="0" i="0" u="none" strike="noStrike">
                <a:solidFill>
                  <a:schemeClr val="bg1"/>
                </a:solidFill>
                <a:effectLst/>
              </a:rPr>
            </a:br>
            <a:br>
              <a:rPr lang="en-IN" sz="1800" b="0" i="0" u="none" strike="noStrike">
                <a:solidFill>
                  <a:schemeClr val="bg1"/>
                </a:solidFill>
                <a:effectLst/>
              </a:rPr>
            </a:br>
            <a:r>
              <a:rPr lang="en-US" sz="2000" b="0" i="0" u="none" strike="noStrike" kern="1200" err="1">
                <a:solidFill>
                  <a:schemeClr val="bg1"/>
                </a:solidFill>
                <a:effectLst/>
                <a:cs typeface="Times New Roman" panose="02020603050405020304" pitchFamily="18" charset="0"/>
              </a:rPr>
              <a:t>Harsshitha</a:t>
            </a:r>
            <a:r>
              <a:rPr lang="en-US" sz="2000" b="0" i="0" u="none" strike="noStrike" kern="1200">
                <a:solidFill>
                  <a:schemeClr val="bg1"/>
                </a:solidFill>
                <a:effectLst/>
                <a:cs typeface="Times New Roman" panose="02020603050405020304" pitchFamily="18" charset="0"/>
              </a:rPr>
              <a:t> S.      </a:t>
            </a:r>
            <a:r>
              <a:rPr lang="en-US" sz="1800" b="0" i="0" u="none" strike="noStrike" kern="1200">
                <a:solidFill>
                  <a:schemeClr val="bg1"/>
                </a:solidFill>
                <a:effectLst/>
                <a:cs typeface="Times New Roman" panose="02020603050405020304" pitchFamily="18" charset="0"/>
              </a:rPr>
              <a:t>CB.AI.UAIM24115</a:t>
            </a:r>
            <a:br>
              <a:rPr lang="en-IN" sz="1800" b="0" i="0" u="none" strike="noStrike">
                <a:solidFill>
                  <a:schemeClr val="bg1"/>
                </a:solidFill>
                <a:effectLst/>
              </a:rPr>
            </a:br>
            <a:br>
              <a:rPr lang="en-IN" sz="1800" b="0" i="0" u="none" strike="noStrike">
                <a:solidFill>
                  <a:schemeClr val="bg1"/>
                </a:solidFill>
                <a:effectLst/>
              </a:rPr>
            </a:br>
            <a:r>
              <a:rPr lang="en-US" sz="2000" b="0" i="0" u="none" strike="noStrike" kern="1200">
                <a:solidFill>
                  <a:schemeClr val="bg1"/>
                </a:solidFill>
                <a:effectLst/>
                <a:cs typeface="Times New Roman" panose="02020603050405020304" pitchFamily="18" charset="0"/>
              </a:rPr>
              <a:t>Vaishnavi P.        </a:t>
            </a:r>
            <a:r>
              <a:rPr lang="en-US" sz="1800" b="0" i="0" u="none" strike="noStrike" kern="1200">
                <a:solidFill>
                  <a:schemeClr val="bg1"/>
                </a:solidFill>
                <a:effectLst/>
                <a:cs typeface="Times New Roman" panose="02020603050405020304" pitchFamily="18" charset="0"/>
              </a:rPr>
              <a:t>CB.AI.UAIM24149</a:t>
            </a:r>
            <a:br>
              <a:rPr lang="en-IN" sz="1100"/>
            </a:br>
            <a:br>
              <a:rPr lang="en-IN" sz="1800" b="0" i="0" u="none" strike="noStrike">
                <a:solidFill>
                  <a:schemeClr val="bg1"/>
                </a:solidFill>
                <a:effectLst/>
              </a:rPr>
            </a:br>
            <a:br>
              <a:rPr lang="en-IN" sz="1800" b="0" i="0" u="none" strike="noStrike">
                <a:solidFill>
                  <a:schemeClr val="bg1"/>
                </a:solidFill>
                <a:effectLst/>
              </a:rPr>
            </a:br>
            <a:br>
              <a:rPr lang="en-IN" sz="1800" b="0" i="0" u="none" strike="noStrike">
                <a:effectLst/>
                <a:latin typeface="Arial" panose="020B0604020202020204" pitchFamily="34" charset="0"/>
              </a:rPr>
            </a:br>
            <a:endParaRPr lang="en-IN" sz="1800"/>
          </a:p>
        </p:txBody>
      </p:sp>
      <p:sp>
        <p:nvSpPr>
          <p:cNvPr id="3" name="Content Placeholder 2">
            <a:extLst>
              <a:ext uri="{FF2B5EF4-FFF2-40B4-BE49-F238E27FC236}">
                <a16:creationId xmlns:a16="http://schemas.microsoft.com/office/drawing/2014/main" id="{50A98C67-996E-AA43-746D-7F44820C6749}"/>
              </a:ext>
            </a:extLst>
          </p:cNvPr>
          <p:cNvSpPr>
            <a:spLocks noGrp="1"/>
          </p:cNvSpPr>
          <p:nvPr>
            <p:ph idx="1"/>
          </p:nvPr>
        </p:nvSpPr>
        <p:spPr>
          <a:xfrm>
            <a:off x="3667432" y="864108"/>
            <a:ext cx="8150942" cy="5120640"/>
          </a:xfrm>
        </p:spPr>
        <p:txBody>
          <a:bodyPr/>
          <a:lstStyle/>
          <a:p>
            <a:pPr marL="0" indent="0">
              <a:buNone/>
            </a:pPr>
            <a:endParaRPr lang="en-IN"/>
          </a:p>
        </p:txBody>
      </p:sp>
      <p:sp>
        <p:nvSpPr>
          <p:cNvPr id="6" name="TextBox 5">
            <a:extLst>
              <a:ext uri="{FF2B5EF4-FFF2-40B4-BE49-F238E27FC236}">
                <a16:creationId xmlns:a16="http://schemas.microsoft.com/office/drawing/2014/main" id="{DDE51EDB-61C5-48E3-FD5F-4599023F7975}"/>
              </a:ext>
            </a:extLst>
          </p:cNvPr>
          <p:cNvSpPr txBox="1"/>
          <p:nvPr/>
        </p:nvSpPr>
        <p:spPr>
          <a:xfrm>
            <a:off x="19665" y="3995317"/>
            <a:ext cx="6135328" cy="1909305"/>
          </a:xfrm>
          <a:prstGeom prst="rect">
            <a:avLst/>
          </a:prstGeom>
          <a:noFill/>
        </p:spPr>
        <p:txBody>
          <a:bodyPr wrap="square">
            <a:spAutoFit/>
          </a:bodyPr>
          <a:lstStyle/>
          <a:p>
            <a:pPr>
              <a:lnSpc>
                <a:spcPct val="150000"/>
              </a:lnSpc>
            </a:pPr>
            <a:r>
              <a:rPr lang="en-US" sz="2000" b="1">
                <a:solidFill>
                  <a:schemeClr val="bg1"/>
                </a:solidFill>
                <a:latin typeface="+mj-lt"/>
                <a:cs typeface="Times New Roman"/>
              </a:rPr>
              <a:t>Faculties:</a:t>
            </a:r>
          </a:p>
          <a:p>
            <a:pPr>
              <a:lnSpc>
                <a:spcPct val="150000"/>
              </a:lnSpc>
            </a:pPr>
            <a:r>
              <a:rPr lang="en-US" sz="2000">
                <a:solidFill>
                  <a:schemeClr val="bg1"/>
                </a:solidFill>
                <a:latin typeface="+mj-lt"/>
                <a:cs typeface="Times New Roman"/>
              </a:rPr>
              <a:t>Mrs. Reshma Sanal</a:t>
            </a:r>
            <a:endParaRPr lang="en-US" sz="2000">
              <a:solidFill>
                <a:schemeClr val="bg1"/>
              </a:solidFill>
              <a:latin typeface="+mj-lt"/>
            </a:endParaRPr>
          </a:p>
          <a:p>
            <a:pPr>
              <a:lnSpc>
                <a:spcPct val="150000"/>
              </a:lnSpc>
              <a:spcBef>
                <a:spcPts val="125"/>
              </a:spcBef>
            </a:pPr>
            <a:r>
              <a:rPr lang="en-US" sz="2000">
                <a:solidFill>
                  <a:schemeClr val="bg1"/>
                </a:solidFill>
                <a:latin typeface="+mj-lt"/>
                <a:cs typeface="Times New Roman"/>
              </a:rPr>
              <a:t>Dr. </a:t>
            </a:r>
            <a:r>
              <a:rPr lang="en-US" sz="2000" err="1">
                <a:solidFill>
                  <a:schemeClr val="bg1"/>
                </a:solidFill>
                <a:latin typeface="+mj-lt"/>
                <a:cs typeface="Times New Roman"/>
              </a:rPr>
              <a:t>Kelath</a:t>
            </a:r>
            <a:r>
              <a:rPr lang="en-US" sz="2000">
                <a:solidFill>
                  <a:schemeClr val="bg1"/>
                </a:solidFill>
                <a:latin typeface="+mj-lt"/>
                <a:cs typeface="Times New Roman"/>
              </a:rPr>
              <a:t> Murali Manoj</a:t>
            </a:r>
            <a:endParaRPr lang="en-US" sz="2000">
              <a:solidFill>
                <a:schemeClr val="bg1"/>
              </a:solidFill>
              <a:latin typeface="+mj-lt"/>
            </a:endParaRPr>
          </a:p>
          <a:p>
            <a:pPr>
              <a:lnSpc>
                <a:spcPct val="150000"/>
              </a:lnSpc>
              <a:spcBef>
                <a:spcPts val="125"/>
              </a:spcBef>
            </a:pPr>
            <a:r>
              <a:rPr lang="en-US" sz="2000">
                <a:solidFill>
                  <a:schemeClr val="bg1"/>
                </a:solidFill>
                <a:latin typeface="+mj-lt"/>
                <a:cs typeface="Times New Roman"/>
              </a:rPr>
              <a:t>Dr. Neelesh Ashok</a:t>
            </a:r>
            <a:endParaRPr lang="en-US" sz="2000">
              <a:solidFill>
                <a:schemeClr val="bg1"/>
              </a:solidFill>
              <a:latin typeface="+mj-lt"/>
            </a:endParaRPr>
          </a:p>
        </p:txBody>
      </p:sp>
      <p:sp>
        <p:nvSpPr>
          <p:cNvPr id="8" name="TextBox 7">
            <a:extLst>
              <a:ext uri="{FF2B5EF4-FFF2-40B4-BE49-F238E27FC236}">
                <a16:creationId xmlns:a16="http://schemas.microsoft.com/office/drawing/2014/main" id="{B98ED108-6E8A-527C-701D-8CC13BC14B0A}"/>
              </a:ext>
            </a:extLst>
          </p:cNvPr>
          <p:cNvSpPr txBox="1"/>
          <p:nvPr/>
        </p:nvSpPr>
        <p:spPr>
          <a:xfrm>
            <a:off x="-44244" y="1221347"/>
            <a:ext cx="6140244" cy="400110"/>
          </a:xfrm>
          <a:prstGeom prst="rect">
            <a:avLst/>
          </a:prstGeom>
          <a:noFill/>
        </p:spPr>
        <p:txBody>
          <a:bodyPr wrap="square">
            <a:spAutoFit/>
          </a:bodyPr>
          <a:lstStyle/>
          <a:p>
            <a:r>
              <a:rPr lang="en-US" sz="2000" b="1">
                <a:solidFill>
                  <a:schemeClr val="bg1"/>
                </a:solidFill>
                <a:latin typeface="Times New Roman" panose="02020603050405020304" pitchFamily="18" charset="0"/>
                <a:cs typeface="Times New Roman" panose="02020603050405020304" pitchFamily="18" charset="0"/>
              </a:rPr>
              <a:t>Team Members:</a:t>
            </a:r>
          </a:p>
        </p:txBody>
      </p:sp>
      <p:sp>
        <p:nvSpPr>
          <p:cNvPr id="10" name="Title 1">
            <a:extLst>
              <a:ext uri="{FF2B5EF4-FFF2-40B4-BE49-F238E27FC236}">
                <a16:creationId xmlns:a16="http://schemas.microsoft.com/office/drawing/2014/main" id="{ADE7DE12-E3D6-840D-48F1-3E4808F20D2C}"/>
              </a:ext>
            </a:extLst>
          </p:cNvPr>
          <p:cNvSpPr txBox="1">
            <a:spLocks/>
          </p:cNvSpPr>
          <p:nvPr/>
        </p:nvSpPr>
        <p:spPr>
          <a:xfrm>
            <a:off x="3937817" y="2398268"/>
            <a:ext cx="7880557" cy="11247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pPr>
              <a:lnSpc>
                <a:spcPct val="150000"/>
              </a:lnSpc>
            </a:pPr>
            <a:r>
              <a:rPr lang="en-GB" sz="2600">
                <a:solidFill>
                  <a:schemeClr val="tx1"/>
                </a:solidFill>
                <a:latin typeface="Times New Roman" panose="02020603050405020304" pitchFamily="18" charset="0"/>
                <a:cs typeface="Times New Roman" panose="02020603050405020304" pitchFamily="18" charset="0"/>
              </a:rPr>
              <a:t>24AIM112 Molecular Biology &amp; Basic Cellular Physiology</a:t>
            </a:r>
          </a:p>
          <a:p>
            <a:pPr>
              <a:lnSpc>
                <a:spcPct val="150000"/>
              </a:lnSpc>
            </a:pPr>
            <a:r>
              <a:rPr lang="en-GB" sz="2600">
                <a:solidFill>
                  <a:schemeClr val="tx1"/>
                </a:solidFill>
                <a:latin typeface="Times New Roman" panose="02020603050405020304" pitchFamily="18" charset="0"/>
                <a:cs typeface="Times New Roman" panose="02020603050405020304" pitchFamily="18" charset="0"/>
              </a:rPr>
              <a:t>                                                 &amp;</a:t>
            </a:r>
          </a:p>
          <a:p>
            <a:pPr>
              <a:lnSpc>
                <a:spcPct val="150000"/>
              </a:lnSpc>
            </a:pPr>
            <a:r>
              <a:rPr lang="en-GB" sz="2600">
                <a:solidFill>
                  <a:schemeClr val="tx1"/>
                </a:solidFill>
                <a:latin typeface="Times New Roman" panose="02020603050405020304" pitchFamily="18" charset="0"/>
                <a:cs typeface="Times New Roman" panose="02020603050405020304" pitchFamily="18" charset="0"/>
              </a:rPr>
              <a:t>24AIM115 Ethics, Innovative Research Business &amp; IPR</a:t>
            </a:r>
          </a:p>
          <a:p>
            <a:endParaRPr lang="en-GB" sz="2600">
              <a:solidFill>
                <a:schemeClr val="tx1"/>
              </a:solidFill>
              <a:latin typeface="Times New Roman" panose="02020603050405020304" pitchFamily="18" charset="0"/>
              <a:cs typeface="Times New Roman" panose="02020603050405020304" pitchFamily="18" charset="0"/>
            </a:endParaRPr>
          </a:p>
        </p:txBody>
      </p:sp>
      <p:sp>
        <p:nvSpPr>
          <p:cNvPr id="11" name="Subtitle 2">
            <a:extLst>
              <a:ext uri="{FF2B5EF4-FFF2-40B4-BE49-F238E27FC236}">
                <a16:creationId xmlns:a16="http://schemas.microsoft.com/office/drawing/2014/main" id="{FC1A39A3-F8C3-68EB-03AB-1619F55A919B}"/>
              </a:ext>
            </a:extLst>
          </p:cNvPr>
          <p:cNvSpPr txBox="1">
            <a:spLocks/>
          </p:cNvSpPr>
          <p:nvPr/>
        </p:nvSpPr>
        <p:spPr>
          <a:xfrm>
            <a:off x="3548358" y="4374934"/>
            <a:ext cx="8270015" cy="1364411"/>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GB" sz="2600">
                <a:solidFill>
                  <a:schemeClr val="tx1"/>
                </a:solidFill>
                <a:latin typeface="+mj-lt"/>
              </a:rPr>
              <a:t>     Topic : </a:t>
            </a:r>
            <a:r>
              <a:rPr lang="en-US" sz="2600">
                <a:solidFill>
                  <a:schemeClr val="tx1"/>
                </a:solidFill>
                <a:latin typeface="+mj-lt"/>
                <a:cs typeface="Times New Roman" panose="02020603050405020304" pitchFamily="18" charset="0"/>
              </a:rPr>
              <a:t>AI-Based Predictive Model for</a:t>
            </a:r>
            <a:r>
              <a:rPr lang="en-GB" sz="2600">
                <a:solidFill>
                  <a:schemeClr val="tx1"/>
                </a:solidFill>
                <a:latin typeface="+mj-lt"/>
                <a:cs typeface="Times New Roman" panose="02020603050405020304" pitchFamily="18" charset="0"/>
              </a:rPr>
              <a:t> </a:t>
            </a:r>
            <a:r>
              <a:rPr lang="en-US" sz="2600">
                <a:solidFill>
                  <a:schemeClr val="tx1"/>
                </a:solidFill>
                <a:latin typeface="+mj-lt"/>
                <a:cs typeface="Times New Roman" panose="02020603050405020304" pitchFamily="18" charset="0"/>
              </a:rPr>
              <a:t>Genetic Disease</a:t>
            </a:r>
          </a:p>
          <a:p>
            <a:pPr marL="1417320" lvl="3" indent="0">
              <a:lnSpc>
                <a:spcPct val="150000"/>
              </a:lnSpc>
              <a:buNone/>
            </a:pPr>
            <a:r>
              <a:rPr lang="en-US" sz="2000">
                <a:solidFill>
                  <a:schemeClr val="tx1"/>
                </a:solidFill>
                <a:latin typeface="+mj-lt"/>
                <a:cs typeface="Times New Roman" panose="02020603050405020304" pitchFamily="18" charset="0"/>
              </a:rPr>
              <a:t> </a:t>
            </a:r>
            <a:r>
              <a:rPr lang="en-US" sz="2600">
                <a:solidFill>
                  <a:schemeClr val="tx1"/>
                </a:solidFill>
                <a:latin typeface="+mj-lt"/>
                <a:cs typeface="Times New Roman" panose="02020603050405020304" pitchFamily="18" charset="0"/>
              </a:rPr>
              <a:t>Risk Visualization</a:t>
            </a:r>
            <a:endParaRPr lang="en-GB" sz="2600"/>
          </a:p>
        </p:txBody>
      </p:sp>
      <p:pic>
        <p:nvPicPr>
          <p:cNvPr id="12" name="Picture 11">
            <a:extLst>
              <a:ext uri="{FF2B5EF4-FFF2-40B4-BE49-F238E27FC236}">
                <a16:creationId xmlns:a16="http://schemas.microsoft.com/office/drawing/2014/main" id="{ECEF724B-4C49-8723-BD40-CE118386786F}"/>
              </a:ext>
            </a:extLst>
          </p:cNvPr>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5368142" y="106172"/>
            <a:ext cx="4110482" cy="1534160"/>
          </a:xfrm>
          <a:prstGeom prst="rect">
            <a:avLst/>
          </a:prstGeom>
          <a:solidFill>
            <a:schemeClr val="tx1">
              <a:alpha val="72000"/>
            </a:schemeClr>
          </a:solidFill>
          <a:ln>
            <a:noFill/>
          </a:ln>
        </p:spPr>
      </p:pic>
      <p:sp>
        <p:nvSpPr>
          <p:cNvPr id="16" name="Slide Number Placeholder 10">
            <a:extLst>
              <a:ext uri="{FF2B5EF4-FFF2-40B4-BE49-F238E27FC236}">
                <a16:creationId xmlns:a16="http://schemas.microsoft.com/office/drawing/2014/main" id="{90BAD599-27BC-52B8-63B1-7F263DCF0A0B}"/>
              </a:ext>
            </a:extLst>
          </p:cNvPr>
          <p:cNvSpPr txBox="1">
            <a:spLocks/>
          </p:cNvSpPr>
          <p:nvPr/>
        </p:nvSpPr>
        <p:spPr>
          <a:xfrm>
            <a:off x="10540729" y="6492875"/>
            <a:ext cx="1530927" cy="365125"/>
          </a:xfrm>
          <a:prstGeom prst="rect">
            <a:avLst/>
          </a:prstGeom>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2800"/>
              <a:t> </a:t>
            </a:r>
            <a:fld id="{330EA680-D336-4FF7-8B7A-9848BB0A1C32}" type="slidenum">
              <a:rPr lang="en-GB" sz="2800" smtClean="0"/>
              <a:pPr/>
              <a:t>1</a:t>
            </a:fld>
            <a:endParaRPr lang="en-GB" sz="2800"/>
          </a:p>
        </p:txBody>
      </p:sp>
    </p:spTree>
    <p:extLst>
      <p:ext uri="{BB962C8B-B14F-4D97-AF65-F5344CB8AC3E}">
        <p14:creationId xmlns:p14="http://schemas.microsoft.com/office/powerpoint/2010/main" val="2312873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F8AC3-6501-3A31-F69F-A09241BBEE7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C6D572-6C7A-FBA9-12C4-EC9659D1A0CC}"/>
              </a:ext>
            </a:extLst>
          </p:cNvPr>
          <p:cNvSpPr>
            <a:spLocks noGrp="1"/>
          </p:cNvSpPr>
          <p:nvPr>
            <p:ph type="sldNum" sz="quarter" idx="12"/>
          </p:nvPr>
        </p:nvSpPr>
        <p:spPr>
          <a:xfrm>
            <a:off x="10715864" y="6556199"/>
            <a:ext cx="1530927" cy="365125"/>
          </a:xfrm>
        </p:spPr>
        <p:txBody>
          <a:bodyPr/>
          <a:lstStyle/>
          <a:p>
            <a:fld id="{330EA680-D336-4FF7-8B7A-9848BB0A1C32}" type="slidenum">
              <a:rPr lang="en-GB" sz="1600" smtClean="0"/>
              <a:t>7</a:t>
            </a:fld>
            <a:endParaRPr lang="en-GB" sz="1600"/>
          </a:p>
        </p:txBody>
      </p:sp>
      <p:sp>
        <p:nvSpPr>
          <p:cNvPr id="3" name="TextBox 2">
            <a:extLst>
              <a:ext uri="{FF2B5EF4-FFF2-40B4-BE49-F238E27FC236}">
                <a16:creationId xmlns:a16="http://schemas.microsoft.com/office/drawing/2014/main" id="{47E7AA63-CD07-E64C-C638-A3874971C12D}"/>
              </a:ext>
            </a:extLst>
          </p:cNvPr>
          <p:cNvSpPr txBox="1"/>
          <p:nvPr/>
        </p:nvSpPr>
        <p:spPr>
          <a:xfrm>
            <a:off x="429537" y="-84632"/>
            <a:ext cx="5844372" cy="523220"/>
          </a:xfrm>
          <a:prstGeom prst="rect">
            <a:avLst/>
          </a:prstGeom>
          <a:noFill/>
        </p:spPr>
        <p:txBody>
          <a:bodyPr wrap="square" rtlCol="0">
            <a:spAutoFit/>
          </a:bodyPr>
          <a:lstStyle/>
          <a:p>
            <a:r>
              <a:rPr lang="en-IN" sz="2800">
                <a:solidFill>
                  <a:schemeClr val="accent1">
                    <a:lumMod val="60000"/>
                    <a:lumOff val="40000"/>
                  </a:schemeClr>
                </a:solidFill>
                <a:latin typeface="+mj-lt"/>
              </a:rPr>
              <a:t>Existing Patented Models</a:t>
            </a:r>
          </a:p>
        </p:txBody>
      </p:sp>
      <p:cxnSp>
        <p:nvCxnSpPr>
          <p:cNvPr id="12" name="Straight Connector 11">
            <a:extLst>
              <a:ext uri="{FF2B5EF4-FFF2-40B4-BE49-F238E27FC236}">
                <a16:creationId xmlns:a16="http://schemas.microsoft.com/office/drawing/2014/main" id="{9000206D-2D9F-AA92-D74A-EFE5CE72F9C9}"/>
              </a:ext>
            </a:extLst>
          </p:cNvPr>
          <p:cNvCxnSpPr>
            <a:cxnSpLocks/>
          </p:cNvCxnSpPr>
          <p:nvPr/>
        </p:nvCxnSpPr>
        <p:spPr>
          <a:xfrm>
            <a:off x="6295244" y="619213"/>
            <a:ext cx="70932" cy="600089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304B36C-9E00-2A3C-68A2-62C17016478B}"/>
              </a:ext>
            </a:extLst>
          </p:cNvPr>
          <p:cNvCxnSpPr/>
          <p:nvPr/>
        </p:nvCxnSpPr>
        <p:spPr>
          <a:xfrm>
            <a:off x="557118" y="2761950"/>
            <a:ext cx="0" cy="3858159"/>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7F246610-1F4B-4339-DF69-0FF2D94F112E}"/>
              </a:ext>
            </a:extLst>
          </p:cNvPr>
          <p:cNvCxnSpPr>
            <a:cxnSpLocks/>
          </p:cNvCxnSpPr>
          <p:nvPr/>
        </p:nvCxnSpPr>
        <p:spPr>
          <a:xfrm>
            <a:off x="557117" y="6620109"/>
            <a:ext cx="114503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1E5433-4FD4-EE02-C126-FA4D4CC93372}"/>
              </a:ext>
            </a:extLst>
          </p:cNvPr>
          <p:cNvCxnSpPr>
            <a:cxnSpLocks/>
          </p:cNvCxnSpPr>
          <p:nvPr/>
        </p:nvCxnSpPr>
        <p:spPr>
          <a:xfrm flipV="1">
            <a:off x="550356" y="564051"/>
            <a:ext cx="11386257" cy="110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424BEB-5DEC-FE14-C33A-8CF94C0BB22D}"/>
              </a:ext>
            </a:extLst>
          </p:cNvPr>
          <p:cNvCxnSpPr/>
          <p:nvPr/>
        </p:nvCxnSpPr>
        <p:spPr>
          <a:xfrm>
            <a:off x="557117" y="666571"/>
            <a:ext cx="0" cy="2326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BF2590-7C51-0EE1-9DC5-8EE91E24F966}"/>
              </a:ext>
            </a:extLst>
          </p:cNvPr>
          <p:cNvCxnSpPr>
            <a:cxnSpLocks/>
          </p:cNvCxnSpPr>
          <p:nvPr/>
        </p:nvCxnSpPr>
        <p:spPr>
          <a:xfrm>
            <a:off x="11964640" y="619213"/>
            <a:ext cx="64141" cy="6049838"/>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908B565-3608-09D7-9D13-C620369F5399}"/>
              </a:ext>
            </a:extLst>
          </p:cNvPr>
          <p:cNvSpPr txBox="1"/>
          <p:nvPr/>
        </p:nvSpPr>
        <p:spPr>
          <a:xfrm>
            <a:off x="696780" y="775247"/>
            <a:ext cx="5849363" cy="1200329"/>
          </a:xfrm>
          <a:prstGeom prst="rect">
            <a:avLst/>
          </a:prstGeom>
          <a:noFill/>
        </p:spPr>
        <p:txBody>
          <a:bodyPr wrap="square" lIns="91440" tIns="45720" rIns="91440" bIns="45720" rtlCol="0" anchor="t">
            <a:spAutoFit/>
          </a:bodyPr>
          <a:lstStyle/>
          <a:p>
            <a:r>
              <a:rPr lang="en-IN" b="1">
                <a:latin typeface="Times New Roman"/>
                <a:cs typeface="Times New Roman"/>
              </a:rPr>
              <a:t>1.  </a:t>
            </a:r>
            <a:r>
              <a:rPr lang="en-IN" b="1">
                <a:latin typeface="Times New Roman"/>
                <a:ea typeface="Roboto"/>
                <a:cs typeface="Roboto"/>
              </a:rPr>
              <a:t>Health and medical history visualization and prediction using machine-learning and artificial intelligence models[5]</a:t>
            </a:r>
            <a:endParaRPr lang="en-US" b="1">
              <a:latin typeface="Times New Roman"/>
              <a:cs typeface="Arial"/>
            </a:endParaRPr>
          </a:p>
          <a:p>
            <a:endParaRPr lang="en-IN" b="1">
              <a:latin typeface="Times New Roman"/>
              <a:cs typeface="Arial"/>
            </a:endParaRPr>
          </a:p>
        </p:txBody>
      </p:sp>
      <p:sp>
        <p:nvSpPr>
          <p:cNvPr id="5" name="TextBox 4">
            <a:extLst>
              <a:ext uri="{FF2B5EF4-FFF2-40B4-BE49-F238E27FC236}">
                <a16:creationId xmlns:a16="http://schemas.microsoft.com/office/drawing/2014/main" id="{E75D42EA-EC06-63DA-5178-9130D8915D3A}"/>
              </a:ext>
            </a:extLst>
          </p:cNvPr>
          <p:cNvSpPr txBox="1"/>
          <p:nvPr/>
        </p:nvSpPr>
        <p:spPr>
          <a:xfrm>
            <a:off x="706908" y="1706684"/>
            <a:ext cx="5289630"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Times New Roman"/>
                <a:cs typeface="Times New Roman"/>
              </a:rPr>
              <a:t>Inventor </a:t>
            </a:r>
            <a:r>
              <a:rPr lang="en-US" sz="1600" b="1">
                <a:solidFill>
                  <a:srgbClr val="FFFFFF"/>
                </a:solidFill>
                <a:latin typeface="Times New Roman"/>
                <a:cs typeface="Times New Roman"/>
              </a:rPr>
              <a:t>: </a:t>
            </a:r>
            <a:r>
              <a:rPr lang="en-US" sz="1600" b="1">
                <a:latin typeface="Times New Roman"/>
                <a:cs typeface="Times New Roman"/>
              </a:rPr>
              <a:t>Min Sang Kim, Samuel Kim, </a:t>
            </a:r>
            <a:r>
              <a:rPr lang="en-US" sz="1600" b="1" err="1">
                <a:latin typeface="Times New Roman"/>
                <a:cs typeface="Times New Roman"/>
              </a:rPr>
              <a:t>Mijeong</a:t>
            </a:r>
            <a:r>
              <a:rPr lang="en-US" sz="1600" b="1">
                <a:latin typeface="Times New Roman"/>
                <a:cs typeface="Times New Roman"/>
              </a:rPr>
              <a:t> BAN, In Gu LEE</a:t>
            </a:r>
            <a:endParaRPr lang="en-US" sz="1600" b="1">
              <a:latin typeface="Times New Roman"/>
              <a:cs typeface="Times New Roman"/>
              <a:hlinkClick r:id="rId2">
                <a:extLst>
                  <a:ext uri="{A12FA001-AC4F-418D-AE19-62706E023703}">
                    <ahyp:hlinkClr xmlns:ahyp="http://schemas.microsoft.com/office/drawing/2018/hyperlinkcolor" val="tx"/>
                  </a:ext>
                </a:extLst>
              </a:hlinkClick>
            </a:endParaRPr>
          </a:p>
          <a:p>
            <a:endParaRPr lang="en-US" sz="1600" b="1">
              <a:solidFill>
                <a:srgbClr val="FFFFFF"/>
              </a:solidFill>
              <a:latin typeface="Times New Roman"/>
              <a:cs typeface="Times New Roman"/>
            </a:endParaRPr>
          </a:p>
          <a:p>
            <a:endParaRPr lang="en-US" sz="1600" b="1">
              <a:solidFill>
                <a:srgbClr val="FFFFFF"/>
              </a:solidFill>
              <a:latin typeface="Times New Roman"/>
              <a:cs typeface="Times New Roman"/>
            </a:endParaRPr>
          </a:p>
          <a:p>
            <a:endParaRPr lang="en-US" sz="1400">
              <a:solidFill>
                <a:schemeClr val="accent1">
                  <a:lumMod val="60000"/>
                  <a:lumOff val="40000"/>
                </a:schemeClr>
              </a:solidFill>
              <a:latin typeface="Times New Roman"/>
              <a:cs typeface="Times New Roman"/>
            </a:endParaRPr>
          </a:p>
        </p:txBody>
      </p:sp>
      <p:sp>
        <p:nvSpPr>
          <p:cNvPr id="7" name="TextBox 6">
            <a:extLst>
              <a:ext uri="{FF2B5EF4-FFF2-40B4-BE49-F238E27FC236}">
                <a16:creationId xmlns:a16="http://schemas.microsoft.com/office/drawing/2014/main" id="{58D01E7B-E709-05E5-2A92-DFE7998E6CB2}"/>
              </a:ext>
            </a:extLst>
          </p:cNvPr>
          <p:cNvSpPr txBox="1"/>
          <p:nvPr/>
        </p:nvSpPr>
        <p:spPr>
          <a:xfrm>
            <a:off x="710671" y="3721975"/>
            <a:ext cx="5745595" cy="3001334"/>
          </a:xfrm>
          <a:prstGeom prst="rect">
            <a:avLst/>
          </a:prstGeom>
          <a:noFill/>
        </p:spPr>
        <p:txBody>
          <a:bodyPr wrap="square" lIns="91440" tIns="45720" rIns="91440" bIns="45720" anchor="t">
            <a:spAutoFit/>
          </a:bodyPr>
          <a:lstStyle/>
          <a:p>
            <a:pPr>
              <a:lnSpc>
                <a:spcPct val="150000"/>
              </a:lnSpc>
              <a:buFont typeface="Arial" panose="020B0604020202020204" pitchFamily="34" charset="0"/>
              <a:buChar char="•"/>
            </a:pPr>
            <a:r>
              <a:rPr lang="en-US" sz="1600">
                <a:ea typeface="+mn-lt"/>
                <a:cs typeface="+mn-lt"/>
              </a:rPr>
              <a:t>Integrating patient records, the system provides an interactive visualization interface on client devices. </a:t>
            </a:r>
            <a:endParaRPr lang="en-US">
              <a:ea typeface="+mn-lt"/>
              <a:cs typeface="+mn-lt"/>
            </a:endParaRPr>
          </a:p>
          <a:p>
            <a:pPr>
              <a:lnSpc>
                <a:spcPct val="150000"/>
              </a:lnSpc>
              <a:buFont typeface="Arial" panose="020B0604020202020204" pitchFamily="34" charset="0"/>
              <a:buChar char="•"/>
            </a:pPr>
            <a:r>
              <a:rPr lang="en-US" sz="1600">
                <a:ea typeface="+mn-lt"/>
                <a:cs typeface="+mn-lt"/>
              </a:rPr>
              <a:t>Professionals select input categories to generate clear, intuitive timelines. </a:t>
            </a:r>
            <a:endParaRPr lang="en-US">
              <a:ea typeface="+mn-lt"/>
              <a:cs typeface="+mn-lt"/>
            </a:endParaRPr>
          </a:p>
          <a:p>
            <a:pPr>
              <a:lnSpc>
                <a:spcPct val="150000"/>
              </a:lnSpc>
              <a:buFont typeface="Arial" panose="020B0604020202020204" pitchFamily="34" charset="0"/>
              <a:buChar char="•"/>
            </a:pPr>
            <a:r>
              <a:rPr lang="en-US" sz="1600">
                <a:ea typeface="+mn-lt"/>
                <a:cs typeface="+mn-lt"/>
              </a:rPr>
              <a:t>Machine learning process and predict the patient’s potential health risk and highlights key periods, while event simulation updates records and delivers analytics on protocol deviations and dosage recommendations.</a:t>
            </a:r>
            <a:endParaRPr lang="en-US">
              <a:ea typeface="+mn-lt"/>
              <a:cs typeface="+mn-lt"/>
            </a:endParaRPr>
          </a:p>
        </p:txBody>
      </p:sp>
      <p:sp>
        <p:nvSpPr>
          <p:cNvPr id="6" name="TextBox 5">
            <a:extLst>
              <a:ext uri="{FF2B5EF4-FFF2-40B4-BE49-F238E27FC236}">
                <a16:creationId xmlns:a16="http://schemas.microsoft.com/office/drawing/2014/main" id="{A87CF1B5-54CD-3702-42DF-40EFE488930A}"/>
              </a:ext>
            </a:extLst>
          </p:cNvPr>
          <p:cNvSpPr txBox="1"/>
          <p:nvPr/>
        </p:nvSpPr>
        <p:spPr>
          <a:xfrm>
            <a:off x="6410060" y="795327"/>
            <a:ext cx="5264572" cy="2400657"/>
          </a:xfrm>
          <a:prstGeom prst="rect">
            <a:avLst/>
          </a:prstGeom>
          <a:noFill/>
        </p:spPr>
        <p:txBody>
          <a:bodyPr wrap="square" lIns="91440" tIns="45720" rIns="91440" bIns="45720" rtlCol="0" anchor="t">
            <a:spAutoFit/>
          </a:bodyPr>
          <a:lstStyle/>
          <a:p>
            <a:r>
              <a:rPr lang="en-IN" b="1" dirty="0">
                <a:latin typeface="Times New Roman"/>
                <a:ea typeface="Roboto"/>
                <a:cs typeface="Times New Roman"/>
              </a:rPr>
              <a:t>2.  </a:t>
            </a:r>
            <a:r>
              <a:rPr lang="en-IN" b="1" dirty="0">
                <a:latin typeface="Times New Roman"/>
                <a:ea typeface="Roboto"/>
                <a:cs typeface="Roboto"/>
              </a:rPr>
              <a:t> Machine learning platform for generating risk models [</a:t>
            </a:r>
            <a:r>
              <a:rPr lang="en-IN" b="1" dirty="0">
                <a:latin typeface="Times New Roman"/>
                <a:ea typeface="Roboto"/>
                <a:cs typeface="Times New Roman"/>
              </a:rPr>
              <a:t>6</a:t>
            </a:r>
            <a:r>
              <a:rPr lang="en-IN" b="1" dirty="0">
                <a:latin typeface="Times New Roman"/>
                <a:cs typeface="Times New Roman"/>
              </a:rPr>
              <a:t>] </a:t>
            </a:r>
            <a:endParaRPr lang="en-IN" b="1" dirty="0">
              <a:latin typeface="Times New Roman"/>
              <a:ea typeface="Roboto"/>
              <a:cs typeface="Times New Roman"/>
            </a:endParaRPr>
          </a:p>
          <a:p>
            <a:endParaRPr lang="en-IN" b="1" dirty="0">
              <a:latin typeface="Times New Roman"/>
              <a:ea typeface="Roboto"/>
              <a:cs typeface="Times New Roman"/>
            </a:endParaRPr>
          </a:p>
          <a:p>
            <a:r>
              <a:rPr lang="en-IN" b="1" dirty="0">
                <a:latin typeface="Times New Roman"/>
                <a:ea typeface="Roboto"/>
                <a:cs typeface="Roboto"/>
              </a:rPr>
              <a:t>Inventors: Jared Michael , Sahar Victoria</a:t>
            </a:r>
            <a:endParaRPr lang="en-IN" dirty="0">
              <a:latin typeface="Arial" panose="020B0604020202020204"/>
              <a:ea typeface="Roboto"/>
              <a:cs typeface="Arial"/>
            </a:endParaRPr>
          </a:p>
          <a:p>
            <a:br>
              <a:rPr lang="en-IN" sz="1200" dirty="0">
                <a:ea typeface="+mn-lt"/>
                <a:cs typeface="+mn-lt"/>
              </a:rPr>
            </a:br>
            <a:r>
              <a:rPr lang="en-IN" sz="1600" dirty="0">
                <a:solidFill>
                  <a:schemeClr val="accent1">
                    <a:lumMod val="60000"/>
                    <a:lumOff val="40000"/>
                  </a:schemeClr>
                </a:solidFill>
                <a:latin typeface="Times New Roman"/>
                <a:cs typeface="Times New Roman"/>
              </a:rPr>
              <a:t>Patent Application WO2022087478A1, filed by October 22, 2021, published on April 28, 2022, under PCT/US2021/05631 with priority from US17/303,398 dated May 27, 2021.</a:t>
            </a:r>
            <a:endParaRPr lang="en-IN" sz="1600">
              <a:solidFill>
                <a:schemeClr val="accent1">
                  <a:lumMod val="60000"/>
                  <a:lumOff val="40000"/>
                </a:schemeClr>
              </a:solidFill>
              <a:latin typeface="Times New Roman"/>
              <a:cs typeface="Times New Roman"/>
            </a:endParaRPr>
          </a:p>
          <a:p>
            <a:endParaRPr lang="en-IN" b="1">
              <a:latin typeface="Times New Roman"/>
              <a:cs typeface="Arial"/>
            </a:endParaRPr>
          </a:p>
        </p:txBody>
      </p:sp>
      <p:sp>
        <p:nvSpPr>
          <p:cNvPr id="13" name="TextBox 12">
            <a:extLst>
              <a:ext uri="{FF2B5EF4-FFF2-40B4-BE49-F238E27FC236}">
                <a16:creationId xmlns:a16="http://schemas.microsoft.com/office/drawing/2014/main" id="{2C1E6170-BE82-CA7E-704F-29BECFF8FCC2}"/>
              </a:ext>
            </a:extLst>
          </p:cNvPr>
          <p:cNvSpPr txBox="1"/>
          <p:nvPr/>
        </p:nvSpPr>
        <p:spPr>
          <a:xfrm>
            <a:off x="710609" y="2216888"/>
            <a:ext cx="586208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accent1">
                    <a:lumMod val="60000"/>
                    <a:lumOff val="40000"/>
                  </a:schemeClr>
                </a:solidFill>
                <a:latin typeface="Times New Roman"/>
                <a:cs typeface="Times New Roman"/>
              </a:rPr>
              <a:t>Application PCT/US2023/022100 (filed by </a:t>
            </a:r>
            <a:r>
              <a:rPr lang="en-US" sz="1600" err="1">
                <a:solidFill>
                  <a:schemeClr val="accent1">
                    <a:lumMod val="60000"/>
                    <a:lumOff val="40000"/>
                  </a:schemeClr>
                </a:solidFill>
                <a:latin typeface="Times New Roman"/>
                <a:cs typeface="Times New Roman"/>
              </a:rPr>
              <a:t>Cipherome</a:t>
            </a:r>
            <a:r>
              <a:rPr lang="en-US" sz="1600">
                <a:solidFill>
                  <a:schemeClr val="accent1">
                    <a:lumMod val="60000"/>
                    <a:lumOff val="40000"/>
                  </a:schemeClr>
                </a:solidFill>
                <a:latin typeface="Times New Roman"/>
                <a:cs typeface="Times New Roman"/>
              </a:rPr>
              <a:t>, Inc.) on </a:t>
            </a:r>
          </a:p>
          <a:p>
            <a:r>
              <a:rPr lang="en-US" sz="1600">
                <a:solidFill>
                  <a:schemeClr val="accent1">
                    <a:lumMod val="60000"/>
                    <a:lumOff val="40000"/>
                  </a:schemeClr>
                </a:solidFill>
                <a:latin typeface="Times New Roman"/>
                <a:cs typeface="Times New Roman"/>
              </a:rPr>
              <a:t>May 12, 2023.</a:t>
            </a:r>
            <a:br>
              <a:rPr lang="en-US" sz="1600">
                <a:latin typeface="Times New Roman"/>
              </a:rPr>
            </a:br>
            <a:r>
              <a:rPr lang="en-US" sz="1600">
                <a:solidFill>
                  <a:schemeClr val="accent1">
                    <a:lumMod val="60000"/>
                    <a:lumOff val="40000"/>
                  </a:schemeClr>
                </a:solidFill>
                <a:latin typeface="Times New Roman"/>
                <a:cs typeface="Times New Roman"/>
              </a:rPr>
              <a:t>Publication WO2023220411A1 was released on November 16, </a:t>
            </a:r>
          </a:p>
          <a:p>
            <a:r>
              <a:rPr lang="en-US" sz="1600">
                <a:solidFill>
                  <a:schemeClr val="accent1">
                    <a:lumMod val="60000"/>
                    <a:lumOff val="40000"/>
                  </a:schemeClr>
                </a:solidFill>
                <a:latin typeface="Times New Roman"/>
                <a:cs typeface="Times New Roman"/>
              </a:rPr>
              <a:t>2023.U.S. Provisional Application No. 63/341,942 on </a:t>
            </a:r>
            <a:endParaRPr lang="en-US">
              <a:solidFill>
                <a:schemeClr val="accent1">
                  <a:lumMod val="60000"/>
                  <a:lumOff val="40000"/>
                </a:schemeClr>
              </a:solidFill>
              <a:latin typeface="Arial" panose="020B0604020202020204"/>
              <a:cs typeface="Arial" panose="020B0604020202020204"/>
            </a:endParaRPr>
          </a:p>
          <a:p>
            <a:r>
              <a:rPr lang="en-US" sz="1600">
                <a:solidFill>
                  <a:schemeClr val="accent1">
                    <a:lumMod val="60000"/>
                    <a:lumOff val="40000"/>
                  </a:schemeClr>
                </a:solidFill>
                <a:latin typeface="Times New Roman"/>
                <a:cs typeface="Times New Roman"/>
              </a:rPr>
              <a:t>May 13, 2022, and U.S. Application No. 18/316,130 on May 11, 2023, are incorporated herein in their entirety.</a:t>
            </a:r>
            <a:endParaRPr lang="en-US">
              <a:solidFill>
                <a:schemeClr val="accent1">
                  <a:lumMod val="60000"/>
                  <a:lumOff val="40000"/>
                </a:schemeClr>
              </a:solidFill>
              <a:cs typeface="Arial"/>
            </a:endParaRPr>
          </a:p>
        </p:txBody>
      </p:sp>
      <p:sp>
        <p:nvSpPr>
          <p:cNvPr id="9" name="TextBox 8">
            <a:extLst>
              <a:ext uri="{FF2B5EF4-FFF2-40B4-BE49-F238E27FC236}">
                <a16:creationId xmlns:a16="http://schemas.microsoft.com/office/drawing/2014/main" id="{127F7A6F-8DC6-691D-353D-035A8527A38C}"/>
              </a:ext>
            </a:extLst>
          </p:cNvPr>
          <p:cNvSpPr txBox="1"/>
          <p:nvPr/>
        </p:nvSpPr>
        <p:spPr>
          <a:xfrm>
            <a:off x="6420043" y="2879878"/>
            <a:ext cx="5334348" cy="42045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indent="-285750">
              <a:lnSpc>
                <a:spcPct val="150000"/>
              </a:lnSpc>
              <a:buFont typeface="Arial" panose="020B0604020202020204" pitchFamily="34" charset="0"/>
              <a:buChar char="•"/>
            </a:pPr>
            <a:r>
              <a:rPr lang="en-US" sz="1500" dirty="0">
                <a:ea typeface="+mn-lt"/>
                <a:cs typeface="+mn-lt"/>
              </a:rPr>
              <a:t>Introduces a machine learning platform to generate polygenic risk score (PRS) models for predicting individual risk of phenotypes or conditions based on genetic data.</a:t>
            </a:r>
          </a:p>
          <a:p>
            <a:pPr indent="-285750">
              <a:lnSpc>
                <a:spcPct val="150000"/>
              </a:lnSpc>
              <a:buFont typeface="Arial" panose="020B0604020202020204" pitchFamily="34" charset="0"/>
              <a:buChar char="•"/>
            </a:pPr>
            <a:r>
              <a:rPr lang="en-US" sz="1500" dirty="0">
                <a:ea typeface="+mn-lt"/>
                <a:cs typeface="+mn-lt"/>
              </a:rPr>
              <a:t>Utilizes GWAS summary statistics to identify genetic variants (SNPs) associated with phenotypes.</a:t>
            </a:r>
          </a:p>
          <a:p>
            <a:pPr indent="-285750">
              <a:lnSpc>
                <a:spcPct val="150000"/>
              </a:lnSpc>
              <a:buFont typeface="Arial" panose="020B0604020202020204" pitchFamily="34" charset="0"/>
              <a:buChar char="•"/>
            </a:pPr>
            <a:r>
              <a:rPr lang="en-US" sz="1500" dirty="0">
                <a:ea typeface="+mn-lt"/>
                <a:cs typeface="+mn-lt"/>
              </a:rPr>
              <a:t>Uses penalized regression methods (e.g., elastic net) to weight and combine multiple PRS models into a composite risk score.</a:t>
            </a:r>
          </a:p>
          <a:p>
            <a:pPr indent="-285750">
              <a:lnSpc>
                <a:spcPct val="150000"/>
              </a:lnSpc>
              <a:buFont typeface="Arial" panose="020B0604020202020204" pitchFamily="34" charset="0"/>
              <a:buChar char="•"/>
            </a:pPr>
            <a:r>
              <a:rPr lang="en-US" sz="1500" dirty="0">
                <a:ea typeface="+mn-lt"/>
                <a:cs typeface="+mn-lt"/>
              </a:rPr>
              <a:t>Automates model training, validation (e.g., cross-validation), and individualized risk reporting through a user-friendly interface called the "PRS Machine."</a:t>
            </a:r>
          </a:p>
          <a:p>
            <a:pPr indent="-285750">
              <a:lnSpc>
                <a:spcPct val="150000"/>
              </a:lnSpc>
              <a:buFont typeface="Arial" panose="020B0604020202020204" pitchFamily="34" charset="0"/>
              <a:buChar char="•"/>
            </a:pPr>
            <a:endParaRPr lang="en-US" sz="1500" dirty="0">
              <a:ea typeface="+mn-lt"/>
              <a:cs typeface="+mn-lt"/>
            </a:endParaRPr>
          </a:p>
        </p:txBody>
      </p:sp>
    </p:spTree>
    <p:extLst>
      <p:ext uri="{BB962C8B-B14F-4D97-AF65-F5344CB8AC3E}">
        <p14:creationId xmlns:p14="http://schemas.microsoft.com/office/powerpoint/2010/main" val="2879982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8404D0-5EE3-23C8-9831-442B3C4C57A4}"/>
              </a:ext>
            </a:extLst>
          </p:cNvPr>
          <p:cNvSpPr>
            <a:spLocks noGrp="1"/>
          </p:cNvSpPr>
          <p:nvPr>
            <p:ph type="sldNum" sz="quarter" idx="12"/>
          </p:nvPr>
        </p:nvSpPr>
        <p:spPr/>
        <p:txBody>
          <a:bodyPr/>
          <a:lstStyle/>
          <a:p>
            <a:fld id="{330EA680-D336-4FF7-8B7A-9848BB0A1C32}" type="slidenum">
              <a:rPr lang="en-GB" smtClean="0"/>
              <a:t>8</a:t>
            </a:fld>
            <a:endParaRPr lang="en-GB"/>
          </a:p>
        </p:txBody>
      </p:sp>
      <p:sp>
        <p:nvSpPr>
          <p:cNvPr id="3" name="TextBox 2">
            <a:extLst>
              <a:ext uri="{FF2B5EF4-FFF2-40B4-BE49-F238E27FC236}">
                <a16:creationId xmlns:a16="http://schemas.microsoft.com/office/drawing/2014/main" id="{7338F8DA-C4F2-BB37-B01B-460541291D1F}"/>
              </a:ext>
            </a:extLst>
          </p:cNvPr>
          <p:cNvSpPr txBox="1"/>
          <p:nvPr/>
        </p:nvSpPr>
        <p:spPr>
          <a:xfrm>
            <a:off x="501445" y="314633"/>
            <a:ext cx="5388078" cy="7248138"/>
          </a:xfrm>
          <a:prstGeom prst="rect">
            <a:avLst/>
          </a:prstGeom>
          <a:noFill/>
        </p:spPr>
        <p:txBody>
          <a:bodyPr wrap="square" lIns="91440" tIns="45720" rIns="91440" bIns="45720" rtlCol="0" anchor="t">
            <a:spAutoFit/>
          </a:bodyPr>
          <a:lstStyle/>
          <a:p>
            <a:pPr marL="342900" indent="-342900">
              <a:buAutoNum type="arabicPeriod" startAt="3"/>
            </a:pPr>
            <a:r>
              <a:rPr lang="en-IN" b="1">
                <a:latin typeface="+mj-lt"/>
              </a:rPr>
              <a:t>Expert system for classification and prediction of genetic diseases [7]</a:t>
            </a:r>
          </a:p>
          <a:p>
            <a:endParaRPr lang="en-US" b="1">
              <a:latin typeface="+mj-lt"/>
            </a:endParaRPr>
          </a:p>
          <a:p>
            <a:r>
              <a:rPr lang="en-IN" b="1">
                <a:latin typeface="+mj-lt"/>
              </a:rPr>
              <a:t>Inventor: Roland </a:t>
            </a:r>
            <a:r>
              <a:rPr lang="en-IN" b="1" err="1">
                <a:latin typeface="+mj-lt"/>
              </a:rPr>
              <a:t>Eils</a:t>
            </a:r>
            <a:endParaRPr lang="en-IN" b="1">
              <a:latin typeface="+mj-lt"/>
            </a:endParaRPr>
          </a:p>
          <a:p>
            <a:endParaRPr lang="en-IN" sz="1500">
              <a:solidFill>
                <a:srgbClr val="333333"/>
              </a:solidFill>
            </a:endParaRPr>
          </a:p>
          <a:p>
            <a:r>
              <a:rPr lang="en-US" sz="1600" b="1">
                <a:solidFill>
                  <a:schemeClr val="accent1">
                    <a:lumMod val="60000"/>
                    <a:lumOff val="40000"/>
                  </a:schemeClr>
                </a:solidFill>
                <a:latin typeface="+mj-lt"/>
              </a:rPr>
              <a:t>Patent Number 10,636,516 (US10636516B2). This patent was filed on July 15, 2019, and granted on May 18, 2021.</a:t>
            </a:r>
            <a:endParaRPr lang="en-US" sz="1600" b="1">
              <a:solidFill>
                <a:schemeClr val="accent1">
                  <a:lumMod val="60000"/>
                  <a:lumOff val="40000"/>
                </a:schemeClr>
              </a:solidFill>
              <a:latin typeface="+mj-lt"/>
              <a:cs typeface="Times New Roman"/>
            </a:endParaRPr>
          </a:p>
          <a:p>
            <a:endParaRPr lang="en-US" sz="1400" b="1" i="0">
              <a:solidFill>
                <a:schemeClr val="accent1">
                  <a:lumMod val="60000"/>
                  <a:lumOff val="40000"/>
                </a:schemeClr>
              </a:solidFill>
              <a:effectLst/>
              <a:latin typeface="+mj-lt"/>
              <a:cs typeface="Times New Roman" panose="02020603050405020304"/>
            </a:endParaRPr>
          </a:p>
          <a:p>
            <a:pPr marL="285750" indent="-285750">
              <a:lnSpc>
                <a:spcPct val="150000"/>
              </a:lnSpc>
              <a:buFont typeface="Arial"/>
              <a:buChar char="•"/>
            </a:pPr>
            <a:r>
              <a:rPr lang="en-US">
                <a:latin typeface="Times New Roman"/>
                <a:cs typeface="Times New Roman"/>
              </a:rPr>
              <a:t>Relates to a proprietary expert system, in particular a data mining system, for classification and prediction of genetic diseases according to clinical and/or molecular genetic parameters.</a:t>
            </a:r>
          </a:p>
          <a:p>
            <a:pPr marL="285750" indent="-285750">
              <a:lnSpc>
                <a:spcPct val="150000"/>
              </a:lnSpc>
              <a:buFont typeface="Arial"/>
              <a:buChar char="•"/>
            </a:pPr>
            <a:r>
              <a:rPr lang="en-US">
                <a:latin typeface="Times New Roman"/>
                <a:cs typeface="Times New Roman"/>
              </a:rPr>
              <a:t>Adapted to assist the clinician in assessment of prognosis and therapy recommendation.</a:t>
            </a:r>
          </a:p>
          <a:p>
            <a:pPr marL="285750" indent="-285750">
              <a:lnSpc>
                <a:spcPct val="150000"/>
              </a:lnSpc>
              <a:buFont typeface="Arial"/>
              <a:buChar char="•"/>
            </a:pPr>
            <a:r>
              <a:rPr lang="en-US">
                <a:latin typeface="Times New Roman"/>
                <a:cs typeface="Times New Roman"/>
              </a:rPr>
              <a:t>Data mining system consists of machine learning approaches (artificial neural networks, decision tree/rule induction method, Bayesian Belief Networks).</a:t>
            </a:r>
          </a:p>
          <a:p>
            <a:endParaRPr lang="en-US" sz="1400" b="1">
              <a:solidFill>
                <a:srgbClr val="F4B0D2"/>
              </a:solidFill>
              <a:latin typeface="Times New Roman" panose="02020603050405020304"/>
              <a:cs typeface="Times New Roman" panose="02020603050405020304"/>
            </a:endParaRPr>
          </a:p>
          <a:p>
            <a:endParaRPr lang="en-US" sz="1500">
              <a:solidFill>
                <a:srgbClr val="333333"/>
              </a:solidFill>
              <a:cs typeface="Arial"/>
            </a:endParaRPr>
          </a:p>
          <a:p>
            <a:endParaRPr lang="en-US" sz="1500">
              <a:solidFill>
                <a:srgbClr val="333333"/>
              </a:solidFill>
              <a:cs typeface="Arial"/>
            </a:endParaRPr>
          </a:p>
          <a:p>
            <a:endParaRPr lang="en-IN">
              <a:solidFill>
                <a:srgbClr val="FFFFFF"/>
              </a:solidFill>
              <a:cs typeface="Arial"/>
            </a:endParaRPr>
          </a:p>
        </p:txBody>
      </p:sp>
      <p:sp>
        <p:nvSpPr>
          <p:cNvPr id="4" name="TextBox 3">
            <a:extLst>
              <a:ext uri="{FF2B5EF4-FFF2-40B4-BE49-F238E27FC236}">
                <a16:creationId xmlns:a16="http://schemas.microsoft.com/office/drawing/2014/main" id="{78ED7C83-C916-19F3-EB6F-185C6DD3467C}"/>
              </a:ext>
            </a:extLst>
          </p:cNvPr>
          <p:cNvSpPr txBox="1"/>
          <p:nvPr/>
        </p:nvSpPr>
        <p:spPr>
          <a:xfrm>
            <a:off x="6096000" y="314633"/>
            <a:ext cx="5692878" cy="6971139"/>
          </a:xfrm>
          <a:prstGeom prst="rect">
            <a:avLst/>
          </a:prstGeom>
          <a:noFill/>
        </p:spPr>
        <p:txBody>
          <a:bodyPr wrap="square" lIns="91440" tIns="45720" rIns="91440" bIns="45720" rtlCol="0" anchor="t">
            <a:spAutoFit/>
          </a:bodyPr>
          <a:lstStyle/>
          <a:p>
            <a:pPr>
              <a:spcAft>
                <a:spcPts val="1500"/>
              </a:spcAft>
            </a:pPr>
            <a:r>
              <a:rPr lang="en-IN" dirty="0"/>
              <a:t>4. </a:t>
            </a:r>
            <a:r>
              <a:rPr lang="en-US" b="1" dirty="0">
                <a:latin typeface="Times New Roman"/>
                <a:cs typeface="Times New Roman"/>
              </a:rPr>
              <a:t>Method and system for fast access to advanced visualization of medical scans using a dedicated web portal [8]</a:t>
            </a:r>
            <a:endParaRPr lang="en-US" sz="1800" b="1" dirty="0">
              <a:latin typeface="Times New Roman"/>
              <a:cs typeface="Times New Roman"/>
            </a:endParaRPr>
          </a:p>
          <a:p>
            <a:pPr>
              <a:spcAft>
                <a:spcPts val="1500"/>
              </a:spcAft>
            </a:pPr>
            <a:r>
              <a:rPr lang="en-US" sz="1800" b="1" dirty="0">
                <a:latin typeface="Times New Roman"/>
                <a:cs typeface="Times New Roman"/>
              </a:rPr>
              <a:t>Inventor: </a:t>
            </a:r>
            <a:r>
              <a:rPr lang="en-US" sz="1800" b="1" dirty="0" err="1">
                <a:latin typeface="Times New Roman"/>
                <a:cs typeface="Times New Roman"/>
              </a:rPr>
              <a:t>Kovey</a:t>
            </a:r>
            <a:r>
              <a:rPr lang="en-US" sz="1800" b="1" dirty="0">
                <a:latin typeface="Times New Roman"/>
                <a:cs typeface="Times New Roman"/>
              </a:rPr>
              <a:t> Kavalan</a:t>
            </a:r>
          </a:p>
          <a:p>
            <a:r>
              <a:rPr lang="en-US" sz="1600" b="1" dirty="0">
                <a:solidFill>
                  <a:schemeClr val="accent1">
                    <a:lumMod val="60000"/>
                    <a:lumOff val="40000"/>
                  </a:schemeClr>
                </a:solidFill>
                <a:latin typeface="+mj-lt"/>
              </a:rPr>
              <a:t>Patent Number US10930397B2, filed by AI Visualize Inc. on December 20, 2019, published on February 23, 2021, with priority to US16/722,986 dated December 20, 2019. Application US16/722,986 was published as US20200126668A1 on April 23, 2020.</a:t>
            </a:r>
          </a:p>
          <a:p>
            <a:pPr marL="285750" indent="-285750">
              <a:lnSpc>
                <a:spcPct val="150000"/>
              </a:lnSpc>
              <a:spcBef>
                <a:spcPts val="0"/>
              </a:spcBef>
              <a:buFont typeface="Arial" panose="020B0604020202020204" pitchFamily="34" charset="0"/>
              <a:buChar char="•"/>
            </a:pPr>
            <a:r>
              <a:rPr lang="en-US" sz="1800" dirty="0">
                <a:latin typeface="Times New Roman"/>
                <a:cs typeface="Times New Roman"/>
              </a:rPr>
              <a:t>Designed to receive patient data, generate a patient profile with physiological status, assessment, and treatment evaluations through automated analysis. </a:t>
            </a:r>
          </a:p>
          <a:p>
            <a:pPr marL="285750" indent="-285750">
              <a:lnSpc>
                <a:spcPct val="150000"/>
              </a:lnSpc>
              <a:spcBef>
                <a:spcPts val="0"/>
              </a:spcBef>
              <a:buFont typeface="Arial" panose="020B0604020202020204" pitchFamily="34" charset="0"/>
              <a:buChar char="•"/>
            </a:pPr>
            <a:r>
              <a:rPr lang="en-US" sz="1800" dirty="0">
                <a:latin typeface="Times New Roman"/>
                <a:cs typeface="Times New Roman"/>
              </a:rPr>
              <a:t>This info is updated in real-time and accessible via client devices, allowing healthcare professionals to readily input and access patient data.</a:t>
            </a:r>
          </a:p>
          <a:p>
            <a:pPr marL="285750" indent="-285750">
              <a:lnSpc>
                <a:spcPct val="150000"/>
              </a:lnSpc>
              <a:spcBef>
                <a:spcPts val="0"/>
              </a:spcBef>
              <a:buFont typeface="Arial" panose="020B0604020202020204" pitchFamily="34" charset="0"/>
              <a:buChar char="•"/>
            </a:pPr>
            <a:r>
              <a:rPr lang="en-US" sz="1800" dirty="0">
                <a:latin typeface="Times New Roman"/>
                <a:cs typeface="Times New Roman"/>
              </a:rPr>
              <a:t>This streamlined approach simplifies complex data, making it user-friendly for healthcare providers</a:t>
            </a:r>
            <a:endParaRPr lang="en-IN" sz="1800" dirty="0">
              <a:latin typeface="Times New Roman"/>
              <a:cs typeface="Times New Roman"/>
            </a:endParaRPr>
          </a:p>
          <a:p>
            <a:endParaRPr lang="en-IN">
              <a:cs typeface="Arial"/>
            </a:endParaRPr>
          </a:p>
          <a:p>
            <a:endParaRPr lang="en-US" b="1">
              <a:solidFill>
                <a:schemeClr val="accent1">
                  <a:lumMod val="60000"/>
                  <a:lumOff val="40000"/>
                </a:schemeClr>
              </a:solidFill>
            </a:endParaRPr>
          </a:p>
          <a:p>
            <a:endParaRPr lang="en-IN"/>
          </a:p>
        </p:txBody>
      </p:sp>
    </p:spTree>
    <p:extLst>
      <p:ext uri="{BB962C8B-B14F-4D97-AF65-F5344CB8AC3E}">
        <p14:creationId xmlns:p14="http://schemas.microsoft.com/office/powerpoint/2010/main" val="1966106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AA925-819A-AF8A-482E-3F6E00EFD031}"/>
              </a:ext>
            </a:extLst>
          </p:cNvPr>
          <p:cNvSpPr>
            <a:spLocks noGrp="1"/>
          </p:cNvSpPr>
          <p:nvPr>
            <p:ph type="title"/>
          </p:nvPr>
        </p:nvSpPr>
        <p:spPr/>
        <p:txBody>
          <a:bodyPr/>
          <a:lstStyle/>
          <a:p>
            <a:r>
              <a:rPr lang="en-IN"/>
              <a:t>Intellectual Property Rights</a:t>
            </a:r>
          </a:p>
        </p:txBody>
      </p:sp>
      <p:sp>
        <p:nvSpPr>
          <p:cNvPr id="3" name="Content Placeholder 2">
            <a:extLst>
              <a:ext uri="{FF2B5EF4-FFF2-40B4-BE49-F238E27FC236}">
                <a16:creationId xmlns:a16="http://schemas.microsoft.com/office/drawing/2014/main" id="{99A50231-FF9D-B2BC-91C5-0D792E00E0FB}"/>
              </a:ext>
            </a:extLst>
          </p:cNvPr>
          <p:cNvSpPr>
            <a:spLocks noGrp="1"/>
          </p:cNvSpPr>
          <p:nvPr>
            <p:ph idx="1"/>
          </p:nvPr>
        </p:nvSpPr>
        <p:spPr>
          <a:xfrm>
            <a:off x="3869268" y="864108"/>
            <a:ext cx="7949106" cy="5120640"/>
          </a:xfrm>
        </p:spPr>
        <p:txBody>
          <a:bodyPr>
            <a:normAutofit/>
          </a:bodyPr>
          <a:lstStyle/>
          <a:p>
            <a:pPr marL="0" indent="0">
              <a:lnSpc>
                <a:spcPct val="150000"/>
              </a:lnSpc>
              <a:buNone/>
            </a:pPr>
            <a:r>
              <a:rPr lang="en-US" sz="2400">
                <a:latin typeface="+mj-lt"/>
              </a:rPr>
              <a:t>The paper outlines that it is published under the Creative Commons Attribution License, which allows for unrestricted use, distribution, and reproduction in any medium, provided that the original work is properly cited [3].</a:t>
            </a:r>
          </a:p>
        </p:txBody>
      </p:sp>
      <p:sp>
        <p:nvSpPr>
          <p:cNvPr id="4" name="Slide Number Placeholder 3">
            <a:extLst>
              <a:ext uri="{FF2B5EF4-FFF2-40B4-BE49-F238E27FC236}">
                <a16:creationId xmlns:a16="http://schemas.microsoft.com/office/drawing/2014/main" id="{31F8BBFA-C29C-A612-2CCD-557B1C089839}"/>
              </a:ext>
            </a:extLst>
          </p:cNvPr>
          <p:cNvSpPr>
            <a:spLocks noGrp="1"/>
          </p:cNvSpPr>
          <p:nvPr>
            <p:ph type="sldNum" sz="quarter" idx="12"/>
          </p:nvPr>
        </p:nvSpPr>
        <p:spPr/>
        <p:txBody>
          <a:bodyPr/>
          <a:lstStyle/>
          <a:p>
            <a:fld id="{330EA680-D336-4FF7-8B7A-9848BB0A1C32}" type="slidenum">
              <a:rPr lang="en-GB" smtClean="0"/>
              <a:t>12</a:t>
            </a:fld>
            <a:endParaRPr lang="en-GB"/>
          </a:p>
        </p:txBody>
      </p:sp>
    </p:spTree>
    <p:extLst>
      <p:ext uri="{BB962C8B-B14F-4D97-AF65-F5344CB8AC3E}">
        <p14:creationId xmlns:p14="http://schemas.microsoft.com/office/powerpoint/2010/main" val="204090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59E7-B34E-F7C7-335D-C29E1A8E2090}"/>
              </a:ext>
            </a:extLst>
          </p:cNvPr>
          <p:cNvSpPr>
            <a:spLocks noGrp="1"/>
          </p:cNvSpPr>
          <p:nvPr>
            <p:ph type="title"/>
          </p:nvPr>
        </p:nvSpPr>
        <p:spPr/>
        <p:txBody>
          <a:bodyPr/>
          <a:lstStyle/>
          <a:p>
            <a:r>
              <a:rPr lang="en-IN"/>
              <a:t>Future Scopes:</a:t>
            </a:r>
          </a:p>
        </p:txBody>
      </p:sp>
      <p:sp>
        <p:nvSpPr>
          <p:cNvPr id="4" name="Slide Number Placeholder 3">
            <a:extLst>
              <a:ext uri="{FF2B5EF4-FFF2-40B4-BE49-F238E27FC236}">
                <a16:creationId xmlns:a16="http://schemas.microsoft.com/office/drawing/2014/main" id="{90117564-CBEC-6DE8-754E-AA3AE534B89C}"/>
              </a:ext>
            </a:extLst>
          </p:cNvPr>
          <p:cNvSpPr>
            <a:spLocks noGrp="1"/>
          </p:cNvSpPr>
          <p:nvPr>
            <p:ph type="sldNum" sz="quarter" idx="12"/>
          </p:nvPr>
        </p:nvSpPr>
        <p:spPr/>
        <p:txBody>
          <a:bodyPr/>
          <a:lstStyle/>
          <a:p>
            <a:fld id="{330EA680-D336-4FF7-8B7A-9848BB0A1C32}" type="slidenum">
              <a:rPr lang="en-GB" smtClean="0"/>
              <a:t>14</a:t>
            </a:fld>
            <a:endParaRPr lang="en-GB"/>
          </a:p>
        </p:txBody>
      </p:sp>
      <p:sp>
        <p:nvSpPr>
          <p:cNvPr id="5" name="Rectangle 1">
            <a:extLst>
              <a:ext uri="{FF2B5EF4-FFF2-40B4-BE49-F238E27FC236}">
                <a16:creationId xmlns:a16="http://schemas.microsoft.com/office/drawing/2014/main" id="{ADFD2880-B91B-FAA9-5283-E2BB7BFFFCB0}"/>
              </a:ext>
            </a:extLst>
          </p:cNvPr>
          <p:cNvSpPr>
            <a:spLocks noGrp="1" noChangeArrowheads="1"/>
          </p:cNvSpPr>
          <p:nvPr>
            <p:ph idx="1"/>
          </p:nvPr>
        </p:nvSpPr>
        <p:spPr bwMode="auto">
          <a:xfrm>
            <a:off x="3869268" y="954523"/>
            <a:ext cx="7621692"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buClrTx/>
              <a:buFont typeface="Wingdings" panose="05000000000000000000" pitchFamily="2" charset="2"/>
              <a:buChar char="§"/>
            </a:pPr>
            <a:r>
              <a:rPr kumimoji="0" lang="en-US" altLang="en-US" sz="2200" b="1" u="none" strike="noStrike" cap="none" normalizeH="0" baseline="0">
                <a:ln>
                  <a:noFill/>
                </a:ln>
                <a:solidFill>
                  <a:schemeClr val="tx1"/>
                </a:solidFill>
                <a:effectLst/>
                <a:latin typeface="+mj-lt"/>
              </a:rPr>
              <a:t>Making AI's Decisions Understandable:</a:t>
            </a:r>
            <a:r>
              <a:rPr kumimoji="0" lang="en-US" altLang="en-US" sz="2200" b="0" u="none" strike="noStrike" cap="none" normalizeH="0" baseline="0">
                <a:ln>
                  <a:noFill/>
                </a:ln>
                <a:solidFill>
                  <a:schemeClr val="tx1"/>
                </a:solidFill>
                <a:effectLst/>
                <a:latin typeface="+mj-lt"/>
              </a:rPr>
              <a:t> We plan to use tools like SHAP or LIME so doctors and users can actually see why the AI made a certain prediction. It builds more trust, especially in healthcare.</a:t>
            </a:r>
          </a:p>
          <a:p>
            <a:pPr marL="0" indent="0" eaLnBrk="0" fontAlgn="base" hangingPunct="0">
              <a:lnSpc>
                <a:spcPct val="150000"/>
              </a:lnSpc>
              <a:spcBef>
                <a:spcPct val="0"/>
              </a:spcBef>
              <a:spcAft>
                <a:spcPct val="0"/>
              </a:spcAft>
              <a:buClrTx/>
              <a:buNone/>
            </a:pPr>
            <a:endParaRPr kumimoji="0" lang="en-US" altLang="en-US" sz="2200" b="0" u="none" strike="noStrike" cap="none" normalizeH="0" baseline="0">
              <a:ln>
                <a:noFill/>
              </a:ln>
              <a:solidFill>
                <a:schemeClr val="tx1"/>
              </a:solidFill>
              <a:effectLst/>
              <a:latin typeface="+mj-lt"/>
            </a:endParaRPr>
          </a:p>
          <a:p>
            <a:pPr eaLnBrk="0" fontAlgn="base" hangingPunct="0">
              <a:lnSpc>
                <a:spcPct val="150000"/>
              </a:lnSpc>
              <a:spcBef>
                <a:spcPct val="0"/>
              </a:spcBef>
              <a:spcAft>
                <a:spcPct val="0"/>
              </a:spcAft>
              <a:buClrTx/>
              <a:buFont typeface="Wingdings" panose="05000000000000000000" pitchFamily="2" charset="2"/>
              <a:buChar char="§"/>
            </a:pPr>
            <a:r>
              <a:rPr kumimoji="0" lang="en-US" altLang="en-US" sz="2200" b="1" u="none" strike="noStrike" cap="none" normalizeH="0" baseline="0">
                <a:ln>
                  <a:noFill/>
                </a:ln>
                <a:solidFill>
                  <a:schemeClr val="tx1"/>
                </a:solidFill>
                <a:effectLst/>
                <a:latin typeface="+mj-lt"/>
              </a:rPr>
              <a:t>Tracking Health Over Time:</a:t>
            </a:r>
            <a:r>
              <a:rPr kumimoji="0" lang="en-US" altLang="en-US" sz="2200" b="0" u="none" strike="noStrike" cap="none" normalizeH="0" baseline="0">
                <a:ln>
                  <a:noFill/>
                </a:ln>
                <a:solidFill>
                  <a:schemeClr val="tx1"/>
                </a:solidFill>
                <a:effectLst/>
                <a:latin typeface="+mj-lt"/>
              </a:rPr>
              <a:t> By using smarter models like RNNs or Transformers, we could forecast how a person’s disease risk might change in the future based on their lifestyle and past health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1827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CD0649-C3E4-396D-69E4-036DDE642431}"/>
              </a:ext>
            </a:extLst>
          </p:cNvPr>
          <p:cNvSpPr>
            <a:spLocks noGrp="1"/>
          </p:cNvSpPr>
          <p:nvPr>
            <p:ph type="sldNum" sz="quarter" idx="12"/>
          </p:nvPr>
        </p:nvSpPr>
        <p:spPr/>
        <p:txBody>
          <a:bodyPr/>
          <a:lstStyle/>
          <a:p>
            <a:fld id="{330EA680-D336-4FF7-8B7A-9848BB0A1C32}" type="slidenum">
              <a:rPr lang="en-GB" smtClean="0"/>
              <a:t>13</a:t>
            </a:fld>
            <a:endParaRPr lang="en-GB"/>
          </a:p>
        </p:txBody>
      </p:sp>
      <p:sp>
        <p:nvSpPr>
          <p:cNvPr id="3" name="TextBox 2">
            <a:extLst>
              <a:ext uri="{FF2B5EF4-FFF2-40B4-BE49-F238E27FC236}">
                <a16:creationId xmlns:a16="http://schemas.microsoft.com/office/drawing/2014/main" id="{5C6EDCD0-022E-A546-78B4-3C567370A1D3}"/>
              </a:ext>
            </a:extLst>
          </p:cNvPr>
          <p:cNvSpPr txBox="1"/>
          <p:nvPr/>
        </p:nvSpPr>
        <p:spPr>
          <a:xfrm>
            <a:off x="26938" y="233853"/>
            <a:ext cx="12435840" cy="7248138"/>
          </a:xfrm>
          <a:prstGeom prst="rect">
            <a:avLst/>
          </a:prstGeom>
          <a:noFill/>
        </p:spPr>
        <p:txBody>
          <a:bodyPr wrap="square" lIns="91440" tIns="45720" rIns="91440" bIns="45720" rtlCol="0" anchor="t">
            <a:spAutoFit/>
          </a:bodyPr>
          <a:lstStyle/>
          <a:p>
            <a:endParaRPr lang="en-IN" sz="1500" dirty="0">
              <a:latin typeface="+mj-lt"/>
              <a:cs typeface="Times New Roman"/>
            </a:endParaRPr>
          </a:p>
          <a:p>
            <a:r>
              <a:rPr lang="en-IN" sz="1500" dirty="0">
                <a:latin typeface="+mj-lt"/>
              </a:rPr>
              <a:t>[1]</a:t>
            </a:r>
            <a:r>
              <a:rPr lang="en-IN" sz="1500" b="0" i="0" dirty="0">
                <a:solidFill>
                  <a:srgbClr val="222222"/>
                </a:solidFill>
                <a:effectLst/>
                <a:latin typeface="+mj-lt"/>
              </a:rPr>
              <a:t> </a:t>
            </a:r>
            <a:r>
              <a:rPr lang="en-IN" sz="1500" b="0" i="0" dirty="0">
                <a:effectLst/>
                <a:latin typeface="+mj-lt"/>
              </a:rPr>
              <a:t>Khera, A. V., Chaffin, M., Aragam, K. G., Haas, M. E., Roselli, C., Choi, S. H., ... &amp; Kathiresan, S. (2018). Genome-wide polygenic scores for common diseases identify individuals with risk equivalent to monogenic mutations. </a:t>
            </a:r>
            <a:r>
              <a:rPr lang="en-IN" sz="1500" b="0" i="1" dirty="0">
                <a:effectLst/>
                <a:latin typeface="+mj-lt"/>
              </a:rPr>
              <a:t>Nature genetics</a:t>
            </a:r>
            <a:r>
              <a:rPr lang="en-IN" sz="1500" b="0" i="0" dirty="0">
                <a:effectLst/>
                <a:latin typeface="+mj-lt"/>
              </a:rPr>
              <a:t>, </a:t>
            </a:r>
            <a:r>
              <a:rPr lang="en-IN" sz="1500" b="0" i="1" dirty="0">
                <a:effectLst/>
                <a:latin typeface="+mj-lt"/>
              </a:rPr>
              <a:t>50</a:t>
            </a:r>
            <a:r>
              <a:rPr lang="en-IN" sz="1500" b="0" i="0" dirty="0">
                <a:effectLst/>
                <a:latin typeface="+mj-lt"/>
              </a:rPr>
              <a:t>(9), 1219-1224.</a:t>
            </a:r>
            <a:endParaRPr lang="en-IN" sz="1500" b="0" i="0" dirty="0">
              <a:effectLst/>
              <a:latin typeface="+mj-lt"/>
              <a:cs typeface="Times New Roman"/>
            </a:endParaRPr>
          </a:p>
          <a:p>
            <a:endParaRPr lang="en-IN" sz="1500" dirty="0">
              <a:latin typeface="+mj-lt"/>
              <a:cs typeface="Times New Roman"/>
            </a:endParaRPr>
          </a:p>
          <a:p>
            <a:r>
              <a:rPr lang="en-IN" sz="1500" dirty="0">
                <a:latin typeface="+mj-lt"/>
              </a:rPr>
              <a:t>[2]</a:t>
            </a:r>
            <a:r>
              <a:rPr lang="en-IN" sz="1500" b="0" i="0" dirty="0">
                <a:effectLst/>
                <a:latin typeface="+mj-lt"/>
              </a:rPr>
              <a:t> Xu, Y., Wang, C., Li, Z., Cai, Y., Young, O., Lyu, A., &amp; Zhang, L. (2022, December). A machine learning model for disease risk prediction by integrating genetic and non-genetic factors. In </a:t>
            </a:r>
            <a:r>
              <a:rPr lang="en-IN" sz="1500" b="0" i="1" dirty="0">
                <a:effectLst/>
                <a:latin typeface="+mj-lt"/>
              </a:rPr>
              <a:t>2022 IEEE International Conference on Bioinformatics and Biomedicine (BIBM)</a:t>
            </a:r>
            <a:r>
              <a:rPr lang="en-IN" sz="1500" b="0" i="0" dirty="0">
                <a:effectLst/>
                <a:latin typeface="+mj-lt"/>
              </a:rPr>
              <a:t> (pp. 868-871). IEEE.</a:t>
            </a:r>
            <a:endParaRPr lang="en-IN" sz="1500" b="0" i="0" dirty="0">
              <a:effectLst/>
              <a:latin typeface="+mj-lt"/>
              <a:cs typeface="Times New Roman"/>
            </a:endParaRPr>
          </a:p>
          <a:p>
            <a:endParaRPr lang="en-IN" sz="1500" dirty="0">
              <a:latin typeface="Arial" panose="020B0604020202020204" pitchFamily="34" charset="0"/>
              <a:cs typeface="Arial"/>
            </a:endParaRPr>
          </a:p>
          <a:p>
            <a:r>
              <a:rPr lang="en-IN" sz="1500" b="0" i="0" dirty="0">
                <a:effectLst/>
                <a:latin typeface="+mj-lt"/>
              </a:rPr>
              <a:t>[3]</a:t>
            </a:r>
            <a:r>
              <a:rPr lang="en-IN" sz="1500" b="0" i="0" dirty="0">
                <a:solidFill>
                  <a:srgbClr val="222222"/>
                </a:solidFill>
                <a:effectLst/>
                <a:latin typeface="+mj-lt"/>
              </a:rPr>
              <a:t> </a:t>
            </a:r>
            <a:r>
              <a:rPr lang="en-IN" sz="1500" b="0" i="0" dirty="0">
                <a:effectLst/>
                <a:latin typeface="+mj-lt"/>
              </a:rPr>
              <a:t>Ghazal, T. M., Al Hamadi, H., Umar Nasir, M., Gollapalli, M., Zubair, M., Adnan Khan, M., &amp; Yeob Yeun, C. (2022). Supervised machine learning empowered multifactorial genetic inheritance disorder prediction. </a:t>
            </a:r>
            <a:r>
              <a:rPr lang="en-IN" sz="1500" b="0" i="1" dirty="0">
                <a:effectLst/>
                <a:latin typeface="+mj-lt"/>
              </a:rPr>
              <a:t>Computational Intelligence and Neuroscience</a:t>
            </a:r>
            <a:r>
              <a:rPr lang="en-IN" sz="1500" b="0" i="0" dirty="0">
                <a:effectLst/>
                <a:latin typeface="+mj-lt"/>
              </a:rPr>
              <a:t>, </a:t>
            </a:r>
            <a:r>
              <a:rPr lang="en-IN" sz="1500" b="0" i="1" dirty="0">
                <a:effectLst/>
                <a:latin typeface="+mj-lt"/>
              </a:rPr>
              <a:t>2022</a:t>
            </a:r>
            <a:r>
              <a:rPr lang="en-IN" sz="1500" b="0" i="0" dirty="0">
                <a:effectLst/>
                <a:latin typeface="+mj-lt"/>
              </a:rPr>
              <a:t>(1), 1051388.</a:t>
            </a:r>
            <a:endParaRPr lang="en-IN" sz="1500" b="0" i="0" dirty="0">
              <a:effectLst/>
              <a:latin typeface="+mj-lt"/>
              <a:cs typeface="Times New Roman"/>
            </a:endParaRPr>
          </a:p>
          <a:p>
            <a:endParaRPr lang="en-IN" sz="1500" dirty="0">
              <a:latin typeface="+mj-lt"/>
              <a:cs typeface="Times New Roman"/>
            </a:endParaRPr>
          </a:p>
          <a:p>
            <a:r>
              <a:rPr lang="en-IN" sz="1500" b="0" i="0" dirty="0">
                <a:effectLst/>
                <a:latin typeface="+mj-lt"/>
              </a:rPr>
              <a:t>[4] </a:t>
            </a:r>
            <a:r>
              <a:rPr lang="en-US" sz="1500" b="0" i="0" dirty="0">
                <a:effectLst/>
                <a:latin typeface="+mj-lt"/>
              </a:rPr>
              <a:t>Coghlan, S., Gyngell, C., &amp; </a:t>
            </a:r>
            <a:r>
              <a:rPr lang="en-US" sz="1500" b="0" i="0" err="1">
                <a:effectLst/>
                <a:latin typeface="+mj-lt"/>
              </a:rPr>
              <a:t>Vears</a:t>
            </a:r>
            <a:r>
              <a:rPr lang="en-US" sz="1500" b="0" i="0" dirty="0">
                <a:effectLst/>
                <a:latin typeface="+mj-lt"/>
              </a:rPr>
              <a:t>, D. F. (2024). Ethics of artificial intelligence in prenatal and pediatric genomic medicine. </a:t>
            </a:r>
            <a:r>
              <a:rPr lang="en-US" sz="1500" b="0" i="1" dirty="0">
                <a:effectLst/>
                <a:latin typeface="+mj-lt"/>
              </a:rPr>
              <a:t>Journal of Community Genetics</a:t>
            </a:r>
            <a:r>
              <a:rPr lang="en-US" sz="1500" b="0" i="0" dirty="0">
                <a:effectLst/>
                <a:latin typeface="+mj-lt"/>
              </a:rPr>
              <a:t>, </a:t>
            </a:r>
            <a:r>
              <a:rPr lang="en-US" sz="1500" b="0" i="1" dirty="0">
                <a:effectLst/>
                <a:latin typeface="+mj-lt"/>
              </a:rPr>
              <a:t>15</a:t>
            </a:r>
            <a:r>
              <a:rPr lang="en-US" sz="1500" b="0" i="0" dirty="0">
                <a:effectLst/>
                <a:latin typeface="+mj-lt"/>
              </a:rPr>
              <a:t>(1), 13-24.</a:t>
            </a:r>
            <a:endParaRPr lang="en-IN" sz="1500" b="0" i="0" dirty="0">
              <a:effectLst/>
              <a:latin typeface="+mj-lt"/>
              <a:cs typeface="Times New Roman"/>
            </a:endParaRPr>
          </a:p>
          <a:p>
            <a:endParaRPr lang="en-US" sz="1500" b="0" i="0" dirty="0">
              <a:effectLst/>
              <a:latin typeface="+mj-lt"/>
              <a:cs typeface="Arial"/>
            </a:endParaRPr>
          </a:p>
          <a:p>
            <a:r>
              <a:rPr lang="en-IN" sz="1500" dirty="0">
                <a:latin typeface="+mj-lt"/>
                <a:cs typeface="Arial" panose="020B0604020202020204"/>
              </a:rPr>
              <a:t>[5]</a:t>
            </a:r>
            <a:r>
              <a:rPr lang="en-IN" sz="1500" dirty="0">
                <a:latin typeface="+mj-lt"/>
                <a:ea typeface="+mn-lt"/>
                <a:cs typeface="+mn-lt"/>
              </a:rPr>
              <a:t>Osborne, G. F., Chin, S. S. M., McDonald, P., &amp; Schneider. Artificial intelligence system for genetic analysis (U.S. Pat. No. 7,062,076, from U.S. application Ser. No. 09/650,005 filed August 28, 2000, claiming priority to U.S. Provisional Application Ser. No. 60/151,258 filed August 27, 1999). U.S. Patent and Trademark Office.</a:t>
            </a:r>
          </a:p>
          <a:p>
            <a:endParaRPr lang="en-IN" sz="1500" dirty="0">
              <a:latin typeface="+mj-lt"/>
              <a:ea typeface="+mn-lt"/>
              <a:cs typeface="+mn-lt"/>
            </a:endParaRPr>
          </a:p>
          <a:p>
            <a:r>
              <a:rPr lang="en-IN" sz="1500" dirty="0">
                <a:latin typeface="+mj-lt"/>
                <a:cs typeface="Arial" panose="020B0604020202020204"/>
              </a:rPr>
              <a:t>[4]</a:t>
            </a:r>
            <a:r>
              <a:rPr lang="en-IN" sz="1500" dirty="0">
                <a:latin typeface="+mj-lt"/>
                <a:ea typeface="+mn-lt"/>
                <a:cs typeface="+mn-lt"/>
              </a:rPr>
              <a:t>Kim, M. S., Kim, S., Ban, M., &amp; Lee, I. G. Application PCT/US2023/022100 (filed by </a:t>
            </a:r>
            <a:r>
              <a:rPr lang="en-IN" sz="1500" err="1">
                <a:latin typeface="+mj-lt"/>
                <a:ea typeface="+mn-lt"/>
                <a:cs typeface="+mn-lt"/>
              </a:rPr>
              <a:t>Cipherome</a:t>
            </a:r>
            <a:r>
              <a:rPr lang="en-IN" sz="1500" dirty="0">
                <a:latin typeface="+mj-lt"/>
                <a:ea typeface="+mn-lt"/>
                <a:cs typeface="+mn-lt"/>
              </a:rPr>
              <a:t>, Inc.) on May 12, 2023; Publication WO2023220411A1 released on November 16, 2023. U.S. Provisional Application No. 63/341,942 (May 13, 2022) and U.S. Application No. 18/316,130 (May 11, 2023) are incorporated herein in their entirety.</a:t>
            </a:r>
          </a:p>
          <a:p>
            <a:endParaRPr lang="en-IN" sz="1500" dirty="0">
              <a:latin typeface="+mj-lt"/>
              <a:ea typeface="+mn-lt"/>
              <a:cs typeface="+mn-lt"/>
            </a:endParaRPr>
          </a:p>
          <a:p>
            <a:r>
              <a:rPr lang="en-IN" sz="1500" dirty="0">
                <a:latin typeface="+mj-lt"/>
                <a:ea typeface="+mn-lt"/>
                <a:cs typeface="+mn-lt"/>
              </a:rPr>
              <a:t>[6] Jared Michael O'Connell, Sahar Victoria Mozaffari, Wei Wang, Suyash S. </a:t>
            </a:r>
            <a:r>
              <a:rPr lang="en-IN" sz="1500" err="1">
                <a:latin typeface="+mj-lt"/>
                <a:ea typeface="+mn-lt"/>
                <a:cs typeface="+mn-lt"/>
              </a:rPr>
              <a:t>Shringarpure</a:t>
            </a:r>
            <a:r>
              <a:rPr lang="en-IN" sz="1500" dirty="0">
                <a:latin typeface="+mj-lt"/>
                <a:ea typeface="+mn-lt"/>
                <a:cs typeface="+mn-lt"/>
              </a:rPr>
              <a:t>, Adam Auton, </a:t>
            </a:r>
            <a:r>
              <a:rPr lang="en-IN" sz="1500" err="1">
                <a:latin typeface="+mj-lt"/>
                <a:ea typeface="+mn-lt"/>
                <a:cs typeface="+mn-lt"/>
              </a:rPr>
              <a:t>Jingchunzi</a:t>
            </a:r>
            <a:r>
              <a:rPr lang="en-IN" sz="1500" dirty="0">
                <a:latin typeface="+mj-lt"/>
                <a:ea typeface="+mn-lt"/>
                <a:cs typeface="+mn-lt"/>
              </a:rPr>
              <a:t> Shi</a:t>
            </a:r>
            <a:br>
              <a:rPr lang="en-IN" sz="1500" dirty="0">
                <a:latin typeface="+mj-lt"/>
                <a:ea typeface="+mn-lt"/>
                <a:cs typeface="+mn-lt"/>
              </a:rPr>
            </a:br>
            <a:r>
              <a:rPr lang="en-IN" sz="1500" dirty="0">
                <a:latin typeface="+mj-lt"/>
                <a:ea typeface="+mn-lt"/>
                <a:cs typeface="+mn-lt"/>
              </a:rPr>
              <a:t>Patent Application WO2022087478A1, filed by October 22, 2021, published on April 28, 2022, under PCT/US2021/056341 with priority from US17/303,398 dated May 27, 2021.</a:t>
            </a:r>
          </a:p>
          <a:p>
            <a:endParaRPr lang="en-IN" sz="1500" dirty="0">
              <a:latin typeface="+mj-lt"/>
              <a:cs typeface="Arial" panose="020B0604020202020204"/>
            </a:endParaRPr>
          </a:p>
          <a:p>
            <a:r>
              <a:rPr lang="en-US" sz="1500" dirty="0">
                <a:latin typeface="+mj-lt"/>
              </a:rPr>
              <a:t>[7] Roland Elis, Slonim DK, Tamayo P, Huard C. "Expert system for classification and prediction of genetic diseases". Science 286(5439): 531-537, 2021.</a:t>
            </a:r>
            <a:endParaRPr lang="en-IN" sz="1500" dirty="0">
              <a:latin typeface="+mj-lt"/>
              <a:cs typeface="Times New Roman"/>
            </a:endParaRPr>
          </a:p>
          <a:p>
            <a:endParaRPr lang="en-IN" sz="1500" dirty="0">
              <a:latin typeface="+mj-lt"/>
              <a:cs typeface="Times New Roman"/>
            </a:endParaRPr>
          </a:p>
          <a:p>
            <a:r>
              <a:rPr lang="en-IN" sz="1500" dirty="0">
                <a:latin typeface="+mj-lt"/>
              </a:rPr>
              <a:t>[8]</a:t>
            </a:r>
            <a:r>
              <a:rPr lang="en-US" sz="1500" dirty="0">
                <a:latin typeface="+mj-lt"/>
              </a:rPr>
              <a:t> Kovalan, K. (2021). Meth</a:t>
            </a:r>
            <a:r>
              <a:rPr lang="en-US" sz="1500" b="0" i="1" dirty="0">
                <a:effectLst/>
                <a:latin typeface="+mj-lt"/>
              </a:rPr>
              <a:t>od and system for fast access to advanced visualization of medical scans using a dedicated web portal</a:t>
            </a:r>
            <a:r>
              <a:rPr lang="en-US" sz="1500" b="0" i="0" dirty="0">
                <a:effectLst/>
                <a:latin typeface="+mj-lt"/>
              </a:rPr>
              <a:t> (U.S. Patent No. 10,930,397). U.S. Patent and Trademark Office.</a:t>
            </a:r>
            <a:endParaRPr lang="en-IN" sz="1500" dirty="0">
              <a:latin typeface="+mj-lt"/>
              <a:cs typeface="Times New Roman" panose="02020603050405020304"/>
            </a:endParaRPr>
          </a:p>
          <a:p>
            <a:endParaRPr lang="en-IN" sz="1500" dirty="0">
              <a:latin typeface="+mj-lt"/>
              <a:ea typeface="+mn-lt"/>
              <a:cs typeface="+mn-lt"/>
            </a:endParaRPr>
          </a:p>
          <a:p>
            <a:endParaRPr lang="en-IN" sz="1500" dirty="0">
              <a:cs typeface="Arial"/>
            </a:endParaRPr>
          </a:p>
        </p:txBody>
      </p:sp>
      <p:sp>
        <p:nvSpPr>
          <p:cNvPr id="4" name="TextBox 3">
            <a:extLst>
              <a:ext uri="{FF2B5EF4-FFF2-40B4-BE49-F238E27FC236}">
                <a16:creationId xmlns:a16="http://schemas.microsoft.com/office/drawing/2014/main" id="{1BB1606C-3583-6ECB-7DC3-3F0E6286AF55}"/>
              </a:ext>
            </a:extLst>
          </p:cNvPr>
          <p:cNvSpPr txBox="1"/>
          <p:nvPr/>
        </p:nvSpPr>
        <p:spPr>
          <a:xfrm>
            <a:off x="31315" y="826"/>
            <a:ext cx="5913120" cy="461665"/>
          </a:xfrm>
          <a:prstGeom prst="rect">
            <a:avLst/>
          </a:prstGeom>
          <a:noFill/>
        </p:spPr>
        <p:txBody>
          <a:bodyPr wrap="square" rtlCol="0">
            <a:spAutoFit/>
          </a:bodyPr>
          <a:lstStyle/>
          <a:p>
            <a:r>
              <a:rPr lang="en-IN" sz="2400">
                <a:solidFill>
                  <a:srgbClr val="FF71B5"/>
                </a:solidFill>
              </a:rPr>
              <a:t>References:</a:t>
            </a:r>
          </a:p>
        </p:txBody>
      </p:sp>
    </p:spTree>
    <p:extLst>
      <p:ext uri="{BB962C8B-B14F-4D97-AF65-F5344CB8AC3E}">
        <p14:creationId xmlns:p14="http://schemas.microsoft.com/office/powerpoint/2010/main" val="968605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46FD8D-CEA9-074B-EE64-F1CA8D926790}"/>
              </a:ext>
            </a:extLst>
          </p:cNvPr>
          <p:cNvSpPr>
            <a:spLocks noGrp="1"/>
          </p:cNvSpPr>
          <p:nvPr>
            <p:ph type="sldNum" sz="quarter" idx="12"/>
          </p:nvPr>
        </p:nvSpPr>
        <p:spPr/>
        <p:txBody>
          <a:bodyPr/>
          <a:lstStyle/>
          <a:p>
            <a:fld id="{330EA680-D336-4FF7-8B7A-9848BB0A1C32}" type="slidenum">
              <a:rPr lang="en-GB" sz="2400" smtClean="0"/>
              <a:t>14</a:t>
            </a:fld>
            <a:endParaRPr lang="en-GB"/>
          </a:p>
        </p:txBody>
      </p:sp>
      <p:sp>
        <p:nvSpPr>
          <p:cNvPr id="3" name="TextBox 2">
            <a:extLst>
              <a:ext uri="{FF2B5EF4-FFF2-40B4-BE49-F238E27FC236}">
                <a16:creationId xmlns:a16="http://schemas.microsoft.com/office/drawing/2014/main" id="{3776328F-A77D-3BDB-F375-3A4376B6A853}"/>
              </a:ext>
            </a:extLst>
          </p:cNvPr>
          <p:cNvSpPr txBox="1"/>
          <p:nvPr/>
        </p:nvSpPr>
        <p:spPr>
          <a:xfrm>
            <a:off x="2871019" y="2054941"/>
            <a:ext cx="8386916" cy="1631216"/>
          </a:xfrm>
          <a:prstGeom prst="rect">
            <a:avLst/>
          </a:prstGeom>
          <a:noFill/>
        </p:spPr>
        <p:txBody>
          <a:bodyPr wrap="square" rtlCol="0">
            <a:spAutoFit/>
          </a:bodyPr>
          <a:lstStyle/>
          <a:p>
            <a:r>
              <a:rPr lang="en-IN" sz="10000">
                <a:latin typeface="+mj-lt"/>
              </a:rPr>
              <a:t>T</a:t>
            </a:r>
            <a:r>
              <a:rPr lang="en-IN" sz="10000">
                <a:solidFill>
                  <a:srgbClr val="FF71B5"/>
                </a:solidFill>
                <a:latin typeface="+mj-lt"/>
              </a:rPr>
              <a:t>h</a:t>
            </a:r>
            <a:r>
              <a:rPr lang="en-IN" sz="10000">
                <a:latin typeface="+mj-lt"/>
              </a:rPr>
              <a:t>a</a:t>
            </a:r>
            <a:r>
              <a:rPr lang="en-IN" sz="10000">
                <a:solidFill>
                  <a:srgbClr val="FF71B5"/>
                </a:solidFill>
                <a:latin typeface="+mj-lt"/>
              </a:rPr>
              <a:t>n</a:t>
            </a:r>
            <a:r>
              <a:rPr lang="en-IN" sz="10000">
                <a:latin typeface="+mj-lt"/>
              </a:rPr>
              <a:t>k </a:t>
            </a:r>
            <a:r>
              <a:rPr lang="en-IN" sz="10000">
                <a:solidFill>
                  <a:srgbClr val="FF71B5"/>
                </a:solidFill>
                <a:latin typeface="+mj-lt"/>
              </a:rPr>
              <a:t>Y</a:t>
            </a:r>
            <a:r>
              <a:rPr lang="en-IN" sz="10000">
                <a:latin typeface="+mj-lt"/>
              </a:rPr>
              <a:t>o</a:t>
            </a:r>
            <a:r>
              <a:rPr lang="en-IN" sz="10000">
                <a:solidFill>
                  <a:srgbClr val="FF71B5"/>
                </a:solidFill>
                <a:latin typeface="+mj-lt"/>
              </a:rPr>
              <a:t>u</a:t>
            </a:r>
            <a:r>
              <a:rPr lang="en-IN" sz="10000">
                <a:latin typeface="+mj-lt"/>
              </a:rPr>
              <a:t> !</a:t>
            </a:r>
          </a:p>
        </p:txBody>
      </p:sp>
    </p:spTree>
    <p:extLst>
      <p:ext uri="{BB962C8B-B14F-4D97-AF65-F5344CB8AC3E}">
        <p14:creationId xmlns:p14="http://schemas.microsoft.com/office/powerpoint/2010/main" val="847366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806C3B-CADC-B057-6F38-42D4C70E40F1}"/>
              </a:ext>
            </a:extLst>
          </p:cNvPr>
          <p:cNvSpPr>
            <a:spLocks noGrp="1"/>
          </p:cNvSpPr>
          <p:nvPr>
            <p:ph type="sldNum" sz="quarter" idx="12"/>
          </p:nvPr>
        </p:nvSpPr>
        <p:spPr/>
        <p:txBody>
          <a:bodyPr/>
          <a:lstStyle/>
          <a:p>
            <a:fld id="{330EA680-D336-4FF7-8B7A-9848BB0A1C32}" type="slidenum">
              <a:rPr lang="en-GB" sz="2800" smtClean="0"/>
              <a:t>3</a:t>
            </a:fld>
            <a:endParaRPr lang="en-GB" sz="2800"/>
          </a:p>
        </p:txBody>
      </p:sp>
      <p:sp>
        <p:nvSpPr>
          <p:cNvPr id="2" name="Title 1">
            <a:extLst>
              <a:ext uri="{FF2B5EF4-FFF2-40B4-BE49-F238E27FC236}">
                <a16:creationId xmlns:a16="http://schemas.microsoft.com/office/drawing/2014/main" id="{836EB469-F7B2-2FD3-CEC7-8C7946F68FBD}"/>
              </a:ext>
            </a:extLst>
          </p:cNvPr>
          <p:cNvSpPr>
            <a:spLocks noGrp="1"/>
          </p:cNvSpPr>
          <p:nvPr>
            <p:ph type="title" idx="4294967295"/>
          </p:nvPr>
        </p:nvSpPr>
        <p:spPr>
          <a:xfrm>
            <a:off x="-292105" y="-161648"/>
            <a:ext cx="3515920" cy="1120874"/>
          </a:xfrm>
        </p:spPr>
        <p:txBody>
          <a:bodyPr/>
          <a:lstStyle/>
          <a:p>
            <a:pPr algn="ctr"/>
            <a:r>
              <a:rPr lang="en-IN">
                <a:cs typeface="Times New Roman"/>
              </a:rPr>
              <a:t>OUTPUT</a:t>
            </a:r>
          </a:p>
        </p:txBody>
      </p:sp>
      <p:pic>
        <p:nvPicPr>
          <p:cNvPr id="5" name="Content Placeholder 4" descr="A screenshot of a computer screen&#10;&#10;AI-generated content may be incorrect.">
            <a:extLst>
              <a:ext uri="{FF2B5EF4-FFF2-40B4-BE49-F238E27FC236}">
                <a16:creationId xmlns:a16="http://schemas.microsoft.com/office/drawing/2014/main" id="{E33EC71E-1146-2A5D-7E26-6DCB8D90C8E2}"/>
              </a:ext>
            </a:extLst>
          </p:cNvPr>
          <p:cNvPicPr>
            <a:picLocks noGrp="1" noChangeAspect="1"/>
          </p:cNvPicPr>
          <p:nvPr>
            <p:ph idx="4294967295"/>
          </p:nvPr>
        </p:nvPicPr>
        <p:blipFill>
          <a:blip r:embed="rId2"/>
          <a:stretch>
            <a:fillRect/>
          </a:stretch>
        </p:blipFill>
        <p:spPr>
          <a:xfrm>
            <a:off x="6855192" y="3921795"/>
            <a:ext cx="4355508" cy="2688653"/>
          </a:xfrm>
        </p:spPr>
      </p:pic>
      <p:pic>
        <p:nvPicPr>
          <p:cNvPr id="3" name="Picture 2">
            <a:extLst>
              <a:ext uri="{FF2B5EF4-FFF2-40B4-BE49-F238E27FC236}">
                <a16:creationId xmlns:a16="http://schemas.microsoft.com/office/drawing/2014/main" id="{E8816CB4-D194-CB6C-B7C2-79CD6BB66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234" y="5252407"/>
            <a:ext cx="5644682" cy="1358041"/>
          </a:xfrm>
          <a:prstGeom prst="rect">
            <a:avLst/>
          </a:prstGeom>
        </p:spPr>
      </p:pic>
      <p:pic>
        <p:nvPicPr>
          <p:cNvPr id="6" name="Picture 5">
            <a:extLst>
              <a:ext uri="{FF2B5EF4-FFF2-40B4-BE49-F238E27FC236}">
                <a16:creationId xmlns:a16="http://schemas.microsoft.com/office/drawing/2014/main" id="{9A8554B9-4B40-4213-D7A6-E8BC6A4CF9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916" y="3663764"/>
            <a:ext cx="5610000" cy="1472167"/>
          </a:xfrm>
          <a:prstGeom prst="rect">
            <a:avLst/>
          </a:prstGeom>
        </p:spPr>
      </p:pic>
      <p:pic>
        <p:nvPicPr>
          <p:cNvPr id="8" name="Picture 7">
            <a:extLst>
              <a:ext uri="{FF2B5EF4-FFF2-40B4-BE49-F238E27FC236}">
                <a16:creationId xmlns:a16="http://schemas.microsoft.com/office/drawing/2014/main" id="{40313409-1480-BF0D-0EF0-6EF8F5CB2E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5916" y="1004552"/>
            <a:ext cx="4428772" cy="2600974"/>
          </a:xfrm>
          <a:prstGeom prst="rect">
            <a:avLst/>
          </a:prstGeom>
        </p:spPr>
      </p:pic>
      <p:pic>
        <p:nvPicPr>
          <p:cNvPr id="10" name="Picture 9">
            <a:extLst>
              <a:ext uri="{FF2B5EF4-FFF2-40B4-BE49-F238E27FC236}">
                <a16:creationId xmlns:a16="http://schemas.microsoft.com/office/drawing/2014/main" id="{85BAD567-393F-7390-52C5-62A0007D6DCE}"/>
              </a:ext>
            </a:extLst>
          </p:cNvPr>
          <p:cNvPicPr>
            <a:picLocks noChangeAspect="1"/>
          </p:cNvPicPr>
          <p:nvPr/>
        </p:nvPicPr>
        <p:blipFill>
          <a:blip r:embed="rId6">
            <a:extLst>
              <a:ext uri="{28A0092B-C50C-407E-A947-70E740481C1C}">
                <a14:useLocalDpi xmlns:a14="http://schemas.microsoft.com/office/drawing/2010/main" val="0"/>
              </a:ext>
            </a:extLst>
          </a:blip>
          <a:srcRect l="3888" r="5674"/>
          <a:stretch/>
        </p:blipFill>
        <p:spPr>
          <a:xfrm>
            <a:off x="6855192" y="1225494"/>
            <a:ext cx="4190252" cy="2380032"/>
          </a:xfrm>
          <a:prstGeom prst="rect">
            <a:avLst/>
          </a:prstGeom>
        </p:spPr>
      </p:pic>
      <p:pic>
        <p:nvPicPr>
          <p:cNvPr id="12" name="Picture 11">
            <a:extLst>
              <a:ext uri="{FF2B5EF4-FFF2-40B4-BE49-F238E27FC236}">
                <a16:creationId xmlns:a16="http://schemas.microsoft.com/office/drawing/2014/main" id="{D07DA2A1-1333-EC7B-0B9E-CC3BB8A267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55192" y="466344"/>
            <a:ext cx="4190252" cy="648123"/>
          </a:xfrm>
          <a:prstGeom prst="rect">
            <a:avLst/>
          </a:prstGeom>
        </p:spPr>
      </p:pic>
    </p:spTree>
    <p:extLst>
      <p:ext uri="{BB962C8B-B14F-4D97-AF65-F5344CB8AC3E}">
        <p14:creationId xmlns:p14="http://schemas.microsoft.com/office/powerpoint/2010/main" val="1081024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B055E3-A461-4423-9581-4CEEF80F61E4}"/>
              </a:ext>
            </a:extLst>
          </p:cNvPr>
          <p:cNvSpPr>
            <a:spLocks noGrp="1"/>
          </p:cNvSpPr>
          <p:nvPr>
            <p:ph type="sldNum" sz="quarter" idx="12"/>
          </p:nvPr>
        </p:nvSpPr>
        <p:spPr/>
        <p:txBody>
          <a:bodyPr/>
          <a:lstStyle/>
          <a:p>
            <a:fld id="{330EA680-D336-4FF7-8B7A-9848BB0A1C32}" type="slidenum">
              <a:rPr lang="en-GB" sz="2800" smtClean="0"/>
              <a:t>2</a:t>
            </a:fld>
            <a:endParaRPr lang="en-GB" sz="2800"/>
          </a:p>
        </p:txBody>
      </p:sp>
      <p:sp>
        <p:nvSpPr>
          <p:cNvPr id="33" name="Google Shape;435;p38">
            <a:extLst>
              <a:ext uri="{FF2B5EF4-FFF2-40B4-BE49-F238E27FC236}">
                <a16:creationId xmlns:a16="http://schemas.microsoft.com/office/drawing/2014/main" id="{C9DDC136-277D-CDE3-8841-9CA0FDC125EF}"/>
              </a:ext>
            </a:extLst>
          </p:cNvPr>
          <p:cNvSpPr txBox="1">
            <a:spLocks/>
          </p:cNvSpPr>
          <p:nvPr/>
        </p:nvSpPr>
        <p:spPr>
          <a:xfrm>
            <a:off x="344903" y="473599"/>
            <a:ext cx="7593300" cy="396300"/>
          </a:xfrm>
          <a:prstGeom prst="rect">
            <a:avLst/>
          </a:prstGeom>
        </p:spPr>
        <p:txBody>
          <a:bodyPr spcFirstLastPara="1" wrap="square" lIns="0" tIns="0" rIns="0" bIns="0" anchor="b" anchorCtr="0">
            <a:no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 sz="4800" b="1">
                <a:solidFill>
                  <a:schemeClr val="tx1"/>
                </a:solidFill>
                <a:latin typeface="Times New Roman" panose="02020603050405020304" pitchFamily="18" charset="0"/>
                <a:cs typeface="Times New Roman" panose="02020603050405020304" pitchFamily="18" charset="0"/>
              </a:rPr>
              <a:t>Overview of  our project</a:t>
            </a:r>
          </a:p>
        </p:txBody>
      </p:sp>
      <p:sp>
        <p:nvSpPr>
          <p:cNvPr id="35" name="Google Shape;437;p38">
            <a:extLst>
              <a:ext uri="{FF2B5EF4-FFF2-40B4-BE49-F238E27FC236}">
                <a16:creationId xmlns:a16="http://schemas.microsoft.com/office/drawing/2014/main" id="{80032827-72EA-BEE2-71B5-8718231C8454}"/>
              </a:ext>
            </a:extLst>
          </p:cNvPr>
          <p:cNvSpPr/>
          <p:nvPr/>
        </p:nvSpPr>
        <p:spPr>
          <a:xfrm>
            <a:off x="353961" y="2759461"/>
            <a:ext cx="112776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solidFill>
            <a:schemeClr val="bg2">
              <a:lumMod val="75000"/>
            </a:schemeClr>
          </a:solidFill>
          <a:ln w="228600" cap="flat" cmpd="sng">
            <a:solidFill>
              <a:srgbClr val="EC7CB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438;p38">
            <a:extLst>
              <a:ext uri="{FF2B5EF4-FFF2-40B4-BE49-F238E27FC236}">
                <a16:creationId xmlns:a16="http://schemas.microsoft.com/office/drawing/2014/main" id="{51C0131E-7312-76B3-156C-91FE3F6417D9}"/>
              </a:ext>
            </a:extLst>
          </p:cNvPr>
          <p:cNvSpPr/>
          <p:nvPr/>
        </p:nvSpPr>
        <p:spPr>
          <a:xfrm>
            <a:off x="475959" y="2768402"/>
            <a:ext cx="11086776" cy="101566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37" name="Google Shape;445;p38">
            <a:extLst>
              <a:ext uri="{FF2B5EF4-FFF2-40B4-BE49-F238E27FC236}">
                <a16:creationId xmlns:a16="http://schemas.microsoft.com/office/drawing/2014/main" id="{EEE47C3D-C761-3AA9-1D97-F750BE0DEE2F}"/>
              </a:ext>
            </a:extLst>
          </p:cNvPr>
          <p:cNvGrpSpPr/>
          <p:nvPr/>
        </p:nvGrpSpPr>
        <p:grpSpPr>
          <a:xfrm>
            <a:off x="2692982" y="2273637"/>
            <a:ext cx="334744" cy="334744"/>
            <a:chOff x="5911817" y="1772729"/>
            <a:chExt cx="334744" cy="334744"/>
          </a:xfrm>
          <a:solidFill>
            <a:schemeClr val="accent2">
              <a:lumMod val="60000"/>
              <a:lumOff val="40000"/>
            </a:schemeClr>
          </a:solidFill>
        </p:grpSpPr>
        <p:sp>
          <p:nvSpPr>
            <p:cNvPr id="38" name="Google Shape;446;p38">
              <a:extLst>
                <a:ext uri="{FF2B5EF4-FFF2-40B4-BE49-F238E27FC236}">
                  <a16:creationId xmlns:a16="http://schemas.microsoft.com/office/drawing/2014/main" id="{8EC5548D-3DAC-DED9-5D59-F036235D5E4E}"/>
                </a:ext>
              </a:extLst>
            </p:cNvPr>
            <p:cNvSpPr/>
            <p:nvPr/>
          </p:nvSpPr>
          <p:spPr>
            <a:xfrm rot="8100000">
              <a:off x="5911817" y="1772729"/>
              <a:ext cx="334744" cy="334744"/>
            </a:xfrm>
            <a:prstGeom prst="teardrop">
              <a:avLst>
                <a:gd name="adj" fmla="val 10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BM Plex Sans Condensed"/>
                <a:ea typeface="IBM Plex Sans Condensed"/>
                <a:cs typeface="IBM Plex Sans Condensed"/>
                <a:sym typeface="IBM Plex Sans Condensed"/>
              </a:endParaRPr>
            </a:p>
          </p:txBody>
        </p:sp>
        <p:sp>
          <p:nvSpPr>
            <p:cNvPr id="39" name="Google Shape;447;p38">
              <a:extLst>
                <a:ext uri="{FF2B5EF4-FFF2-40B4-BE49-F238E27FC236}">
                  <a16:creationId xmlns:a16="http://schemas.microsoft.com/office/drawing/2014/main" id="{356F9574-9AC9-7813-BCE0-1865D9A81523}"/>
                </a:ext>
              </a:extLst>
            </p:cNvPr>
            <p:cNvSpPr/>
            <p:nvPr/>
          </p:nvSpPr>
          <p:spPr>
            <a:xfrm>
              <a:off x="5963144" y="1810240"/>
              <a:ext cx="215591" cy="204413"/>
            </a:xfrm>
            <a:prstGeom prst="ellipse">
              <a:avLst/>
            </a:prstGeom>
            <a:grpFill/>
            <a:ln>
              <a:noFill/>
            </a:ln>
          </p:spPr>
          <p:txBody>
            <a:bodyPr spcFirstLastPara="1" wrap="square" lIns="0" tIns="0" rIns="0" bIns="0" anchor="ctr" anchorCtr="0">
              <a:noAutofit/>
            </a:bodyPr>
            <a:lstStyle/>
            <a:p>
              <a:pPr marL="0" lvl="0" indent="0" algn="ctr" rtl="0">
                <a:spcBef>
                  <a:spcPts val="0"/>
                </a:spcBef>
                <a:spcAft>
                  <a:spcPts val="0"/>
                </a:spcAft>
                <a:buNone/>
              </a:pPr>
              <a:r>
                <a:rPr lang="en-IN" sz="2000">
                  <a:solidFill>
                    <a:schemeClr val="dk1"/>
                  </a:solidFill>
                  <a:latin typeface="Calibri" panose="020F0502020204030204" pitchFamily="34" charset="0"/>
                  <a:ea typeface="Calibri" panose="020F0502020204030204" pitchFamily="34" charset="0"/>
                  <a:cs typeface="Calibri" panose="020F0502020204030204" pitchFamily="34" charset="0"/>
                  <a:sym typeface="IBM Plex Sans Condensed"/>
                </a:rPr>
                <a:t>1</a:t>
              </a:r>
              <a:endParaRPr sz="2000">
                <a:solidFill>
                  <a:schemeClr val="dk1"/>
                </a:solidFill>
                <a:latin typeface="Calibri" panose="020F0502020204030204" pitchFamily="34" charset="0"/>
                <a:ea typeface="Calibri" panose="020F0502020204030204" pitchFamily="34" charset="0"/>
                <a:cs typeface="Calibri" panose="020F0502020204030204" pitchFamily="34" charset="0"/>
                <a:sym typeface="IBM Plex Sans Condensed"/>
              </a:endParaRPr>
            </a:p>
          </p:txBody>
        </p:sp>
      </p:grpSp>
      <p:sp>
        <p:nvSpPr>
          <p:cNvPr id="44" name="Google Shape;452;p38">
            <a:extLst>
              <a:ext uri="{FF2B5EF4-FFF2-40B4-BE49-F238E27FC236}">
                <a16:creationId xmlns:a16="http://schemas.microsoft.com/office/drawing/2014/main" id="{AE3EC3A6-E005-6325-C518-340B0B5E6331}"/>
              </a:ext>
            </a:extLst>
          </p:cNvPr>
          <p:cNvSpPr/>
          <p:nvPr/>
        </p:nvSpPr>
        <p:spPr>
          <a:xfrm rot="8190547">
            <a:off x="5208408" y="2193984"/>
            <a:ext cx="334744" cy="334744"/>
          </a:xfrm>
          <a:prstGeom prst="teardrop">
            <a:avLst>
              <a:gd name="adj" fmla="val 100000"/>
            </a:avLst>
          </a:pr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BM Plex Sans Condensed"/>
              <a:ea typeface="IBM Plex Sans Condensed"/>
              <a:cs typeface="IBM Plex Sans Condensed"/>
              <a:sym typeface="IBM Plex Sans Condensed"/>
            </a:endParaRPr>
          </a:p>
        </p:txBody>
      </p:sp>
      <p:grpSp>
        <p:nvGrpSpPr>
          <p:cNvPr id="46" name="Google Shape;454;p38">
            <a:extLst>
              <a:ext uri="{FF2B5EF4-FFF2-40B4-BE49-F238E27FC236}">
                <a16:creationId xmlns:a16="http://schemas.microsoft.com/office/drawing/2014/main" id="{F4D96E62-A4F2-5994-4FB7-B239E1E9AB18}"/>
              </a:ext>
            </a:extLst>
          </p:cNvPr>
          <p:cNvGrpSpPr/>
          <p:nvPr/>
        </p:nvGrpSpPr>
        <p:grpSpPr>
          <a:xfrm>
            <a:off x="6411738" y="4011241"/>
            <a:ext cx="334744" cy="334744"/>
            <a:chOff x="2695989" y="3658502"/>
            <a:chExt cx="334744" cy="334744"/>
          </a:xfrm>
          <a:solidFill>
            <a:schemeClr val="accent2">
              <a:lumMod val="60000"/>
              <a:lumOff val="40000"/>
            </a:schemeClr>
          </a:solidFill>
        </p:grpSpPr>
        <p:sp>
          <p:nvSpPr>
            <p:cNvPr id="47" name="Google Shape;455;p38">
              <a:extLst>
                <a:ext uri="{FF2B5EF4-FFF2-40B4-BE49-F238E27FC236}">
                  <a16:creationId xmlns:a16="http://schemas.microsoft.com/office/drawing/2014/main" id="{8EA9CD9E-2E80-43E9-3EFA-B9510A7ED1BE}"/>
                </a:ext>
              </a:extLst>
            </p:cNvPr>
            <p:cNvSpPr/>
            <p:nvPr/>
          </p:nvSpPr>
          <p:spPr>
            <a:xfrm rot="18900000">
              <a:off x="2695989" y="3658502"/>
              <a:ext cx="334744" cy="334744"/>
            </a:xfrm>
            <a:prstGeom prst="teardrop">
              <a:avLst>
                <a:gd name="adj" fmla="val 100000"/>
              </a:avLst>
            </a:prstGeom>
            <a:grpFill/>
            <a:ln w="9525" cap="flat"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BM Plex Sans Condensed"/>
                <a:ea typeface="IBM Plex Sans Condensed"/>
                <a:cs typeface="IBM Plex Sans Condensed"/>
                <a:sym typeface="IBM Plex Sans Condensed"/>
              </a:endParaRPr>
            </a:p>
          </p:txBody>
        </p:sp>
        <p:sp>
          <p:nvSpPr>
            <p:cNvPr id="48" name="Google Shape;456;p38">
              <a:extLst>
                <a:ext uri="{FF2B5EF4-FFF2-40B4-BE49-F238E27FC236}">
                  <a16:creationId xmlns:a16="http://schemas.microsoft.com/office/drawing/2014/main" id="{BB6DD02B-6DAB-8898-DC1A-94791811BD0B}"/>
                </a:ext>
              </a:extLst>
            </p:cNvPr>
            <p:cNvSpPr/>
            <p:nvPr/>
          </p:nvSpPr>
          <p:spPr>
            <a:xfrm flipH="1">
              <a:off x="2742066" y="3690367"/>
              <a:ext cx="242589" cy="245266"/>
            </a:xfrm>
            <a:prstGeom prst="ellipse">
              <a:avLst/>
            </a:prstGeom>
            <a:grp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Calibri" panose="020F0502020204030204" pitchFamily="34" charset="0"/>
                  <a:ea typeface="Calibri" panose="020F0502020204030204" pitchFamily="34" charset="0"/>
                  <a:cs typeface="Calibri" panose="020F0502020204030204" pitchFamily="34" charset="0"/>
                  <a:sym typeface="IBM Plex Sans Condensed"/>
                </a:rPr>
                <a:t>4</a:t>
              </a:r>
              <a:endParaRPr sz="2000">
                <a:solidFill>
                  <a:schemeClr val="dk1"/>
                </a:solidFill>
                <a:latin typeface="Calibri" panose="020F0502020204030204" pitchFamily="34" charset="0"/>
                <a:ea typeface="Calibri" panose="020F0502020204030204" pitchFamily="34" charset="0"/>
                <a:cs typeface="Calibri" panose="020F0502020204030204" pitchFamily="34" charset="0"/>
                <a:sym typeface="IBM Plex Sans Condensed"/>
              </a:endParaRPr>
            </a:p>
          </p:txBody>
        </p:sp>
      </p:grpSp>
      <p:sp>
        <p:nvSpPr>
          <p:cNvPr id="49" name="Google Shape;457;p38">
            <a:extLst>
              <a:ext uri="{FF2B5EF4-FFF2-40B4-BE49-F238E27FC236}">
                <a16:creationId xmlns:a16="http://schemas.microsoft.com/office/drawing/2014/main" id="{CDE86862-2C44-1DF5-5671-24AED319BFCB}"/>
              </a:ext>
            </a:extLst>
          </p:cNvPr>
          <p:cNvSpPr txBox="1"/>
          <p:nvPr/>
        </p:nvSpPr>
        <p:spPr>
          <a:xfrm>
            <a:off x="1331186" y="1077919"/>
            <a:ext cx="2477570" cy="1011044"/>
          </a:xfrm>
          <a:prstGeom prst="rect">
            <a:avLst/>
          </a:prstGeom>
          <a:noFill/>
          <a:ln>
            <a:noFill/>
          </a:ln>
        </p:spPr>
        <p:txBody>
          <a:bodyPr spcFirstLastPara="1" wrap="square" lIns="0" tIns="0" rIns="0" bIns="0" anchor="b" anchorCtr="0">
            <a:noAutofit/>
          </a:bodyPr>
          <a:lstStyle/>
          <a:p>
            <a:pPr algn="ctr"/>
            <a:r>
              <a:rPr lang="en-IN" sz="2200">
                <a:latin typeface="+mj-lt"/>
              </a:rPr>
              <a:t>Model Preparation (Python </a:t>
            </a:r>
            <a:r>
              <a:rPr lang="en-GB" sz="2200">
                <a:latin typeface="+mj-lt"/>
              </a:rPr>
              <a:t>:</a:t>
            </a:r>
            <a:r>
              <a:rPr lang="en-IN" sz="2200">
                <a:latin typeface="+mj-lt"/>
              </a:rPr>
              <a:t> </a:t>
            </a:r>
            <a:r>
              <a:rPr lang="en-IN" sz="2200" err="1">
                <a:latin typeface="+mj-lt"/>
              </a:rPr>
              <a:t>XGBoost</a:t>
            </a:r>
            <a:r>
              <a:rPr lang="en-IN" sz="2200">
                <a:latin typeface="+mj-lt"/>
              </a:rPr>
              <a:t>)</a:t>
            </a:r>
            <a:endParaRPr lang="en" sz="2200" b="1">
              <a:solidFill>
                <a:schemeClr val="dk1"/>
              </a:solidFill>
              <a:latin typeface="+mj-lt"/>
            </a:endParaRPr>
          </a:p>
        </p:txBody>
      </p:sp>
      <p:sp>
        <p:nvSpPr>
          <p:cNvPr id="50" name="Google Shape;459;p38">
            <a:extLst>
              <a:ext uri="{FF2B5EF4-FFF2-40B4-BE49-F238E27FC236}">
                <a16:creationId xmlns:a16="http://schemas.microsoft.com/office/drawing/2014/main" id="{C4E9D3F8-145A-F09B-A2A7-4E1D27C5ECCF}"/>
              </a:ext>
            </a:extLst>
          </p:cNvPr>
          <p:cNvSpPr txBox="1"/>
          <p:nvPr/>
        </p:nvSpPr>
        <p:spPr>
          <a:xfrm>
            <a:off x="6516595" y="1209142"/>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endParaRPr lang="en" sz="900">
              <a:solidFill>
                <a:schemeClr val="dk1"/>
              </a:solidFill>
              <a:latin typeface="IBM Plex Sans Condensed"/>
              <a:ea typeface="IBM Plex Sans Condensed"/>
              <a:cs typeface="IBM Plex Sans Condensed"/>
            </a:endParaRPr>
          </a:p>
        </p:txBody>
      </p:sp>
      <p:sp>
        <p:nvSpPr>
          <p:cNvPr id="51" name="Google Shape;460;p38">
            <a:extLst>
              <a:ext uri="{FF2B5EF4-FFF2-40B4-BE49-F238E27FC236}">
                <a16:creationId xmlns:a16="http://schemas.microsoft.com/office/drawing/2014/main" id="{44617347-4743-FA2C-3A8A-C21455D9C489}"/>
              </a:ext>
            </a:extLst>
          </p:cNvPr>
          <p:cNvSpPr txBox="1"/>
          <p:nvPr/>
        </p:nvSpPr>
        <p:spPr>
          <a:xfrm>
            <a:off x="3992045" y="1480623"/>
            <a:ext cx="2770354"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2200">
                <a:latin typeface="+mj-lt"/>
              </a:rPr>
              <a:t>Backend Development (Python </a:t>
            </a:r>
            <a:r>
              <a:rPr lang="en-GB" sz="2200">
                <a:latin typeface="+mj-lt"/>
              </a:rPr>
              <a:t>:</a:t>
            </a:r>
            <a:r>
              <a:rPr lang="en-US" sz="2200">
                <a:latin typeface="+mj-lt"/>
              </a:rPr>
              <a:t> Flask)</a:t>
            </a:r>
            <a:endParaRPr lang="en" sz="2200" b="1">
              <a:solidFill>
                <a:schemeClr val="dk1"/>
              </a:solidFill>
              <a:latin typeface="+mj-lt"/>
              <a:ea typeface="IBM Plex Sans Condensed"/>
              <a:cs typeface="IBM Plex Sans Condensed"/>
            </a:endParaRPr>
          </a:p>
        </p:txBody>
      </p:sp>
      <p:sp>
        <p:nvSpPr>
          <p:cNvPr id="52" name="TextBox 51">
            <a:extLst>
              <a:ext uri="{FF2B5EF4-FFF2-40B4-BE49-F238E27FC236}">
                <a16:creationId xmlns:a16="http://schemas.microsoft.com/office/drawing/2014/main" id="{76D3EFCE-B049-1010-EB47-DC6B5ACCBCEE}"/>
              </a:ext>
            </a:extLst>
          </p:cNvPr>
          <p:cNvSpPr txBox="1"/>
          <p:nvPr/>
        </p:nvSpPr>
        <p:spPr>
          <a:xfrm>
            <a:off x="5612398" y="4553907"/>
            <a:ext cx="287511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latin typeface="+mj-lt"/>
              </a:rPr>
              <a:t>Frontend Development (HTML, CSS, JS)</a:t>
            </a:r>
            <a:endParaRPr lang="en-US" sz="2200" b="1">
              <a:latin typeface="+mj-lt"/>
            </a:endParaRPr>
          </a:p>
        </p:txBody>
      </p:sp>
      <p:sp>
        <p:nvSpPr>
          <p:cNvPr id="53" name="TextBox 52">
            <a:extLst>
              <a:ext uri="{FF2B5EF4-FFF2-40B4-BE49-F238E27FC236}">
                <a16:creationId xmlns:a16="http://schemas.microsoft.com/office/drawing/2014/main" id="{8D92D4D9-EE5D-CCB1-D095-D5C3512E2815}"/>
              </a:ext>
            </a:extLst>
          </p:cNvPr>
          <p:cNvSpPr txBox="1"/>
          <p:nvPr/>
        </p:nvSpPr>
        <p:spPr>
          <a:xfrm>
            <a:off x="7217440" y="1295937"/>
            <a:ext cx="255821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200">
                <a:latin typeface="+mj-lt"/>
              </a:rPr>
              <a:t>Visualization and Output</a:t>
            </a:r>
          </a:p>
        </p:txBody>
      </p:sp>
      <p:sp>
        <p:nvSpPr>
          <p:cNvPr id="61" name="TextBox 60">
            <a:extLst>
              <a:ext uri="{FF2B5EF4-FFF2-40B4-BE49-F238E27FC236}">
                <a16:creationId xmlns:a16="http://schemas.microsoft.com/office/drawing/2014/main" id="{BA919466-3135-8791-F7EE-658314D05CC6}"/>
              </a:ext>
            </a:extLst>
          </p:cNvPr>
          <p:cNvSpPr txBox="1"/>
          <p:nvPr/>
        </p:nvSpPr>
        <p:spPr>
          <a:xfrm>
            <a:off x="10354533" y="2044215"/>
            <a:ext cx="1539534" cy="584775"/>
          </a:xfrm>
          <a:prstGeom prst="rect">
            <a:avLst/>
          </a:prstGeom>
          <a:noFill/>
        </p:spPr>
        <p:txBody>
          <a:bodyPr wrap="square">
            <a:spAutoFit/>
          </a:bodyPr>
          <a:lstStyle/>
          <a:p>
            <a:r>
              <a:rPr lang="en-IN" sz="1600" b="1">
                <a:effectLst/>
                <a:latin typeface="Times New Roman" panose="02020603050405020304" pitchFamily="18" charset="0"/>
                <a:ea typeface="Aptos" panose="020B0004020202020204" pitchFamily="34" charset="0"/>
              </a:rPr>
              <a:t>Performance Benchmarking</a:t>
            </a:r>
            <a:endParaRPr lang="en-IN" sz="1600"/>
          </a:p>
        </p:txBody>
      </p:sp>
      <p:pic>
        <p:nvPicPr>
          <p:cNvPr id="62" name="Graphic 61" descr="Trophy with solid fill">
            <a:extLst>
              <a:ext uri="{FF2B5EF4-FFF2-40B4-BE49-F238E27FC236}">
                <a16:creationId xmlns:a16="http://schemas.microsoft.com/office/drawing/2014/main" id="{65BEAC2E-3AB7-5E72-6795-9A3058D258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25585" y="2041972"/>
            <a:ext cx="725073" cy="630634"/>
          </a:xfrm>
          <a:prstGeom prst="rect">
            <a:avLst/>
          </a:prstGeom>
        </p:spPr>
      </p:pic>
      <p:sp>
        <p:nvSpPr>
          <p:cNvPr id="3" name="Google Shape;450;p38">
            <a:extLst>
              <a:ext uri="{FF2B5EF4-FFF2-40B4-BE49-F238E27FC236}">
                <a16:creationId xmlns:a16="http://schemas.microsoft.com/office/drawing/2014/main" id="{109F3113-6C5A-BD79-01D4-E71FB680D4D5}"/>
              </a:ext>
            </a:extLst>
          </p:cNvPr>
          <p:cNvSpPr/>
          <p:nvPr/>
        </p:nvSpPr>
        <p:spPr>
          <a:xfrm rot="21385521" flipH="1">
            <a:off x="5273081" y="2238421"/>
            <a:ext cx="208280" cy="260662"/>
          </a:xfrm>
          <a:prstGeom prst="ellipse">
            <a:avLst/>
          </a:prstGeom>
          <a:solidFill>
            <a:schemeClr val="accent2">
              <a:lumMod val="60000"/>
              <a:lumOff val="40000"/>
            </a:schemeClr>
          </a:solidFill>
          <a:ln>
            <a:noFill/>
          </a:ln>
        </p:spPr>
        <p:txBody>
          <a:bodyPr spcFirstLastPara="1" wrap="square" lIns="0" tIns="0" rIns="0" bIns="0" anchor="ctr" anchorCtr="0">
            <a:noAutofit/>
          </a:bodyPr>
          <a:lstStyle/>
          <a:p>
            <a:pPr marL="0" lvl="0" indent="0" algn="ctr" rtl="0">
              <a:spcBef>
                <a:spcPts val="0"/>
              </a:spcBef>
              <a:spcAft>
                <a:spcPts val="0"/>
              </a:spcAft>
              <a:buNone/>
            </a:pPr>
            <a:r>
              <a:rPr lang="en-IN" sz="2000">
                <a:solidFill>
                  <a:schemeClr val="dk1"/>
                </a:solidFill>
                <a:latin typeface="Calibri" panose="020F0502020204030204" pitchFamily="34" charset="0"/>
                <a:ea typeface="Calibri" panose="020F0502020204030204" pitchFamily="34" charset="0"/>
                <a:cs typeface="Calibri" panose="020F0502020204030204" pitchFamily="34" charset="0"/>
                <a:sym typeface="IBM Plex Sans Condensed"/>
              </a:rPr>
              <a:t>3</a:t>
            </a:r>
            <a:endParaRPr sz="2000">
              <a:solidFill>
                <a:schemeClr val="dk1"/>
              </a:solidFill>
              <a:latin typeface="Calibri" panose="020F0502020204030204" pitchFamily="34" charset="0"/>
              <a:ea typeface="Calibri" panose="020F0502020204030204" pitchFamily="34" charset="0"/>
              <a:cs typeface="Calibri" panose="020F0502020204030204" pitchFamily="34" charset="0"/>
              <a:sym typeface="IBM Plex Sans Condensed"/>
            </a:endParaRPr>
          </a:p>
        </p:txBody>
      </p:sp>
      <p:grpSp>
        <p:nvGrpSpPr>
          <p:cNvPr id="4" name="Google Shape;454;p38">
            <a:extLst>
              <a:ext uri="{FF2B5EF4-FFF2-40B4-BE49-F238E27FC236}">
                <a16:creationId xmlns:a16="http://schemas.microsoft.com/office/drawing/2014/main" id="{172C6E51-EE39-00AB-DDDF-0E2157A27140}"/>
              </a:ext>
            </a:extLst>
          </p:cNvPr>
          <p:cNvGrpSpPr/>
          <p:nvPr/>
        </p:nvGrpSpPr>
        <p:grpSpPr>
          <a:xfrm>
            <a:off x="3878084" y="4128196"/>
            <a:ext cx="334744" cy="334744"/>
            <a:chOff x="2695989" y="3658502"/>
            <a:chExt cx="334744" cy="334744"/>
          </a:xfrm>
          <a:solidFill>
            <a:schemeClr val="accent2">
              <a:lumMod val="60000"/>
              <a:lumOff val="40000"/>
            </a:schemeClr>
          </a:solidFill>
        </p:grpSpPr>
        <p:sp>
          <p:nvSpPr>
            <p:cNvPr id="5" name="Google Shape;455;p38">
              <a:extLst>
                <a:ext uri="{FF2B5EF4-FFF2-40B4-BE49-F238E27FC236}">
                  <a16:creationId xmlns:a16="http://schemas.microsoft.com/office/drawing/2014/main" id="{104427FC-ECB6-BA20-5AFE-E4100A57F05C}"/>
                </a:ext>
              </a:extLst>
            </p:cNvPr>
            <p:cNvSpPr/>
            <p:nvPr/>
          </p:nvSpPr>
          <p:spPr>
            <a:xfrm rot="18900000">
              <a:off x="2695989" y="3658502"/>
              <a:ext cx="334744" cy="334744"/>
            </a:xfrm>
            <a:prstGeom prst="teardrop">
              <a:avLst>
                <a:gd name="adj" fmla="val 100000"/>
              </a:avLst>
            </a:prstGeom>
            <a:grpFill/>
            <a:ln w="9525" cap="flat" cmpd="sng">
              <a:solidFill>
                <a:schemeClr val="accent5">
                  <a:lumMod val="5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BM Plex Sans Condensed"/>
                <a:ea typeface="IBM Plex Sans Condensed"/>
                <a:cs typeface="IBM Plex Sans Condensed"/>
                <a:sym typeface="IBM Plex Sans Condensed"/>
              </a:endParaRPr>
            </a:p>
          </p:txBody>
        </p:sp>
        <p:sp>
          <p:nvSpPr>
            <p:cNvPr id="6" name="Google Shape;456;p38">
              <a:extLst>
                <a:ext uri="{FF2B5EF4-FFF2-40B4-BE49-F238E27FC236}">
                  <a16:creationId xmlns:a16="http://schemas.microsoft.com/office/drawing/2014/main" id="{E4D2C9F1-483C-21CD-27D9-27904369BD9F}"/>
                </a:ext>
              </a:extLst>
            </p:cNvPr>
            <p:cNvSpPr/>
            <p:nvPr/>
          </p:nvSpPr>
          <p:spPr>
            <a:xfrm flipH="1">
              <a:off x="2742066" y="3690367"/>
              <a:ext cx="242589" cy="245266"/>
            </a:xfrm>
            <a:prstGeom prst="ellipse">
              <a:avLst/>
            </a:prstGeom>
            <a:grp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000">
                  <a:solidFill>
                    <a:schemeClr val="dk1"/>
                  </a:solidFill>
                  <a:latin typeface="Calibri" panose="020F0502020204030204" pitchFamily="34" charset="0"/>
                  <a:ea typeface="Calibri" panose="020F0502020204030204" pitchFamily="34" charset="0"/>
                  <a:cs typeface="Calibri" panose="020F0502020204030204" pitchFamily="34" charset="0"/>
                  <a:sym typeface="IBM Plex Sans Condensed"/>
                </a:rPr>
                <a:t>2</a:t>
              </a:r>
              <a:endParaRPr sz="2000">
                <a:solidFill>
                  <a:schemeClr val="dk1"/>
                </a:solidFill>
                <a:latin typeface="Calibri" panose="020F0502020204030204" pitchFamily="34" charset="0"/>
                <a:ea typeface="Calibri" panose="020F0502020204030204" pitchFamily="34" charset="0"/>
                <a:cs typeface="Calibri" panose="020F0502020204030204" pitchFamily="34" charset="0"/>
                <a:sym typeface="IBM Plex Sans Condensed"/>
              </a:endParaRPr>
            </a:p>
          </p:txBody>
        </p:sp>
      </p:grpSp>
      <p:sp>
        <p:nvSpPr>
          <p:cNvPr id="7" name="TextBox 6">
            <a:extLst>
              <a:ext uri="{FF2B5EF4-FFF2-40B4-BE49-F238E27FC236}">
                <a16:creationId xmlns:a16="http://schemas.microsoft.com/office/drawing/2014/main" id="{69B693DB-B726-30D5-72FB-A7C7E4BED187}"/>
              </a:ext>
            </a:extLst>
          </p:cNvPr>
          <p:cNvSpPr txBox="1"/>
          <p:nvPr/>
        </p:nvSpPr>
        <p:spPr>
          <a:xfrm>
            <a:off x="3388164" y="4563334"/>
            <a:ext cx="2225558" cy="461665"/>
          </a:xfrm>
          <a:prstGeom prst="rect">
            <a:avLst/>
          </a:prstGeom>
          <a:noFill/>
        </p:spPr>
        <p:txBody>
          <a:bodyPr wrap="square" rtlCol="0">
            <a:spAutoFit/>
          </a:bodyPr>
          <a:lstStyle/>
          <a:p>
            <a:r>
              <a:rPr lang="en-IN" sz="2400">
                <a:latin typeface="+mj-lt"/>
              </a:rPr>
              <a:t>Data Inputs</a:t>
            </a:r>
          </a:p>
        </p:txBody>
      </p:sp>
      <p:grpSp>
        <p:nvGrpSpPr>
          <p:cNvPr id="11" name="Google Shape;445;p38">
            <a:extLst>
              <a:ext uri="{FF2B5EF4-FFF2-40B4-BE49-F238E27FC236}">
                <a16:creationId xmlns:a16="http://schemas.microsoft.com/office/drawing/2014/main" id="{C982F975-089A-15B3-9D37-9F62FB12A658}"/>
              </a:ext>
            </a:extLst>
          </p:cNvPr>
          <p:cNvGrpSpPr/>
          <p:nvPr/>
        </p:nvGrpSpPr>
        <p:grpSpPr>
          <a:xfrm>
            <a:off x="7760426" y="2182273"/>
            <a:ext cx="334744" cy="334744"/>
            <a:chOff x="5911817" y="1772729"/>
            <a:chExt cx="334744" cy="334744"/>
          </a:xfrm>
          <a:solidFill>
            <a:schemeClr val="accent2">
              <a:lumMod val="60000"/>
              <a:lumOff val="40000"/>
            </a:schemeClr>
          </a:solidFill>
        </p:grpSpPr>
        <p:sp>
          <p:nvSpPr>
            <p:cNvPr id="12" name="Google Shape;446;p38">
              <a:extLst>
                <a:ext uri="{FF2B5EF4-FFF2-40B4-BE49-F238E27FC236}">
                  <a16:creationId xmlns:a16="http://schemas.microsoft.com/office/drawing/2014/main" id="{A9E028B1-4128-DFD8-63EF-4E97FC31DCD8}"/>
                </a:ext>
              </a:extLst>
            </p:cNvPr>
            <p:cNvSpPr/>
            <p:nvPr/>
          </p:nvSpPr>
          <p:spPr>
            <a:xfrm rot="8100000">
              <a:off x="5911817" y="1772729"/>
              <a:ext cx="334744" cy="334744"/>
            </a:xfrm>
            <a:prstGeom prst="teardrop">
              <a:avLst>
                <a:gd name="adj" fmla="val 10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BM Plex Sans Condensed"/>
                <a:ea typeface="IBM Plex Sans Condensed"/>
                <a:cs typeface="IBM Plex Sans Condensed"/>
                <a:sym typeface="IBM Plex Sans Condensed"/>
              </a:endParaRPr>
            </a:p>
          </p:txBody>
        </p:sp>
        <p:sp>
          <p:nvSpPr>
            <p:cNvPr id="13" name="Google Shape;447;p38">
              <a:extLst>
                <a:ext uri="{FF2B5EF4-FFF2-40B4-BE49-F238E27FC236}">
                  <a16:creationId xmlns:a16="http://schemas.microsoft.com/office/drawing/2014/main" id="{E46128A7-1DF4-4F9E-8BD8-D3D7F0B7AFA6}"/>
                </a:ext>
              </a:extLst>
            </p:cNvPr>
            <p:cNvSpPr/>
            <p:nvPr/>
          </p:nvSpPr>
          <p:spPr>
            <a:xfrm>
              <a:off x="5963144" y="1810240"/>
              <a:ext cx="215591" cy="204413"/>
            </a:xfrm>
            <a:prstGeom prst="ellipse">
              <a:avLst/>
            </a:prstGeom>
            <a:grpFill/>
            <a:ln>
              <a:noFill/>
            </a:ln>
          </p:spPr>
          <p:txBody>
            <a:bodyPr spcFirstLastPara="1" wrap="square" lIns="0" tIns="0" rIns="0" bIns="0" anchor="ctr" anchorCtr="0">
              <a:noAutofit/>
            </a:bodyPr>
            <a:lstStyle/>
            <a:p>
              <a:pPr marL="0" lvl="0" indent="0" algn="ctr" rtl="0">
                <a:spcBef>
                  <a:spcPts val="0"/>
                </a:spcBef>
                <a:spcAft>
                  <a:spcPts val="0"/>
                </a:spcAft>
                <a:buNone/>
              </a:pPr>
              <a:r>
                <a:rPr lang="en-IN" sz="2000">
                  <a:solidFill>
                    <a:schemeClr val="dk1"/>
                  </a:solidFill>
                  <a:latin typeface="Calibri" panose="020F0502020204030204" pitchFamily="34" charset="0"/>
                  <a:ea typeface="Calibri" panose="020F0502020204030204" pitchFamily="34" charset="0"/>
                  <a:cs typeface="Calibri" panose="020F0502020204030204" pitchFamily="34" charset="0"/>
                  <a:sym typeface="IBM Plex Sans Condensed"/>
                </a:rPr>
                <a:t>5</a:t>
              </a:r>
              <a:endParaRPr sz="2000">
                <a:solidFill>
                  <a:schemeClr val="dk1"/>
                </a:solidFill>
                <a:latin typeface="Calibri" panose="020F0502020204030204" pitchFamily="34" charset="0"/>
                <a:ea typeface="Calibri" panose="020F0502020204030204" pitchFamily="34" charset="0"/>
                <a:cs typeface="Calibri" panose="020F0502020204030204" pitchFamily="34" charset="0"/>
                <a:sym typeface="IBM Plex Sans Condensed"/>
              </a:endParaRPr>
            </a:p>
          </p:txBody>
        </p:sp>
      </p:grpSp>
    </p:spTree>
    <p:extLst>
      <p:ext uri="{BB962C8B-B14F-4D97-AF65-F5344CB8AC3E}">
        <p14:creationId xmlns:p14="http://schemas.microsoft.com/office/powerpoint/2010/main" val="3442541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3FEE9-E6FF-9638-FAE0-8CD7C59FAAC1}"/>
              </a:ext>
            </a:extLst>
          </p:cNvPr>
          <p:cNvSpPr>
            <a:spLocks noGrp="1"/>
          </p:cNvSpPr>
          <p:nvPr>
            <p:ph type="title"/>
          </p:nvPr>
        </p:nvSpPr>
        <p:spPr/>
        <p:txBody>
          <a:bodyPr>
            <a:normAutofit/>
          </a:bodyPr>
          <a:lstStyle/>
          <a:p>
            <a:r>
              <a:rPr lang="en-IN" sz="3200" b="1"/>
              <a:t>Key Genetic Risk Indicators:</a:t>
            </a:r>
            <a:endParaRPr lang="en-IN" sz="3200"/>
          </a:p>
        </p:txBody>
      </p:sp>
      <p:sp>
        <p:nvSpPr>
          <p:cNvPr id="4" name="Slide Number Placeholder 3">
            <a:extLst>
              <a:ext uri="{FF2B5EF4-FFF2-40B4-BE49-F238E27FC236}">
                <a16:creationId xmlns:a16="http://schemas.microsoft.com/office/drawing/2014/main" id="{F031AF2D-DEF2-1D4F-F988-D4640A042D8A}"/>
              </a:ext>
            </a:extLst>
          </p:cNvPr>
          <p:cNvSpPr>
            <a:spLocks noGrp="1"/>
          </p:cNvSpPr>
          <p:nvPr>
            <p:ph type="sldNum" sz="quarter" idx="12"/>
          </p:nvPr>
        </p:nvSpPr>
        <p:spPr/>
        <p:txBody>
          <a:bodyPr/>
          <a:lstStyle/>
          <a:p>
            <a:fld id="{330EA680-D336-4FF7-8B7A-9848BB0A1C32}" type="slidenum">
              <a:rPr lang="en-GB" smtClean="0"/>
              <a:t>4</a:t>
            </a:fld>
            <a:endParaRPr lang="en-GB"/>
          </a:p>
        </p:txBody>
      </p:sp>
      <p:sp>
        <p:nvSpPr>
          <p:cNvPr id="5" name="Rectangle 1">
            <a:extLst>
              <a:ext uri="{FF2B5EF4-FFF2-40B4-BE49-F238E27FC236}">
                <a16:creationId xmlns:a16="http://schemas.microsoft.com/office/drawing/2014/main" id="{27B55A86-C4FA-8769-C175-4A3A74C72AA6}"/>
              </a:ext>
            </a:extLst>
          </p:cNvPr>
          <p:cNvSpPr>
            <a:spLocks noGrp="1" noChangeArrowheads="1"/>
          </p:cNvSpPr>
          <p:nvPr>
            <p:ph idx="1"/>
          </p:nvPr>
        </p:nvSpPr>
        <p:spPr bwMode="auto">
          <a:xfrm>
            <a:off x="3505201" y="498821"/>
            <a:ext cx="8239760" cy="5851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100" b="1" i="0" u="none" strike="noStrike" cap="none" normalizeH="0" baseline="0">
                <a:ln>
                  <a:noFill/>
                </a:ln>
                <a:solidFill>
                  <a:schemeClr val="tx1"/>
                </a:solidFill>
                <a:effectLst/>
                <a:latin typeface="+mj-lt"/>
              </a:rPr>
              <a:t>Risk Allele</a:t>
            </a:r>
            <a:r>
              <a:rPr kumimoji="0" lang="en-US" altLang="en-US" sz="2100" b="0" i="0" u="none" strike="noStrike" cap="none" normalizeH="0" baseline="0">
                <a:ln>
                  <a:noFill/>
                </a:ln>
                <a:solidFill>
                  <a:schemeClr val="tx1"/>
                </a:solidFill>
                <a:effectLst/>
                <a:latin typeface="+mj-lt"/>
              </a:rPr>
              <a:t>: A specific variant of a gene associated with an increased likelihood of developing a particular disease.</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2100" b="0" i="0" u="none" strike="noStrike" cap="none" normalizeH="0" baseline="0">
              <a:ln>
                <a:noFill/>
              </a:ln>
              <a:solidFill>
                <a:schemeClr val="tx1"/>
              </a:solidFill>
              <a:effectLst/>
              <a:latin typeface="+mj-lt"/>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100" b="1" i="0" u="none" strike="noStrike" cap="none" normalizeH="0" baseline="0">
                <a:ln>
                  <a:noFill/>
                </a:ln>
                <a:solidFill>
                  <a:schemeClr val="tx1"/>
                </a:solidFill>
                <a:effectLst/>
                <a:latin typeface="+mj-lt"/>
              </a:rPr>
              <a:t>Risk Frequency</a:t>
            </a:r>
            <a:r>
              <a:rPr kumimoji="0" lang="en-US" altLang="en-US" sz="2100" b="0" i="0" u="none" strike="noStrike" cap="none" normalizeH="0" baseline="0">
                <a:ln>
                  <a:noFill/>
                </a:ln>
                <a:solidFill>
                  <a:schemeClr val="tx1"/>
                </a:solidFill>
                <a:effectLst/>
                <a:latin typeface="+mj-lt"/>
              </a:rPr>
              <a:t>: The proportion of individuals in a population who carry the risk allele.</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2100" b="0" i="0" u="none" strike="noStrike" cap="none" normalizeH="0" baseline="0">
              <a:ln>
                <a:noFill/>
              </a:ln>
              <a:solidFill>
                <a:schemeClr val="tx1"/>
              </a:solidFill>
              <a:effectLst/>
              <a:latin typeface="+mj-lt"/>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100" b="1" i="0" u="none" strike="noStrike" cap="none" normalizeH="0" baseline="0">
                <a:ln>
                  <a:noFill/>
                </a:ln>
                <a:solidFill>
                  <a:schemeClr val="tx1"/>
                </a:solidFill>
                <a:effectLst/>
                <a:latin typeface="+mj-lt"/>
              </a:rPr>
              <a:t>P-Value</a:t>
            </a:r>
            <a:r>
              <a:rPr kumimoji="0" lang="en-US" altLang="en-US" sz="2100" b="0" i="0" u="none" strike="noStrike" cap="none" normalizeH="0" baseline="0">
                <a:ln>
                  <a:noFill/>
                </a:ln>
                <a:solidFill>
                  <a:schemeClr val="tx1"/>
                </a:solidFill>
                <a:effectLst/>
                <a:latin typeface="+mj-lt"/>
              </a:rPr>
              <a:t>: A statistical measure indicating the probability that the observed association occurred by chance; a lower value suggests higher significance.</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2100" b="0" i="0" u="none" strike="noStrike" cap="none" normalizeH="0" baseline="0">
              <a:ln>
                <a:noFill/>
              </a:ln>
              <a:solidFill>
                <a:schemeClr val="tx1"/>
              </a:solidFill>
              <a:effectLst/>
              <a:latin typeface="+mj-lt"/>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100" b="1" i="0" u="none" strike="noStrike" cap="none" normalizeH="0" baseline="0">
                <a:ln>
                  <a:noFill/>
                </a:ln>
                <a:solidFill>
                  <a:schemeClr val="tx1"/>
                </a:solidFill>
                <a:effectLst/>
                <a:latin typeface="+mj-lt"/>
              </a:rPr>
              <a:t>Odds Ratio (OR)</a:t>
            </a:r>
            <a:r>
              <a:rPr kumimoji="0" lang="en-US" altLang="en-US" sz="2100" b="0" i="0" u="none" strike="noStrike" cap="none" normalizeH="0" baseline="0">
                <a:ln>
                  <a:noFill/>
                </a:ln>
                <a:solidFill>
                  <a:schemeClr val="tx1"/>
                </a:solidFill>
                <a:effectLst/>
                <a:latin typeface="+mj-lt"/>
              </a:rPr>
              <a:t>: A measure of the strength of association between the risk allele and the disease; values greater than 1 indicate increased risk.</a:t>
            </a:r>
          </a:p>
        </p:txBody>
      </p:sp>
    </p:spTree>
    <p:extLst>
      <p:ext uri="{BB962C8B-B14F-4D97-AF65-F5344CB8AC3E}">
        <p14:creationId xmlns:p14="http://schemas.microsoft.com/office/powerpoint/2010/main" val="2870722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C99DC6-0E46-6FBE-4A62-F62C4BBD2DDC}"/>
              </a:ext>
            </a:extLst>
          </p:cNvPr>
          <p:cNvSpPr>
            <a:spLocks noGrp="1"/>
          </p:cNvSpPr>
          <p:nvPr>
            <p:ph type="sldNum" sz="quarter" idx="12"/>
          </p:nvPr>
        </p:nvSpPr>
        <p:spPr/>
        <p:txBody>
          <a:bodyPr/>
          <a:lstStyle/>
          <a:p>
            <a:fld id="{330EA680-D336-4FF7-8B7A-9848BB0A1C32}" type="slidenum">
              <a:rPr lang="en-GB" sz="2800" smtClean="0"/>
              <a:t>4</a:t>
            </a:fld>
            <a:endParaRPr lang="en-GB" sz="2800"/>
          </a:p>
        </p:txBody>
      </p:sp>
      <p:sp>
        <p:nvSpPr>
          <p:cNvPr id="2" name="Title 1">
            <a:extLst>
              <a:ext uri="{FF2B5EF4-FFF2-40B4-BE49-F238E27FC236}">
                <a16:creationId xmlns:a16="http://schemas.microsoft.com/office/drawing/2014/main" id="{0DED9693-516B-8C8F-264D-FE39BEF13A23}"/>
              </a:ext>
            </a:extLst>
          </p:cNvPr>
          <p:cNvSpPr>
            <a:spLocks noGrp="1"/>
          </p:cNvSpPr>
          <p:nvPr>
            <p:ph type="title" idx="4294967295"/>
          </p:nvPr>
        </p:nvSpPr>
        <p:spPr>
          <a:xfrm rot="16200000">
            <a:off x="-2724913" y="2638680"/>
            <a:ext cx="7068315" cy="1618488"/>
          </a:xfrm>
          <a:ln>
            <a:solidFill>
              <a:srgbClr val="FF71B5"/>
            </a:solidFill>
          </a:ln>
        </p:spPr>
        <p:txBody>
          <a:bodyPr>
            <a:normAutofit/>
          </a:bodyPr>
          <a:lstStyle/>
          <a:p>
            <a:pPr algn="ctr">
              <a:lnSpc>
                <a:spcPct val="0"/>
              </a:lnSpc>
              <a:spcBef>
                <a:spcPts val="0"/>
              </a:spcBef>
            </a:pPr>
            <a:r>
              <a:rPr lang="en-US" sz="4000" b="1" spc="600"/>
              <a:t>Methodology</a:t>
            </a:r>
            <a:br>
              <a:rPr lang="en-US" spc="600"/>
            </a:br>
            <a:endParaRPr lang="en-IN" spc="600"/>
          </a:p>
        </p:txBody>
      </p:sp>
      <p:graphicFrame>
        <p:nvGraphicFramePr>
          <p:cNvPr id="5" name="Diagram 4">
            <a:extLst>
              <a:ext uri="{FF2B5EF4-FFF2-40B4-BE49-F238E27FC236}">
                <a16:creationId xmlns:a16="http://schemas.microsoft.com/office/drawing/2014/main" id="{31C59BDF-B117-683A-97A8-F0980781FEED}"/>
              </a:ext>
            </a:extLst>
          </p:cNvPr>
          <p:cNvGraphicFramePr/>
          <p:nvPr>
            <p:extLst>
              <p:ext uri="{D42A27DB-BD31-4B8C-83A1-F6EECF244321}">
                <p14:modId xmlns:p14="http://schemas.microsoft.com/office/powerpoint/2010/main" val="3739072516"/>
              </p:ext>
            </p:extLst>
          </p:nvPr>
        </p:nvGraphicFramePr>
        <p:xfrm>
          <a:off x="2062978" y="310896"/>
          <a:ext cx="9791192" cy="6547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19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CFB2-0827-AF7C-FD8D-DCB3573837D9}"/>
              </a:ext>
            </a:extLst>
          </p:cNvPr>
          <p:cNvSpPr>
            <a:spLocks noGrp="1"/>
          </p:cNvSpPr>
          <p:nvPr>
            <p:ph type="title"/>
          </p:nvPr>
        </p:nvSpPr>
        <p:spPr/>
        <p:txBody>
          <a:bodyPr/>
          <a:lstStyle/>
          <a:p>
            <a:pPr algn="ctr"/>
            <a:r>
              <a:rPr lang="en-US"/>
              <a:t>Ethics (WHO guidelines)</a:t>
            </a:r>
            <a:endParaRPr lang="en-IN"/>
          </a:p>
        </p:txBody>
      </p:sp>
      <p:sp>
        <p:nvSpPr>
          <p:cNvPr id="4" name="Slide Number Placeholder 3">
            <a:extLst>
              <a:ext uri="{FF2B5EF4-FFF2-40B4-BE49-F238E27FC236}">
                <a16:creationId xmlns:a16="http://schemas.microsoft.com/office/drawing/2014/main" id="{6A2DEF3C-BA48-3EB6-443B-59A2AB9B970F}"/>
              </a:ext>
            </a:extLst>
          </p:cNvPr>
          <p:cNvSpPr>
            <a:spLocks noGrp="1"/>
          </p:cNvSpPr>
          <p:nvPr>
            <p:ph type="sldNum" sz="quarter" idx="12"/>
          </p:nvPr>
        </p:nvSpPr>
        <p:spPr/>
        <p:txBody>
          <a:bodyPr/>
          <a:lstStyle/>
          <a:p>
            <a:fld id="{330EA680-D336-4FF7-8B7A-9848BB0A1C32}" type="slidenum">
              <a:rPr lang="en-GB" sz="2800" smtClean="0"/>
              <a:t>5</a:t>
            </a:fld>
            <a:endParaRPr lang="en-GB" sz="2800"/>
          </a:p>
        </p:txBody>
      </p:sp>
      <p:sp>
        <p:nvSpPr>
          <p:cNvPr id="6" name="Rectangle 2">
            <a:extLst>
              <a:ext uri="{FF2B5EF4-FFF2-40B4-BE49-F238E27FC236}">
                <a16:creationId xmlns:a16="http://schemas.microsoft.com/office/drawing/2014/main" id="{D11A2711-BDC9-0AEA-C64A-6F0A31148CCC}"/>
              </a:ext>
            </a:extLst>
          </p:cNvPr>
          <p:cNvSpPr>
            <a:spLocks noGrp="1" noChangeArrowheads="1"/>
          </p:cNvSpPr>
          <p:nvPr>
            <p:ph idx="1"/>
          </p:nvPr>
        </p:nvSpPr>
        <p:spPr bwMode="auto">
          <a:xfrm>
            <a:off x="3657600" y="487729"/>
            <a:ext cx="8062452" cy="587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lnSpc>
                <a:spcPct val="150000"/>
              </a:lnSpc>
              <a:buNone/>
            </a:pPr>
            <a:r>
              <a:rPr lang="en-US" sz="2800" b="1">
                <a:solidFill>
                  <a:srgbClr val="FF71B5"/>
                </a:solidFill>
                <a:latin typeface="+mj-lt"/>
                <a:ea typeface="+mn-lt"/>
                <a:cs typeface="+mn-lt"/>
              </a:rPr>
              <a:t>   </a:t>
            </a:r>
            <a:r>
              <a:rPr lang="en-US" sz="3200" b="1">
                <a:solidFill>
                  <a:srgbClr val="FF71B5"/>
                </a:solidFill>
                <a:latin typeface="+mj-lt"/>
                <a:ea typeface="+mn-lt"/>
                <a:cs typeface="+mn-lt"/>
              </a:rPr>
              <a:t>Ethical Principles in Genetic Research</a:t>
            </a:r>
            <a:endParaRPr lang="en-US" sz="3200">
              <a:solidFill>
                <a:srgbClr val="FF71B5"/>
              </a:solidFill>
              <a:latin typeface="+mj-lt"/>
              <a:ea typeface="+mn-lt"/>
              <a:cs typeface="+mn-lt"/>
            </a:endParaRPr>
          </a:p>
          <a:p>
            <a:pPr algn="just">
              <a:lnSpc>
                <a:spcPct val="150000"/>
              </a:lnSpc>
              <a:buFont typeface="Wingdings" panose="05000000000000000000" pitchFamily="2" charset="2"/>
              <a:buChar char="§"/>
            </a:pPr>
            <a:r>
              <a:rPr lang="en-US" sz="2200" b="1">
                <a:solidFill>
                  <a:schemeClr val="tx1"/>
                </a:solidFill>
                <a:latin typeface="+mj-lt"/>
                <a:ea typeface="+mn-lt"/>
                <a:cs typeface="+mn-lt"/>
              </a:rPr>
              <a:t>Respect for Autonomy</a:t>
            </a:r>
            <a:r>
              <a:rPr lang="en-US" sz="2200">
                <a:solidFill>
                  <a:schemeClr val="tx1"/>
                </a:solidFill>
                <a:latin typeface="+mj-lt"/>
                <a:ea typeface="+mn-lt"/>
                <a:cs typeface="+mn-lt"/>
              </a:rPr>
              <a:t> – Upholding individual’s right to self-determination while protecting vulnerable populations.</a:t>
            </a:r>
          </a:p>
          <a:p>
            <a:pPr algn="just">
              <a:lnSpc>
                <a:spcPct val="150000"/>
              </a:lnSpc>
              <a:buFont typeface="Wingdings" panose="05000000000000000000" pitchFamily="2" charset="2"/>
              <a:buChar char="§"/>
            </a:pPr>
            <a:r>
              <a:rPr lang="en-US" sz="2200" b="1">
                <a:solidFill>
                  <a:schemeClr val="tx1"/>
                </a:solidFill>
                <a:latin typeface="+mj-lt"/>
                <a:ea typeface="+mn-lt"/>
                <a:cs typeface="+mn-lt"/>
              </a:rPr>
              <a:t>Beneficence</a:t>
            </a:r>
            <a:r>
              <a:rPr lang="en-US" sz="2200">
                <a:solidFill>
                  <a:schemeClr val="tx1"/>
                </a:solidFill>
                <a:latin typeface="+mj-lt"/>
                <a:ea typeface="+mn-lt"/>
                <a:cs typeface="+mn-lt"/>
              </a:rPr>
              <a:t> – Maximizing health benefits from genetic research for individuals and families.</a:t>
            </a:r>
          </a:p>
          <a:p>
            <a:pPr algn="just">
              <a:lnSpc>
                <a:spcPct val="150000"/>
              </a:lnSpc>
              <a:buFont typeface="Wingdings" panose="05000000000000000000" pitchFamily="2" charset="2"/>
              <a:buChar char="§"/>
            </a:pPr>
            <a:r>
              <a:rPr lang="en-US" sz="2200" b="1">
                <a:solidFill>
                  <a:schemeClr val="tx1"/>
                </a:solidFill>
                <a:latin typeface="+mj-lt"/>
                <a:ea typeface="+mn-lt"/>
                <a:cs typeface="+mn-lt"/>
              </a:rPr>
              <a:t>Non-Maleficence</a:t>
            </a:r>
            <a:r>
              <a:rPr lang="en-US" sz="2200">
                <a:solidFill>
                  <a:schemeClr val="tx1"/>
                </a:solidFill>
                <a:latin typeface="+mj-lt"/>
                <a:ea typeface="+mn-lt"/>
                <a:cs typeface="+mn-lt"/>
              </a:rPr>
              <a:t> – Minimizing risks and ensuring genetic interventions do no harm.</a:t>
            </a:r>
          </a:p>
          <a:p>
            <a:pPr algn="just">
              <a:lnSpc>
                <a:spcPct val="150000"/>
              </a:lnSpc>
              <a:buFont typeface="Wingdings" panose="05000000000000000000" pitchFamily="2" charset="2"/>
              <a:buChar char="§"/>
            </a:pPr>
            <a:r>
              <a:rPr lang="en-US" sz="2200" b="1">
                <a:solidFill>
                  <a:schemeClr val="tx1"/>
                </a:solidFill>
                <a:latin typeface="+mj-lt"/>
                <a:ea typeface="+mn-lt"/>
                <a:cs typeface="+mn-lt"/>
              </a:rPr>
              <a:t>Justice</a:t>
            </a:r>
            <a:r>
              <a:rPr lang="en-US" sz="2200">
                <a:solidFill>
                  <a:schemeClr val="tx1"/>
                </a:solidFill>
                <a:latin typeface="+mj-lt"/>
                <a:ea typeface="+mn-lt"/>
                <a:cs typeface="+mn-lt"/>
              </a:rPr>
              <a:t> – Ensuring fair distribution of genetic research benefits and healthcare resources.</a:t>
            </a:r>
          </a:p>
          <a:p>
            <a:pPr marL="0" indent="0">
              <a:lnSpc>
                <a:spcPct val="150000"/>
              </a:lnSpc>
              <a:spcBef>
                <a:spcPct val="0"/>
              </a:spcBef>
              <a:spcAft>
                <a:spcPct val="0"/>
              </a:spcAft>
              <a:buClrTx/>
              <a:buFont typeface="Wingdings" panose="05000000000000000000" pitchFamily="2" charset="2"/>
              <a:buNone/>
            </a:pPr>
            <a:endParaRPr lang="en-US" altLang="en-US" sz="1800" b="0" i="0" u="none" strike="noStrike" cap="none" normalizeH="0" baseline="0">
              <a:ln>
                <a:noFill/>
              </a:ln>
              <a:solidFill>
                <a:schemeClr val="tx1"/>
              </a:solidFill>
              <a:effectLst/>
              <a:latin typeface="Arial"/>
              <a:cs typeface="Arial"/>
            </a:endParaRPr>
          </a:p>
        </p:txBody>
      </p:sp>
    </p:spTree>
    <p:extLst>
      <p:ext uri="{BB962C8B-B14F-4D97-AF65-F5344CB8AC3E}">
        <p14:creationId xmlns:p14="http://schemas.microsoft.com/office/powerpoint/2010/main" val="4219140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434A-18E3-468A-3EF2-E12377510FA9}"/>
              </a:ext>
            </a:extLst>
          </p:cNvPr>
          <p:cNvSpPr>
            <a:spLocks noGrp="1"/>
          </p:cNvSpPr>
          <p:nvPr>
            <p:ph type="title"/>
          </p:nvPr>
        </p:nvSpPr>
        <p:spPr/>
        <p:txBody>
          <a:bodyPr/>
          <a:lstStyle/>
          <a:p>
            <a:pPr algn="ctr"/>
            <a:r>
              <a:rPr lang="en-US"/>
              <a:t>Innovation</a:t>
            </a:r>
            <a:endParaRPr lang="en-IN"/>
          </a:p>
        </p:txBody>
      </p:sp>
      <p:sp>
        <p:nvSpPr>
          <p:cNvPr id="3" name="Content Placeholder 2">
            <a:extLst>
              <a:ext uri="{FF2B5EF4-FFF2-40B4-BE49-F238E27FC236}">
                <a16:creationId xmlns:a16="http://schemas.microsoft.com/office/drawing/2014/main" id="{F3D37D50-CE00-2085-8F95-747D4F8337D6}"/>
              </a:ext>
            </a:extLst>
          </p:cNvPr>
          <p:cNvSpPr>
            <a:spLocks noGrp="1"/>
          </p:cNvSpPr>
          <p:nvPr>
            <p:ph idx="1"/>
          </p:nvPr>
        </p:nvSpPr>
        <p:spPr>
          <a:xfrm>
            <a:off x="3792458" y="798944"/>
            <a:ext cx="7607140" cy="5250967"/>
          </a:xfrm>
        </p:spPr>
        <p:txBody>
          <a:bodyPr>
            <a:normAutofit fontScale="25000" lnSpcReduction="20000"/>
          </a:bodyPr>
          <a:lstStyle/>
          <a:p>
            <a:pPr>
              <a:lnSpc>
                <a:spcPct val="170000"/>
              </a:lnSpc>
              <a:buFont typeface="Wingdings" panose="05000000000000000000" pitchFamily="2" charset="2"/>
              <a:buChar char="§"/>
            </a:pPr>
            <a:endParaRPr lang="en-US" spc="300">
              <a:latin typeface="Times New Roman (Headings)"/>
              <a:cs typeface="Arial"/>
            </a:endParaRPr>
          </a:p>
          <a:p>
            <a:pPr>
              <a:lnSpc>
                <a:spcPct val="170000"/>
              </a:lnSpc>
              <a:buFont typeface="Wingdings 2" panose="05000000000000000000" pitchFamily="2" charset="2"/>
              <a:buChar char=""/>
            </a:pPr>
            <a:r>
              <a:rPr lang="en-US" sz="7200">
                <a:latin typeface="+mj-lt"/>
              </a:rPr>
              <a:t>EEG-based XAI models now detect bipolar disorder via beta/gamma band analysis (92% accuracy) using Hjorth parameters. [7]</a:t>
            </a:r>
          </a:p>
          <a:p>
            <a:pPr>
              <a:lnSpc>
                <a:spcPct val="170000"/>
              </a:lnSpc>
              <a:buFont typeface="Wingdings 2" panose="05000000000000000000" pitchFamily="2" charset="2"/>
              <a:buChar char=""/>
            </a:pPr>
            <a:r>
              <a:rPr lang="en-US" sz="7200">
                <a:latin typeface="+mj-lt"/>
              </a:rPr>
              <a:t>Wearable gait sensors predict Parkinson’s progression using step variability and speech rhythm data (30% trial efficiency boost).[8]</a:t>
            </a:r>
          </a:p>
          <a:p>
            <a:pPr>
              <a:lnSpc>
                <a:spcPct val="170000"/>
              </a:lnSpc>
              <a:buFont typeface="Wingdings 2" panose="05000000000000000000" pitchFamily="2" charset="2"/>
              <a:buChar char=""/>
            </a:pPr>
            <a:r>
              <a:rPr lang="en-US" sz="7200">
                <a:latin typeface="+mj-lt"/>
              </a:rPr>
              <a:t>Federated learning enables epilepsy prediction across hospitals without raw data sharing (15% accuracy rise).[7]</a:t>
            </a:r>
          </a:p>
          <a:p>
            <a:pPr>
              <a:lnSpc>
                <a:spcPct val="170000"/>
              </a:lnSpc>
              <a:buFont typeface="Wingdings 2" panose="05000000000000000000" pitchFamily="2" charset="2"/>
              <a:buChar char=""/>
            </a:pPr>
            <a:r>
              <a:rPr lang="en-US" sz="7200">
                <a:latin typeface="+mj-lt"/>
              </a:rPr>
              <a:t>TSC2 gene analysis combined with tuber count predicts epilepsy risk in tuberous sclerosis (73% accuracy).[8]</a:t>
            </a:r>
          </a:p>
          <a:p>
            <a:pPr>
              <a:lnSpc>
                <a:spcPct val="170000"/>
              </a:lnSpc>
              <a:buFont typeface="Wingdings 2" panose="05000000000000000000" pitchFamily="2" charset="2"/>
              <a:buChar char=""/>
            </a:pPr>
            <a:r>
              <a:rPr lang="en-US" sz="7200">
                <a:latin typeface="+mj-lt"/>
              </a:rPr>
              <a:t>SHAP-integrated dashboards visualize disease risk drivers like TSC2 variants or ECG anomalies in real-time.[8]</a:t>
            </a:r>
          </a:p>
          <a:p>
            <a:pPr>
              <a:lnSpc>
                <a:spcPct val="170000"/>
              </a:lnSpc>
              <a:buFont typeface="Wingdings 2" panose="05000000000000000000" pitchFamily="2" charset="2"/>
              <a:buChar char=""/>
            </a:pPr>
            <a:r>
              <a:rPr lang="en-US" sz="7200">
                <a:latin typeface="+mj-lt"/>
              </a:rPr>
              <a:t>Multi-disease comorbidity models link autonomic dysfunction markers (e.g., vomiting episodes) to CHD-epilepsy risks.[7]</a:t>
            </a:r>
          </a:p>
          <a:p>
            <a:pPr>
              <a:lnSpc>
                <a:spcPct val="170000"/>
              </a:lnSpc>
              <a:buFont typeface="Wingdings" panose="05000000000000000000" pitchFamily="2" charset="2"/>
              <a:buChar char="§"/>
            </a:pPr>
            <a:endParaRPr lang="en-US" spc="300">
              <a:latin typeface="Times New Roman"/>
              <a:cs typeface="Arial"/>
            </a:endParaRPr>
          </a:p>
          <a:p>
            <a:pPr>
              <a:lnSpc>
                <a:spcPct val="170000"/>
              </a:lnSpc>
            </a:pPr>
            <a:endParaRPr lang="en-IN" spc="300">
              <a:latin typeface="Times New Roman"/>
              <a:cs typeface="Times New Roman"/>
            </a:endParaRPr>
          </a:p>
        </p:txBody>
      </p:sp>
      <p:sp>
        <p:nvSpPr>
          <p:cNvPr id="4" name="Slide Number Placeholder 3">
            <a:extLst>
              <a:ext uri="{FF2B5EF4-FFF2-40B4-BE49-F238E27FC236}">
                <a16:creationId xmlns:a16="http://schemas.microsoft.com/office/drawing/2014/main" id="{840C3952-940A-5F4A-F919-FB0367A2157E}"/>
              </a:ext>
            </a:extLst>
          </p:cNvPr>
          <p:cNvSpPr>
            <a:spLocks noGrp="1"/>
          </p:cNvSpPr>
          <p:nvPr>
            <p:ph type="sldNum" sz="quarter" idx="12"/>
          </p:nvPr>
        </p:nvSpPr>
        <p:spPr/>
        <p:txBody>
          <a:bodyPr/>
          <a:lstStyle/>
          <a:p>
            <a:fld id="{330EA680-D336-4FF7-8B7A-9848BB0A1C32}" type="slidenum">
              <a:rPr lang="en-GB" sz="3200" smtClean="0"/>
              <a:t>6</a:t>
            </a:fld>
            <a:endParaRPr lang="en-GB" sz="3200"/>
          </a:p>
        </p:txBody>
      </p:sp>
    </p:spTree>
    <p:extLst>
      <p:ext uri="{BB962C8B-B14F-4D97-AF65-F5344CB8AC3E}">
        <p14:creationId xmlns:p14="http://schemas.microsoft.com/office/powerpoint/2010/main" val="1132642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F4D8E5-C0C2-9765-B89A-083E70690ADF}"/>
              </a:ext>
            </a:extLst>
          </p:cNvPr>
          <p:cNvSpPr>
            <a:spLocks noGrp="1"/>
          </p:cNvSpPr>
          <p:nvPr>
            <p:ph type="sldNum" sz="quarter" idx="12"/>
          </p:nvPr>
        </p:nvSpPr>
        <p:spPr/>
        <p:txBody>
          <a:bodyPr/>
          <a:lstStyle/>
          <a:p>
            <a:fld id="{330EA680-D336-4FF7-8B7A-9848BB0A1C32}" type="slidenum">
              <a:rPr lang="en-GB" sz="1800" smtClean="0"/>
              <a:t>8</a:t>
            </a:fld>
            <a:endParaRPr lang="en-GB" sz="1800"/>
          </a:p>
        </p:txBody>
      </p:sp>
      <p:graphicFrame>
        <p:nvGraphicFramePr>
          <p:cNvPr id="3" name="Table 2">
            <a:extLst>
              <a:ext uri="{FF2B5EF4-FFF2-40B4-BE49-F238E27FC236}">
                <a16:creationId xmlns:a16="http://schemas.microsoft.com/office/drawing/2014/main" id="{741476BD-0AFB-1CFB-FED9-9468391762A5}"/>
              </a:ext>
            </a:extLst>
          </p:cNvPr>
          <p:cNvGraphicFramePr>
            <a:graphicFrameLocks noGrp="1"/>
          </p:cNvGraphicFramePr>
          <p:nvPr>
            <p:extLst>
              <p:ext uri="{D42A27DB-BD31-4B8C-83A1-F6EECF244321}">
                <p14:modId xmlns:p14="http://schemas.microsoft.com/office/powerpoint/2010/main" val="885298313"/>
              </p:ext>
            </p:extLst>
          </p:nvPr>
        </p:nvGraphicFramePr>
        <p:xfrm>
          <a:off x="243840" y="813123"/>
          <a:ext cx="11704319" cy="5231754"/>
        </p:xfrm>
        <a:graphic>
          <a:graphicData uri="http://schemas.openxmlformats.org/drawingml/2006/table">
            <a:tbl>
              <a:tblPr firstRow="1" bandRow="1">
                <a:tableStyleId>{5C22544A-7EE6-4342-B048-85BDC9FD1C3A}</a:tableStyleId>
              </a:tblPr>
              <a:tblGrid>
                <a:gridCol w="2926079">
                  <a:extLst>
                    <a:ext uri="{9D8B030D-6E8A-4147-A177-3AD203B41FA5}">
                      <a16:colId xmlns:a16="http://schemas.microsoft.com/office/drawing/2014/main" val="4259601442"/>
                    </a:ext>
                  </a:extLst>
                </a:gridCol>
                <a:gridCol w="2407285">
                  <a:extLst>
                    <a:ext uri="{9D8B030D-6E8A-4147-A177-3AD203B41FA5}">
                      <a16:colId xmlns:a16="http://schemas.microsoft.com/office/drawing/2014/main" val="2662830545"/>
                    </a:ext>
                  </a:extLst>
                </a:gridCol>
                <a:gridCol w="2280124">
                  <a:extLst>
                    <a:ext uri="{9D8B030D-6E8A-4147-A177-3AD203B41FA5}">
                      <a16:colId xmlns:a16="http://schemas.microsoft.com/office/drawing/2014/main" val="1197552973"/>
                    </a:ext>
                  </a:extLst>
                </a:gridCol>
                <a:gridCol w="2100772">
                  <a:extLst>
                    <a:ext uri="{9D8B030D-6E8A-4147-A177-3AD203B41FA5}">
                      <a16:colId xmlns:a16="http://schemas.microsoft.com/office/drawing/2014/main" val="1051475373"/>
                    </a:ext>
                  </a:extLst>
                </a:gridCol>
                <a:gridCol w="1990059">
                  <a:extLst>
                    <a:ext uri="{9D8B030D-6E8A-4147-A177-3AD203B41FA5}">
                      <a16:colId xmlns:a16="http://schemas.microsoft.com/office/drawing/2014/main" val="294795226"/>
                    </a:ext>
                  </a:extLst>
                </a:gridCol>
              </a:tblGrid>
              <a:tr h="376607">
                <a:tc>
                  <a:txBody>
                    <a:bodyPr/>
                    <a:lstStyle/>
                    <a:p>
                      <a:pPr algn="ctr" fontAlgn="t">
                        <a:lnSpc>
                          <a:spcPct val="150000"/>
                        </a:lnSpc>
                      </a:pPr>
                      <a:r>
                        <a:rPr lang="en-IN" sz="1900" u="none" strike="noStrike">
                          <a:solidFill>
                            <a:schemeClr val="bg1"/>
                          </a:solidFill>
                          <a:effectLst/>
                          <a:latin typeface="+mj-lt"/>
                        </a:rPr>
                        <a:t>STUDY </a:t>
                      </a:r>
                      <a:endParaRPr lang="en-IN" sz="1900" b="0" i="0" u="none" strike="noStrike">
                        <a:solidFill>
                          <a:schemeClr val="bg1"/>
                        </a:solidFill>
                        <a:effectLst/>
                        <a:latin typeface="+mj-lt"/>
                      </a:endParaRPr>
                    </a:p>
                  </a:txBody>
                  <a:tcPr marL="4335" marR="4335" marT="4335" marB="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lnSpc>
                          <a:spcPct val="150000"/>
                        </a:lnSpc>
                      </a:pPr>
                      <a:r>
                        <a:rPr lang="en-IN" sz="1900" u="none" strike="noStrike">
                          <a:solidFill>
                            <a:schemeClr val="bg1"/>
                          </a:solidFill>
                          <a:effectLst/>
                          <a:latin typeface="+mj-lt"/>
                        </a:rPr>
                        <a:t>OBJECTIVE</a:t>
                      </a:r>
                      <a:endParaRPr lang="en-IN" sz="1900" b="0" i="0" u="none" strike="noStrike">
                        <a:solidFill>
                          <a:schemeClr val="bg1"/>
                        </a:solidFill>
                        <a:effectLst/>
                        <a:latin typeface="+mj-lt"/>
                      </a:endParaRPr>
                    </a:p>
                  </a:txBody>
                  <a:tcPr marL="4335" marR="4335" marT="4335" marB="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lnSpc>
                          <a:spcPct val="150000"/>
                        </a:lnSpc>
                      </a:pPr>
                      <a:r>
                        <a:rPr lang="en-IN" sz="1900" u="none" strike="noStrike">
                          <a:solidFill>
                            <a:schemeClr val="bg1"/>
                          </a:solidFill>
                          <a:effectLst/>
                          <a:latin typeface="+mj-lt"/>
                        </a:rPr>
                        <a:t>METHODOLOGY</a:t>
                      </a:r>
                      <a:endParaRPr lang="en-IN" sz="1900" b="0" i="0" u="none" strike="noStrike">
                        <a:solidFill>
                          <a:schemeClr val="bg1"/>
                        </a:solidFill>
                        <a:effectLst/>
                        <a:latin typeface="+mj-lt"/>
                      </a:endParaRPr>
                    </a:p>
                  </a:txBody>
                  <a:tcPr marL="4335" marR="4335" marT="4335" marB="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lnSpc>
                          <a:spcPct val="150000"/>
                        </a:lnSpc>
                      </a:pPr>
                      <a:r>
                        <a:rPr lang="en-IN" sz="1900" u="none" strike="noStrike">
                          <a:solidFill>
                            <a:schemeClr val="bg1"/>
                          </a:solidFill>
                          <a:effectLst/>
                          <a:latin typeface="+mj-lt"/>
                        </a:rPr>
                        <a:t>KEY FINDINGS</a:t>
                      </a:r>
                      <a:endParaRPr lang="en-IN" sz="1900" b="0" i="0" u="none" strike="noStrike">
                        <a:solidFill>
                          <a:schemeClr val="bg1"/>
                        </a:solidFill>
                        <a:effectLst/>
                        <a:latin typeface="+mj-lt"/>
                      </a:endParaRPr>
                    </a:p>
                  </a:txBody>
                  <a:tcPr marL="4335" marR="4335" marT="4335" marB="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lnSpc>
                          <a:spcPct val="150000"/>
                        </a:lnSpc>
                      </a:pPr>
                      <a:r>
                        <a:rPr lang="en-IN" sz="1900" u="none" strike="noStrike">
                          <a:solidFill>
                            <a:schemeClr val="bg1"/>
                          </a:solidFill>
                          <a:effectLst/>
                          <a:latin typeface="+mj-lt"/>
                        </a:rPr>
                        <a:t>LIMITATIONS</a:t>
                      </a:r>
                      <a:endParaRPr lang="en-IN" sz="1900" b="0" i="0" u="none" strike="noStrike">
                        <a:solidFill>
                          <a:schemeClr val="bg1"/>
                        </a:solidFill>
                        <a:effectLst/>
                        <a:latin typeface="+mj-lt"/>
                      </a:endParaRPr>
                    </a:p>
                  </a:txBody>
                  <a:tcPr marL="4335" marR="4335" marT="4335" marB="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64186339"/>
                  </a:ext>
                </a:extLst>
              </a:tr>
              <a:tr h="1859601">
                <a:tc>
                  <a:txBody>
                    <a:bodyPr/>
                    <a:lstStyle/>
                    <a:p>
                      <a:pPr algn="ctr" fontAlgn="ctr">
                        <a:lnSpc>
                          <a:spcPct val="150000"/>
                        </a:lnSpc>
                      </a:pPr>
                      <a:r>
                        <a:rPr lang="en-US" sz="1900" u="none" strike="noStrike">
                          <a:effectLst/>
                          <a:latin typeface="+mj-lt"/>
                        </a:rPr>
                        <a:t>Genome-wide polygenic scores for common diseases identify individuals with risk equivalent to monogenic mutations[1]</a:t>
                      </a:r>
                      <a:endParaRPr lang="en-US" sz="1900" b="0" i="0" u="none" strike="noStrike">
                        <a:solidFill>
                          <a:srgbClr val="000000"/>
                        </a:solidFill>
                        <a:effectLst/>
                        <a:latin typeface="+mj-lt"/>
                      </a:endParaRPr>
                    </a:p>
                  </a:txBody>
                  <a:tcPr marL="4335" marR="4335" marT="4335" marB="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lnSpc>
                          <a:spcPct val="150000"/>
                        </a:lnSpc>
                      </a:pPr>
                      <a:r>
                        <a:rPr lang="en-US" sz="1900" u="none" strike="noStrike">
                          <a:effectLst/>
                          <a:latin typeface="+mj-lt"/>
                        </a:rPr>
                        <a:t>Identify individuals at high risk for common diseases using polygenic risk scores (PRS)</a:t>
                      </a:r>
                      <a:endParaRPr lang="en-US" sz="1900" b="0" i="0" u="none" strike="noStrike">
                        <a:solidFill>
                          <a:srgbClr val="000000"/>
                        </a:solidFill>
                        <a:effectLst/>
                        <a:latin typeface="+mj-lt"/>
                      </a:endParaRPr>
                    </a:p>
                  </a:txBody>
                  <a:tcPr marL="4335" marR="4335" marT="4335" marB="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lnSpc>
                          <a:spcPct val="150000"/>
                        </a:lnSpc>
                      </a:pPr>
                      <a:r>
                        <a:rPr lang="en-US" sz="1900" u="none" strike="noStrike">
                          <a:effectLst/>
                          <a:latin typeface="+mj-lt"/>
                        </a:rPr>
                        <a:t>Developed PRS using GWAS data and machine learning on millions of variants</a:t>
                      </a:r>
                      <a:endParaRPr lang="en-US" sz="1900" b="0" i="0" u="none" strike="noStrike">
                        <a:solidFill>
                          <a:srgbClr val="000000"/>
                        </a:solidFill>
                        <a:effectLst/>
                        <a:latin typeface="+mj-lt"/>
                      </a:endParaRPr>
                    </a:p>
                  </a:txBody>
                  <a:tcPr marL="4335" marR="4335" marT="4335" marB="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lnSpc>
                          <a:spcPct val="150000"/>
                        </a:lnSpc>
                      </a:pPr>
                      <a:r>
                        <a:rPr lang="en-US" sz="1900" u="none" strike="noStrike">
                          <a:effectLst/>
                          <a:latin typeface="+mj-lt"/>
                        </a:rPr>
                        <a:t>PRS can identify individuals with &gt;3x disease risk, similar to rare monogenic mutations</a:t>
                      </a:r>
                      <a:endParaRPr lang="en-US" sz="1900" b="0" i="0" u="none" strike="noStrike">
                        <a:solidFill>
                          <a:srgbClr val="000000"/>
                        </a:solidFill>
                        <a:effectLst/>
                        <a:latin typeface="+mj-lt"/>
                      </a:endParaRPr>
                    </a:p>
                  </a:txBody>
                  <a:tcPr marL="4335" marR="4335" marT="4335" marB="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lnSpc>
                          <a:spcPct val="150000"/>
                        </a:lnSpc>
                      </a:pPr>
                      <a:r>
                        <a:rPr lang="en-US" sz="1900" u="none" strike="noStrike">
                          <a:effectLst/>
                          <a:latin typeface="+mj-lt"/>
                        </a:rPr>
                        <a:t>Tested mainly in European ancestry; limited generalizability</a:t>
                      </a:r>
                      <a:endParaRPr lang="en-US" sz="1900" b="0" i="0" u="none" strike="noStrike">
                        <a:solidFill>
                          <a:srgbClr val="000000"/>
                        </a:solidFill>
                        <a:effectLst/>
                        <a:latin typeface="+mj-lt"/>
                      </a:endParaRPr>
                    </a:p>
                  </a:txBody>
                  <a:tcPr marL="4335" marR="4335" marT="4335" marB="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6848053"/>
                  </a:ext>
                </a:extLst>
              </a:tr>
              <a:tr h="2610111">
                <a:tc>
                  <a:txBody>
                    <a:bodyPr/>
                    <a:lstStyle/>
                    <a:p>
                      <a:pPr algn="ctr" fontAlgn="ctr">
                        <a:lnSpc>
                          <a:spcPct val="150000"/>
                        </a:lnSpc>
                      </a:pPr>
                      <a:r>
                        <a:rPr lang="en-US" sz="1900" u="none" strike="noStrike">
                          <a:effectLst/>
                          <a:latin typeface="+mj-lt"/>
                        </a:rPr>
                        <a:t>A machine learning model for disease risk prediction by integrating genetic and non-genetic factors [2]</a:t>
                      </a:r>
                      <a:endParaRPr lang="en-US" sz="1900" b="0" i="0" u="none" strike="noStrike">
                        <a:solidFill>
                          <a:srgbClr val="000000"/>
                        </a:solidFill>
                        <a:effectLst/>
                        <a:latin typeface="+mj-lt"/>
                      </a:endParaRPr>
                    </a:p>
                  </a:txBody>
                  <a:tcPr marL="11004" marR="11004" marT="11004" marB="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lnSpc>
                          <a:spcPct val="150000"/>
                        </a:lnSpc>
                      </a:pPr>
                      <a:r>
                        <a:rPr lang="en-US" sz="1900" u="none" strike="noStrike">
                          <a:effectLst/>
                          <a:latin typeface="+mj-lt"/>
                        </a:rPr>
                        <a:t>Integrates genetic and non-genetic factors for disease risk prediction</a:t>
                      </a:r>
                      <a:endParaRPr lang="en-US" sz="1900" b="0" i="0" u="none" strike="noStrike">
                        <a:solidFill>
                          <a:srgbClr val="000000"/>
                        </a:solidFill>
                        <a:effectLst/>
                        <a:latin typeface="+mj-lt"/>
                      </a:endParaRPr>
                    </a:p>
                  </a:txBody>
                  <a:tcPr marL="11004" marR="11004" marT="11004" marB="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lnSpc>
                          <a:spcPct val="150000"/>
                        </a:lnSpc>
                      </a:pPr>
                      <a:r>
                        <a:rPr lang="en-US" sz="1900" u="none" strike="noStrike">
                          <a:effectLst/>
                          <a:latin typeface="+mj-lt"/>
                        </a:rPr>
                        <a:t>Developed PRSIMD model using posterior regularization and Mendelian Randomization on UK Biobank data</a:t>
                      </a:r>
                      <a:endParaRPr lang="en-US" sz="1900" b="0" i="0" u="none" strike="noStrike">
                        <a:solidFill>
                          <a:srgbClr val="000000"/>
                        </a:solidFill>
                        <a:effectLst/>
                        <a:latin typeface="+mj-lt"/>
                      </a:endParaRPr>
                    </a:p>
                  </a:txBody>
                  <a:tcPr marL="11004" marR="11004" marT="11004" marB="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lnSpc>
                          <a:spcPct val="150000"/>
                        </a:lnSpc>
                      </a:pPr>
                      <a:r>
                        <a:rPr lang="en-US" sz="1900" u="none" strike="noStrike">
                          <a:effectLst/>
                          <a:latin typeface="+mj-lt"/>
                        </a:rPr>
                        <a:t>PRSIMD outperformed other PRS methods, ~24% AUROC increase for CAD and T2D</a:t>
                      </a:r>
                      <a:endParaRPr lang="en-US" sz="1900" b="0" i="0" u="none" strike="noStrike">
                        <a:solidFill>
                          <a:srgbClr val="000000"/>
                        </a:solidFill>
                        <a:effectLst/>
                        <a:latin typeface="+mj-lt"/>
                      </a:endParaRPr>
                    </a:p>
                  </a:txBody>
                  <a:tcPr marL="11004" marR="11004" marT="11004" marB="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lnSpc>
                          <a:spcPct val="150000"/>
                        </a:lnSpc>
                      </a:pPr>
                      <a:r>
                        <a:rPr lang="en-US" sz="1900" u="none" strike="noStrike">
                          <a:effectLst/>
                          <a:latin typeface="+mj-lt"/>
                        </a:rPr>
                        <a:t>Limited to CAD and T2D, UK Biobank only, self-reported data bias</a:t>
                      </a:r>
                      <a:endParaRPr lang="en-US" sz="1900" b="0" i="0" u="none" strike="noStrike">
                        <a:solidFill>
                          <a:srgbClr val="000000"/>
                        </a:solidFill>
                        <a:effectLst/>
                        <a:latin typeface="+mj-lt"/>
                      </a:endParaRPr>
                    </a:p>
                  </a:txBody>
                  <a:tcPr marL="11004" marR="11004" marT="11004" marB="0" anchor="ctr" anchorCtr="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81822961"/>
                  </a:ext>
                </a:extLst>
              </a:tr>
            </a:tbl>
          </a:graphicData>
        </a:graphic>
      </p:graphicFrame>
      <p:sp>
        <p:nvSpPr>
          <p:cNvPr id="4" name="TextBox 3">
            <a:extLst>
              <a:ext uri="{FF2B5EF4-FFF2-40B4-BE49-F238E27FC236}">
                <a16:creationId xmlns:a16="http://schemas.microsoft.com/office/drawing/2014/main" id="{69ADBD06-3835-642E-A132-698E92D34760}"/>
              </a:ext>
            </a:extLst>
          </p:cNvPr>
          <p:cNvSpPr txBox="1"/>
          <p:nvPr/>
        </p:nvSpPr>
        <p:spPr>
          <a:xfrm>
            <a:off x="243840" y="0"/>
            <a:ext cx="8087360" cy="584775"/>
          </a:xfrm>
          <a:prstGeom prst="rect">
            <a:avLst/>
          </a:prstGeom>
          <a:noFill/>
        </p:spPr>
        <p:txBody>
          <a:bodyPr wrap="square" rtlCol="0">
            <a:spAutoFit/>
          </a:bodyPr>
          <a:lstStyle/>
          <a:p>
            <a:r>
              <a:rPr lang="en-IN" sz="3200" b="1">
                <a:solidFill>
                  <a:srgbClr val="F7CBF4"/>
                </a:solidFill>
                <a:latin typeface="+mj-lt"/>
              </a:rPr>
              <a:t>Literature Review:</a:t>
            </a:r>
          </a:p>
        </p:txBody>
      </p:sp>
    </p:spTree>
    <p:extLst>
      <p:ext uri="{BB962C8B-B14F-4D97-AF65-F5344CB8AC3E}">
        <p14:creationId xmlns:p14="http://schemas.microsoft.com/office/powerpoint/2010/main" val="1039475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66D62A-0814-7BED-670E-2123846423B2}"/>
              </a:ext>
            </a:extLst>
          </p:cNvPr>
          <p:cNvSpPr>
            <a:spLocks noGrp="1"/>
          </p:cNvSpPr>
          <p:nvPr>
            <p:ph type="sldNum" sz="quarter" idx="12"/>
          </p:nvPr>
        </p:nvSpPr>
        <p:spPr/>
        <p:txBody>
          <a:bodyPr/>
          <a:lstStyle/>
          <a:p>
            <a:fld id="{330EA680-D336-4FF7-8B7A-9848BB0A1C32}" type="slidenum">
              <a:rPr lang="en-GB" sz="1600" smtClean="0"/>
              <a:t>9</a:t>
            </a:fld>
            <a:endParaRPr lang="en-GB" sz="1600"/>
          </a:p>
        </p:txBody>
      </p:sp>
      <p:graphicFrame>
        <p:nvGraphicFramePr>
          <p:cNvPr id="3" name="Table 2">
            <a:extLst>
              <a:ext uri="{FF2B5EF4-FFF2-40B4-BE49-F238E27FC236}">
                <a16:creationId xmlns:a16="http://schemas.microsoft.com/office/drawing/2014/main" id="{500191FC-01CA-7ACF-E730-0CDA948A4EA9}"/>
              </a:ext>
            </a:extLst>
          </p:cNvPr>
          <p:cNvGraphicFramePr>
            <a:graphicFrameLocks noGrp="1"/>
          </p:cNvGraphicFramePr>
          <p:nvPr>
            <p:extLst>
              <p:ext uri="{D42A27DB-BD31-4B8C-83A1-F6EECF244321}">
                <p14:modId xmlns:p14="http://schemas.microsoft.com/office/powerpoint/2010/main" val="2841104764"/>
              </p:ext>
            </p:extLst>
          </p:nvPr>
        </p:nvGraphicFramePr>
        <p:xfrm>
          <a:off x="345439" y="731357"/>
          <a:ext cx="11501122" cy="5036797"/>
        </p:xfrm>
        <a:graphic>
          <a:graphicData uri="http://schemas.openxmlformats.org/drawingml/2006/table">
            <a:tbl>
              <a:tblPr firstRow="1" bandRow="1">
                <a:tableStyleId>{5C22544A-7EE6-4342-B048-85BDC9FD1C3A}</a:tableStyleId>
              </a:tblPr>
              <a:tblGrid>
                <a:gridCol w="2416617">
                  <a:extLst>
                    <a:ext uri="{9D8B030D-6E8A-4147-A177-3AD203B41FA5}">
                      <a16:colId xmlns:a16="http://schemas.microsoft.com/office/drawing/2014/main" val="514638426"/>
                    </a:ext>
                  </a:extLst>
                </a:gridCol>
                <a:gridCol w="1972938">
                  <a:extLst>
                    <a:ext uri="{9D8B030D-6E8A-4147-A177-3AD203B41FA5}">
                      <a16:colId xmlns:a16="http://schemas.microsoft.com/office/drawing/2014/main" val="2886885738"/>
                    </a:ext>
                  </a:extLst>
                </a:gridCol>
                <a:gridCol w="2419500">
                  <a:extLst>
                    <a:ext uri="{9D8B030D-6E8A-4147-A177-3AD203B41FA5}">
                      <a16:colId xmlns:a16="http://schemas.microsoft.com/office/drawing/2014/main" val="2907750273"/>
                    </a:ext>
                  </a:extLst>
                </a:gridCol>
                <a:gridCol w="2243756">
                  <a:extLst>
                    <a:ext uri="{9D8B030D-6E8A-4147-A177-3AD203B41FA5}">
                      <a16:colId xmlns:a16="http://schemas.microsoft.com/office/drawing/2014/main" val="619357073"/>
                    </a:ext>
                  </a:extLst>
                </a:gridCol>
                <a:gridCol w="2448311">
                  <a:extLst>
                    <a:ext uri="{9D8B030D-6E8A-4147-A177-3AD203B41FA5}">
                      <a16:colId xmlns:a16="http://schemas.microsoft.com/office/drawing/2014/main" val="3061770915"/>
                    </a:ext>
                  </a:extLst>
                </a:gridCol>
              </a:tblGrid>
              <a:tr h="465959">
                <a:tc>
                  <a:txBody>
                    <a:bodyPr/>
                    <a:lstStyle/>
                    <a:p>
                      <a:pPr algn="ctr" fontAlgn="t">
                        <a:lnSpc>
                          <a:spcPct val="150000"/>
                        </a:lnSpc>
                      </a:pPr>
                      <a:r>
                        <a:rPr lang="en-IN" sz="1800" b="1" i="0" u="none" strike="noStrike">
                          <a:solidFill>
                            <a:schemeClr val="bg1"/>
                          </a:solidFill>
                          <a:effectLst/>
                          <a:latin typeface="+mj-lt"/>
                        </a:rPr>
                        <a:t>STUDY</a:t>
                      </a:r>
                    </a:p>
                  </a:txBody>
                  <a:tcPr marL="10036" marR="10036" marT="10036"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lnSpc>
                          <a:spcPct val="150000"/>
                        </a:lnSpc>
                      </a:pPr>
                      <a:r>
                        <a:rPr lang="en-IN" sz="1800" u="none" strike="noStrike">
                          <a:solidFill>
                            <a:schemeClr val="bg1"/>
                          </a:solidFill>
                          <a:effectLst/>
                          <a:latin typeface="+mj-lt"/>
                        </a:rPr>
                        <a:t>OBJECTIVE</a:t>
                      </a:r>
                      <a:endParaRPr lang="en-IN" sz="1800" b="0" i="0" u="none" strike="noStrike">
                        <a:solidFill>
                          <a:schemeClr val="bg1"/>
                        </a:solidFill>
                        <a:effectLst/>
                        <a:latin typeface="+mj-lt"/>
                      </a:endParaRPr>
                    </a:p>
                  </a:txBody>
                  <a:tcPr marL="10036" marR="10036" marT="10036"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lnSpc>
                          <a:spcPct val="150000"/>
                        </a:lnSpc>
                      </a:pPr>
                      <a:r>
                        <a:rPr lang="en-IN" sz="1800" u="none" strike="noStrike">
                          <a:solidFill>
                            <a:schemeClr val="bg1"/>
                          </a:solidFill>
                          <a:effectLst/>
                          <a:latin typeface="+mj-lt"/>
                        </a:rPr>
                        <a:t>METHODOLOGY</a:t>
                      </a:r>
                      <a:endParaRPr lang="en-IN" sz="1800" b="0" i="0" u="none" strike="noStrike">
                        <a:solidFill>
                          <a:schemeClr val="bg1"/>
                        </a:solidFill>
                        <a:effectLst/>
                        <a:latin typeface="+mj-lt"/>
                      </a:endParaRPr>
                    </a:p>
                  </a:txBody>
                  <a:tcPr marL="10036" marR="10036" marT="10036"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lnSpc>
                          <a:spcPct val="150000"/>
                        </a:lnSpc>
                      </a:pPr>
                      <a:r>
                        <a:rPr lang="en-IN" sz="1800" u="none" strike="noStrike">
                          <a:solidFill>
                            <a:schemeClr val="bg1"/>
                          </a:solidFill>
                          <a:effectLst/>
                          <a:latin typeface="+mj-lt"/>
                        </a:rPr>
                        <a:t>KEY FINDINGS</a:t>
                      </a:r>
                      <a:endParaRPr lang="en-IN" sz="1800" b="0" i="0" u="none" strike="noStrike">
                        <a:solidFill>
                          <a:schemeClr val="bg1"/>
                        </a:solidFill>
                        <a:effectLst/>
                        <a:latin typeface="+mj-lt"/>
                      </a:endParaRPr>
                    </a:p>
                  </a:txBody>
                  <a:tcPr marL="10036" marR="10036" marT="10036"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t">
                        <a:lnSpc>
                          <a:spcPct val="150000"/>
                        </a:lnSpc>
                      </a:pPr>
                      <a:r>
                        <a:rPr lang="en-IN" sz="1800" u="none" strike="noStrike">
                          <a:solidFill>
                            <a:schemeClr val="bg1"/>
                          </a:solidFill>
                          <a:effectLst/>
                          <a:latin typeface="+mj-lt"/>
                        </a:rPr>
                        <a:t>LIMITATIONS</a:t>
                      </a:r>
                      <a:endParaRPr lang="en-IN" sz="1800" b="0" i="0" u="none" strike="noStrike">
                        <a:solidFill>
                          <a:schemeClr val="bg1"/>
                        </a:solidFill>
                        <a:effectLst/>
                        <a:latin typeface="+mj-lt"/>
                      </a:endParaRPr>
                    </a:p>
                  </a:txBody>
                  <a:tcPr marL="10036" marR="10036" marT="10036"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38894185"/>
                  </a:ext>
                </a:extLst>
              </a:tr>
              <a:tr h="2285419">
                <a:tc>
                  <a:txBody>
                    <a:bodyPr/>
                    <a:lstStyle/>
                    <a:p>
                      <a:pPr algn="ctr" fontAlgn="ctr">
                        <a:lnSpc>
                          <a:spcPct val="150000"/>
                        </a:lnSpc>
                      </a:pPr>
                      <a:r>
                        <a:rPr lang="en-US" sz="1900" u="none" strike="noStrike">
                          <a:solidFill>
                            <a:schemeClr val="bg1"/>
                          </a:solidFill>
                          <a:effectLst/>
                          <a:latin typeface="+mj-lt"/>
                        </a:rPr>
                        <a:t>Supervised Machine Learning Empowered Multifactorial Genetic Inheritance Disorder Prediction[3]</a:t>
                      </a:r>
                      <a:endParaRPr lang="en-US" sz="1900" b="0" i="0" u="none" strike="noStrike">
                        <a:solidFill>
                          <a:schemeClr val="bg1"/>
                        </a:solidFill>
                        <a:effectLst/>
                        <a:latin typeface="+mj-lt"/>
                      </a:endParaRPr>
                    </a:p>
                  </a:txBody>
                  <a:tcPr marL="10036" marR="10036" marT="1003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lnSpc>
                          <a:spcPct val="150000"/>
                        </a:lnSpc>
                      </a:pPr>
                      <a:r>
                        <a:rPr lang="en-IN" sz="1900" u="none" strike="noStrike">
                          <a:solidFill>
                            <a:schemeClr val="bg1"/>
                          </a:solidFill>
                          <a:effectLst/>
                          <a:latin typeface="+mj-lt"/>
                        </a:rPr>
                        <a:t>Predict cancer, dementia, diabetes using ML</a:t>
                      </a:r>
                      <a:endParaRPr lang="en-IN" sz="1900" b="0" i="0" u="none" strike="noStrike">
                        <a:solidFill>
                          <a:schemeClr val="bg1"/>
                        </a:solidFill>
                        <a:effectLst/>
                        <a:latin typeface="+mj-lt"/>
                      </a:endParaRPr>
                    </a:p>
                  </a:txBody>
                  <a:tcPr marL="10036" marR="10036" marT="1003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lnSpc>
                          <a:spcPct val="150000"/>
                        </a:lnSpc>
                      </a:pPr>
                      <a:r>
                        <a:rPr lang="en-IN" sz="1900" u="none" strike="noStrike">
                          <a:solidFill>
                            <a:schemeClr val="bg1"/>
                          </a:solidFill>
                          <a:effectLst/>
                          <a:latin typeface="+mj-lt"/>
                        </a:rPr>
                        <a:t>SVM, KNN on Kaggle dataset (2067 patients, 32 features)</a:t>
                      </a:r>
                      <a:endParaRPr lang="en-IN" sz="1900" b="0" i="0" u="none" strike="noStrike">
                        <a:solidFill>
                          <a:schemeClr val="bg1"/>
                        </a:solidFill>
                        <a:effectLst/>
                        <a:latin typeface="+mj-lt"/>
                      </a:endParaRPr>
                    </a:p>
                  </a:txBody>
                  <a:tcPr marL="10036" marR="10036" marT="1003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lnSpc>
                          <a:spcPct val="150000"/>
                        </a:lnSpc>
                      </a:pPr>
                      <a:r>
                        <a:rPr lang="en-US" sz="1900" u="none" strike="noStrike">
                          <a:solidFill>
                            <a:schemeClr val="bg1"/>
                          </a:solidFill>
                          <a:effectLst/>
                          <a:latin typeface="+mj-lt"/>
                        </a:rPr>
                        <a:t>SVM/KNN: 92.8% accuracy. SVM &gt; KNN. Early prediction aids prognosis</a:t>
                      </a:r>
                      <a:endParaRPr lang="en-US" sz="1900" b="0" i="0" u="none" strike="noStrike">
                        <a:solidFill>
                          <a:schemeClr val="bg1"/>
                        </a:solidFill>
                        <a:effectLst/>
                        <a:latin typeface="+mj-lt"/>
                      </a:endParaRPr>
                    </a:p>
                  </a:txBody>
                  <a:tcPr marL="10036" marR="10036" marT="1003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lnSpc>
                          <a:spcPct val="150000"/>
                        </a:lnSpc>
                      </a:pPr>
                      <a:r>
                        <a:rPr lang="en-US" sz="1900" u="none" strike="noStrike">
                          <a:solidFill>
                            <a:schemeClr val="bg1"/>
                          </a:solidFill>
                          <a:effectLst/>
                          <a:latin typeface="+mj-lt"/>
                        </a:rPr>
                        <a:t>3 diseases, single dataset, limited features, lacks clinical validation</a:t>
                      </a:r>
                      <a:endParaRPr lang="en-US" sz="1900" b="0" i="0" u="none" strike="noStrike">
                        <a:solidFill>
                          <a:schemeClr val="bg1"/>
                        </a:solidFill>
                        <a:effectLst/>
                        <a:latin typeface="+mj-lt"/>
                      </a:endParaRPr>
                    </a:p>
                  </a:txBody>
                  <a:tcPr marL="10036" marR="10036" marT="1003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56860994"/>
                  </a:ext>
                </a:extLst>
              </a:tr>
              <a:tr h="2285419">
                <a:tc>
                  <a:txBody>
                    <a:bodyPr/>
                    <a:lstStyle/>
                    <a:p>
                      <a:pPr algn="ctr" fontAlgn="ctr">
                        <a:lnSpc>
                          <a:spcPct val="150000"/>
                        </a:lnSpc>
                      </a:pPr>
                      <a:r>
                        <a:rPr lang="en-US" sz="1900" u="none" strike="noStrike">
                          <a:solidFill>
                            <a:schemeClr val="bg1"/>
                          </a:solidFill>
                          <a:effectLst/>
                          <a:latin typeface="+mj-lt"/>
                        </a:rPr>
                        <a:t>Ethics of artificial intelligence in prenatal and pediatric genomic medicine[4]</a:t>
                      </a:r>
                      <a:endParaRPr lang="en-US" sz="1900" b="0" i="0" u="none" strike="noStrike">
                        <a:solidFill>
                          <a:schemeClr val="bg1"/>
                        </a:solidFill>
                        <a:effectLst/>
                        <a:latin typeface="+mj-lt"/>
                      </a:endParaRPr>
                    </a:p>
                  </a:txBody>
                  <a:tcPr marL="10036" marR="10036" marT="1003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lnSpc>
                          <a:spcPct val="150000"/>
                        </a:lnSpc>
                      </a:pPr>
                      <a:r>
                        <a:rPr lang="en-US" sz="1900" u="none" strike="noStrike">
                          <a:solidFill>
                            <a:schemeClr val="bg1"/>
                          </a:solidFill>
                          <a:effectLst/>
                          <a:latin typeface="+mj-lt"/>
                        </a:rPr>
                        <a:t>Examine ethical issues of AI in prenatal/pediatric genomics</a:t>
                      </a:r>
                      <a:endParaRPr lang="en-US" sz="1900" b="0" i="0" u="none" strike="noStrike">
                        <a:solidFill>
                          <a:schemeClr val="bg1"/>
                        </a:solidFill>
                        <a:effectLst/>
                        <a:latin typeface="+mj-lt"/>
                      </a:endParaRPr>
                    </a:p>
                  </a:txBody>
                  <a:tcPr marL="10036" marR="10036" marT="1003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lnSpc>
                          <a:spcPct val="150000"/>
                        </a:lnSpc>
                      </a:pPr>
                      <a:r>
                        <a:rPr lang="en-US" sz="1900" u="none" strike="noStrike">
                          <a:solidFill>
                            <a:schemeClr val="bg1"/>
                          </a:solidFill>
                          <a:effectLst/>
                          <a:latin typeface="+mj-lt"/>
                        </a:rPr>
                        <a:t>Ethical analysis: prenatal sequencing, rapid sequencing for kids, reanalysis of genomic data</a:t>
                      </a:r>
                      <a:endParaRPr lang="en-US" sz="1900" b="0" i="0" u="none" strike="noStrike">
                        <a:solidFill>
                          <a:schemeClr val="bg1"/>
                        </a:solidFill>
                        <a:effectLst/>
                        <a:latin typeface="+mj-lt"/>
                      </a:endParaRPr>
                    </a:p>
                  </a:txBody>
                  <a:tcPr marL="10036" marR="10036" marT="1003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lnSpc>
                          <a:spcPct val="150000"/>
                        </a:lnSpc>
                      </a:pPr>
                      <a:r>
                        <a:rPr lang="en-IN" sz="1900" u="none" strike="noStrike">
                          <a:solidFill>
                            <a:schemeClr val="bg1"/>
                          </a:solidFill>
                          <a:effectLst/>
                          <a:latin typeface="+mj-lt"/>
                        </a:rPr>
                        <a:t>AI aids disease classification, improves diagnosis, efficiency</a:t>
                      </a:r>
                      <a:endParaRPr lang="en-IN" sz="1900" b="0" i="0" u="none" strike="noStrike">
                        <a:solidFill>
                          <a:schemeClr val="bg1"/>
                        </a:solidFill>
                        <a:effectLst/>
                        <a:latin typeface="+mj-lt"/>
                      </a:endParaRPr>
                    </a:p>
                  </a:txBody>
                  <a:tcPr marL="10036" marR="10036" marT="1003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ctr">
                        <a:lnSpc>
                          <a:spcPct val="150000"/>
                        </a:lnSpc>
                      </a:pPr>
                      <a:r>
                        <a:rPr lang="en-US" sz="1900" u="none" strike="noStrike">
                          <a:solidFill>
                            <a:schemeClr val="bg1"/>
                          </a:solidFill>
                          <a:effectLst/>
                          <a:latin typeface="+mj-lt"/>
                        </a:rPr>
                        <a:t>Early tech stage, transparency concerns, bias, accountability challenges</a:t>
                      </a:r>
                      <a:endParaRPr lang="en-US" sz="1900" b="0" i="0" u="none" strike="noStrike">
                        <a:solidFill>
                          <a:schemeClr val="bg1"/>
                        </a:solidFill>
                        <a:effectLst/>
                        <a:latin typeface="+mj-lt"/>
                      </a:endParaRPr>
                    </a:p>
                  </a:txBody>
                  <a:tcPr marL="10036" marR="10036" marT="10036"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32536613"/>
                  </a:ext>
                </a:extLst>
              </a:tr>
            </a:tbl>
          </a:graphicData>
        </a:graphic>
      </p:graphicFrame>
    </p:spTree>
    <p:extLst>
      <p:ext uri="{BB962C8B-B14F-4D97-AF65-F5344CB8AC3E}">
        <p14:creationId xmlns:p14="http://schemas.microsoft.com/office/powerpoint/2010/main" val="3064406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B3CF12-19A1-8414-FF57-DEBDA36D9279}"/>
              </a:ext>
            </a:extLst>
          </p:cNvPr>
          <p:cNvSpPr>
            <a:spLocks noGrp="1"/>
          </p:cNvSpPr>
          <p:nvPr>
            <p:ph type="sldNum" sz="quarter" idx="12"/>
          </p:nvPr>
        </p:nvSpPr>
        <p:spPr/>
        <p:txBody>
          <a:bodyPr/>
          <a:lstStyle/>
          <a:p>
            <a:fld id="{330EA680-D336-4FF7-8B7A-9848BB0A1C32}" type="slidenum">
              <a:rPr lang="en-GB" smtClean="0"/>
              <a:t>10</a:t>
            </a:fld>
            <a:endParaRPr lang="en-GB"/>
          </a:p>
        </p:txBody>
      </p:sp>
      <p:sp>
        <p:nvSpPr>
          <p:cNvPr id="4" name="TextBox 3">
            <a:extLst>
              <a:ext uri="{FF2B5EF4-FFF2-40B4-BE49-F238E27FC236}">
                <a16:creationId xmlns:a16="http://schemas.microsoft.com/office/drawing/2014/main" id="{EB6AF811-26ED-C01B-162D-50B86FD29FC9}"/>
              </a:ext>
            </a:extLst>
          </p:cNvPr>
          <p:cNvSpPr txBox="1"/>
          <p:nvPr/>
        </p:nvSpPr>
        <p:spPr>
          <a:xfrm>
            <a:off x="948161" y="1288028"/>
            <a:ext cx="9144964" cy="5355312"/>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a:ln>
                  <a:noFill/>
                </a:ln>
                <a:solidFill>
                  <a:schemeClr val="tx1"/>
                </a:solidFill>
                <a:effectLst/>
                <a:latin typeface="+mj-lt"/>
              </a:rPr>
              <a:t>GWAS</a:t>
            </a:r>
            <a:r>
              <a:rPr kumimoji="0" lang="en-US" altLang="en-US" sz="2400" b="0" i="0" u="none" strike="noStrike" cap="none" normalizeH="0" baseline="0">
                <a:ln>
                  <a:noFill/>
                </a:ln>
                <a:solidFill>
                  <a:schemeClr val="tx1"/>
                </a:solidFill>
                <a:effectLst/>
                <a:latin typeface="+mj-lt"/>
              </a:rPr>
              <a:t> – Genome-Wide Association Study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a:ln>
                  <a:noFill/>
                </a:ln>
                <a:solidFill>
                  <a:schemeClr val="tx1"/>
                </a:solidFill>
                <a:effectLst/>
                <a:latin typeface="+mj-lt"/>
              </a:rPr>
              <a:t>PRSIMD</a:t>
            </a:r>
            <a:r>
              <a:rPr kumimoji="0" lang="en-US" altLang="en-US" sz="2400" b="0" i="0" u="none" strike="noStrike" cap="none" normalizeH="0" baseline="0">
                <a:ln>
                  <a:noFill/>
                </a:ln>
                <a:solidFill>
                  <a:schemeClr val="tx1"/>
                </a:solidFill>
                <a:effectLst/>
                <a:latin typeface="+mj-lt"/>
              </a:rPr>
              <a:t> – Polygenic Risk Score Integrated with Mendelian Randomization and posterior regularization (specific model name)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a:ln>
                  <a:noFill/>
                </a:ln>
                <a:solidFill>
                  <a:schemeClr val="tx1"/>
                </a:solidFill>
                <a:effectLst/>
                <a:latin typeface="+mj-lt"/>
              </a:rPr>
              <a:t>AUROC</a:t>
            </a:r>
            <a:r>
              <a:rPr kumimoji="0" lang="en-US" altLang="en-US" sz="2400" b="0" i="0" u="none" strike="noStrike" cap="none" normalizeH="0" baseline="0">
                <a:ln>
                  <a:noFill/>
                </a:ln>
                <a:solidFill>
                  <a:schemeClr val="tx1"/>
                </a:solidFill>
                <a:effectLst/>
                <a:latin typeface="+mj-lt"/>
              </a:rPr>
              <a:t> – Area Under the Receiver Operating Characteristic curve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a:ln>
                  <a:noFill/>
                </a:ln>
                <a:solidFill>
                  <a:schemeClr val="tx1"/>
                </a:solidFill>
                <a:effectLst/>
                <a:latin typeface="+mj-lt"/>
              </a:rPr>
              <a:t>CAD</a:t>
            </a:r>
            <a:r>
              <a:rPr kumimoji="0" lang="en-US" altLang="en-US" sz="2400" b="0" i="0" u="none" strike="noStrike" cap="none" normalizeH="0" baseline="0">
                <a:ln>
                  <a:noFill/>
                </a:ln>
                <a:solidFill>
                  <a:schemeClr val="tx1"/>
                </a:solidFill>
                <a:effectLst/>
                <a:latin typeface="+mj-lt"/>
              </a:rPr>
              <a:t> – Coronary Artery Disease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a:ln>
                  <a:noFill/>
                </a:ln>
                <a:solidFill>
                  <a:schemeClr val="tx1"/>
                </a:solidFill>
                <a:effectLst/>
                <a:latin typeface="+mj-lt"/>
              </a:rPr>
              <a:t>T2D</a:t>
            </a:r>
            <a:r>
              <a:rPr kumimoji="0" lang="en-US" altLang="en-US" sz="2400" b="0" i="0" u="none" strike="noStrike" cap="none" normalizeH="0" baseline="0">
                <a:ln>
                  <a:noFill/>
                </a:ln>
                <a:solidFill>
                  <a:schemeClr val="tx1"/>
                </a:solidFill>
                <a:effectLst/>
                <a:latin typeface="+mj-lt"/>
              </a:rPr>
              <a:t> – Type 2 Diabetes</a:t>
            </a:r>
          </a:p>
          <a:p>
            <a:pPr marL="285750" indent="-285750">
              <a:lnSpc>
                <a:spcPct val="150000"/>
              </a:lnSpc>
              <a:buFont typeface="Wingdings" panose="05000000000000000000" pitchFamily="2" charset="2"/>
              <a:buChar char="§"/>
            </a:pPr>
            <a:r>
              <a:rPr lang="en-IN" sz="2400">
                <a:latin typeface="+mj-lt"/>
              </a:rPr>
              <a:t>ML: Machine Learning</a:t>
            </a:r>
          </a:p>
          <a:p>
            <a:pPr marL="285750" indent="-285750">
              <a:lnSpc>
                <a:spcPct val="150000"/>
              </a:lnSpc>
              <a:buFont typeface="Wingdings" panose="05000000000000000000" pitchFamily="2" charset="2"/>
              <a:buChar char="§"/>
            </a:pPr>
            <a:r>
              <a:rPr lang="en-IN" sz="2400">
                <a:latin typeface="+mj-lt"/>
              </a:rPr>
              <a:t>SVM: Support Machine Vector</a:t>
            </a:r>
          </a:p>
          <a:p>
            <a:pPr marL="285750" indent="-285750">
              <a:lnSpc>
                <a:spcPct val="150000"/>
              </a:lnSpc>
              <a:buFont typeface="Wingdings" panose="05000000000000000000" pitchFamily="2" charset="2"/>
              <a:buChar char="§"/>
            </a:pPr>
            <a:r>
              <a:rPr lang="en-IN" sz="2400">
                <a:latin typeface="+mj-lt"/>
              </a:rPr>
              <a:t>KNN: </a:t>
            </a:r>
            <a:r>
              <a:rPr lang="en-IN" sz="2400" b="0" i="0">
                <a:solidFill>
                  <a:srgbClr val="ECECEC"/>
                </a:solidFill>
                <a:effectLst/>
                <a:latin typeface="+mj-lt"/>
              </a:rPr>
              <a:t>K-Nearest Neighbours</a:t>
            </a:r>
            <a:endParaRPr lang="en-IN" sz="240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D9C3784-9D2D-6AEB-7287-25ABA4252D9F}"/>
              </a:ext>
            </a:extLst>
          </p:cNvPr>
          <p:cNvSpPr txBox="1"/>
          <p:nvPr/>
        </p:nvSpPr>
        <p:spPr>
          <a:xfrm>
            <a:off x="917295" y="214660"/>
            <a:ext cx="6094070" cy="584775"/>
          </a:xfrm>
          <a:prstGeom prst="rect">
            <a:avLst/>
          </a:prstGeom>
          <a:noFill/>
        </p:spPr>
        <p:txBody>
          <a:bodyPr wrap="square">
            <a:spAutoFit/>
          </a:bodyPr>
          <a:lstStyle/>
          <a:p>
            <a:r>
              <a:rPr lang="en-IN" sz="3000" b="1">
                <a:latin typeface="+mj-lt"/>
              </a:rPr>
              <a:t> </a:t>
            </a:r>
            <a:r>
              <a:rPr lang="en-IN" sz="3200" b="1">
                <a:latin typeface="+mj-lt"/>
              </a:rPr>
              <a:t>Abbreviations :</a:t>
            </a:r>
            <a:endParaRPr lang="en-IN" sz="3000" b="1"/>
          </a:p>
        </p:txBody>
      </p:sp>
    </p:spTree>
    <p:extLst>
      <p:ext uri="{BB962C8B-B14F-4D97-AF65-F5344CB8AC3E}">
        <p14:creationId xmlns:p14="http://schemas.microsoft.com/office/powerpoint/2010/main" val="1786500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rame">
  <a:themeElements>
    <a:clrScheme name="Custom 8">
      <a:dk1>
        <a:sysClr val="windowText" lastClr="000000"/>
      </a:dk1>
      <a:lt1>
        <a:sysClr val="window" lastClr="FFFFFF"/>
      </a:lt1>
      <a:dk2>
        <a:srgbClr val="373545"/>
      </a:dk2>
      <a:lt2>
        <a:srgbClr val="F2F2F2"/>
      </a:lt2>
      <a:accent1>
        <a:srgbClr val="EC7CB4"/>
      </a:accent1>
      <a:accent2>
        <a:srgbClr val="8784C7"/>
      </a:accent2>
      <a:accent3>
        <a:srgbClr val="5D739A"/>
      </a:accent3>
      <a:accent4>
        <a:srgbClr val="6997AF"/>
      </a:accent4>
      <a:accent5>
        <a:srgbClr val="84ACB6"/>
      </a:accent5>
      <a:accent6>
        <a:srgbClr val="6F8183"/>
      </a:accent6>
      <a:hlink>
        <a:srgbClr val="4E7817"/>
      </a:hlink>
      <a:folHlink>
        <a:srgbClr val="B519AA"/>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16</Slides>
  <Notes>1</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Frame</vt:lpstr>
      <vt:lpstr>Dharshini K.       CB.AI.UAIM24111  Esha R.               CB.AI.UAIM24112  Harsshitha S.      CB.AI.UAIM24115  Vaishnavi P.        CB.AI.UAIM24149    </vt:lpstr>
      <vt:lpstr>PowerPoint Presentation</vt:lpstr>
      <vt:lpstr>Key Genetic Risk Indicators:</vt:lpstr>
      <vt:lpstr>Methodology </vt:lpstr>
      <vt:lpstr>Ethics (WHO guidelines)</vt:lpstr>
      <vt:lpstr>Innovation</vt:lpstr>
      <vt:lpstr>PowerPoint Presentation</vt:lpstr>
      <vt:lpstr>PowerPoint Presentation</vt:lpstr>
      <vt:lpstr>PowerPoint Presentation</vt:lpstr>
      <vt:lpstr>PowerPoint Presentation</vt:lpstr>
      <vt:lpstr>PowerPoint Presentation</vt:lpstr>
      <vt:lpstr>Intellectual Property Rights</vt:lpstr>
      <vt:lpstr>Future Scopes:</vt:lpstr>
      <vt:lpstr>PowerPoint Presentation</vt:lpstr>
      <vt:lpstr>PowerPoint Presentation</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24AIM115 Ethics, Innovative Research Business &amp; IPR 24AIM112 Molecular Biology &amp; Basic Cellular Physiology</dc:title>
  <dc:creator/>
  <cp:revision>132</cp:revision>
  <dcterms:created xsi:type="dcterms:W3CDTF">2025-01-29T14:51:20Z</dcterms:created>
  <dcterms:modified xsi:type="dcterms:W3CDTF">2025-04-21T20:51:54Z</dcterms:modified>
</cp:coreProperties>
</file>