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4"/>
  </p:sldMasterIdLst>
  <p:notesMasterIdLst>
    <p:notesMasterId r:id="rId23"/>
  </p:notesMasterIdLst>
  <p:sldIdLst>
    <p:sldId id="260" r:id="rId5"/>
    <p:sldId id="262" r:id="rId6"/>
    <p:sldId id="268" r:id="rId7"/>
    <p:sldId id="261" r:id="rId8"/>
    <p:sldId id="275" r:id="rId9"/>
    <p:sldId id="265" r:id="rId10"/>
    <p:sldId id="269" r:id="rId11"/>
    <p:sldId id="283" r:id="rId12"/>
    <p:sldId id="280" r:id="rId13"/>
    <p:sldId id="279" r:id="rId14"/>
    <p:sldId id="282" r:id="rId15"/>
    <p:sldId id="277" r:id="rId16"/>
    <p:sldId id="284" r:id="rId17"/>
    <p:sldId id="264" r:id="rId18"/>
    <p:sldId id="270" r:id="rId19"/>
    <p:sldId id="272" r:id="rId20"/>
    <p:sldId id="271" r:id="rId21"/>
    <p:sldId id="285" r:id="rId22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06C62B-D4A0-6C2A-8B12-07E4B9374FFD}" v="52" dt="2025-02-04T17:45:45.919"/>
    <p1510:client id="{2836C357-A6E5-10BF-2AFA-13388F770BB0}" v="97" dt="2025-02-04T13:07:29.197"/>
    <p1510:client id="{2C343C06-B3E4-9851-C453-90694DE8AD97}" v="68" dt="2025-02-04T17:57:32.819"/>
    <p1510:client id="{30EA7FBB-E99C-C8A5-83B3-216C28B3CD19}" v="22" dt="2025-02-04T15:56:54.539"/>
    <p1510:client id="{38823D94-1791-7764-F2C9-76AA35D7DC47}" v="505" dt="2025-02-04T15:10:19.443"/>
    <p1510:client id="{3E8DC72D-FE25-4FAD-C6E1-128E3715CFBF}" v="12" dt="2025-02-05T00:50:16.916"/>
    <p1510:client id="{53AD5E6A-0CFC-4F70-BD8B-493C3B28B922}" v="1135" dt="2025-02-05T01:00:58.200"/>
    <p1510:client id="{58FE2E14-F34A-32F9-976B-278D1406C308}" v="51" dt="2025-02-05T04:05:26.674"/>
    <p1510:client id="{5E8CD30A-0F90-5387-8907-94354B5910A0}" v="17" dt="2025-02-04T18:56:51.681"/>
    <p1510:client id="{638FD089-F638-9EF1-F7ED-E2017752D65C}" v="339" dt="2025-02-04T15:26:47.302"/>
    <p1510:client id="{7D3BE03E-75FB-E666-8D17-11C3A9EFA700}" v="487" dt="2025-02-05T04:45:49.883"/>
    <p1510:client id="{7FDA37AC-84F2-462B-7ABC-7760CE943F5E}" v="140" dt="2025-02-04T19:12:55.499"/>
    <p1510:client id="{86BF70B1-F618-4AC7-B1EB-66E3842DB506}" v="840" dt="2025-02-04T20:25:51.868"/>
    <p1510:client id="{8FF59B75-CB6A-DBAE-6167-837F1E455364}" v="51" dt="2025-02-05T02:31:52.893"/>
    <p1510:client id="{BA9CDC09-8FA3-425F-90E5-B37E36CACA0D}" v="734" dt="2025-02-05T04:45:25.931"/>
    <p1510:client id="{C445FDE3-6F6C-46EE-B355-9199978E2DC3}" v="33" dt="2025-02-05T04:44:18.604"/>
    <p1510:client id="{F1443947-DFAC-1545-7267-7465EDA5A13D}" v="15" dt="2025-02-04T13:09:02.712"/>
    <p1510:client id="{F5333AD2-0AB2-F504-3D14-3F811B095BA8}" v="297" dt="2025-02-04T17:20:37.271"/>
    <p1510:client id="{F5F294B7-F40A-1277-99E9-7BA28BFD8732}" v="435" dt="2025-02-04T19:25:32.813"/>
    <p1510:client id="{F84536F8-5D7F-61A9-CC0F-652480C68404}" v="208" dt="2025-02-05T04:40:06.500"/>
    <p1510:client id="{F9054A6F-3F26-882A-EEAC-6E54D10B00DC}" v="45" dt="2025-02-05T04:07:00.199"/>
  </p1510:revLst>
</p1510:revInfo>
</file>

<file path=ppt/tableStyles.xml><?xml version="1.0" encoding="utf-8"?>
<a:tblStyleLst xmlns:a="http://schemas.openxmlformats.org/drawingml/2006/main" def="{803473BD-AAA9-4236-BD33-D4351D855257}">
  <a:tblStyle styleId="{803473BD-AAA9-4236-BD33-D4351D8552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F4E0C-DD7C-40C2-B2C5-B146879F9E54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D2A76AC3-F54F-4C07-A126-16F1799D5C6B}">
      <dgm:prSet phldrT="[Text]" custT="1"/>
      <dgm:spPr/>
      <dgm:t>
        <a:bodyPr/>
        <a:lstStyle/>
        <a:p>
          <a:r>
            <a:rPr lang="en-US" sz="1050">
              <a:latin typeface="Times New Roman" panose="02020603050405020304" pitchFamily="18" charset="0"/>
              <a:cs typeface="Times New Roman" panose="02020603050405020304" pitchFamily="18" charset="0"/>
            </a:rPr>
            <a:t>Data input and Preprocessing</a:t>
          </a:r>
          <a:endParaRPr lang="en-IN" sz="105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735C12-EB6F-4A7B-8874-98862CCEE210}" type="parTrans" cxnId="{3D0EAB37-83AB-4B58-B686-98370FADF952}">
      <dgm:prSet/>
      <dgm:spPr/>
      <dgm:t>
        <a:bodyPr/>
        <a:lstStyle/>
        <a:p>
          <a:endParaRPr lang="en-IN"/>
        </a:p>
      </dgm:t>
    </dgm:pt>
    <dgm:pt modelId="{303F41BC-269D-4870-83C6-F0A025C832BE}" type="sibTrans" cxnId="{3D0EAB37-83AB-4B58-B686-98370FADF952}">
      <dgm:prSet/>
      <dgm:spPr/>
      <dgm:t>
        <a:bodyPr/>
        <a:lstStyle/>
        <a:p>
          <a:endParaRPr lang="en-IN"/>
        </a:p>
      </dgm:t>
    </dgm:pt>
    <dgm:pt modelId="{38720768-5C86-45B7-A347-B86B0B9BF5DC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Load dataset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78A918-E99D-4E88-A538-4A2DD27F22F2}" type="parTrans" cxnId="{4497317E-5D8A-46DD-B8CD-368092B95412}">
      <dgm:prSet/>
      <dgm:spPr/>
      <dgm:t>
        <a:bodyPr/>
        <a:lstStyle/>
        <a:p>
          <a:endParaRPr lang="en-IN"/>
        </a:p>
      </dgm:t>
    </dgm:pt>
    <dgm:pt modelId="{BF74B6E2-2C73-4E5F-A297-66521C1EF730}" type="sibTrans" cxnId="{4497317E-5D8A-46DD-B8CD-368092B95412}">
      <dgm:prSet/>
      <dgm:spPr/>
      <dgm:t>
        <a:bodyPr/>
        <a:lstStyle/>
        <a:p>
          <a:endParaRPr lang="en-IN"/>
        </a:p>
      </dgm:t>
    </dgm:pt>
    <dgm:pt modelId="{2840E332-52C4-41D0-AE21-9CBD5765995F}">
      <dgm:prSet phldrT="[Text]" custT="1"/>
      <dgm:spPr/>
      <dgm:t>
        <a:bodyPr/>
        <a:lstStyle/>
        <a:p>
          <a:r>
            <a:rPr lang="en-US" sz="1050">
              <a:latin typeface="Times New Roman" panose="02020603050405020304" pitchFamily="18" charset="0"/>
              <a:cs typeface="Times New Roman" panose="02020603050405020304" pitchFamily="18" charset="0"/>
            </a:rPr>
            <a:t>Model  Training</a:t>
          </a:r>
          <a:endParaRPr lang="en-IN" sz="105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B53A61-9527-4878-8EB8-345AAF3002D9}" type="parTrans" cxnId="{2A939911-27CD-43F5-AC8D-EADDA4B84922}">
      <dgm:prSet/>
      <dgm:spPr/>
      <dgm:t>
        <a:bodyPr/>
        <a:lstStyle/>
        <a:p>
          <a:endParaRPr lang="en-IN"/>
        </a:p>
      </dgm:t>
    </dgm:pt>
    <dgm:pt modelId="{1409D207-424F-4FD8-A583-A4F1AB8764E6}" type="sibTrans" cxnId="{2A939911-27CD-43F5-AC8D-EADDA4B84922}">
      <dgm:prSet/>
      <dgm:spPr/>
      <dgm:t>
        <a:bodyPr/>
        <a:lstStyle/>
        <a:p>
          <a:endParaRPr lang="en-IN"/>
        </a:p>
      </dgm:t>
    </dgm:pt>
    <dgm:pt modelId="{D72C7D59-0B08-499D-9A2C-B0F6E0EE1FC6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Design the Architecture (Conv1D, MaxPoooling1D, Dense, Dropout layers)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A88B5E-998A-4918-93D3-BECD87DF97BD}" type="parTrans" cxnId="{14B79B60-35B8-48A0-AA62-E43F82A79C0C}">
      <dgm:prSet/>
      <dgm:spPr/>
      <dgm:t>
        <a:bodyPr/>
        <a:lstStyle/>
        <a:p>
          <a:endParaRPr lang="en-IN"/>
        </a:p>
      </dgm:t>
    </dgm:pt>
    <dgm:pt modelId="{18B9D743-D0A7-4FE9-9F0A-8C301F10D0CC}" type="sibTrans" cxnId="{14B79B60-35B8-48A0-AA62-E43F82A79C0C}">
      <dgm:prSet/>
      <dgm:spPr/>
      <dgm:t>
        <a:bodyPr/>
        <a:lstStyle/>
        <a:p>
          <a:endParaRPr lang="en-IN"/>
        </a:p>
      </dgm:t>
    </dgm:pt>
    <dgm:pt modelId="{0EEFAFBE-0A7D-4B88-A882-A1BB4B64FF58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Adam is used for compiler, Loss Function (Binary cross-entropy)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F73491-7D9C-4675-8902-BF62E2012152}" type="parTrans" cxnId="{D4CD7EA8-6E91-4A62-AD3D-73A22A03FEBF}">
      <dgm:prSet/>
      <dgm:spPr/>
      <dgm:t>
        <a:bodyPr/>
        <a:lstStyle/>
        <a:p>
          <a:endParaRPr lang="en-IN"/>
        </a:p>
      </dgm:t>
    </dgm:pt>
    <dgm:pt modelId="{CF9A37AF-65E4-4EBA-B950-C2003F9AFC54}" type="sibTrans" cxnId="{D4CD7EA8-6E91-4A62-AD3D-73A22A03FEBF}">
      <dgm:prSet/>
      <dgm:spPr/>
      <dgm:t>
        <a:bodyPr/>
        <a:lstStyle/>
        <a:p>
          <a:endParaRPr lang="en-IN"/>
        </a:p>
      </dgm:t>
    </dgm:pt>
    <dgm:pt modelId="{12BB4527-FBE4-4FFE-8F9E-E4CB7FC52342}">
      <dgm:prSet phldrT="[Text]" custT="1"/>
      <dgm:spPr/>
      <dgm:t>
        <a:bodyPr/>
        <a:lstStyle/>
        <a:p>
          <a:r>
            <a:rPr lang="en-US" sz="105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  <a:endParaRPr lang="en-IN" sz="105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36E784-6B0D-4085-87AB-8A782132974E}" type="parTrans" cxnId="{A63515C4-22AD-4786-A722-04F6CA99881C}">
      <dgm:prSet/>
      <dgm:spPr/>
      <dgm:t>
        <a:bodyPr/>
        <a:lstStyle/>
        <a:p>
          <a:endParaRPr lang="en-IN"/>
        </a:p>
      </dgm:t>
    </dgm:pt>
    <dgm:pt modelId="{0F36B6A9-F8C9-478D-A15F-A870F28F371C}" type="sibTrans" cxnId="{A63515C4-22AD-4786-A722-04F6CA99881C}">
      <dgm:prSet/>
      <dgm:spPr/>
      <dgm:t>
        <a:bodyPr/>
        <a:lstStyle/>
        <a:p>
          <a:endParaRPr lang="en-IN"/>
        </a:p>
      </dgm:t>
    </dgm:pt>
    <dgm:pt modelId="{DB1053C7-A89B-416E-9D5A-A812DD4E9B1A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F2ACB3-4012-4E76-8B73-D57529348900}" type="parTrans" cxnId="{1654616A-7759-48D1-9506-92BCFD67BE25}">
      <dgm:prSet/>
      <dgm:spPr/>
      <dgm:t>
        <a:bodyPr/>
        <a:lstStyle/>
        <a:p>
          <a:endParaRPr lang="en-IN"/>
        </a:p>
      </dgm:t>
    </dgm:pt>
    <dgm:pt modelId="{7B6161E8-9C25-4A25-8018-B12205D85197}" type="sibTrans" cxnId="{1654616A-7759-48D1-9506-92BCFD67BE25}">
      <dgm:prSet/>
      <dgm:spPr/>
      <dgm:t>
        <a:bodyPr/>
        <a:lstStyle/>
        <a:p>
          <a:endParaRPr lang="en-IN"/>
        </a:p>
      </dgm:t>
    </dgm:pt>
    <dgm:pt modelId="{58F41D57-AC95-4F76-81E6-42FB41CCBFED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Visualize loss and Accuracy curves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3DEEC3-1DAF-47CE-8F34-24086B493A76}" type="parTrans" cxnId="{243397AC-9572-4897-95B4-EE670CE6C96D}">
      <dgm:prSet/>
      <dgm:spPr/>
      <dgm:t>
        <a:bodyPr/>
        <a:lstStyle/>
        <a:p>
          <a:endParaRPr lang="en-IN"/>
        </a:p>
      </dgm:t>
    </dgm:pt>
    <dgm:pt modelId="{7E92D61B-7C5E-4CDD-ACFA-2EDACDF4F380}" type="sibTrans" cxnId="{243397AC-9572-4897-95B4-EE670CE6C96D}">
      <dgm:prSet/>
      <dgm:spPr/>
      <dgm:t>
        <a:bodyPr/>
        <a:lstStyle/>
        <a:p>
          <a:endParaRPr lang="en-IN"/>
        </a:p>
      </dgm:t>
    </dgm:pt>
    <dgm:pt modelId="{AC9160BC-5EEB-42CE-9D13-B1F73A10030C}">
      <dgm:prSet phldrT="[Text]" custT="1"/>
      <dgm:spPr/>
      <dgm:t>
        <a:bodyPr/>
        <a:lstStyle/>
        <a:p>
          <a:r>
            <a:rPr lang="en-IN" sz="1200" b="0">
              <a:latin typeface="Times New Roman" panose="02020603050405020304" pitchFamily="18" charset="0"/>
              <a:cs typeface="Times New Roman" panose="02020603050405020304" pitchFamily="18" charset="0"/>
            </a:rPr>
            <a:t>Normalize Data: Apply Min-Max Scaling</a:t>
          </a:r>
        </a:p>
      </dgm:t>
    </dgm:pt>
    <dgm:pt modelId="{3E99570C-8F71-4B8E-A182-F8DA26776541}" type="parTrans" cxnId="{1E1B0B49-F4E3-4DDA-950E-80F5F81FB0B3}">
      <dgm:prSet/>
      <dgm:spPr/>
      <dgm:t>
        <a:bodyPr/>
        <a:lstStyle/>
        <a:p>
          <a:endParaRPr lang="en-IN"/>
        </a:p>
      </dgm:t>
    </dgm:pt>
    <dgm:pt modelId="{B5A4F7B9-4A66-4514-89A4-B2799BAFFCB8}" type="sibTrans" cxnId="{1E1B0B49-F4E3-4DDA-950E-80F5F81FB0B3}">
      <dgm:prSet/>
      <dgm:spPr/>
      <dgm:t>
        <a:bodyPr/>
        <a:lstStyle/>
        <a:p>
          <a:endParaRPr lang="en-IN"/>
        </a:p>
      </dgm:t>
    </dgm:pt>
    <dgm:pt modelId="{3BC9E79A-3F2D-4631-8551-2B0FD9382171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SMOTE used for handling imbalance datasets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11A61-916A-45E6-9029-2F78EADD1617}" type="parTrans" cxnId="{D43A8671-6657-448B-89A4-F31E10C13B75}">
      <dgm:prSet/>
      <dgm:spPr/>
      <dgm:t>
        <a:bodyPr/>
        <a:lstStyle/>
        <a:p>
          <a:endParaRPr lang="en-IN"/>
        </a:p>
      </dgm:t>
    </dgm:pt>
    <dgm:pt modelId="{E9C02335-ABA7-43FE-9C25-2498A8EE2D26}" type="sibTrans" cxnId="{D43A8671-6657-448B-89A4-F31E10C13B75}">
      <dgm:prSet/>
      <dgm:spPr/>
      <dgm:t>
        <a:bodyPr/>
        <a:lstStyle/>
        <a:p>
          <a:endParaRPr lang="en-IN"/>
        </a:p>
      </dgm:t>
    </dgm:pt>
    <dgm:pt modelId="{A68AA6D9-53D3-4457-BFC4-8CDA8824CCD2}">
      <dgm:prSet phldrT="[Text]" custT="1"/>
      <dgm:spPr/>
      <dgm:t>
        <a:bodyPr/>
        <a:lstStyle/>
        <a:p>
          <a:r>
            <a:rPr lang="en-IN" sz="1200" b="0">
              <a:latin typeface="Times New Roman" panose="02020603050405020304" pitchFamily="18" charset="0"/>
              <a:cs typeface="Times New Roman" panose="02020603050405020304" pitchFamily="18" charset="0"/>
            </a:rPr>
            <a:t>Handle Missing Values: Apply KNN imputation</a:t>
          </a:r>
        </a:p>
      </dgm:t>
    </dgm:pt>
    <dgm:pt modelId="{B398BC55-9FA4-4767-8088-8EF339BB87E3}" type="parTrans" cxnId="{E9CB8D64-4621-4C09-BFCD-A6ADD95F2D9B}">
      <dgm:prSet/>
      <dgm:spPr/>
      <dgm:t>
        <a:bodyPr/>
        <a:lstStyle/>
        <a:p>
          <a:endParaRPr lang="en-IN"/>
        </a:p>
      </dgm:t>
    </dgm:pt>
    <dgm:pt modelId="{045F2C7D-AD6F-4AAC-B3A7-BEB89D22726B}" type="sibTrans" cxnId="{E9CB8D64-4621-4C09-BFCD-A6ADD95F2D9B}">
      <dgm:prSet/>
      <dgm:spPr/>
      <dgm:t>
        <a:bodyPr/>
        <a:lstStyle/>
        <a:p>
          <a:endParaRPr lang="en-IN"/>
        </a:p>
      </dgm:t>
    </dgm:pt>
    <dgm:pt modelId="{A16AFAA0-E89A-4B61-835D-1DF2E2474A86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Optimize (EarlyStopping and ReduceLROnPlateau)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409B81-4019-4C47-80E7-1D1DA1F96C5D}" type="parTrans" cxnId="{AB095E14-38CD-4FB4-B13C-08F3F13EC06A}">
      <dgm:prSet/>
      <dgm:spPr/>
      <dgm:t>
        <a:bodyPr/>
        <a:lstStyle/>
        <a:p>
          <a:endParaRPr lang="en-IN"/>
        </a:p>
      </dgm:t>
    </dgm:pt>
    <dgm:pt modelId="{5CC3A762-7757-4088-9304-BA60DFA3E708}" type="sibTrans" cxnId="{AB095E14-38CD-4FB4-B13C-08F3F13EC06A}">
      <dgm:prSet/>
      <dgm:spPr/>
      <dgm:t>
        <a:bodyPr/>
        <a:lstStyle/>
        <a:p>
          <a:endParaRPr lang="en-IN"/>
        </a:p>
      </dgm:t>
    </dgm:pt>
    <dgm:pt modelId="{ADEAF0E8-B6C4-4C0D-95C9-159DE39C2D2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Learning Rate curve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9CF2A-7D31-481D-B00D-445598C03142}" type="parTrans" cxnId="{E1E825AE-E33A-4F96-B1C7-51A4E70EEE67}">
      <dgm:prSet/>
      <dgm:spPr/>
      <dgm:t>
        <a:bodyPr/>
        <a:lstStyle/>
        <a:p>
          <a:endParaRPr lang="en-IN"/>
        </a:p>
      </dgm:t>
    </dgm:pt>
    <dgm:pt modelId="{FEC324E0-18D0-4563-998C-E9F865CF56B9}" type="sibTrans" cxnId="{E1E825AE-E33A-4F96-B1C7-51A4E70EEE67}">
      <dgm:prSet/>
      <dgm:spPr/>
      <dgm:t>
        <a:bodyPr/>
        <a:lstStyle/>
        <a:p>
          <a:endParaRPr lang="en-IN"/>
        </a:p>
      </dgm:t>
    </dgm:pt>
    <dgm:pt modelId="{2A4C4E71-2A34-4DBA-A0EE-4CF82FC0141D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Display final Accuracy</a:t>
          </a:r>
          <a:endParaRPr lang="en-IN" sz="11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66EBA7-A590-4785-B11B-9865F02698C8}" type="parTrans" cxnId="{99B9D53F-584B-41C7-95C5-A3341C331C88}">
      <dgm:prSet/>
      <dgm:spPr/>
      <dgm:t>
        <a:bodyPr/>
        <a:lstStyle/>
        <a:p>
          <a:endParaRPr lang="en-IN"/>
        </a:p>
      </dgm:t>
    </dgm:pt>
    <dgm:pt modelId="{A5167059-0031-469C-B73B-DE75C6A44CE4}" type="sibTrans" cxnId="{99B9D53F-584B-41C7-95C5-A3341C331C88}">
      <dgm:prSet/>
      <dgm:spPr/>
      <dgm:t>
        <a:bodyPr/>
        <a:lstStyle/>
        <a:p>
          <a:endParaRPr lang="en-IN"/>
        </a:p>
      </dgm:t>
    </dgm:pt>
    <dgm:pt modelId="{8A85CB66-2A12-4517-8F28-42AEB31961E9}">
      <dgm:prSet phldrT="[Text]" custT="1"/>
      <dgm:spPr/>
      <dgm:t>
        <a:bodyPr/>
        <a:lstStyle/>
        <a:p>
          <a:r>
            <a:rPr lang="en-US" sz="105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  <a:endParaRPr lang="en-IN" sz="105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81066E-5B7D-454C-B1A6-DA63B8CEA899}" type="parTrans" cxnId="{A352FEEC-A588-4F25-9C5A-8D3EB76DB4EB}">
      <dgm:prSet/>
      <dgm:spPr/>
      <dgm:t>
        <a:bodyPr/>
        <a:lstStyle/>
        <a:p>
          <a:endParaRPr lang="en-IN"/>
        </a:p>
      </dgm:t>
    </dgm:pt>
    <dgm:pt modelId="{45B903E7-0F1F-4691-B8F1-08E7BABBC892}" type="sibTrans" cxnId="{A352FEEC-A588-4F25-9C5A-8D3EB76DB4EB}">
      <dgm:prSet/>
      <dgm:spPr/>
      <dgm:t>
        <a:bodyPr/>
        <a:lstStyle/>
        <a:p>
          <a:endParaRPr lang="en-IN"/>
        </a:p>
      </dgm:t>
    </dgm:pt>
    <dgm:pt modelId="{09636466-F26A-4814-B221-48F9DD1BA5D2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 Loss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CA5BBE-24BF-44A4-957B-56EF11E417E9}" type="parTrans" cxnId="{B2C35ED3-CE6F-4100-9CFF-68A1A007C606}">
      <dgm:prSet/>
      <dgm:spPr/>
      <dgm:t>
        <a:bodyPr/>
        <a:lstStyle/>
        <a:p>
          <a:endParaRPr lang="en-IN"/>
        </a:p>
      </dgm:t>
    </dgm:pt>
    <dgm:pt modelId="{D832852F-66E9-4DDC-8EA8-3AE75260E0E7}" type="sibTrans" cxnId="{B2C35ED3-CE6F-4100-9CFF-68A1A007C606}">
      <dgm:prSet/>
      <dgm:spPr/>
      <dgm:t>
        <a:bodyPr/>
        <a:lstStyle/>
        <a:p>
          <a:endParaRPr lang="en-IN"/>
        </a:p>
      </dgm:t>
    </dgm:pt>
    <dgm:pt modelId="{B5F60348-393A-49DF-BBEB-C588E9E8AD20}">
      <dgm:prSet phldrT="[Text]" custT="1"/>
      <dgm:spPr/>
      <dgm:t>
        <a:bodyPr/>
        <a:lstStyle/>
        <a:p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 Accuracy</a:t>
          </a:r>
          <a:endParaRPr lang="en-IN" sz="1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E43F32-A4A6-45FF-A74C-C7F7CF5E021F}" type="parTrans" cxnId="{3FF86D65-811C-4721-8F4D-D3217B2EDE8D}">
      <dgm:prSet/>
      <dgm:spPr/>
      <dgm:t>
        <a:bodyPr/>
        <a:lstStyle/>
        <a:p>
          <a:endParaRPr lang="en-IN"/>
        </a:p>
      </dgm:t>
    </dgm:pt>
    <dgm:pt modelId="{EDD314F7-5A71-469D-9A6B-CB9915456607}" type="sibTrans" cxnId="{3FF86D65-811C-4721-8F4D-D3217B2EDE8D}">
      <dgm:prSet/>
      <dgm:spPr/>
      <dgm:t>
        <a:bodyPr/>
        <a:lstStyle/>
        <a:p>
          <a:endParaRPr lang="en-IN"/>
        </a:p>
      </dgm:t>
    </dgm:pt>
    <dgm:pt modelId="{8879AB09-15AA-46D2-8BD7-62B4BD206507}" type="pres">
      <dgm:prSet presAssocID="{750F4E0C-DD7C-40C2-B2C5-B146879F9E54}" presName="linearFlow" presStyleCnt="0">
        <dgm:presLayoutVars>
          <dgm:dir/>
          <dgm:animLvl val="lvl"/>
          <dgm:resizeHandles val="exact"/>
        </dgm:presLayoutVars>
      </dgm:prSet>
      <dgm:spPr/>
    </dgm:pt>
    <dgm:pt modelId="{F7320C51-16EA-4048-80D9-691D6351FB7F}" type="pres">
      <dgm:prSet presAssocID="{D2A76AC3-F54F-4C07-A126-16F1799D5C6B}" presName="composite" presStyleCnt="0"/>
      <dgm:spPr/>
    </dgm:pt>
    <dgm:pt modelId="{1AFF2931-776C-4D05-88A7-4B49EAB6D921}" type="pres">
      <dgm:prSet presAssocID="{D2A76AC3-F54F-4C07-A126-16F1799D5C6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0C89174-FAE6-4584-ADDF-3A4F2FABDBD4}" type="pres">
      <dgm:prSet presAssocID="{D2A76AC3-F54F-4C07-A126-16F1799D5C6B}" presName="descendantText" presStyleLbl="alignAcc1" presStyleIdx="0" presStyleCnt="4">
        <dgm:presLayoutVars>
          <dgm:bulletEnabled val="1"/>
        </dgm:presLayoutVars>
      </dgm:prSet>
      <dgm:spPr/>
    </dgm:pt>
    <dgm:pt modelId="{E2FB2F3C-CDD6-4A2E-AC6D-6C21A3CB9049}" type="pres">
      <dgm:prSet presAssocID="{303F41BC-269D-4870-83C6-F0A025C832BE}" presName="sp" presStyleCnt="0"/>
      <dgm:spPr/>
    </dgm:pt>
    <dgm:pt modelId="{079C5B6B-935C-48B0-BBA4-7F9114670B0D}" type="pres">
      <dgm:prSet presAssocID="{2840E332-52C4-41D0-AE21-9CBD5765995F}" presName="composite" presStyleCnt="0"/>
      <dgm:spPr/>
    </dgm:pt>
    <dgm:pt modelId="{7B1FF603-BD23-4759-923A-FAC3C1BF1984}" type="pres">
      <dgm:prSet presAssocID="{2840E332-52C4-41D0-AE21-9CBD5765995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6CA76EA3-DD60-446F-A44C-80A494548DE0}" type="pres">
      <dgm:prSet presAssocID="{2840E332-52C4-41D0-AE21-9CBD5765995F}" presName="descendantText" presStyleLbl="alignAcc1" presStyleIdx="1" presStyleCnt="4">
        <dgm:presLayoutVars>
          <dgm:bulletEnabled val="1"/>
        </dgm:presLayoutVars>
      </dgm:prSet>
      <dgm:spPr/>
    </dgm:pt>
    <dgm:pt modelId="{76DAE95C-4BF1-40AB-AFC5-3040CE8BFB3E}" type="pres">
      <dgm:prSet presAssocID="{1409D207-424F-4FD8-A583-A4F1AB8764E6}" presName="sp" presStyleCnt="0"/>
      <dgm:spPr/>
    </dgm:pt>
    <dgm:pt modelId="{DF64D125-242D-4254-9C4D-F178D85793EF}" type="pres">
      <dgm:prSet presAssocID="{12BB4527-FBE4-4FFE-8F9E-E4CB7FC52342}" presName="composite" presStyleCnt="0"/>
      <dgm:spPr/>
    </dgm:pt>
    <dgm:pt modelId="{CBE22EC5-8130-43F3-843D-F62E55899F8E}" type="pres">
      <dgm:prSet presAssocID="{12BB4527-FBE4-4FFE-8F9E-E4CB7FC52342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87277C3-C9F4-4D07-9A18-B6F798183C62}" type="pres">
      <dgm:prSet presAssocID="{12BB4527-FBE4-4FFE-8F9E-E4CB7FC52342}" presName="descendantText" presStyleLbl="alignAcc1" presStyleIdx="2" presStyleCnt="4">
        <dgm:presLayoutVars>
          <dgm:bulletEnabled val="1"/>
        </dgm:presLayoutVars>
      </dgm:prSet>
      <dgm:spPr/>
    </dgm:pt>
    <dgm:pt modelId="{4A17925F-B9F5-4AEC-8A3E-6C53114F90A3}" type="pres">
      <dgm:prSet presAssocID="{0F36B6A9-F8C9-478D-A15F-A870F28F371C}" presName="sp" presStyleCnt="0"/>
      <dgm:spPr/>
    </dgm:pt>
    <dgm:pt modelId="{5A4441E3-5E2D-4924-98C9-DFC53C36C34B}" type="pres">
      <dgm:prSet presAssocID="{8A85CB66-2A12-4517-8F28-42AEB31961E9}" presName="composite" presStyleCnt="0"/>
      <dgm:spPr/>
    </dgm:pt>
    <dgm:pt modelId="{003F14DD-F40B-4F59-AA85-46F01CF37874}" type="pres">
      <dgm:prSet presAssocID="{8A85CB66-2A12-4517-8F28-42AEB31961E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0A3E2D3-E196-46AD-9DB2-F5D9294A3E57}" type="pres">
      <dgm:prSet presAssocID="{8A85CB66-2A12-4517-8F28-42AEB31961E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1E1FD03-8F10-40AC-90EC-931107771CA9}" type="presOf" srcId="{D72C7D59-0B08-499D-9A2C-B0F6E0EE1FC6}" destId="{6CA76EA3-DD60-446F-A44C-80A494548DE0}" srcOrd="0" destOrd="0" presId="urn:microsoft.com/office/officeart/2005/8/layout/chevron2"/>
    <dgm:cxn modelId="{04EEA70E-FE9E-48B4-B7A7-8D01F0269EE7}" type="presOf" srcId="{2A4C4E71-2A34-4DBA-A0EE-4CF82FC0141D}" destId="{F87277C3-C9F4-4D07-9A18-B6F798183C62}" srcOrd="0" destOrd="2" presId="urn:microsoft.com/office/officeart/2005/8/layout/chevron2"/>
    <dgm:cxn modelId="{2A939911-27CD-43F5-AC8D-EADDA4B84922}" srcId="{750F4E0C-DD7C-40C2-B2C5-B146879F9E54}" destId="{2840E332-52C4-41D0-AE21-9CBD5765995F}" srcOrd="1" destOrd="0" parTransId="{7EB53A61-9527-4878-8EB8-345AAF3002D9}" sibTransId="{1409D207-424F-4FD8-A583-A4F1AB8764E6}"/>
    <dgm:cxn modelId="{AB095E14-38CD-4FB4-B13C-08F3F13EC06A}" srcId="{2840E332-52C4-41D0-AE21-9CBD5765995F}" destId="{A16AFAA0-E89A-4B61-835D-1DF2E2474A86}" srcOrd="2" destOrd="0" parTransId="{19409B81-4019-4C47-80E7-1D1DA1F96C5D}" sibTransId="{5CC3A762-7757-4088-9304-BA60DFA3E708}"/>
    <dgm:cxn modelId="{3D0EAB37-83AB-4B58-B686-98370FADF952}" srcId="{750F4E0C-DD7C-40C2-B2C5-B146879F9E54}" destId="{D2A76AC3-F54F-4C07-A126-16F1799D5C6B}" srcOrd="0" destOrd="0" parTransId="{F1735C12-EB6F-4A7B-8874-98862CCEE210}" sibTransId="{303F41BC-269D-4870-83C6-F0A025C832BE}"/>
    <dgm:cxn modelId="{99B9D53F-584B-41C7-95C5-A3341C331C88}" srcId="{12BB4527-FBE4-4FFE-8F9E-E4CB7FC52342}" destId="{2A4C4E71-2A34-4DBA-A0EE-4CF82FC0141D}" srcOrd="2" destOrd="0" parTransId="{1766EBA7-A590-4785-B11B-9865F02698C8}" sibTransId="{A5167059-0031-469C-B73B-DE75C6A44CE4}"/>
    <dgm:cxn modelId="{4FAF155B-01E1-47DD-9B09-F1EE5564ECD8}" type="presOf" srcId="{A16AFAA0-E89A-4B61-835D-1DF2E2474A86}" destId="{6CA76EA3-DD60-446F-A44C-80A494548DE0}" srcOrd="0" destOrd="2" presId="urn:microsoft.com/office/officeart/2005/8/layout/chevron2"/>
    <dgm:cxn modelId="{29BD2D5C-E433-48A9-9E69-D8A3EF0A1331}" type="presOf" srcId="{AC9160BC-5EEB-42CE-9D13-B1F73A10030C}" destId="{90C89174-FAE6-4584-ADDF-3A4F2FABDBD4}" srcOrd="0" destOrd="2" presId="urn:microsoft.com/office/officeart/2005/8/layout/chevron2"/>
    <dgm:cxn modelId="{14B79B60-35B8-48A0-AA62-E43F82A79C0C}" srcId="{2840E332-52C4-41D0-AE21-9CBD5765995F}" destId="{D72C7D59-0B08-499D-9A2C-B0F6E0EE1FC6}" srcOrd="0" destOrd="0" parTransId="{27A88B5E-998A-4918-93D3-BECD87DF97BD}" sibTransId="{18B9D743-D0A7-4FE9-9F0A-8C301F10D0CC}"/>
    <dgm:cxn modelId="{E9CB8D64-4621-4C09-BFCD-A6ADD95F2D9B}" srcId="{D2A76AC3-F54F-4C07-A126-16F1799D5C6B}" destId="{A68AA6D9-53D3-4457-BFC4-8CDA8824CCD2}" srcOrd="1" destOrd="0" parTransId="{B398BC55-9FA4-4767-8088-8EF339BB87E3}" sibTransId="{045F2C7D-AD6F-4AAC-B3A7-BEB89D22726B}"/>
    <dgm:cxn modelId="{3FF86D65-811C-4721-8F4D-D3217B2EDE8D}" srcId="{8A85CB66-2A12-4517-8F28-42AEB31961E9}" destId="{B5F60348-393A-49DF-BBEB-C588E9E8AD20}" srcOrd="2" destOrd="0" parTransId="{62E43F32-A4A6-45FF-A74C-C7F7CF5E021F}" sibTransId="{EDD314F7-5A71-469D-9A6B-CB9915456607}"/>
    <dgm:cxn modelId="{0425F746-0139-444C-BB70-CB9FA1428936}" type="presOf" srcId="{0EEFAFBE-0A7D-4B88-A882-A1BB4B64FF58}" destId="{6CA76EA3-DD60-446F-A44C-80A494548DE0}" srcOrd="0" destOrd="1" presId="urn:microsoft.com/office/officeart/2005/8/layout/chevron2"/>
    <dgm:cxn modelId="{F685CD47-FBA9-4B26-B2FB-E088F2CB5813}" type="presOf" srcId="{B5F60348-393A-49DF-BBEB-C588E9E8AD20}" destId="{60A3E2D3-E196-46AD-9DB2-F5D9294A3E57}" srcOrd="0" destOrd="2" presId="urn:microsoft.com/office/officeart/2005/8/layout/chevron2"/>
    <dgm:cxn modelId="{1E1B0B49-F4E3-4DDA-950E-80F5F81FB0B3}" srcId="{D2A76AC3-F54F-4C07-A126-16F1799D5C6B}" destId="{AC9160BC-5EEB-42CE-9D13-B1F73A10030C}" srcOrd="2" destOrd="0" parTransId="{3E99570C-8F71-4B8E-A182-F8DA26776541}" sibTransId="{B5A4F7B9-4A66-4514-89A4-B2799BAFFCB8}"/>
    <dgm:cxn modelId="{1654616A-7759-48D1-9506-92BCFD67BE25}" srcId="{12BB4527-FBE4-4FFE-8F9E-E4CB7FC52342}" destId="{DB1053C7-A89B-416E-9D5A-A812DD4E9B1A}" srcOrd="0" destOrd="0" parTransId="{B8F2ACB3-4012-4E76-8B73-D57529348900}" sibTransId="{7B6161E8-9C25-4A25-8018-B12205D85197}"/>
    <dgm:cxn modelId="{78D7084D-2907-4787-BFDC-C410C98D44FD}" type="presOf" srcId="{38720768-5C86-45B7-A347-B86B0B9BF5DC}" destId="{90C89174-FAE6-4584-ADDF-3A4F2FABDBD4}" srcOrd="0" destOrd="0" presId="urn:microsoft.com/office/officeart/2005/8/layout/chevron2"/>
    <dgm:cxn modelId="{D43A8671-6657-448B-89A4-F31E10C13B75}" srcId="{D2A76AC3-F54F-4C07-A126-16F1799D5C6B}" destId="{3BC9E79A-3F2D-4631-8551-2B0FD9382171}" srcOrd="3" destOrd="0" parTransId="{BB311A61-916A-45E6-9029-2F78EADD1617}" sibTransId="{E9C02335-ABA7-43FE-9C25-2498A8EE2D26}"/>
    <dgm:cxn modelId="{B6348352-6A0B-499E-8D64-0D7F4FEBE2E3}" type="presOf" srcId="{750F4E0C-DD7C-40C2-B2C5-B146879F9E54}" destId="{8879AB09-15AA-46D2-8BD7-62B4BD206507}" srcOrd="0" destOrd="0" presId="urn:microsoft.com/office/officeart/2005/8/layout/chevron2"/>
    <dgm:cxn modelId="{49E7A555-7C5F-40EB-8D8D-74D57C97919C}" type="presOf" srcId="{D2A76AC3-F54F-4C07-A126-16F1799D5C6B}" destId="{1AFF2931-776C-4D05-88A7-4B49EAB6D921}" srcOrd="0" destOrd="0" presId="urn:microsoft.com/office/officeart/2005/8/layout/chevron2"/>
    <dgm:cxn modelId="{89A5F155-0CBF-4BAA-8DB9-C3294616EFA7}" type="presOf" srcId="{ADEAF0E8-B6C4-4C0D-95C9-159DE39C2D20}" destId="{60A3E2D3-E196-46AD-9DB2-F5D9294A3E57}" srcOrd="0" destOrd="0" presId="urn:microsoft.com/office/officeart/2005/8/layout/chevron2"/>
    <dgm:cxn modelId="{4497317E-5D8A-46DD-B8CD-368092B95412}" srcId="{D2A76AC3-F54F-4C07-A126-16F1799D5C6B}" destId="{38720768-5C86-45B7-A347-B86B0B9BF5DC}" srcOrd="0" destOrd="0" parTransId="{E478A918-E99D-4E88-A538-4A2DD27F22F2}" sibTransId="{BF74B6E2-2C73-4E5F-A297-66521C1EF730}"/>
    <dgm:cxn modelId="{28619C9D-2CAD-48A8-A272-2D1FE6B64070}" type="presOf" srcId="{A68AA6D9-53D3-4457-BFC4-8CDA8824CCD2}" destId="{90C89174-FAE6-4584-ADDF-3A4F2FABDBD4}" srcOrd="0" destOrd="1" presId="urn:microsoft.com/office/officeart/2005/8/layout/chevron2"/>
    <dgm:cxn modelId="{3A8C4C9E-6FDC-4518-A21C-B759BB54B63E}" type="presOf" srcId="{3BC9E79A-3F2D-4631-8551-2B0FD9382171}" destId="{90C89174-FAE6-4584-ADDF-3A4F2FABDBD4}" srcOrd="0" destOrd="3" presId="urn:microsoft.com/office/officeart/2005/8/layout/chevron2"/>
    <dgm:cxn modelId="{AD4582A2-2C30-4967-9895-E4EBB108B4EE}" type="presOf" srcId="{12BB4527-FBE4-4FFE-8F9E-E4CB7FC52342}" destId="{CBE22EC5-8130-43F3-843D-F62E55899F8E}" srcOrd="0" destOrd="0" presId="urn:microsoft.com/office/officeart/2005/8/layout/chevron2"/>
    <dgm:cxn modelId="{D4CD7EA8-6E91-4A62-AD3D-73A22A03FEBF}" srcId="{2840E332-52C4-41D0-AE21-9CBD5765995F}" destId="{0EEFAFBE-0A7D-4B88-A882-A1BB4B64FF58}" srcOrd="1" destOrd="0" parTransId="{FCF73491-7D9C-4675-8902-BF62E2012152}" sibTransId="{CF9A37AF-65E4-4EBA-B950-C2003F9AFC54}"/>
    <dgm:cxn modelId="{243397AC-9572-4897-95B4-EE670CE6C96D}" srcId="{12BB4527-FBE4-4FFE-8F9E-E4CB7FC52342}" destId="{58F41D57-AC95-4F76-81E6-42FB41CCBFED}" srcOrd="1" destOrd="0" parTransId="{CF3DEEC3-1DAF-47CE-8F34-24086B493A76}" sibTransId="{7E92D61B-7C5E-4CDD-ACFA-2EDACDF4F380}"/>
    <dgm:cxn modelId="{E1E825AE-E33A-4F96-B1C7-51A4E70EEE67}" srcId="{8A85CB66-2A12-4517-8F28-42AEB31961E9}" destId="{ADEAF0E8-B6C4-4C0D-95C9-159DE39C2D20}" srcOrd="0" destOrd="0" parTransId="{64A9CF2A-7D31-481D-B00D-445598C03142}" sibTransId="{FEC324E0-18D0-4563-998C-E9F865CF56B9}"/>
    <dgm:cxn modelId="{3F0E61B2-4BC8-4A36-9422-7BF28F6F3FEF}" type="presOf" srcId="{2840E332-52C4-41D0-AE21-9CBD5765995F}" destId="{7B1FF603-BD23-4759-923A-FAC3C1BF1984}" srcOrd="0" destOrd="0" presId="urn:microsoft.com/office/officeart/2005/8/layout/chevron2"/>
    <dgm:cxn modelId="{A63515C4-22AD-4786-A722-04F6CA99881C}" srcId="{750F4E0C-DD7C-40C2-B2C5-B146879F9E54}" destId="{12BB4527-FBE4-4FFE-8F9E-E4CB7FC52342}" srcOrd="2" destOrd="0" parTransId="{3C36E784-6B0D-4085-87AB-8A782132974E}" sibTransId="{0F36B6A9-F8C9-478D-A15F-A870F28F371C}"/>
    <dgm:cxn modelId="{B2C35ED3-CE6F-4100-9CFF-68A1A007C606}" srcId="{8A85CB66-2A12-4517-8F28-42AEB31961E9}" destId="{09636466-F26A-4814-B221-48F9DD1BA5D2}" srcOrd="1" destOrd="0" parTransId="{0ACA5BBE-24BF-44A4-957B-56EF11E417E9}" sibTransId="{D832852F-66E9-4DDC-8EA8-3AE75260E0E7}"/>
    <dgm:cxn modelId="{12A641D6-5CEC-4B74-9A64-10CBADB039EC}" type="presOf" srcId="{09636466-F26A-4814-B221-48F9DD1BA5D2}" destId="{60A3E2D3-E196-46AD-9DB2-F5D9294A3E57}" srcOrd="0" destOrd="1" presId="urn:microsoft.com/office/officeart/2005/8/layout/chevron2"/>
    <dgm:cxn modelId="{D39099E6-8441-40E4-998E-A58036CCC6B6}" type="presOf" srcId="{8A85CB66-2A12-4517-8F28-42AEB31961E9}" destId="{003F14DD-F40B-4F59-AA85-46F01CF37874}" srcOrd="0" destOrd="0" presId="urn:microsoft.com/office/officeart/2005/8/layout/chevron2"/>
    <dgm:cxn modelId="{4697A9EA-340B-4853-9DF3-16E5389E3EDA}" type="presOf" srcId="{58F41D57-AC95-4F76-81E6-42FB41CCBFED}" destId="{F87277C3-C9F4-4D07-9A18-B6F798183C62}" srcOrd="0" destOrd="1" presId="urn:microsoft.com/office/officeart/2005/8/layout/chevron2"/>
    <dgm:cxn modelId="{A352FEEC-A588-4F25-9C5A-8D3EB76DB4EB}" srcId="{750F4E0C-DD7C-40C2-B2C5-B146879F9E54}" destId="{8A85CB66-2A12-4517-8F28-42AEB31961E9}" srcOrd="3" destOrd="0" parTransId="{7C81066E-5B7D-454C-B1A6-DA63B8CEA899}" sibTransId="{45B903E7-0F1F-4691-B8F1-08E7BABBC892}"/>
    <dgm:cxn modelId="{9B13F4F4-03E7-48FA-801C-A10CCCC27BE5}" type="presOf" srcId="{DB1053C7-A89B-416E-9D5A-A812DD4E9B1A}" destId="{F87277C3-C9F4-4D07-9A18-B6F798183C62}" srcOrd="0" destOrd="0" presId="urn:microsoft.com/office/officeart/2005/8/layout/chevron2"/>
    <dgm:cxn modelId="{989CD582-FA0D-4B40-8DC2-88C3E141C548}" type="presParOf" srcId="{8879AB09-15AA-46D2-8BD7-62B4BD206507}" destId="{F7320C51-16EA-4048-80D9-691D6351FB7F}" srcOrd="0" destOrd="0" presId="urn:microsoft.com/office/officeart/2005/8/layout/chevron2"/>
    <dgm:cxn modelId="{F7C20F35-3660-4738-A1BD-2E14F01D4EE1}" type="presParOf" srcId="{F7320C51-16EA-4048-80D9-691D6351FB7F}" destId="{1AFF2931-776C-4D05-88A7-4B49EAB6D921}" srcOrd="0" destOrd="0" presId="urn:microsoft.com/office/officeart/2005/8/layout/chevron2"/>
    <dgm:cxn modelId="{FB803BD7-FB9D-437C-B3E8-CCD7C9FDF1FF}" type="presParOf" srcId="{F7320C51-16EA-4048-80D9-691D6351FB7F}" destId="{90C89174-FAE6-4584-ADDF-3A4F2FABDBD4}" srcOrd="1" destOrd="0" presId="urn:microsoft.com/office/officeart/2005/8/layout/chevron2"/>
    <dgm:cxn modelId="{E82DDC3B-62E4-4D01-8B72-AA7F79066CEC}" type="presParOf" srcId="{8879AB09-15AA-46D2-8BD7-62B4BD206507}" destId="{E2FB2F3C-CDD6-4A2E-AC6D-6C21A3CB9049}" srcOrd="1" destOrd="0" presId="urn:microsoft.com/office/officeart/2005/8/layout/chevron2"/>
    <dgm:cxn modelId="{C2EF5435-7645-4E92-BC81-17F4E2A7F144}" type="presParOf" srcId="{8879AB09-15AA-46D2-8BD7-62B4BD206507}" destId="{079C5B6B-935C-48B0-BBA4-7F9114670B0D}" srcOrd="2" destOrd="0" presId="urn:microsoft.com/office/officeart/2005/8/layout/chevron2"/>
    <dgm:cxn modelId="{7AC2C8F0-CE9A-4B15-99D3-9E48206C7DF0}" type="presParOf" srcId="{079C5B6B-935C-48B0-BBA4-7F9114670B0D}" destId="{7B1FF603-BD23-4759-923A-FAC3C1BF1984}" srcOrd="0" destOrd="0" presId="urn:microsoft.com/office/officeart/2005/8/layout/chevron2"/>
    <dgm:cxn modelId="{2CBA1BD9-7ACD-4C13-8E2B-568F19F17A69}" type="presParOf" srcId="{079C5B6B-935C-48B0-BBA4-7F9114670B0D}" destId="{6CA76EA3-DD60-446F-A44C-80A494548DE0}" srcOrd="1" destOrd="0" presId="urn:microsoft.com/office/officeart/2005/8/layout/chevron2"/>
    <dgm:cxn modelId="{72B2A859-F2FC-42F9-B890-8978EBAC66D1}" type="presParOf" srcId="{8879AB09-15AA-46D2-8BD7-62B4BD206507}" destId="{76DAE95C-4BF1-40AB-AFC5-3040CE8BFB3E}" srcOrd="3" destOrd="0" presId="urn:microsoft.com/office/officeart/2005/8/layout/chevron2"/>
    <dgm:cxn modelId="{76526078-A2DD-41BD-97EB-A628A10FF453}" type="presParOf" srcId="{8879AB09-15AA-46D2-8BD7-62B4BD206507}" destId="{DF64D125-242D-4254-9C4D-F178D85793EF}" srcOrd="4" destOrd="0" presId="urn:microsoft.com/office/officeart/2005/8/layout/chevron2"/>
    <dgm:cxn modelId="{6075F327-5BBD-4448-8C0A-431A6D55CB34}" type="presParOf" srcId="{DF64D125-242D-4254-9C4D-F178D85793EF}" destId="{CBE22EC5-8130-43F3-843D-F62E55899F8E}" srcOrd="0" destOrd="0" presId="urn:microsoft.com/office/officeart/2005/8/layout/chevron2"/>
    <dgm:cxn modelId="{208AFF67-9631-4A50-934E-C513FBF30CAC}" type="presParOf" srcId="{DF64D125-242D-4254-9C4D-F178D85793EF}" destId="{F87277C3-C9F4-4D07-9A18-B6F798183C62}" srcOrd="1" destOrd="0" presId="urn:microsoft.com/office/officeart/2005/8/layout/chevron2"/>
    <dgm:cxn modelId="{164116CC-898F-4795-B2CA-3BAF898D950D}" type="presParOf" srcId="{8879AB09-15AA-46D2-8BD7-62B4BD206507}" destId="{4A17925F-B9F5-4AEC-8A3E-6C53114F90A3}" srcOrd="5" destOrd="0" presId="urn:microsoft.com/office/officeart/2005/8/layout/chevron2"/>
    <dgm:cxn modelId="{58B2E283-686C-47DF-90BD-EB469738C677}" type="presParOf" srcId="{8879AB09-15AA-46D2-8BD7-62B4BD206507}" destId="{5A4441E3-5E2D-4924-98C9-DFC53C36C34B}" srcOrd="6" destOrd="0" presId="urn:microsoft.com/office/officeart/2005/8/layout/chevron2"/>
    <dgm:cxn modelId="{56EA116D-30DC-4498-A42C-9EA8C205FA1D}" type="presParOf" srcId="{5A4441E3-5E2D-4924-98C9-DFC53C36C34B}" destId="{003F14DD-F40B-4F59-AA85-46F01CF37874}" srcOrd="0" destOrd="0" presId="urn:microsoft.com/office/officeart/2005/8/layout/chevron2"/>
    <dgm:cxn modelId="{41BE9A08-348E-473E-8EF3-C5E967B7085D}" type="presParOf" srcId="{5A4441E3-5E2D-4924-98C9-DFC53C36C34B}" destId="{60A3E2D3-E196-46AD-9DB2-F5D9294A3E5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1EC930-C291-4078-AE9B-9864924C2EF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5BF0B2A4-06A2-455A-BA48-C763C5CF084D}">
      <dgm:prSet phldrT="[Text]" custT="1"/>
      <dgm:spPr/>
      <dgm:t>
        <a:bodyPr/>
        <a:lstStyle/>
        <a:p>
          <a:r>
            <a:rPr lang="en-IN" sz="1400">
              <a:latin typeface="+mj-lt"/>
              <a:cs typeface="Times New Roman" panose="02020603050405020304" pitchFamily="18" charset="0"/>
            </a:rPr>
            <a:t>Literature review, finalizing sensor selection</a:t>
          </a:r>
        </a:p>
        <a:p>
          <a:r>
            <a:rPr lang="en-IN" sz="1400">
              <a:latin typeface="+mj-lt"/>
              <a:cs typeface="Times New Roman" panose="02020603050405020304" pitchFamily="18" charset="0"/>
            </a:rPr>
            <a:t>Weeks 1-2</a:t>
          </a:r>
          <a:r>
            <a:rPr lang="en-IN" sz="900"/>
            <a:t>
</a:t>
          </a:r>
        </a:p>
      </dgm:t>
    </dgm:pt>
    <dgm:pt modelId="{DCE1DFAE-FA44-4043-ACEB-9D72A5523272}" type="parTrans" cxnId="{C23C031F-1890-429B-8A66-558AAB5F8591}">
      <dgm:prSet/>
      <dgm:spPr/>
      <dgm:t>
        <a:bodyPr/>
        <a:lstStyle/>
        <a:p>
          <a:endParaRPr lang="en-IN"/>
        </a:p>
      </dgm:t>
    </dgm:pt>
    <dgm:pt modelId="{4D7A6491-1F79-4366-942F-628F99C69CF6}" type="sibTrans" cxnId="{C23C031F-1890-429B-8A66-558AAB5F8591}">
      <dgm:prSet/>
      <dgm:spPr/>
      <dgm:t>
        <a:bodyPr/>
        <a:lstStyle/>
        <a:p>
          <a:endParaRPr lang="en-IN"/>
        </a:p>
      </dgm:t>
    </dgm:pt>
    <dgm:pt modelId="{2622AA9A-0440-4B60-A2B1-7729F38AF587}">
      <dgm:prSet phldrT="[Text]"/>
      <dgm:spPr/>
      <dgm:t>
        <a:bodyPr/>
        <a:lstStyle/>
        <a:p>
          <a:r>
            <a:rPr lang="en-IN"/>
            <a:t>Hardware setup &amp; sensor calibration</a:t>
          </a:r>
        </a:p>
        <a:p>
          <a:r>
            <a:rPr lang="en-IN"/>
            <a:t>Weeks 3-4</a:t>
          </a:r>
        </a:p>
      </dgm:t>
    </dgm:pt>
    <dgm:pt modelId="{D0F2A5BB-0987-4DD6-89D2-EF1CC2CD4D47}" type="parTrans" cxnId="{07765EF5-B04F-42AD-9529-A0B777148041}">
      <dgm:prSet/>
      <dgm:spPr/>
      <dgm:t>
        <a:bodyPr/>
        <a:lstStyle/>
        <a:p>
          <a:endParaRPr lang="en-IN"/>
        </a:p>
      </dgm:t>
    </dgm:pt>
    <dgm:pt modelId="{C9E1FE11-5DA0-4C7A-940B-36B2BB364D76}" type="sibTrans" cxnId="{07765EF5-B04F-42AD-9529-A0B777148041}">
      <dgm:prSet/>
      <dgm:spPr/>
      <dgm:t>
        <a:bodyPr/>
        <a:lstStyle/>
        <a:p>
          <a:endParaRPr lang="en-IN"/>
        </a:p>
      </dgm:t>
    </dgm:pt>
    <dgm:pt modelId="{67B583D8-DB2E-4BFA-A35D-D2A6E5571F4D}">
      <dgm:prSet/>
      <dgm:spPr/>
      <dgm:t>
        <a:bodyPr/>
        <a:lstStyle/>
        <a:p>
          <a:endParaRPr lang="en-IN"/>
        </a:p>
        <a:p>
          <a:r>
            <a:rPr lang="en-IN"/>
            <a:t>Integration of CNN model with Raspberry Pi</a:t>
          </a:r>
        </a:p>
        <a:p>
          <a:r>
            <a:rPr lang="en-IN"/>
            <a:t>Weeks 9-10</a:t>
          </a:r>
        </a:p>
        <a:p>
          <a:endParaRPr lang="en-IN"/>
        </a:p>
      </dgm:t>
    </dgm:pt>
    <dgm:pt modelId="{EE3F128E-2B61-4907-B9C9-6F78A9FCEA80}" type="parTrans" cxnId="{6A8AD36A-4D5C-496F-A9A7-260E305F5DDD}">
      <dgm:prSet/>
      <dgm:spPr/>
      <dgm:t>
        <a:bodyPr/>
        <a:lstStyle/>
        <a:p>
          <a:endParaRPr lang="en-IN"/>
        </a:p>
      </dgm:t>
    </dgm:pt>
    <dgm:pt modelId="{C9233349-6C87-4BEC-B37D-964909D77AFB}" type="sibTrans" cxnId="{6A8AD36A-4D5C-496F-A9A7-260E305F5DDD}">
      <dgm:prSet/>
      <dgm:spPr/>
      <dgm:t>
        <a:bodyPr/>
        <a:lstStyle/>
        <a:p>
          <a:endParaRPr lang="en-IN"/>
        </a:p>
      </dgm:t>
    </dgm:pt>
    <dgm:pt modelId="{A10D209C-E53B-4BBB-A361-73C688210DDB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Model training &amp; optimization</a:t>
          </a:r>
        </a:p>
        <a:p>
          <a:r>
            <a:rPr lang="en-IN" sz="1600">
              <a:latin typeface="Times New Roman" panose="02020603050405020304" pitchFamily="18" charset="0"/>
              <a:cs typeface="Times New Roman" panose="02020603050405020304" pitchFamily="18" charset="0"/>
            </a:rPr>
            <a:t>Weeks 7-8</a:t>
          </a:r>
        </a:p>
      </dgm:t>
    </dgm:pt>
    <dgm:pt modelId="{07684BFC-D015-45EF-B4C8-08FD0CDE682E}" type="parTrans" cxnId="{FFDA2F23-AC3F-4CBF-9C97-AF24828BA1B8}">
      <dgm:prSet/>
      <dgm:spPr/>
      <dgm:t>
        <a:bodyPr/>
        <a:lstStyle/>
        <a:p>
          <a:endParaRPr lang="en-IN"/>
        </a:p>
      </dgm:t>
    </dgm:pt>
    <dgm:pt modelId="{001898B0-D70B-4FA5-977F-31E6BEBE1035}" type="sibTrans" cxnId="{FFDA2F23-AC3F-4CBF-9C97-AF24828BA1B8}">
      <dgm:prSet/>
      <dgm:spPr/>
      <dgm:t>
        <a:bodyPr/>
        <a:lstStyle/>
        <a:p>
          <a:endParaRPr lang="en-IN"/>
        </a:p>
      </dgm:t>
    </dgm:pt>
    <dgm:pt modelId="{19644C2C-8B2A-418E-ABAB-7AA1379B85ED}">
      <dgm:prSet/>
      <dgm:spPr/>
      <dgm:t>
        <a:bodyPr/>
        <a:lstStyle/>
        <a:p>
          <a:endParaRPr lang="en-US"/>
        </a:p>
      </dgm:t>
    </dgm:pt>
    <dgm:pt modelId="{3900FE45-8956-4CEB-9BD6-21304A4FA981}" type="parTrans" cxnId="{710F5B0A-802D-4E5E-8F8E-3EA5BED0E455}">
      <dgm:prSet/>
      <dgm:spPr/>
      <dgm:t>
        <a:bodyPr/>
        <a:lstStyle/>
        <a:p>
          <a:endParaRPr lang="en-IN"/>
        </a:p>
      </dgm:t>
    </dgm:pt>
    <dgm:pt modelId="{1C8D9B4A-8304-44DF-B671-1D036666B7A2}" type="sibTrans" cxnId="{710F5B0A-802D-4E5E-8F8E-3EA5BED0E455}">
      <dgm:prSet/>
      <dgm:spPr/>
      <dgm:t>
        <a:bodyPr/>
        <a:lstStyle/>
        <a:p>
          <a:endParaRPr lang="en-IN"/>
        </a:p>
      </dgm:t>
    </dgm:pt>
    <dgm:pt modelId="{778E9910-E8AF-4CE2-ADF4-878FB58CF49B}">
      <dgm:prSet phldrT="[Text]"/>
      <dgm:spPr/>
      <dgm:t>
        <a:bodyPr/>
        <a:lstStyle/>
        <a:p>
          <a:endParaRPr lang="en-IN"/>
        </a:p>
        <a:p>
          <a:r>
            <a:rPr lang="en-IN"/>
            <a:t>Data collection &amp; preprocessing</a:t>
          </a:r>
        </a:p>
        <a:p>
          <a:r>
            <a:rPr lang="en-IN"/>
            <a:t>Weeks 5-6</a:t>
          </a:r>
        </a:p>
      </dgm:t>
    </dgm:pt>
    <dgm:pt modelId="{818BC06F-BE02-4851-98EC-5757353732BB}" type="sibTrans" cxnId="{44BBD490-2C1C-40D4-9A1E-1A4F069C9B1A}">
      <dgm:prSet/>
      <dgm:spPr/>
      <dgm:t>
        <a:bodyPr/>
        <a:lstStyle/>
        <a:p>
          <a:endParaRPr lang="en-IN"/>
        </a:p>
      </dgm:t>
    </dgm:pt>
    <dgm:pt modelId="{F2CB6765-2ADB-478C-9D9D-55CE8D242935}" type="parTrans" cxnId="{44BBD490-2C1C-40D4-9A1E-1A4F069C9B1A}">
      <dgm:prSet/>
      <dgm:spPr/>
      <dgm:t>
        <a:bodyPr/>
        <a:lstStyle/>
        <a:p>
          <a:endParaRPr lang="en-IN"/>
        </a:p>
      </dgm:t>
    </dgm:pt>
    <dgm:pt modelId="{227720BF-76D8-4105-A017-460888F957CE}" type="pres">
      <dgm:prSet presAssocID="{C01EC930-C291-4078-AE9B-9864924C2EFE}" presName="arrowDiagram" presStyleCnt="0">
        <dgm:presLayoutVars>
          <dgm:chMax val="5"/>
          <dgm:dir/>
          <dgm:resizeHandles val="exact"/>
        </dgm:presLayoutVars>
      </dgm:prSet>
      <dgm:spPr/>
    </dgm:pt>
    <dgm:pt modelId="{6FFBCA9F-79DD-4ADB-A8B5-96C1D53421EC}" type="pres">
      <dgm:prSet presAssocID="{C01EC930-C291-4078-AE9B-9864924C2EFE}" presName="arrow" presStyleLbl="bgShp" presStyleIdx="0" presStyleCnt="1" custScaleX="119344" custLinFactNeighborX="-9362" custLinFactNeighborY="565"/>
      <dgm:spPr/>
    </dgm:pt>
    <dgm:pt modelId="{20EB30F3-23E8-44E7-94CB-BA7A798D8AE5}" type="pres">
      <dgm:prSet presAssocID="{C01EC930-C291-4078-AE9B-9864924C2EFE}" presName="arrowDiagram5" presStyleCnt="0"/>
      <dgm:spPr/>
    </dgm:pt>
    <dgm:pt modelId="{83886A30-2D6A-4DD1-9555-C944996D8818}" type="pres">
      <dgm:prSet presAssocID="{5BF0B2A4-06A2-455A-BA48-C763C5CF084D}" presName="bullet5a" presStyleLbl="node1" presStyleIdx="0" presStyleCnt="5" custLinFactX="-244386" custLinFactNeighborX="-300000" custLinFactNeighborY="-63757"/>
      <dgm:spPr/>
    </dgm:pt>
    <dgm:pt modelId="{D37B451C-60B6-40F0-9504-B90654BE0646}" type="pres">
      <dgm:prSet presAssocID="{5BF0B2A4-06A2-455A-BA48-C763C5CF084D}" presName="textBox5a" presStyleLbl="revTx" presStyleIdx="0" presStyleCnt="5" custScaleX="178545" custLinFactNeighborX="-66303" custLinFactNeighborY="5309">
        <dgm:presLayoutVars>
          <dgm:bulletEnabled val="1"/>
        </dgm:presLayoutVars>
      </dgm:prSet>
      <dgm:spPr/>
    </dgm:pt>
    <dgm:pt modelId="{9F7AF2BE-8850-408B-B4A9-0BBE1F5A3E90}" type="pres">
      <dgm:prSet presAssocID="{2622AA9A-0440-4B60-A2B1-7729F38AF587}" presName="bullet5b" presStyleLbl="node1" presStyleIdx="1" presStyleCnt="5" custLinFactX="-100000" custLinFactNeighborX="-106801" custLinFactNeighborY="-12533"/>
      <dgm:spPr/>
    </dgm:pt>
    <dgm:pt modelId="{548B457C-5D36-46A3-9EB0-F0AC9D2F2BC8}" type="pres">
      <dgm:prSet presAssocID="{2622AA9A-0440-4B60-A2B1-7729F38AF587}" presName="textBox5b" presStyleLbl="revTx" presStyleIdx="1" presStyleCnt="5" custLinFactNeighborX="-29899" custLinFactNeighborY="3446">
        <dgm:presLayoutVars>
          <dgm:bulletEnabled val="1"/>
        </dgm:presLayoutVars>
      </dgm:prSet>
      <dgm:spPr/>
    </dgm:pt>
    <dgm:pt modelId="{FF4F35AA-6424-40AB-8DF4-CDDD26EFF0A5}" type="pres">
      <dgm:prSet presAssocID="{778E9910-E8AF-4CE2-ADF4-878FB58CF49B}" presName="bullet5c" presStyleLbl="node1" presStyleIdx="2" presStyleCnt="5"/>
      <dgm:spPr/>
    </dgm:pt>
    <dgm:pt modelId="{A94AD972-6C99-475C-8E18-5F56599EE3FA}" type="pres">
      <dgm:prSet presAssocID="{778E9910-E8AF-4CE2-ADF4-878FB58CF49B}" presName="textBox5c" presStyleLbl="revTx" presStyleIdx="2" presStyleCnt="5" custLinFactNeighborX="-6429" custLinFactNeighborY="32114">
        <dgm:presLayoutVars>
          <dgm:bulletEnabled val="1"/>
        </dgm:presLayoutVars>
      </dgm:prSet>
      <dgm:spPr/>
    </dgm:pt>
    <dgm:pt modelId="{C75EAB84-804C-4B13-8CF8-EA1076198823}" type="pres">
      <dgm:prSet presAssocID="{A10D209C-E53B-4BBB-A361-73C688210DDB}" presName="bullet5d" presStyleLbl="node1" presStyleIdx="3" presStyleCnt="5"/>
      <dgm:spPr/>
    </dgm:pt>
    <dgm:pt modelId="{DF96905F-0EAD-4E9B-A354-F122DB330CDA}" type="pres">
      <dgm:prSet presAssocID="{A10D209C-E53B-4BBB-A361-73C688210DDB}" presName="textBox5d" presStyleLbl="revTx" presStyleIdx="3" presStyleCnt="5" custAng="10800000" custFlipVert="1" custScaleX="112458" custScaleY="67806" custLinFactNeighborX="-9024" custLinFactNeighborY="-9159">
        <dgm:presLayoutVars>
          <dgm:bulletEnabled val="1"/>
        </dgm:presLayoutVars>
      </dgm:prSet>
      <dgm:spPr/>
    </dgm:pt>
    <dgm:pt modelId="{CF3C609E-13E1-4FC2-88B7-2C53E4268F83}" type="pres">
      <dgm:prSet presAssocID="{67B583D8-DB2E-4BFA-A35D-D2A6E5571F4D}" presName="bullet5e" presStyleLbl="node1" presStyleIdx="4" presStyleCnt="5"/>
      <dgm:spPr/>
    </dgm:pt>
    <dgm:pt modelId="{EA50F49F-C200-4C6D-9688-64C6FBB757FA}" type="pres">
      <dgm:prSet presAssocID="{67B583D8-DB2E-4BFA-A35D-D2A6E5571F4D}" presName="textBox5e" presStyleLbl="revTx" presStyleIdx="4" presStyleCnt="5">
        <dgm:presLayoutVars>
          <dgm:bulletEnabled val="1"/>
        </dgm:presLayoutVars>
      </dgm:prSet>
      <dgm:spPr/>
    </dgm:pt>
  </dgm:ptLst>
  <dgm:cxnLst>
    <dgm:cxn modelId="{710F5B0A-802D-4E5E-8F8E-3EA5BED0E455}" srcId="{C01EC930-C291-4078-AE9B-9864924C2EFE}" destId="{19644C2C-8B2A-418E-ABAB-7AA1379B85ED}" srcOrd="5" destOrd="0" parTransId="{3900FE45-8956-4CEB-9BD6-21304A4FA981}" sibTransId="{1C8D9B4A-8304-44DF-B671-1D036666B7A2}"/>
    <dgm:cxn modelId="{C23C031F-1890-429B-8A66-558AAB5F8591}" srcId="{C01EC930-C291-4078-AE9B-9864924C2EFE}" destId="{5BF0B2A4-06A2-455A-BA48-C763C5CF084D}" srcOrd="0" destOrd="0" parTransId="{DCE1DFAE-FA44-4043-ACEB-9D72A5523272}" sibTransId="{4D7A6491-1F79-4366-942F-628F99C69CF6}"/>
    <dgm:cxn modelId="{FFDA2F23-AC3F-4CBF-9C97-AF24828BA1B8}" srcId="{C01EC930-C291-4078-AE9B-9864924C2EFE}" destId="{A10D209C-E53B-4BBB-A361-73C688210DDB}" srcOrd="3" destOrd="0" parTransId="{07684BFC-D015-45EF-B4C8-08FD0CDE682E}" sibTransId="{001898B0-D70B-4FA5-977F-31E6BEBE1035}"/>
    <dgm:cxn modelId="{C23E402F-DC8D-4EAB-8C25-6EDFD853EB11}" type="presOf" srcId="{C01EC930-C291-4078-AE9B-9864924C2EFE}" destId="{227720BF-76D8-4105-A017-460888F957CE}" srcOrd="0" destOrd="0" presId="urn:microsoft.com/office/officeart/2005/8/layout/arrow2"/>
    <dgm:cxn modelId="{1EBF0E48-1300-4EDF-863C-C0E149541AF0}" type="presOf" srcId="{2622AA9A-0440-4B60-A2B1-7729F38AF587}" destId="{548B457C-5D36-46A3-9EB0-F0AC9D2F2BC8}" srcOrd="0" destOrd="0" presId="urn:microsoft.com/office/officeart/2005/8/layout/arrow2"/>
    <dgm:cxn modelId="{6A8AD36A-4D5C-496F-A9A7-260E305F5DDD}" srcId="{C01EC930-C291-4078-AE9B-9864924C2EFE}" destId="{67B583D8-DB2E-4BFA-A35D-D2A6E5571F4D}" srcOrd="4" destOrd="0" parTransId="{EE3F128E-2B61-4907-B9C9-6F78A9FCEA80}" sibTransId="{C9233349-6C87-4BEC-B37D-964909D77AFB}"/>
    <dgm:cxn modelId="{98E5B86D-3C23-4A59-A1B3-B6A382C53997}" type="presOf" srcId="{67B583D8-DB2E-4BFA-A35D-D2A6E5571F4D}" destId="{EA50F49F-C200-4C6D-9688-64C6FBB757FA}" srcOrd="0" destOrd="0" presId="urn:microsoft.com/office/officeart/2005/8/layout/arrow2"/>
    <dgm:cxn modelId="{1037A650-80D0-4A80-8D49-D5A77C86E23C}" type="presOf" srcId="{778E9910-E8AF-4CE2-ADF4-878FB58CF49B}" destId="{A94AD972-6C99-475C-8E18-5F56599EE3FA}" srcOrd="0" destOrd="0" presId="urn:microsoft.com/office/officeart/2005/8/layout/arrow2"/>
    <dgm:cxn modelId="{44BBD490-2C1C-40D4-9A1E-1A4F069C9B1A}" srcId="{C01EC930-C291-4078-AE9B-9864924C2EFE}" destId="{778E9910-E8AF-4CE2-ADF4-878FB58CF49B}" srcOrd="2" destOrd="0" parTransId="{F2CB6765-2ADB-478C-9D9D-55CE8D242935}" sibTransId="{818BC06F-BE02-4851-98EC-5757353732BB}"/>
    <dgm:cxn modelId="{B69431AD-4D42-4E29-B477-34B9F64DCC22}" type="presOf" srcId="{5BF0B2A4-06A2-455A-BA48-C763C5CF084D}" destId="{D37B451C-60B6-40F0-9504-B90654BE0646}" srcOrd="0" destOrd="0" presId="urn:microsoft.com/office/officeart/2005/8/layout/arrow2"/>
    <dgm:cxn modelId="{DC8975E4-A711-4814-9947-5D4ADE6647E9}" type="presOf" srcId="{A10D209C-E53B-4BBB-A361-73C688210DDB}" destId="{DF96905F-0EAD-4E9B-A354-F122DB330CDA}" srcOrd="0" destOrd="0" presId="urn:microsoft.com/office/officeart/2005/8/layout/arrow2"/>
    <dgm:cxn modelId="{07765EF5-B04F-42AD-9529-A0B777148041}" srcId="{C01EC930-C291-4078-AE9B-9864924C2EFE}" destId="{2622AA9A-0440-4B60-A2B1-7729F38AF587}" srcOrd="1" destOrd="0" parTransId="{D0F2A5BB-0987-4DD6-89D2-EF1CC2CD4D47}" sibTransId="{C9E1FE11-5DA0-4C7A-940B-36B2BB364D76}"/>
    <dgm:cxn modelId="{13D336FC-6680-4210-A304-C569FAA80563}" type="presParOf" srcId="{227720BF-76D8-4105-A017-460888F957CE}" destId="{6FFBCA9F-79DD-4ADB-A8B5-96C1D53421EC}" srcOrd="0" destOrd="0" presId="urn:microsoft.com/office/officeart/2005/8/layout/arrow2"/>
    <dgm:cxn modelId="{B476B0F6-AC50-4ACF-BEC9-4E3EF4AF251A}" type="presParOf" srcId="{227720BF-76D8-4105-A017-460888F957CE}" destId="{20EB30F3-23E8-44E7-94CB-BA7A798D8AE5}" srcOrd="1" destOrd="0" presId="urn:microsoft.com/office/officeart/2005/8/layout/arrow2"/>
    <dgm:cxn modelId="{DE6999E0-1A1D-48C8-BD67-BACF34594909}" type="presParOf" srcId="{20EB30F3-23E8-44E7-94CB-BA7A798D8AE5}" destId="{83886A30-2D6A-4DD1-9555-C944996D8818}" srcOrd="0" destOrd="0" presId="urn:microsoft.com/office/officeart/2005/8/layout/arrow2"/>
    <dgm:cxn modelId="{EDB55E45-3CA5-46D5-BAED-B22A3C99B96F}" type="presParOf" srcId="{20EB30F3-23E8-44E7-94CB-BA7A798D8AE5}" destId="{D37B451C-60B6-40F0-9504-B90654BE0646}" srcOrd="1" destOrd="0" presId="urn:microsoft.com/office/officeart/2005/8/layout/arrow2"/>
    <dgm:cxn modelId="{189A33ED-F20F-4D6B-856D-992880ABE110}" type="presParOf" srcId="{20EB30F3-23E8-44E7-94CB-BA7A798D8AE5}" destId="{9F7AF2BE-8850-408B-B4A9-0BBE1F5A3E90}" srcOrd="2" destOrd="0" presId="urn:microsoft.com/office/officeart/2005/8/layout/arrow2"/>
    <dgm:cxn modelId="{70718300-7B00-4F62-A259-3FB9441F7296}" type="presParOf" srcId="{20EB30F3-23E8-44E7-94CB-BA7A798D8AE5}" destId="{548B457C-5D36-46A3-9EB0-F0AC9D2F2BC8}" srcOrd="3" destOrd="0" presId="urn:microsoft.com/office/officeart/2005/8/layout/arrow2"/>
    <dgm:cxn modelId="{25FE6FAB-E7E9-464D-849D-A2CDB9CFC566}" type="presParOf" srcId="{20EB30F3-23E8-44E7-94CB-BA7A798D8AE5}" destId="{FF4F35AA-6424-40AB-8DF4-CDDD26EFF0A5}" srcOrd="4" destOrd="0" presId="urn:microsoft.com/office/officeart/2005/8/layout/arrow2"/>
    <dgm:cxn modelId="{ADFFC36D-4AC6-4B3B-9DBC-DE10B38AF62B}" type="presParOf" srcId="{20EB30F3-23E8-44E7-94CB-BA7A798D8AE5}" destId="{A94AD972-6C99-475C-8E18-5F56599EE3FA}" srcOrd="5" destOrd="0" presId="urn:microsoft.com/office/officeart/2005/8/layout/arrow2"/>
    <dgm:cxn modelId="{E1C0E8F3-025E-4523-B7D5-93387504675B}" type="presParOf" srcId="{20EB30F3-23E8-44E7-94CB-BA7A798D8AE5}" destId="{C75EAB84-804C-4B13-8CF8-EA1076198823}" srcOrd="6" destOrd="0" presId="urn:microsoft.com/office/officeart/2005/8/layout/arrow2"/>
    <dgm:cxn modelId="{F0C423FA-901C-4FB7-95A6-84019266F1FF}" type="presParOf" srcId="{20EB30F3-23E8-44E7-94CB-BA7A798D8AE5}" destId="{DF96905F-0EAD-4E9B-A354-F122DB330CDA}" srcOrd="7" destOrd="0" presId="urn:microsoft.com/office/officeart/2005/8/layout/arrow2"/>
    <dgm:cxn modelId="{8D93278D-F2A3-44E9-B392-8B20D10659EF}" type="presParOf" srcId="{20EB30F3-23E8-44E7-94CB-BA7A798D8AE5}" destId="{CF3C609E-13E1-4FC2-88B7-2C53E4268F83}" srcOrd="8" destOrd="0" presId="urn:microsoft.com/office/officeart/2005/8/layout/arrow2"/>
    <dgm:cxn modelId="{C75E37D6-6E60-4FC6-AEC5-319E20B23365}" type="presParOf" srcId="{20EB30F3-23E8-44E7-94CB-BA7A798D8AE5}" destId="{EA50F49F-C200-4C6D-9688-64C6FBB757FA}" srcOrd="9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F2931-776C-4D05-88A7-4B49EAB6D921}">
      <dsp:nvSpPr>
        <dsp:cNvPr id="0" name=""/>
        <dsp:cNvSpPr/>
      </dsp:nvSpPr>
      <dsp:spPr>
        <a:xfrm rot="5400000">
          <a:off x="-168903" y="171488"/>
          <a:ext cx="1126024" cy="78821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Data input and Preprocessing</a:t>
          </a:r>
          <a:endParaRPr lang="en-IN" sz="105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96694"/>
        <a:ext cx="788217" cy="337807"/>
      </dsp:txXfrm>
    </dsp:sp>
    <dsp:sp modelId="{90C89174-FAE6-4584-ADDF-3A4F2FABDBD4}">
      <dsp:nvSpPr>
        <dsp:cNvPr id="0" name=""/>
        <dsp:cNvSpPr/>
      </dsp:nvSpPr>
      <dsp:spPr>
        <a:xfrm rot="5400000">
          <a:off x="3075958" y="-2285156"/>
          <a:ext cx="732300" cy="530778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Load dataset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Handle Missing Values: Apply KNN imputation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b="0" kern="1200">
              <a:latin typeface="Times New Roman" panose="02020603050405020304" pitchFamily="18" charset="0"/>
              <a:cs typeface="Times New Roman" panose="02020603050405020304" pitchFamily="18" charset="0"/>
            </a:rPr>
            <a:t>Normalize Data: Apply Min-Max Scaling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SMOTE used for handling imbalance datasets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217" y="38333"/>
        <a:ext cx="5272034" cy="660804"/>
      </dsp:txXfrm>
    </dsp:sp>
    <dsp:sp modelId="{7B1FF603-BD23-4759-923A-FAC3C1BF1984}">
      <dsp:nvSpPr>
        <dsp:cNvPr id="0" name=""/>
        <dsp:cNvSpPr/>
      </dsp:nvSpPr>
      <dsp:spPr>
        <a:xfrm rot="5400000">
          <a:off x="-168903" y="1149090"/>
          <a:ext cx="1126024" cy="78821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Model  Training</a:t>
          </a:r>
          <a:endParaRPr lang="en-IN" sz="105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1374296"/>
        <a:ext cx="788217" cy="337807"/>
      </dsp:txXfrm>
    </dsp:sp>
    <dsp:sp modelId="{6CA76EA3-DD60-446F-A44C-80A494548DE0}">
      <dsp:nvSpPr>
        <dsp:cNvPr id="0" name=""/>
        <dsp:cNvSpPr/>
      </dsp:nvSpPr>
      <dsp:spPr>
        <a:xfrm rot="5400000">
          <a:off x="3076150" y="-1307746"/>
          <a:ext cx="731915" cy="530778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Design the Architecture (Conv1D, MaxPoooling1D, Dense, Dropout layers)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Adam is used for compiler, Loss Function (Binary cross-entropy)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Optimize (EarlyStopping and ReduceLROnPlateau)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217" y="1015916"/>
        <a:ext cx="5272053" cy="660457"/>
      </dsp:txXfrm>
    </dsp:sp>
    <dsp:sp modelId="{CBE22EC5-8130-43F3-843D-F62E55899F8E}">
      <dsp:nvSpPr>
        <dsp:cNvPr id="0" name=""/>
        <dsp:cNvSpPr/>
      </dsp:nvSpPr>
      <dsp:spPr>
        <a:xfrm rot="5400000">
          <a:off x="-168903" y="2126692"/>
          <a:ext cx="1126024" cy="78821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  <a:endParaRPr lang="en-IN" sz="105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351898"/>
        <a:ext cx="788217" cy="337807"/>
      </dsp:txXfrm>
    </dsp:sp>
    <dsp:sp modelId="{F87277C3-C9F4-4D07-9A18-B6F798183C62}">
      <dsp:nvSpPr>
        <dsp:cNvPr id="0" name=""/>
        <dsp:cNvSpPr/>
      </dsp:nvSpPr>
      <dsp:spPr>
        <a:xfrm rot="5400000">
          <a:off x="3076150" y="-330144"/>
          <a:ext cx="731915" cy="530778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Accuracy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Visualize loss and Accuracy curves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Display final Accuracy</a:t>
          </a:r>
          <a:endParaRPr lang="en-IN" sz="1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217" y="1993518"/>
        <a:ext cx="5272053" cy="660457"/>
      </dsp:txXfrm>
    </dsp:sp>
    <dsp:sp modelId="{003F14DD-F40B-4F59-AA85-46F01CF37874}">
      <dsp:nvSpPr>
        <dsp:cNvPr id="0" name=""/>
        <dsp:cNvSpPr/>
      </dsp:nvSpPr>
      <dsp:spPr>
        <a:xfrm rot="5400000">
          <a:off x="-168903" y="3104294"/>
          <a:ext cx="1126024" cy="788217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Times New Roman" panose="02020603050405020304" pitchFamily="18" charset="0"/>
              <a:cs typeface="Times New Roman" panose="02020603050405020304" pitchFamily="18" charset="0"/>
            </a:rPr>
            <a:t>Visualization</a:t>
          </a:r>
          <a:endParaRPr lang="en-IN" sz="105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3329500"/>
        <a:ext cx="788217" cy="337807"/>
      </dsp:txXfrm>
    </dsp:sp>
    <dsp:sp modelId="{60A3E2D3-E196-46AD-9DB2-F5D9294A3E57}">
      <dsp:nvSpPr>
        <dsp:cNvPr id="0" name=""/>
        <dsp:cNvSpPr/>
      </dsp:nvSpPr>
      <dsp:spPr>
        <a:xfrm rot="5400000">
          <a:off x="3076150" y="647457"/>
          <a:ext cx="731915" cy="5307782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Learning Rate curve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 Loss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Training and Validation Accuracy</a:t>
          </a:r>
          <a:endParaRPr lang="en-IN" sz="12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788217" y="2971120"/>
        <a:ext cx="5272053" cy="660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BCA9F-79DD-4ADB-A8B5-96C1D53421EC}">
      <dsp:nvSpPr>
        <dsp:cNvPr id="0" name=""/>
        <dsp:cNvSpPr/>
      </dsp:nvSpPr>
      <dsp:spPr>
        <a:xfrm>
          <a:off x="0" y="0"/>
          <a:ext cx="7938403" cy="415731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86A30-2D6A-4DD1-9555-C944996D8818}">
      <dsp:nvSpPr>
        <dsp:cNvPr id="0" name=""/>
        <dsp:cNvSpPr/>
      </dsp:nvSpPr>
      <dsp:spPr>
        <a:xfrm>
          <a:off x="1017214" y="2993835"/>
          <a:ext cx="152989" cy="1529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B451C-60B6-40F0-9504-B90654BE0646}">
      <dsp:nvSpPr>
        <dsp:cNvPr id="0" name=""/>
        <dsp:cNvSpPr/>
      </dsp:nvSpPr>
      <dsp:spPr>
        <a:xfrm>
          <a:off x="1006603" y="3167871"/>
          <a:ext cx="1555792" cy="98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066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+mj-lt"/>
              <a:cs typeface="Times New Roman" panose="02020603050405020304" pitchFamily="18" charset="0"/>
            </a:rPr>
            <a:t>Literature review, finalizing sensor selection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+mj-lt"/>
              <a:cs typeface="Times New Roman" panose="02020603050405020304" pitchFamily="18" charset="0"/>
            </a:rPr>
            <a:t>Weeks 1-2</a:t>
          </a:r>
          <a:r>
            <a:rPr lang="en-IN" sz="900" kern="1200"/>
            <a:t>
</a:t>
          </a:r>
        </a:p>
      </dsp:txBody>
      <dsp:txXfrm>
        <a:off x="1006603" y="3167871"/>
        <a:ext cx="1555792" cy="989440"/>
      </dsp:txXfrm>
    </dsp:sp>
    <dsp:sp modelId="{9F7AF2BE-8850-408B-B4A9-0BBE1F5A3E90}">
      <dsp:nvSpPr>
        <dsp:cNvPr id="0" name=""/>
        <dsp:cNvSpPr/>
      </dsp:nvSpPr>
      <dsp:spPr>
        <a:xfrm>
          <a:off x="2182993" y="2265656"/>
          <a:ext cx="239461" cy="239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8B457C-5D36-46A3-9EB0-F0AC9D2F2BC8}">
      <dsp:nvSpPr>
        <dsp:cNvPr id="0" name=""/>
        <dsp:cNvSpPr/>
      </dsp:nvSpPr>
      <dsp:spPr>
        <a:xfrm>
          <a:off x="2467793" y="2415398"/>
          <a:ext cx="1104182" cy="1741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886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Hardware setup &amp; sensor calibration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Weeks 3-4</a:t>
          </a:r>
        </a:p>
      </dsp:txBody>
      <dsp:txXfrm>
        <a:off x="2467793" y="2415398"/>
        <a:ext cx="1104182" cy="1741913"/>
      </dsp:txXfrm>
    </dsp:sp>
    <dsp:sp modelId="{FF4F35AA-6424-40AB-8DF4-CDDD26EFF0A5}">
      <dsp:nvSpPr>
        <dsp:cNvPr id="0" name=""/>
        <dsp:cNvSpPr/>
      </dsp:nvSpPr>
      <dsp:spPr>
        <a:xfrm>
          <a:off x="3742473" y="1661261"/>
          <a:ext cx="319281" cy="3192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AD972-6C99-475C-8E18-5F56599EE3FA}">
      <dsp:nvSpPr>
        <dsp:cNvPr id="0" name=""/>
        <dsp:cNvSpPr/>
      </dsp:nvSpPr>
      <dsp:spPr>
        <a:xfrm>
          <a:off x="3819580" y="1820902"/>
          <a:ext cx="1283777" cy="2336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181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Data collection &amp; preprocessing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Weeks 5-6</a:t>
          </a:r>
        </a:p>
      </dsp:txBody>
      <dsp:txXfrm>
        <a:off x="3819580" y="1820902"/>
        <a:ext cx="1283777" cy="2336409"/>
      </dsp:txXfrm>
    </dsp:sp>
    <dsp:sp modelId="{C75EAB84-804C-4B13-8CF8-EA1076198823}">
      <dsp:nvSpPr>
        <dsp:cNvPr id="0" name=""/>
        <dsp:cNvSpPr/>
      </dsp:nvSpPr>
      <dsp:spPr>
        <a:xfrm>
          <a:off x="4979689" y="1165710"/>
          <a:ext cx="412405" cy="4124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905F-0EAD-4E9B-A354-F122DB330CDA}">
      <dsp:nvSpPr>
        <dsp:cNvPr id="0" name=""/>
        <dsp:cNvSpPr/>
      </dsp:nvSpPr>
      <dsp:spPr>
        <a:xfrm rot="10800000" flipV="1">
          <a:off x="4982975" y="1565163"/>
          <a:ext cx="1496073" cy="1888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525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training &amp; optimization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Weeks 7-8</a:t>
          </a:r>
        </a:p>
      </dsp:txBody>
      <dsp:txXfrm rot="-10800000">
        <a:off x="4982975" y="1565163"/>
        <a:ext cx="1496073" cy="1888667"/>
      </dsp:txXfrm>
    </dsp:sp>
    <dsp:sp modelId="{CF3C609E-13E1-4FC2-88B7-2C53E4268F83}">
      <dsp:nvSpPr>
        <dsp:cNvPr id="0" name=""/>
        <dsp:cNvSpPr/>
      </dsp:nvSpPr>
      <dsp:spPr>
        <a:xfrm>
          <a:off x="6253490" y="834788"/>
          <a:ext cx="525484" cy="5254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0F49F-C200-4C6D-9688-64C6FBB757FA}">
      <dsp:nvSpPr>
        <dsp:cNvPr id="0" name=""/>
        <dsp:cNvSpPr/>
      </dsp:nvSpPr>
      <dsp:spPr>
        <a:xfrm>
          <a:off x="6516232" y="1097530"/>
          <a:ext cx="1330339" cy="3059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8443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Integration of CNN model with Raspberry Pi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Weeks 9-10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516232" y="1097530"/>
        <a:ext cx="1330339" cy="3059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>
            <a:spLocks noGrp="1"/>
          </p:cNvSpPr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2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58" name="Google Shape;258;p32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32"/>
          <p:cNvSpPr txBox="1">
            <a:spLocks noGrp="1"/>
          </p:cNvSpPr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0" name="Google Shape;260;p32"/>
          <p:cNvSpPr txBox="1">
            <a:spLocks noGrp="1"/>
          </p:cNvSpPr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3"/>
          <p:cNvSpPr txBox="1">
            <a:spLocks noGrp="1"/>
          </p:cNvSpPr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2" name="Google Shape;272;p33"/>
          <p:cNvSpPr txBox="1">
            <a:spLocks noGrp="1"/>
          </p:cNvSpPr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4" name="Google Shape;274;p33"/>
          <p:cNvSpPr txBox="1">
            <a:spLocks noGrp="1"/>
          </p:cNvSpPr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3"/>
          <p:cNvSpPr txBox="1">
            <a:spLocks noGrp="1"/>
          </p:cNvSpPr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>
            <a:spLocks noGrp="1"/>
          </p:cNvSpPr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4" name="Google Shape;294;p35"/>
          <p:cNvSpPr txBox="1">
            <a:spLocks noGrp="1"/>
          </p:cNvSpPr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5"/>
          <p:cNvSpPr txBox="1">
            <a:spLocks noGrp="1"/>
          </p:cNvSpPr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3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>
            <a:spLocks noGrp="1"/>
          </p:cNvSpPr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6" name="Google Shape;306;p36"/>
          <p:cNvSpPr txBox="1">
            <a:spLocks noGrp="1"/>
          </p:cNvSpPr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36"/>
          <p:cNvSpPr txBox="1">
            <a:spLocks noGrp="1"/>
          </p:cNvSpPr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08" name="Google Shape;308;p36"/>
          <p:cNvSpPr txBox="1">
            <a:spLocks noGrp="1"/>
          </p:cNvSpPr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6"/>
          <p:cNvSpPr txBox="1">
            <a:spLocks noGrp="1"/>
          </p:cNvSpPr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10" name="Google Shape;310;p36"/>
          <p:cNvSpPr txBox="1">
            <a:spLocks noGrp="1"/>
          </p:cNvSpPr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7"/>
          <p:cNvSpPr txBox="1">
            <a:spLocks noGrp="1"/>
          </p:cNvSpPr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37"/>
          <p:cNvSpPr txBox="1">
            <a:spLocks noGrp="1"/>
          </p:cNvSpPr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28" name="Google Shape;328;p37"/>
          <p:cNvSpPr txBox="1">
            <a:spLocks noGrp="1"/>
          </p:cNvSpPr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37"/>
          <p:cNvSpPr txBox="1">
            <a:spLocks noGrp="1"/>
          </p:cNvSpPr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30" name="Google Shape;330;p37"/>
          <p:cNvSpPr txBox="1">
            <a:spLocks noGrp="1"/>
          </p:cNvSpPr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>
            <a:spLocks noGrp="1"/>
          </p:cNvSpPr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>
            <a:spLocks noGrp="1"/>
          </p:cNvSpPr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>
            <a:spLocks noGrp="1"/>
          </p:cNvSpPr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>
            <a:spLocks noGrp="1"/>
          </p:cNvSpPr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7" name="Google Shape;337;p38"/>
          <p:cNvSpPr txBox="1">
            <a:spLocks noGrp="1"/>
          </p:cNvSpPr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38"/>
          <p:cNvSpPr txBox="1">
            <a:spLocks noGrp="1"/>
          </p:cNvSpPr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39" name="Google Shape;339;p38"/>
          <p:cNvSpPr txBox="1">
            <a:spLocks noGrp="1"/>
          </p:cNvSpPr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38"/>
          <p:cNvSpPr txBox="1">
            <a:spLocks noGrp="1"/>
          </p:cNvSpPr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1" name="Google Shape;341;p38"/>
          <p:cNvSpPr txBox="1">
            <a:spLocks noGrp="1"/>
          </p:cNvSpPr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>
            <a:spLocks noGrp="1"/>
          </p:cNvSpPr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9" name="Google Shape;349;p39"/>
          <p:cNvSpPr txBox="1">
            <a:spLocks noGrp="1"/>
          </p:cNvSpPr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39"/>
          <p:cNvSpPr txBox="1">
            <a:spLocks noGrp="1"/>
          </p:cNvSpPr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1" name="Google Shape;351;p39"/>
          <p:cNvSpPr txBox="1">
            <a:spLocks noGrp="1"/>
          </p:cNvSpPr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9"/>
          <p:cNvSpPr txBox="1">
            <a:spLocks noGrp="1"/>
          </p:cNvSpPr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53" name="Google Shape;353;p39"/>
          <p:cNvSpPr txBox="1">
            <a:spLocks noGrp="1"/>
          </p:cNvSpPr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>
            <a:spLocks noGrp="1"/>
          </p:cNvSpPr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5" name="Google Shape;365;p40"/>
          <p:cNvSpPr txBox="1">
            <a:spLocks noGrp="1"/>
          </p:cNvSpPr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40"/>
          <p:cNvSpPr txBox="1">
            <a:spLocks noGrp="1"/>
          </p:cNvSpPr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67" name="Google Shape;367;p40"/>
          <p:cNvSpPr txBox="1">
            <a:spLocks noGrp="1"/>
          </p:cNvSpPr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369" name="Google Shape;369;p40"/>
          <p:cNvSpPr txBox="1">
            <a:spLocks noGrp="1"/>
          </p:cNvSpPr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70" name="Google Shape;370;p40"/>
          <p:cNvSpPr txBox="1">
            <a:spLocks noGrp="1"/>
          </p:cNvSpPr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41"/>
          <p:cNvSpPr txBox="1">
            <a:spLocks noGrp="1"/>
          </p:cNvSpPr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>
            <a:spLocks noGrp="1"/>
          </p:cNvSpPr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41"/>
          <p:cNvSpPr txBox="1">
            <a:spLocks noGrp="1"/>
          </p:cNvSpPr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>
            <a:spLocks noGrp="1"/>
          </p:cNvSpPr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42"/>
          <p:cNvSpPr txBox="1">
            <a:spLocks noGrp="1"/>
          </p:cNvSpPr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4" name="Google Shape;384;p42"/>
          <p:cNvSpPr txBox="1">
            <a:spLocks noGrp="1"/>
          </p:cNvSpPr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42"/>
          <p:cNvSpPr txBox="1">
            <a:spLocks noGrp="1"/>
          </p:cNvSpPr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86" name="Google Shape;386;p42"/>
          <p:cNvSpPr txBox="1">
            <a:spLocks noGrp="1"/>
          </p:cNvSpPr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>
            <a:spLocks noGrp="1"/>
          </p:cNvSpPr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>
            <a:spLocks noGrp="1"/>
          </p:cNvSpPr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>
            <a:spLocks noGrp="1"/>
          </p:cNvSpPr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>
            <a:spLocks noGrp="1"/>
          </p:cNvSpPr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>
            <a:spLocks noGrp="1"/>
          </p:cNvSpPr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>
            <a:spLocks noGrp="1"/>
          </p:cNvSpPr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3" name="Google Shape;423;p47"/>
          <p:cNvSpPr txBox="1">
            <a:spLocks noGrp="1"/>
          </p:cNvSpPr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47"/>
          <p:cNvSpPr txBox="1">
            <a:spLocks noGrp="1"/>
          </p:cNvSpPr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25" name="Google Shape;425;p47"/>
          <p:cNvSpPr txBox="1">
            <a:spLocks noGrp="1"/>
          </p:cNvSpPr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4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>
            <a:endParaRPr/>
          </a:p>
        </p:txBody>
      </p:sp>
      <p:sp>
        <p:nvSpPr>
          <p:cNvPr id="431" name="Google Shape;431;p48"/>
          <p:cNvSpPr txBox="1">
            <a:spLocks noGrp="1"/>
          </p:cNvSpPr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2" name="Google Shape;432;p48"/>
          <p:cNvSpPr txBox="1">
            <a:spLocks noGrp="1"/>
          </p:cNvSpPr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48"/>
          <p:cNvSpPr txBox="1">
            <a:spLocks noGrp="1"/>
          </p:cNvSpPr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4" name="Google Shape;434;p48"/>
          <p:cNvSpPr txBox="1">
            <a:spLocks noGrp="1"/>
          </p:cNvSpPr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8"/>
          <p:cNvSpPr txBox="1">
            <a:spLocks noGrp="1"/>
          </p:cNvSpPr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36" name="Google Shape;436;p48"/>
          <p:cNvSpPr txBox="1">
            <a:spLocks noGrp="1"/>
          </p:cNvSpPr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>
            <a:spLocks noGrp="1"/>
          </p:cNvSpPr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 b="1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  <p:sldLayoutId id="2147483696" r:id="rId47"/>
    <p:sldLayoutId id="2147483697" r:id="rId48"/>
    <p:sldLayoutId id="2147483698" r:id="rId49"/>
    <p:sldLayoutId id="2147483699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snb.2024.135578" TargetMode="External"/><Relationship Id="rId2" Type="http://schemas.openxmlformats.org/officeDocument/2006/relationships/hyperlink" Target="https://doi.org/10.1016/j.aej.2024.11.009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>
            <a:spLocks noGrp="1"/>
          </p:cNvSpPr>
          <p:nvPr>
            <p:ph type="subTitle" idx="1"/>
          </p:nvPr>
        </p:nvSpPr>
        <p:spPr>
          <a:xfrm>
            <a:off x="105146" y="1318544"/>
            <a:ext cx="9135498" cy="1952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Topic : Breath – Based Bio Signal Analyzer For Disease Detection</a:t>
            </a:r>
            <a:endParaRPr lang="en-I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  24AIM114 Analog System Design </a:t>
            </a:r>
          </a:p>
          <a:p>
            <a:r>
              <a:rPr lang="en-I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&amp; </a:t>
            </a:r>
          </a:p>
          <a:p>
            <a:r>
              <a:rPr lang="en-US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24AIM113 Introduction to NN, CNN and GNN </a:t>
            </a:r>
            <a:endParaRPr lang="e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logo with red letters&#10;&#10;AI-generated content may be incorrect.">
            <a:extLst>
              <a:ext uri="{FF2B5EF4-FFF2-40B4-BE49-F238E27FC236}">
                <a16:creationId xmlns:a16="http://schemas.microsoft.com/office/drawing/2014/main" id="{5F917FEB-179D-07F1-CC8A-57E9F313B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89" y="342326"/>
            <a:ext cx="5084947" cy="9140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AB015-3C3C-A0B7-B4D5-C7F64E914A04}"/>
              </a:ext>
            </a:extLst>
          </p:cNvPr>
          <p:cNvSpPr txBox="1"/>
          <p:nvPr/>
        </p:nvSpPr>
        <p:spPr>
          <a:xfrm>
            <a:off x="6423102" y="3523785"/>
            <a:ext cx="26688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Faculties: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Ms. Amrutha V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Mrs. </a:t>
            </a:r>
            <a:r>
              <a:rPr lang="en-IN" sz="1600" b="0" i="0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</a:rPr>
              <a:t>Snigdhatanu</a:t>
            </a: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Acharya</a:t>
            </a:r>
            <a:endParaRPr lang="en-I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226C0-5DE1-D5F6-DB4E-E85307B7FD82}"/>
              </a:ext>
            </a:extLst>
          </p:cNvPr>
          <p:cNvSpPr txBox="1"/>
          <p:nvPr/>
        </p:nvSpPr>
        <p:spPr>
          <a:xfrm>
            <a:off x="170985" y="3271024"/>
            <a:ext cx="4192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Team members: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Dharshini K.        CB.AI.U4AIM24111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Esha R.                CB.AI.U4AIM24112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600" b="0" i="0" u="none" strike="noStrike" baseline="0" err="1">
                <a:solidFill>
                  <a:srgbClr val="000000"/>
                </a:solidFill>
                <a:latin typeface="Times New Roman" panose="02020603050405020304" pitchFamily="18" charset="0"/>
              </a:rPr>
              <a:t>Harsshitha</a:t>
            </a: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S.       CB.AI.U4AIM24115 </a:t>
            </a:r>
            <a:b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16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Vaishnavi P.        CB.AI.U4AIM24149</a:t>
            </a:r>
            <a:endParaRPr lang="en-IN" sz="16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D1AB9-4CE4-975B-6C17-5C5FE7538451}"/>
              </a:ext>
            </a:extLst>
          </p:cNvPr>
          <p:cNvCxnSpPr>
            <a:cxnSpLocks/>
          </p:cNvCxnSpPr>
          <p:nvPr/>
        </p:nvCxnSpPr>
        <p:spPr>
          <a:xfrm>
            <a:off x="1553737" y="3620430"/>
            <a:ext cx="0" cy="877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474C7D-CAB2-69D5-3810-184218FE9243}"/>
              </a:ext>
            </a:extLst>
          </p:cNvPr>
          <p:cNvSpPr txBox="1"/>
          <p:nvPr/>
        </p:nvSpPr>
        <p:spPr>
          <a:xfrm>
            <a:off x="8228703" y="4834236"/>
            <a:ext cx="46952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00D851-D64D-7A0C-9F0E-512109832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52650"/>
              </p:ext>
            </p:extLst>
          </p:nvPr>
        </p:nvGraphicFramePr>
        <p:xfrm>
          <a:off x="178755" y="377756"/>
          <a:ext cx="8786490" cy="4387987"/>
        </p:xfrm>
        <a:graphic>
          <a:graphicData uri="http://schemas.openxmlformats.org/drawingml/2006/table">
            <a:tbl>
              <a:tblPr>
                <a:tableStyleId>{803473BD-AAA9-4236-BD33-D4351D855257}</a:tableStyleId>
              </a:tblPr>
              <a:tblGrid>
                <a:gridCol w="2928830">
                  <a:extLst>
                    <a:ext uri="{9D8B030D-6E8A-4147-A177-3AD203B41FA5}">
                      <a16:colId xmlns:a16="http://schemas.microsoft.com/office/drawing/2014/main" val="2200112989"/>
                    </a:ext>
                  </a:extLst>
                </a:gridCol>
                <a:gridCol w="2928830">
                  <a:extLst>
                    <a:ext uri="{9D8B030D-6E8A-4147-A177-3AD203B41FA5}">
                      <a16:colId xmlns:a16="http://schemas.microsoft.com/office/drawing/2014/main" val="2933428273"/>
                    </a:ext>
                  </a:extLst>
                </a:gridCol>
                <a:gridCol w="2928830">
                  <a:extLst>
                    <a:ext uri="{9D8B030D-6E8A-4147-A177-3AD203B41FA5}">
                      <a16:colId xmlns:a16="http://schemas.microsoft.com/office/drawing/2014/main" val="201774972"/>
                    </a:ext>
                  </a:extLst>
                </a:gridCol>
              </a:tblGrid>
              <a:tr h="337670"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400" b="1" u="none" strike="noStrike">
                          <a:effectLst/>
                          <a:latin typeface="Times New Roman"/>
                          <a:cs typeface="Times New Roman"/>
                        </a:rPr>
                        <a:t>Component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400" b="1" u="none" strike="noStrike">
                          <a:effectLst/>
                          <a:latin typeface="Times New Roman"/>
                          <a:cs typeface="Times New Roman"/>
                        </a:rPr>
                        <a:t>Specifications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400" b="1" u="none" strike="noStrike">
                          <a:effectLst/>
                          <a:latin typeface="Times New Roman"/>
                          <a:cs typeface="Times New Roman"/>
                        </a:rPr>
                        <a:t>Working Principle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502257"/>
                  </a:ext>
                </a:extLst>
              </a:tr>
              <a:tr h="337670">
                <a:tc rowSpan="4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MiCS-5524 (Acetone Sensor)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Type: MOS Sensor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Chemical reaction with acetone alters sensor resistance, generating an analog signal.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033980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Range: 1-100 ppm (acetone)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21796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Voltage: 5V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83042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Output: Analog voltage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761232"/>
                  </a:ext>
                </a:extLst>
              </a:tr>
              <a:tr h="337670">
                <a:tc rowSpan="4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de-DE" sz="1400" u="none" strike="noStrike">
                          <a:effectLst/>
                          <a:latin typeface="Times New Roman"/>
                          <a:cs typeface="Times New Roman"/>
                        </a:rPr>
                        <a:t>TGS-822 (Benzene &amp; H₂S Sensor)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Type: MOS Sensor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Gas reaction with sensor surface changes resistance, producing an analog output.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00102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Range: 10-1000 ppb (benzene, H₂S)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43930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Voltage: 5V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990522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Output: Analog voltage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965276"/>
                  </a:ext>
                </a:extLst>
              </a:tr>
              <a:tr h="337670"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DHT22 (Temperature &amp; Humidity Sensor)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Type: Digital Sensor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Measures capacitance change in humidity material and temperature using an internal sensor.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6660873"/>
                  </a:ext>
                </a:extLst>
              </a:tr>
              <a:tr h="6736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Range: -40 to +80°C (Temperature), 0-100% RH (Humidity)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934921"/>
                  </a:ext>
                </a:extLst>
              </a:tr>
              <a:tr h="33767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Voltage: 3.3V-5V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85813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F9777D7-59DF-DB9C-DC50-527524547327}"/>
              </a:ext>
            </a:extLst>
          </p:cNvPr>
          <p:cNvSpPr txBox="1"/>
          <p:nvPr/>
        </p:nvSpPr>
        <p:spPr>
          <a:xfrm>
            <a:off x="8534399" y="4881890"/>
            <a:ext cx="430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10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22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0562-60E8-26E1-110E-DC8294B5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b="1">
                <a:latin typeface="Times New Roman"/>
                <a:cs typeface="Times New Roman"/>
              </a:rPr>
              <a:t>Hardware Setup:</a:t>
            </a:r>
            <a:br>
              <a:rPr lang="en-GB" sz="20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>
                <a:latin typeface="Times New Roman"/>
                <a:cs typeface="Times New Roman"/>
              </a:rPr>
              <a:t>TGS 822 Sensor:</a:t>
            </a:r>
          </a:p>
          <a:p>
            <a:pPr marL="285750" indent="-285750">
              <a:buFont typeface="Arial"/>
              <a:buChar char="•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</a:t>
            </a: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5V Pin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the Arduino.</a:t>
            </a:r>
          </a:p>
          <a:p>
            <a:pPr marL="285750" indent="-285750">
              <a:buFont typeface="Arial"/>
              <a:buChar char="•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</a:t>
            </a: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GND Pin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of the Arduino.</a:t>
            </a:r>
          </a:p>
          <a:p>
            <a:pPr marL="285750" indent="-285750">
              <a:buFont typeface="Arial"/>
              <a:buChar char="•"/>
            </a:pP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AOUT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</a:t>
            </a:r>
            <a:r>
              <a:rPr lang="en-GB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Analog Pin A0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 on the Arduino for reading gas concentration.</a:t>
            </a:r>
          </a:p>
          <a:p>
            <a:b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err="1">
                <a:latin typeface="Times New Roman"/>
                <a:cs typeface="Times New Roman"/>
              </a:rPr>
              <a:t>MiCS</a:t>
            </a:r>
            <a:r>
              <a:rPr lang="en-GB" sz="1600">
                <a:latin typeface="Times New Roman"/>
                <a:cs typeface="Times New Roman"/>
              </a:rPr>
              <a:t> 5524 Sensor:</a:t>
            </a:r>
          </a:p>
          <a:p>
            <a:pPr marL="285750" lvl="1" indent="-285750">
              <a:buFont typeface="Arial"/>
              <a:buChar char="•"/>
            </a:pP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</a:t>
            </a: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5V Pin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Arduino.</a:t>
            </a:r>
          </a:p>
          <a:p>
            <a:pPr marL="285750" lvl="1" indent="-285750">
              <a:buFont typeface="Arial"/>
              <a:buChar char="•"/>
            </a:pP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the </a:t>
            </a: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GND Pin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Arduino.</a:t>
            </a:r>
          </a:p>
          <a:p>
            <a:pPr marL="285750" lvl="1" indent="-285750">
              <a:buFont typeface="Arial"/>
              <a:buChar char="•"/>
            </a:pP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AO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: Connected to </a:t>
            </a:r>
            <a:r>
              <a:rPr lang="en-GB" sz="1600" b="1" i="0">
                <a:latin typeface="Times New Roman" panose="02020603050405020304" pitchFamily="18" charset="0"/>
                <a:cs typeface="Times New Roman" panose="02020603050405020304" pitchFamily="18" charset="0"/>
              </a:rPr>
              <a:t>Analog Pin A1</a:t>
            </a:r>
            <a:r>
              <a:rPr lang="en-GB" sz="1600" i="0">
                <a:latin typeface="Times New Roman" panose="02020603050405020304" pitchFamily="18" charset="0"/>
                <a:cs typeface="Times New Roman" panose="02020603050405020304" pitchFamily="18" charset="0"/>
              </a:rPr>
              <a:t> on the Arduino for reading gas concentration.</a:t>
            </a:r>
          </a:p>
          <a:p>
            <a:endParaRPr lang="en-GB" sz="160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8241F8-B9E4-F7FD-2430-56C6E95A44B8}"/>
              </a:ext>
            </a:extLst>
          </p:cNvPr>
          <p:cNvSpPr txBox="1"/>
          <p:nvPr/>
        </p:nvSpPr>
        <p:spPr>
          <a:xfrm>
            <a:off x="8512097" y="4835723"/>
            <a:ext cx="416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6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69C2348-3257-8CAA-4D57-4EABF079BEF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0"/>
            <a:ext cx="5457825" cy="996950"/>
          </a:xfrm>
        </p:spPr>
        <p:txBody>
          <a:bodyPr/>
          <a:lstStyle/>
          <a:p>
            <a:pPr marL="114300" indent="0" algn="l">
              <a:buNone/>
            </a:pPr>
            <a:r>
              <a:rPr lang="en-GB" sz="2000" b="1">
                <a:latin typeface="Times New Roman"/>
              </a:rPr>
              <a:t>Hardware Connection:</a:t>
            </a:r>
          </a:p>
        </p:txBody>
      </p:sp>
      <p:pic>
        <p:nvPicPr>
          <p:cNvPr id="4" name="Picture 3" descr="A diagram of a raspberry pi&#10;&#10;AI-generated content may be incorrect.">
            <a:extLst>
              <a:ext uri="{FF2B5EF4-FFF2-40B4-BE49-F238E27FC236}">
                <a16:creationId xmlns:a16="http://schemas.microsoft.com/office/drawing/2014/main" id="{8F5525C6-663F-62FB-26FF-39D7EC3A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25" y="499159"/>
            <a:ext cx="7723359" cy="4202067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770855-5C8D-B432-B01B-41BD7D35C25D}"/>
              </a:ext>
            </a:extLst>
          </p:cNvPr>
          <p:cNvSpPr txBox="1"/>
          <p:nvPr/>
        </p:nvSpPr>
        <p:spPr>
          <a:xfrm>
            <a:off x="8511379" y="4835723"/>
            <a:ext cx="795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3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18CFAA1-445F-5C35-D295-332F1E3EA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007199"/>
              </p:ext>
            </p:extLst>
          </p:nvPr>
        </p:nvGraphicFramePr>
        <p:xfrm>
          <a:off x="1998388" y="76110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74E19D1-01A3-0A2D-6A6A-692EDC277573}"/>
              </a:ext>
            </a:extLst>
          </p:cNvPr>
          <p:cNvSpPr txBox="1"/>
          <p:nvPr/>
        </p:nvSpPr>
        <p:spPr>
          <a:xfrm>
            <a:off x="114586" y="318395"/>
            <a:ext cx="2855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CNN Model Working: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B7CE3-BCAB-7EDB-FFAB-134848F87007}"/>
              </a:ext>
            </a:extLst>
          </p:cNvPr>
          <p:cNvSpPr txBox="1"/>
          <p:nvPr/>
        </p:nvSpPr>
        <p:spPr>
          <a:xfrm>
            <a:off x="8619892" y="48357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69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57550-10C9-B8A3-B146-865640F8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" y="1041201"/>
            <a:ext cx="9043166" cy="3101200"/>
          </a:xfrm>
        </p:spPr>
        <p:txBody>
          <a:bodyPr/>
          <a:lstStyle/>
          <a:p>
            <a:br>
              <a:rPr lang="en-GB" sz="1400">
                <a:latin typeface="Times New Roman"/>
              </a:rPr>
            </a:br>
            <a:br>
              <a:rPr lang="en-GB" sz="1400">
                <a:latin typeface="Times New Roman"/>
              </a:rPr>
            </a:br>
            <a:br>
              <a:rPr lang="en-GB" sz="1400">
                <a:latin typeface="Times New Roman"/>
              </a:rPr>
            </a:br>
            <a:br>
              <a:rPr lang="en-GB" sz="1400">
                <a:latin typeface="Times New Roman"/>
              </a:rPr>
            </a:br>
            <a:endParaRPr lang="en-GB" sz="140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547F5-3433-B1F6-4DE1-834C17D90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666" y="356749"/>
            <a:ext cx="1970080" cy="412563"/>
          </a:xfrm>
        </p:spPr>
        <p:txBody>
          <a:bodyPr/>
          <a:lstStyle/>
          <a:p>
            <a:r>
              <a:rPr lang="en-GB" b="1">
                <a:latin typeface="Times New Roman"/>
              </a:rPr>
              <a:t>Research Gap: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199C4-100E-9B05-1A71-CC4E9F5A524C}"/>
              </a:ext>
            </a:extLst>
          </p:cNvPr>
          <p:cNvSpPr txBox="1"/>
          <p:nvPr/>
        </p:nvSpPr>
        <p:spPr>
          <a:xfrm>
            <a:off x="208666" y="907657"/>
            <a:ext cx="883214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Limited Biomarker Scope</a:t>
            </a:r>
            <a:r>
              <a:rPr lang="en-US" sz="1600">
                <a:latin typeface="Times New Roman"/>
                <a:cs typeface="Times New Roman"/>
              </a:rPr>
              <a:t> :Existing studies focus on a single VOC while ignoring other potential biomarkers.</a:t>
            </a:r>
          </a:p>
          <a:p>
            <a:pPr marL="57150" indent="-285750"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Small Sample Sizes</a:t>
            </a:r>
            <a:r>
              <a:rPr lang="en-US" sz="1600">
                <a:latin typeface="Times New Roman"/>
                <a:cs typeface="Times New Roman"/>
              </a:rPr>
              <a:t> : Most studies lack large-scale, diverse datasets for better generalization.</a:t>
            </a:r>
          </a:p>
          <a:p>
            <a:pPr marL="57150" indent="-285750"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Need for Longitudinal Analysis</a:t>
            </a:r>
            <a:r>
              <a:rPr lang="en-US" sz="1600">
                <a:latin typeface="Times New Roman"/>
                <a:cs typeface="Times New Roman"/>
              </a:rPr>
              <a:t> : Existing studies analyze single-time samples instead of tracking disease  progression.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Environmental Interference</a:t>
            </a:r>
            <a:r>
              <a:rPr lang="en-US" sz="1600">
                <a:latin typeface="Times New Roman"/>
                <a:cs typeface="Times New Roman"/>
              </a:rPr>
              <a:t> : Breath analysis can be affected by external VOC contamination.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Lack of Standardized Protocols</a:t>
            </a:r>
            <a:r>
              <a:rPr lang="en-US" sz="1600">
                <a:latin typeface="Times New Roman"/>
                <a:cs typeface="Times New Roman"/>
              </a:rPr>
              <a:t> : No universal method for breath sample collection and analysis.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Machine Learning Gaps</a:t>
            </a:r>
            <a:r>
              <a:rPr lang="en-US" sz="1600">
                <a:latin typeface="Times New Roman"/>
                <a:cs typeface="Times New Roman"/>
              </a:rPr>
              <a:t> : Limited use of deep learning; benchmarking against CNNs.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57150" indent="-285750">
              <a:buChar char="•"/>
            </a:pPr>
            <a:r>
              <a:rPr lang="en-US" sz="1600" b="1">
                <a:latin typeface="Times New Roman"/>
                <a:cs typeface="Times New Roman"/>
              </a:rPr>
              <a:t>Limited Clinical Validation</a:t>
            </a:r>
            <a:r>
              <a:rPr lang="en-US" sz="1600">
                <a:latin typeface="Times New Roman"/>
                <a:cs typeface="Times New Roman"/>
              </a:rPr>
              <a:t> : Few real-world trials to confirm AI-based breath analysis efficacy.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29487-E984-1522-601D-8840AB49ABB0}"/>
              </a:ext>
            </a:extLst>
          </p:cNvPr>
          <p:cNvSpPr txBox="1"/>
          <p:nvPr/>
        </p:nvSpPr>
        <p:spPr>
          <a:xfrm>
            <a:off x="8407131" y="4897278"/>
            <a:ext cx="73686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14</a:t>
            </a:r>
          </a:p>
          <a:p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70933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50068BE-9420-4F6B-08F5-E4A641F4F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20198" y="293185"/>
            <a:ext cx="5458200" cy="997200"/>
          </a:xfrm>
        </p:spPr>
        <p:txBody>
          <a:bodyPr/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pic>
        <p:nvPicPr>
          <p:cNvPr id="2" name="Picture 1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5532FA9C-337E-B2C0-A502-317115EB9B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738" r="79" b="22995"/>
          <a:stretch/>
        </p:blipFill>
        <p:spPr>
          <a:xfrm>
            <a:off x="0" y="1290385"/>
            <a:ext cx="9156272" cy="2825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0AAE44-2944-BC7A-B2EA-ADB1A0977FA7}"/>
              </a:ext>
            </a:extLst>
          </p:cNvPr>
          <p:cNvSpPr txBox="1"/>
          <p:nvPr/>
        </p:nvSpPr>
        <p:spPr>
          <a:xfrm>
            <a:off x="8509501" y="4835723"/>
            <a:ext cx="646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7209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ACF7D-0E48-5C17-229A-7685D284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52369" y="219993"/>
            <a:ext cx="4323000" cy="497700"/>
          </a:xfrm>
        </p:spPr>
        <p:txBody>
          <a:bodyPr/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Timeline:</a:t>
            </a:r>
            <a:br>
              <a:rPr lang="en-US"/>
            </a:br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AF8D60-C596-B8E8-8212-436AF17576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359990"/>
              </p:ext>
            </p:extLst>
          </p:nvPr>
        </p:nvGraphicFramePr>
        <p:xfrm>
          <a:off x="549442" y="552192"/>
          <a:ext cx="9041445" cy="4157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03BB134-DA3B-C750-B5AD-B3CA633E574D}"/>
              </a:ext>
            </a:extLst>
          </p:cNvPr>
          <p:cNvSpPr txBox="1"/>
          <p:nvPr/>
        </p:nvSpPr>
        <p:spPr>
          <a:xfrm>
            <a:off x="8363415" y="4923507"/>
            <a:ext cx="691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268625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4A09F-04CB-1455-2288-47DDA62F9879}"/>
              </a:ext>
            </a:extLst>
          </p:cNvPr>
          <p:cNvSpPr txBox="1"/>
          <p:nvPr/>
        </p:nvSpPr>
        <p:spPr>
          <a:xfrm>
            <a:off x="88091" y="225112"/>
            <a:ext cx="8967818" cy="695575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sz="2000" b="1">
                <a:latin typeface="Times New Roman"/>
                <a:cs typeface="Times New Roman"/>
              </a:rPr>
              <a:t>References:</a:t>
            </a:r>
          </a:p>
          <a:p>
            <a:endParaRPr lang="en-IN" sz="1200">
              <a:latin typeface="Times New Roman"/>
              <a:cs typeface="Times New Roman"/>
            </a:endParaRPr>
          </a:p>
          <a:p>
            <a:r>
              <a:rPr lang="en-IN" sz="1100">
                <a:latin typeface="Times New Roman"/>
                <a:cs typeface="Times New Roman"/>
              </a:rPr>
              <a:t>[1]</a:t>
            </a:r>
            <a:r>
              <a:rPr lang="en-IN" sz="1100">
                <a:latin typeface="Times New Roman"/>
              </a:rPr>
              <a:t>Shahzad, A.A.; Mushtaq, S.; Waris, A.; Gilani, S.O.; </a:t>
            </a:r>
            <a:r>
              <a:rPr lang="en-IN" sz="1100" err="1">
                <a:latin typeface="Times New Roman"/>
              </a:rPr>
              <a:t>Alnuwaiser</a:t>
            </a:r>
            <a:r>
              <a:rPr lang="en-IN" sz="1100">
                <a:latin typeface="Times New Roman"/>
              </a:rPr>
              <a:t>, M.A.; Jameel, M.; Khan, N.B. A Low-Cost Device for Measurement of Exhaled Breath for the Detection of Obstructive Lung Disease. Biosensors 2022, 12, 409. https://doi.org/10.3390/ bios12060409</a:t>
            </a:r>
          </a:p>
          <a:p>
            <a:endParaRPr lang="en-IN" sz="1100">
              <a:latin typeface="Times New Roman"/>
              <a:cs typeface="Times New Roman"/>
            </a:endParaRPr>
          </a:p>
          <a:p>
            <a:r>
              <a:rPr lang="en-IN" sz="1100">
                <a:latin typeface="Times New Roman"/>
              </a:rPr>
              <a:t>[2]Ahmed I. </a:t>
            </a:r>
            <a:r>
              <a:rPr lang="en-IN" sz="1100" err="1">
                <a:latin typeface="Times New Roman"/>
              </a:rPr>
              <a:t>Taloba</a:t>
            </a:r>
            <a:r>
              <a:rPr lang="en-IN" sz="1100">
                <a:latin typeface="Times New Roman"/>
              </a:rPr>
              <a:t>, R.T. </a:t>
            </a:r>
            <a:r>
              <a:rPr lang="en-IN" sz="1100" err="1">
                <a:latin typeface="Times New Roman"/>
              </a:rPr>
              <a:t>Matoog.Detecting</a:t>
            </a:r>
            <a:r>
              <a:rPr lang="en-IN" sz="1100">
                <a:latin typeface="Times New Roman"/>
              </a:rPr>
              <a:t> respiratory diseases using machine learning-based pattern recognition on spirometry data, Alexandria Engineering Journal 2025; </a:t>
            </a:r>
            <a:r>
              <a:rPr lang="en-IN" sz="1100">
                <a:latin typeface="Times New Roman"/>
                <a:hlinkClick r:id="rId2"/>
              </a:rPr>
              <a:t>https://doi.org/10.1016/j.aej.2024.11.009</a:t>
            </a:r>
            <a:endParaRPr lang="en-IN" sz="1100">
              <a:latin typeface="Times New Roman"/>
            </a:endParaRPr>
          </a:p>
          <a:p>
            <a:endParaRPr lang="en-IN" sz="1100">
              <a:latin typeface="Times New Roman"/>
            </a:endParaRPr>
          </a:p>
          <a:p>
            <a:r>
              <a:rPr lang="en-IN" sz="1100">
                <a:latin typeface="Times New Roman"/>
                <a:cs typeface="Times New Roman"/>
              </a:rPr>
              <a:t>[3] </a:t>
            </a:r>
            <a:r>
              <a:rPr lang="en-IN" sz="1100" err="1">
                <a:latin typeface="Times New Roman"/>
                <a:cs typeface="Times New Roman"/>
              </a:rPr>
              <a:t>Paleczek</a:t>
            </a:r>
            <a:r>
              <a:rPr lang="en-IN" sz="1100">
                <a:latin typeface="Times New Roman"/>
                <a:cs typeface="Times New Roman"/>
              </a:rPr>
              <a:t> A, Grochala D, Rydosz A. Artificial Breath Classification Using </a:t>
            </a:r>
            <a:r>
              <a:rPr lang="en-IN" sz="1100" err="1">
                <a:latin typeface="Times New Roman"/>
                <a:cs typeface="Times New Roman"/>
              </a:rPr>
              <a:t>XGBoost</a:t>
            </a:r>
            <a:r>
              <a:rPr lang="en-IN" sz="1100">
                <a:latin typeface="Times New Roman"/>
                <a:cs typeface="Times New Roman"/>
              </a:rPr>
              <a:t> Algorithm for Diabetes Detection. Sensors. 2021; 21(12):4187</a:t>
            </a:r>
          </a:p>
          <a:p>
            <a:endParaRPr lang="en-IN" sz="1100">
              <a:latin typeface="Times New Roman"/>
              <a:cs typeface="Times New Roman"/>
            </a:endParaRPr>
          </a:p>
          <a:p>
            <a:r>
              <a:rPr lang="en-IN" sz="1100">
                <a:latin typeface="Times New Roman"/>
                <a:cs typeface="Times New Roman"/>
              </a:rPr>
              <a:t>[4]</a:t>
            </a:r>
            <a:r>
              <a:rPr lang="en-IN" sz="110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IN" sz="110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Kapur, R., Kumar, Y., Sharma, S., Rastogi, V., Sharma, S., Kanwar, V., ... &amp; Dutt, V. (2023). </a:t>
            </a:r>
            <a:r>
              <a:rPr lang="en-IN" sz="1100" err="1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Diabeticsense</a:t>
            </a:r>
            <a:r>
              <a:rPr lang="en-IN" sz="110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: A non-invasive, multi-sensor, </a:t>
            </a:r>
            <a:r>
              <a:rPr lang="en-IN" sz="1100" err="1">
                <a:solidFill>
                  <a:srgbClr val="222222"/>
                </a:solidFill>
                <a:latin typeface="Times New Roman"/>
                <a:cs typeface="Times New Roman"/>
              </a:rPr>
              <a:t>iot</a:t>
            </a:r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-based pre-diagnostic</a:t>
            </a:r>
            <a:r>
              <a:rPr lang="en-IN" sz="110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 system for diabetes detection using breath. Journal of Clinical Medicine, 12(20), 6439</a:t>
            </a:r>
          </a:p>
          <a:p>
            <a:endParaRPr lang="en-IN" sz="1100">
              <a:latin typeface="Times New Roman"/>
              <a:cs typeface="Times New Roman"/>
            </a:endParaRPr>
          </a:p>
          <a:p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[5] 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Ramji Kalidoss, Snekhalatha Umapathy, Usha Rani Thirunavukkarasu,</a:t>
            </a:r>
          </a:p>
          <a:p>
            <a:r>
              <a:rPr lang="en-IN" sz="1100">
                <a:solidFill>
                  <a:srgbClr val="222222"/>
                </a:solidFill>
                <a:latin typeface="Times New Roman"/>
              </a:rPr>
              <a:t>A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breathalyzer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 for the assessment of chronic kidney disease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patientsâ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€™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breathprint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: Breath flow dynamic simulation on the measurement chamber and experimental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investigation,Biomedical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 Signal Processing and </a:t>
            </a:r>
            <a:r>
              <a:rPr lang="en-IN" sz="1100" err="1">
                <a:solidFill>
                  <a:srgbClr val="222222"/>
                </a:solidFill>
                <a:latin typeface="Times New Roman"/>
              </a:rPr>
              <a:t>Control,Volume</a:t>
            </a:r>
            <a:r>
              <a:rPr lang="en-IN" sz="1100">
                <a:solidFill>
                  <a:srgbClr val="222222"/>
                </a:solidFill>
                <a:latin typeface="Times New Roman"/>
              </a:rPr>
              <a:t> 70,2021,103060,ISSN 17468094,https://doi.org/10.1016/j.bspc.2021.103060.</a:t>
            </a:r>
            <a:endParaRPr lang="en-IN">
              <a:latin typeface="Times New Roman"/>
            </a:endParaRPr>
          </a:p>
          <a:p>
            <a:endParaRPr lang="en-IN" sz="110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[6]</a:t>
            </a:r>
            <a:r>
              <a:rPr lang="en-IN" sz="1100" i="0">
                <a:effectLst/>
                <a:latin typeface="fkGroteskNeue"/>
              </a:rPr>
              <a:t> </a:t>
            </a:r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Lee B, Lee J, Lee J-O, Hwang Y, Bahn H-K, Park I, </a:t>
            </a:r>
            <a:r>
              <a:rPr lang="en-IN" sz="1100" err="1">
                <a:solidFill>
                  <a:srgbClr val="222222"/>
                </a:solidFill>
                <a:latin typeface="Times New Roman"/>
                <a:cs typeface="Times New Roman"/>
              </a:rPr>
              <a:t>Jheon</a:t>
            </a:r>
            <a:r>
              <a:rPr lang="en-IN" sz="1100">
                <a:solidFill>
                  <a:srgbClr val="222222"/>
                </a:solidFill>
                <a:latin typeface="Times New Roman"/>
                <a:cs typeface="Times New Roman"/>
              </a:rPr>
              <a:t> S, Lee D-S. Breath analysis system with convolutional neural network (CNN) for early detection of lung cancer. Sensors and Actuators B: Chemical. 2024;409:135578. doi:10.1016/j.snb.2024.135578.Keywords</a:t>
            </a:r>
          </a:p>
          <a:p>
            <a:endParaRPr lang="en-IN" sz="110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r>
              <a:rPr lang="en-US" sz="1100">
                <a:latin typeface="Times New Roman"/>
                <a:cs typeface="Times New Roman"/>
              </a:rPr>
              <a:t>[7] </a:t>
            </a:r>
            <a:r>
              <a:rPr lang="en-US" sz="1100" err="1">
                <a:latin typeface="Times New Roman"/>
                <a:cs typeface="Times New Roman"/>
              </a:rPr>
              <a:t>Byeongju</a:t>
            </a:r>
            <a:r>
              <a:rPr lang="en-US" sz="1100">
                <a:latin typeface="Times New Roman"/>
                <a:cs typeface="Times New Roman"/>
              </a:rPr>
              <a:t> Lee, </a:t>
            </a:r>
            <a:r>
              <a:rPr lang="en-US" sz="1100" err="1">
                <a:latin typeface="Times New Roman"/>
                <a:cs typeface="Times New Roman"/>
              </a:rPr>
              <a:t>Junyeong</a:t>
            </a:r>
            <a:r>
              <a:rPr lang="en-US" sz="1100">
                <a:latin typeface="Times New Roman"/>
                <a:cs typeface="Times New Roman"/>
              </a:rPr>
              <a:t> Lee, Jin-Oh Lee, </a:t>
            </a:r>
            <a:r>
              <a:rPr lang="en-US" sz="1100" err="1">
                <a:latin typeface="Times New Roman"/>
                <a:cs typeface="Times New Roman"/>
              </a:rPr>
              <a:t>Yoohwa</a:t>
            </a:r>
            <a:r>
              <a:rPr lang="en-US" sz="1100">
                <a:latin typeface="Times New Roman"/>
                <a:cs typeface="Times New Roman"/>
              </a:rPr>
              <a:t> Hwang, Hyung-Keun Bahn, </a:t>
            </a:r>
            <a:r>
              <a:rPr lang="en-US" sz="1100" err="1">
                <a:latin typeface="Times New Roman"/>
                <a:cs typeface="Times New Roman"/>
              </a:rPr>
              <a:t>Inkyu</a:t>
            </a:r>
            <a:r>
              <a:rPr lang="en-US" sz="1100">
                <a:latin typeface="Times New Roman"/>
                <a:cs typeface="Times New Roman"/>
              </a:rPr>
              <a:t> Park, Sanghoon </a:t>
            </a:r>
            <a:r>
              <a:rPr lang="en-US" sz="1100" err="1">
                <a:latin typeface="Times New Roman"/>
                <a:cs typeface="Times New Roman"/>
              </a:rPr>
              <a:t>Jheon</a:t>
            </a:r>
            <a:r>
              <a:rPr lang="en-US" sz="1100">
                <a:latin typeface="Times New Roman"/>
                <a:cs typeface="Times New Roman"/>
              </a:rPr>
              <a:t>, Dae-Sik </a:t>
            </a:r>
            <a:r>
              <a:rPr lang="en-US" sz="1100" err="1">
                <a:latin typeface="Times New Roman"/>
                <a:cs typeface="Times New Roman"/>
              </a:rPr>
              <a:t>Lee,Breath</a:t>
            </a:r>
            <a:r>
              <a:rPr lang="en-US" sz="1100">
                <a:latin typeface="Times New Roman"/>
                <a:cs typeface="Times New Roman"/>
              </a:rPr>
              <a:t> analysis system with convolutional neural network (CNN) for early detection of lung cancer, Sensors and Actuators B: </a:t>
            </a:r>
            <a:r>
              <a:rPr lang="en-US" sz="1100" err="1">
                <a:latin typeface="Times New Roman"/>
                <a:cs typeface="Times New Roman"/>
              </a:rPr>
              <a:t>Chemical,Volume</a:t>
            </a:r>
            <a:r>
              <a:rPr lang="en-US" sz="1100">
                <a:latin typeface="Times New Roman"/>
                <a:cs typeface="Times New Roman"/>
              </a:rPr>
              <a:t> 409,2024,135578,ISSN 0925-4005, </a:t>
            </a:r>
            <a:r>
              <a:rPr lang="en-US" sz="1100">
                <a:latin typeface="Times New Roman"/>
                <a:cs typeface="Times New Roman"/>
                <a:hlinkClick r:id="rId3"/>
              </a:rPr>
              <a:t>https://doi.org/10.1016/j.snb.2024.135578</a:t>
            </a:r>
            <a:endParaRPr lang="en-US" sz="1100">
              <a:latin typeface="Times New Roman"/>
              <a:cs typeface="Times New Roman"/>
            </a:endParaRPr>
          </a:p>
          <a:p>
            <a:endParaRPr lang="en-US" sz="1100">
              <a:latin typeface="Times New Roman"/>
              <a:cs typeface="Times New Roman"/>
            </a:endParaRPr>
          </a:p>
          <a:p>
            <a:r>
              <a:rPr lang="en-US" sz="1100">
                <a:latin typeface="Times New Roman"/>
                <a:cs typeface="Times New Roman"/>
              </a:rPr>
              <a:t>[8]Ting Chen, </a:t>
            </a:r>
            <a:r>
              <a:rPr lang="en-US" sz="1100" err="1">
                <a:latin typeface="Times New Roman"/>
                <a:cs typeface="Times New Roman"/>
              </a:rPr>
              <a:t>Tiannan</a:t>
            </a:r>
            <a:r>
              <a:rPr lang="en-US" sz="1100">
                <a:latin typeface="Times New Roman"/>
                <a:cs typeface="Times New Roman"/>
              </a:rPr>
              <a:t> Liu, Ting Li, Hang Zhao, </a:t>
            </a:r>
            <a:r>
              <a:rPr lang="en-US" sz="1100" err="1">
                <a:latin typeface="Times New Roman"/>
                <a:cs typeface="Times New Roman"/>
              </a:rPr>
              <a:t>Qianming</a:t>
            </a:r>
            <a:r>
              <a:rPr lang="en-US" sz="1100">
                <a:latin typeface="Times New Roman"/>
                <a:cs typeface="Times New Roman"/>
              </a:rPr>
              <a:t> </a:t>
            </a:r>
            <a:r>
              <a:rPr lang="en-US" sz="1100" err="1">
                <a:latin typeface="Times New Roman"/>
                <a:cs typeface="Times New Roman"/>
              </a:rPr>
              <a:t>Chen,Exhaled</a:t>
            </a:r>
            <a:r>
              <a:rPr lang="en-US" sz="1100">
                <a:latin typeface="Times New Roman"/>
                <a:cs typeface="Times New Roman"/>
              </a:rPr>
              <a:t> breath analysis in disease detection, Clinica Chimica </a:t>
            </a:r>
            <a:r>
              <a:rPr lang="en-US" sz="1100" err="1">
                <a:latin typeface="Times New Roman"/>
                <a:cs typeface="Times New Roman"/>
              </a:rPr>
              <a:t>Acta,Volume</a:t>
            </a:r>
            <a:r>
              <a:rPr lang="en-US" sz="1100">
                <a:latin typeface="Times New Roman"/>
                <a:cs typeface="Times New Roman"/>
              </a:rPr>
              <a:t> 515,2021,Pages 61-72,ISSN 0009-8981, https://doi.org/10.1016/j.cca.2020.12.036</a:t>
            </a:r>
          </a:p>
          <a:p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FA09AC-6926-7D0A-7218-3BA59256DB1B}"/>
              </a:ext>
            </a:extLst>
          </p:cNvPr>
          <p:cNvSpPr txBox="1"/>
          <p:nvPr/>
        </p:nvSpPr>
        <p:spPr>
          <a:xfrm>
            <a:off x="8452624" y="4869366"/>
            <a:ext cx="60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17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67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7410E-69DF-E20E-B37E-FB3AB9F53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975" y="1678882"/>
            <a:ext cx="7064100" cy="2052600"/>
          </a:xfrm>
        </p:spPr>
        <p:txBody>
          <a:bodyPr/>
          <a:lstStyle/>
          <a:p>
            <a:r>
              <a:rPr lang="en-GB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FD6ED-D891-2BB5-B232-95E139113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CC3E8-C1D0-88A4-37A9-828EE11A1B44}"/>
              </a:ext>
            </a:extLst>
          </p:cNvPr>
          <p:cNvSpPr txBox="1"/>
          <p:nvPr/>
        </p:nvSpPr>
        <p:spPr>
          <a:xfrm>
            <a:off x="8355980" y="4906537"/>
            <a:ext cx="535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18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D46ABD-7982-714D-B5D6-F61E2555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6264" y="219739"/>
            <a:ext cx="2372261" cy="997200"/>
          </a:xfrm>
        </p:spPr>
        <p:txBody>
          <a:bodyPr/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1B61A-3059-D7B0-85CE-4B5193C26708}"/>
              </a:ext>
            </a:extLst>
          </p:cNvPr>
          <p:cNvSpPr txBox="1"/>
          <p:nvPr/>
        </p:nvSpPr>
        <p:spPr>
          <a:xfrm>
            <a:off x="-114648" y="3017163"/>
            <a:ext cx="257541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/>
          </a:p>
          <a:p>
            <a:endParaRPr lang="en-US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  <p:pic>
        <p:nvPicPr>
          <p:cNvPr id="15" name="Picture 14" descr="A person in a lab coat smoking a pipe&#10;&#10;Description automatically generated">
            <a:extLst>
              <a:ext uri="{FF2B5EF4-FFF2-40B4-BE49-F238E27FC236}">
                <a16:creationId xmlns:a16="http://schemas.microsoft.com/office/drawing/2014/main" id="{6618350C-3B77-225A-A4AD-F2765054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251" y="407492"/>
            <a:ext cx="4080510" cy="43285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28138A6E-8739-C71F-B46D-036C9D488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4" y="997356"/>
            <a:ext cx="4445159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>
                <a:solidFill>
                  <a:schemeClr val="tx1"/>
                </a:solidFill>
                <a:latin typeface="Times New Roman"/>
                <a:cs typeface="Times New Roman"/>
              </a:rPr>
              <a:t>Our  project leverages gas sensors (MiCS-5524, TGS 822) and environmental sensors (DHT22) to collect real-time breath data, combined with a Convolutional Neural Network (CNN) trained on a pre-existing UCI dataset. By analyzing patterns in breath composition, the system predicts disease presence with high accuracy. </a:t>
            </a:r>
            <a:endParaRPr lang="en-US" altLang="en-US" sz="18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4B461-511A-EE77-119A-9EC836F61E33}"/>
              </a:ext>
            </a:extLst>
          </p:cNvPr>
          <p:cNvSpPr txBox="1"/>
          <p:nvPr/>
        </p:nvSpPr>
        <p:spPr>
          <a:xfrm>
            <a:off x="7952578" y="4959357"/>
            <a:ext cx="577124" cy="1760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EA0E0-7655-36A6-0C76-621F93639964}"/>
              </a:ext>
            </a:extLst>
          </p:cNvPr>
          <p:cNvSpPr txBox="1"/>
          <p:nvPr/>
        </p:nvSpPr>
        <p:spPr>
          <a:xfrm>
            <a:off x="8228703" y="4834236"/>
            <a:ext cx="46952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47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D24E9D-3556-32D0-ED63-CA35FA30D3ED}"/>
              </a:ext>
            </a:extLst>
          </p:cNvPr>
          <p:cNvSpPr txBox="1"/>
          <p:nvPr/>
        </p:nvSpPr>
        <p:spPr>
          <a:xfrm>
            <a:off x="59474" y="201870"/>
            <a:ext cx="8861502" cy="4462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>
                <a:latin typeface="Times New Roman"/>
                <a:cs typeface="Times New Roman"/>
              </a:rPr>
              <a:t>Core Technologies: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>
                <a:latin typeface="Times New Roman"/>
                <a:cs typeface="Times New Roman"/>
              </a:rPr>
              <a:t> Biomedical Sensors for VOC Detection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800">
                <a:latin typeface="Times New Roman"/>
                <a:cs typeface="Times New Roman"/>
              </a:rPr>
              <a:t>Detect biomarkers like acetone (diabetes), benzene (lung cancer), and H₂S/methane (GI disorders).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800">
                <a:latin typeface="Times New Roman"/>
                <a:cs typeface="Times New Roman"/>
              </a:rPr>
              <a:t>Key Components: MOS sensors(Metal-Oxide-Semiconductor); Arduino/Raspberry Pi for real-time processing.</a:t>
            </a:r>
          </a:p>
          <a:p>
            <a:pPr marL="457200" lvl="1">
              <a:lnSpc>
                <a:spcPct val="150000"/>
              </a:lnSpc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sz="1800" b="1">
                <a:latin typeface="Times New Roman"/>
                <a:cs typeface="Times New Roman"/>
              </a:rPr>
              <a:t> AI &amp; Machine Learning for Disease Classification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800">
                <a:latin typeface="Times New Roman"/>
                <a:cs typeface="Times New Roman"/>
              </a:rPr>
              <a:t>Process: Feature extraction, preprocessing, deep learning models.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IN" sz="1800">
                <a:latin typeface="Times New Roman"/>
                <a:cs typeface="Times New Roman"/>
              </a:rPr>
              <a:t>Hybrid Approach: Real-time data + pre-existing datasets for high accuracy.</a:t>
            </a:r>
          </a:p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A8B6D-E1DF-46B6-4EEA-9C4B0563CCE0}"/>
              </a:ext>
            </a:extLst>
          </p:cNvPr>
          <p:cNvSpPr txBox="1"/>
          <p:nvPr/>
        </p:nvSpPr>
        <p:spPr>
          <a:xfrm>
            <a:off x="8228703" y="4834236"/>
            <a:ext cx="46952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5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2A7EE1-C7A5-8C21-7774-80CD296DF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6881" y="300914"/>
            <a:ext cx="2450682" cy="497138"/>
          </a:xfrm>
        </p:spPr>
        <p:txBody>
          <a:bodyPr/>
          <a:lstStyle/>
          <a:p>
            <a:pPr algn="l"/>
            <a:r>
              <a:rPr lang="en-GB" b="1">
                <a:latin typeface="Times New Roman"/>
              </a:rPr>
              <a:t>Literature Review:</a:t>
            </a:r>
            <a:endParaRPr lang="en-US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6E9B6D-8889-EB21-3078-99052AAE3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29373"/>
              </p:ext>
            </p:extLst>
          </p:nvPr>
        </p:nvGraphicFramePr>
        <p:xfrm>
          <a:off x="226881" y="798052"/>
          <a:ext cx="8610676" cy="3967253"/>
        </p:xfrm>
        <a:graphic>
          <a:graphicData uri="http://schemas.openxmlformats.org/drawingml/2006/table">
            <a:tbl>
              <a:tblPr firstRow="1" bandRow="1">
                <a:tableStyleId>{803473BD-AAA9-4236-BD33-D4351D855257}</a:tableStyleId>
              </a:tblPr>
              <a:tblGrid>
                <a:gridCol w="2096933">
                  <a:extLst>
                    <a:ext uri="{9D8B030D-6E8A-4147-A177-3AD203B41FA5}">
                      <a16:colId xmlns:a16="http://schemas.microsoft.com/office/drawing/2014/main" val="2303524492"/>
                    </a:ext>
                  </a:extLst>
                </a:gridCol>
                <a:gridCol w="660018">
                  <a:extLst>
                    <a:ext uri="{9D8B030D-6E8A-4147-A177-3AD203B41FA5}">
                      <a16:colId xmlns:a16="http://schemas.microsoft.com/office/drawing/2014/main" val="1010256719"/>
                    </a:ext>
                  </a:extLst>
                </a:gridCol>
                <a:gridCol w="2717338">
                  <a:extLst>
                    <a:ext uri="{9D8B030D-6E8A-4147-A177-3AD203B41FA5}">
                      <a16:colId xmlns:a16="http://schemas.microsoft.com/office/drawing/2014/main" val="3057704738"/>
                    </a:ext>
                  </a:extLst>
                </a:gridCol>
                <a:gridCol w="1058347">
                  <a:extLst>
                    <a:ext uri="{9D8B030D-6E8A-4147-A177-3AD203B41FA5}">
                      <a16:colId xmlns:a16="http://schemas.microsoft.com/office/drawing/2014/main" val="541602810"/>
                    </a:ext>
                  </a:extLst>
                </a:gridCol>
                <a:gridCol w="2078040">
                  <a:extLst>
                    <a:ext uri="{9D8B030D-6E8A-4147-A177-3AD203B41FA5}">
                      <a16:colId xmlns:a16="http://schemas.microsoft.com/office/drawing/2014/main" val="2481657765"/>
                    </a:ext>
                  </a:extLst>
                </a:gridCol>
              </a:tblGrid>
              <a:tr h="507351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latin typeface="Times New Roman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latin typeface="Times New Roman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latin typeface="Times New Roman"/>
                        </a:rPr>
                        <a:t>Methodologies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b="1">
                          <a:latin typeface="Times New Roman"/>
                        </a:rPr>
                        <a:t>Targeted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latin typeface="Times New Roman"/>
                        </a:rPr>
                        <a:t>Key 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9013"/>
                  </a:ext>
                </a:extLst>
              </a:tr>
              <a:tr h="146789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A Low-Cost Device for Measurement of Exhaled Breath for the Detection of Obstructive Lung Disease[1]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2022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Hardware Design:</a:t>
                      </a:r>
                      <a:endParaRPr lang="en-US" sz="1200" b="1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>
                          <a:latin typeface="Times New Roman"/>
                        </a:rPr>
                        <a:t>Developed the circuit with Arduino UNO and MQ gas sensors and DHT22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Experimental Setup: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Data was analysed statistically to determine significant differences between patients and healthy individuals.</a:t>
                      </a:r>
                      <a:endParaRPr lang="en-GB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>
                          <a:latin typeface="Times New Roman"/>
                        </a:rPr>
                        <a:t>Obstructive Lung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Analysis of variance (ANOVA) was performed to compare breath markers.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711247"/>
                  </a:ext>
                </a:extLst>
              </a:tr>
              <a:tr h="176080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Detecting Respiratory Diseases Using Machine Learning-Based Pattern Recognition on Spirometry Data[2]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2024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Experimental Setup: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Pulmonary sound recordings dataset from Kaggle (920 annotated recordings). Data collected from 126 patients of different age groups.</a:t>
                      </a:r>
                      <a:endParaRPr lang="en-GB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 b="1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>
                          <a:latin typeface="Times New Roman"/>
                        </a:rPr>
                        <a:t>Chronic Obstructive Pulmonary Disorder (COPD)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A hybrid model combining SVM and KNN was used for classification.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SVM was used for global decision boundary identification.</a:t>
                      </a:r>
                      <a:endParaRPr lang="en-GB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KNN was used to refine local pattern recognition</a:t>
                      </a:r>
                      <a:r>
                        <a:rPr lang="en-GB" sz="1400" b="0" i="0" u="none" strike="noStrike" noProof="0">
                          <a:latin typeface="Times New Roman"/>
                        </a:rPr>
                        <a:t>.</a:t>
                      </a:r>
                      <a:endParaRPr lang="en-GB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Accuracy: 94%</a:t>
                      </a:r>
                    </a:p>
                    <a:p>
                      <a:pPr lvl="0" algn="l">
                        <a:buNone/>
                      </a:pPr>
                      <a:endParaRPr lang="en-GB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79393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6EB7BA-C0F8-E054-8FC0-8A34EE4ED776}"/>
              </a:ext>
            </a:extLst>
          </p:cNvPr>
          <p:cNvSpPr txBox="1"/>
          <p:nvPr/>
        </p:nvSpPr>
        <p:spPr>
          <a:xfrm>
            <a:off x="8286576" y="4834236"/>
            <a:ext cx="469524" cy="30777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/>
              <a:t>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6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EAB96B-BB9A-9EE4-3CE0-EC3F459EAFD0}"/>
              </a:ext>
            </a:extLst>
          </p:cNvPr>
          <p:cNvSpPr txBox="1"/>
          <p:nvPr/>
        </p:nvSpPr>
        <p:spPr>
          <a:xfrm>
            <a:off x="81776" y="535259"/>
            <a:ext cx="8980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4F76AB-DD9F-3D0D-4B0E-FB893FD9D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96791"/>
              </p:ext>
            </p:extLst>
          </p:nvPr>
        </p:nvGraphicFramePr>
        <p:xfrm>
          <a:off x="343759" y="415915"/>
          <a:ext cx="8580236" cy="4508897"/>
        </p:xfrm>
        <a:graphic>
          <a:graphicData uri="http://schemas.openxmlformats.org/drawingml/2006/table">
            <a:tbl>
              <a:tblPr firstRow="1" bandRow="1">
                <a:tableStyleId>{803473BD-AAA9-4236-BD33-D4351D855257}</a:tableStyleId>
              </a:tblPr>
              <a:tblGrid>
                <a:gridCol w="1704333">
                  <a:extLst>
                    <a:ext uri="{9D8B030D-6E8A-4147-A177-3AD203B41FA5}">
                      <a16:colId xmlns:a16="http://schemas.microsoft.com/office/drawing/2014/main" val="1928329167"/>
                    </a:ext>
                  </a:extLst>
                </a:gridCol>
                <a:gridCol w="721451">
                  <a:extLst>
                    <a:ext uri="{9D8B030D-6E8A-4147-A177-3AD203B41FA5}">
                      <a16:colId xmlns:a16="http://schemas.microsoft.com/office/drawing/2014/main" val="2916365603"/>
                    </a:ext>
                  </a:extLst>
                </a:gridCol>
                <a:gridCol w="2511680">
                  <a:extLst>
                    <a:ext uri="{9D8B030D-6E8A-4147-A177-3AD203B41FA5}">
                      <a16:colId xmlns:a16="http://schemas.microsoft.com/office/drawing/2014/main" val="3800738937"/>
                    </a:ext>
                  </a:extLst>
                </a:gridCol>
                <a:gridCol w="926402">
                  <a:extLst>
                    <a:ext uri="{9D8B030D-6E8A-4147-A177-3AD203B41FA5}">
                      <a16:colId xmlns:a16="http://schemas.microsoft.com/office/drawing/2014/main" val="1068637378"/>
                    </a:ext>
                  </a:extLst>
                </a:gridCol>
                <a:gridCol w="2716370">
                  <a:extLst>
                    <a:ext uri="{9D8B030D-6E8A-4147-A177-3AD203B41FA5}">
                      <a16:colId xmlns:a16="http://schemas.microsoft.com/office/drawing/2014/main" val="3544255077"/>
                    </a:ext>
                  </a:extLst>
                </a:gridCol>
              </a:tblGrid>
              <a:tr h="48855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Title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Year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Methodologies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Targeted Disease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/>
                          <a:cs typeface="Times New Roman"/>
                        </a:rPr>
                        <a:t>Key Contribution</a:t>
                      </a:r>
                      <a:endParaRPr lang="en-IN" b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609817"/>
                  </a:ext>
                </a:extLst>
              </a:tr>
              <a:tr h="1494413">
                <a:tc>
                  <a:txBody>
                    <a:bodyPr/>
                    <a:lstStyle/>
                    <a:p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Artificial Breath Classification Using XGBoost Algorithm for Diabetes Detection </a:t>
                      </a: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[3]</a:t>
                      </a:r>
                      <a:endParaRPr lang="en-IN" sz="15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Times New Roman"/>
                          <a:cs typeface="Times New Roman"/>
                        </a:rPr>
                        <a:t>2021</a:t>
                      </a:r>
                      <a:endParaRPr lang="en-IN" sz="14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>
                          <a:latin typeface="Times New Roman"/>
                          <a:cs typeface="Times New Roman"/>
                        </a:rPr>
                        <a:t>ML Models</a:t>
                      </a:r>
                      <a:r>
                        <a:rPr lang="en-IN" sz="1600">
                          <a:latin typeface="Times New Roman"/>
                          <a:cs typeface="Times New Roman"/>
                        </a:rPr>
                        <a:t>: Analyze medical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b="1">
                          <a:latin typeface="Times New Roman"/>
                          <a:cs typeface="Times New Roman"/>
                        </a:rPr>
                        <a:t>Feature Selection &amp; Preprocessing</a:t>
                      </a:r>
                      <a:r>
                        <a:rPr lang="en-IN" sz="1600">
                          <a:latin typeface="Times New Roman"/>
                          <a:cs typeface="Times New Roman"/>
                        </a:rPr>
                        <a:t>: Optimize accuracy.</a:t>
                      </a:r>
                    </a:p>
                    <a:p>
                      <a:pPr marL="0" indent="0">
                        <a:buNone/>
                      </a:pPr>
                      <a:endParaRPr lang="en-IN" sz="140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>
                          <a:latin typeface="Times New Roman"/>
                          <a:cs typeface="Times New Roman"/>
                        </a:rPr>
                        <a:t>Diabetes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0" i="0" u="none" strike="noStrike" cap="none" baseline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Results </a:t>
                      </a:r>
                      <a:r>
                        <a:rPr lang="en-US" sz="1500" b="0" i="0" u="none" strike="noStrike" cap="none" baseline="0">
                          <a:solidFill>
                            <a:srgbClr val="000000"/>
                          </a:solidFill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have shown that the designed system based on the XGBoost algorithm was highly selective for acetone, even at low concentrations.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Accuracy 99%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it-IT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Specificity 97.9%</a:t>
                      </a:r>
                      <a:endParaRPr lang="en-US" sz="15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08784"/>
                  </a:ext>
                </a:extLst>
              </a:tr>
              <a:tr h="2299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  <a:sym typeface="Arial"/>
                        </a:rPr>
                        <a:t>DiabeticSense: A Non-Invasive, Multi-Sensor, IoT-Based Pre-Diagnostic System for Diabetes Detection Using Breath </a:t>
                      </a:r>
                      <a:r>
                        <a:rPr lang="en-IN" sz="15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/>
                          <a:cs typeface="Times New Roman"/>
                        </a:rPr>
                        <a:t>[4]</a:t>
                      </a:r>
                      <a:endParaRPr lang="en-IN" sz="15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/>
                        <a:ea typeface="Arial"/>
                        <a:cs typeface="Times New Roman"/>
                        <a:sym typeface="Arial"/>
                      </a:endParaRPr>
                    </a:p>
                    <a:p>
                      <a:endParaRPr lang="en-IN" sz="15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>
                          <a:latin typeface="Times New Roman"/>
                          <a:cs typeface="Times New Roman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latin typeface="Times New Roman"/>
                          <a:cs typeface="Times New Roman"/>
                        </a:rPr>
                        <a:t>Breath Sensors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: Detect VOCs for diabetes.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latin typeface="Times New Roman"/>
                          <a:cs typeface="Times New Roman"/>
                        </a:rPr>
                        <a:t>Feature Extraction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: Ensure calibration, refine data.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>
                          <a:latin typeface="Times New Roman"/>
                          <a:cs typeface="Times New Roman"/>
                        </a:rPr>
                        <a:t>ML Model</a:t>
                      </a:r>
                      <a:r>
                        <a:rPr lang="en-US" sz="1600">
                          <a:latin typeface="Times New Roman"/>
                          <a:cs typeface="Times New Roman"/>
                        </a:rPr>
                        <a:t>: Gradient boosting predicion</a:t>
                      </a:r>
                    </a:p>
                    <a:p>
                      <a:endParaRPr lang="en-IN" sz="14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>
                          <a:latin typeface="Times New Roman"/>
                          <a:cs typeface="Times New Roman"/>
                        </a:rPr>
                        <a:t>Type 2-Diabetes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1500" b="0">
                        <a:latin typeface="Times New Roman"/>
                        <a:cs typeface="Times New Roman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500" b="0" err="1">
                          <a:latin typeface="Times New Roman"/>
                          <a:cs typeface="Times New Roman"/>
                        </a:rPr>
                        <a:t>DiabeticSense</a:t>
                      </a:r>
                      <a:r>
                        <a:rPr lang="en-IN" sz="1500" b="0">
                          <a:latin typeface="Times New Roman"/>
                          <a:cs typeface="Times New Roman"/>
                        </a:rPr>
                        <a:t> Study: Gradient boosting achieved 86.6% accuracy.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500" b="0">
                          <a:latin typeface="Times New Roman"/>
                          <a:cs typeface="Times New Roman"/>
                        </a:rPr>
                        <a:t>Outperforms Existing Methods: Higher precision in Type 2- diabetes detection.</a:t>
                      </a:r>
                    </a:p>
                    <a:p>
                      <a:pPr marL="0" indent="0">
                        <a:buNone/>
                      </a:pPr>
                      <a:endParaRPr lang="en-IN" sz="1500" b="0">
                        <a:latin typeface="Times New Roman"/>
                        <a:cs typeface="Times New Roman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500" b="0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39160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FB8DB7C-583B-B34F-83B5-DF2A40B04FA2}"/>
              </a:ext>
            </a:extLst>
          </p:cNvPr>
          <p:cNvSpPr txBox="1"/>
          <p:nvPr/>
        </p:nvSpPr>
        <p:spPr>
          <a:xfrm>
            <a:off x="8535910" y="490550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2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48909D-527F-250B-063E-B782C664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21168"/>
              </p:ext>
            </p:extLst>
          </p:nvPr>
        </p:nvGraphicFramePr>
        <p:xfrm>
          <a:off x="301084" y="402222"/>
          <a:ext cx="8686799" cy="4339056"/>
        </p:xfrm>
        <a:graphic>
          <a:graphicData uri="http://schemas.openxmlformats.org/drawingml/2006/table">
            <a:tbl>
              <a:tblPr firstRow="1" bandRow="1">
                <a:tableStyleId>{803473BD-AAA9-4236-BD33-D4351D855257}</a:tableStyleId>
              </a:tblPr>
              <a:tblGrid>
                <a:gridCol w="1243081">
                  <a:extLst>
                    <a:ext uri="{9D8B030D-6E8A-4147-A177-3AD203B41FA5}">
                      <a16:colId xmlns:a16="http://schemas.microsoft.com/office/drawing/2014/main" val="1928329167"/>
                    </a:ext>
                  </a:extLst>
                </a:gridCol>
                <a:gridCol w="617819">
                  <a:extLst>
                    <a:ext uri="{9D8B030D-6E8A-4147-A177-3AD203B41FA5}">
                      <a16:colId xmlns:a16="http://schemas.microsoft.com/office/drawing/2014/main" val="2916365603"/>
                    </a:ext>
                  </a:extLst>
                </a:gridCol>
                <a:gridCol w="3373459">
                  <a:extLst>
                    <a:ext uri="{9D8B030D-6E8A-4147-A177-3AD203B41FA5}">
                      <a16:colId xmlns:a16="http://schemas.microsoft.com/office/drawing/2014/main" val="3800738937"/>
                    </a:ext>
                  </a:extLst>
                </a:gridCol>
                <a:gridCol w="997646">
                  <a:extLst>
                    <a:ext uri="{9D8B030D-6E8A-4147-A177-3AD203B41FA5}">
                      <a16:colId xmlns:a16="http://schemas.microsoft.com/office/drawing/2014/main" val="1068637378"/>
                    </a:ext>
                  </a:extLst>
                </a:gridCol>
                <a:gridCol w="2454794">
                  <a:extLst>
                    <a:ext uri="{9D8B030D-6E8A-4147-A177-3AD203B41FA5}">
                      <a16:colId xmlns:a16="http://schemas.microsoft.com/office/drawing/2014/main" val="3544255077"/>
                    </a:ext>
                  </a:extLst>
                </a:gridCol>
              </a:tblGrid>
              <a:tr h="65097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Methodologies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Targeted Disease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609817"/>
                  </a:ext>
                </a:extLst>
              </a:tr>
              <a:tr h="1871554">
                <a:tc>
                  <a:txBody>
                    <a:bodyPr/>
                    <a:lstStyle/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Non-Invasive Breath Analysis System Using Convolutional Neural Networks for Early Detection of Kidney disease</a:t>
                      </a:r>
                    </a:p>
                    <a:p>
                      <a: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IN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Breath Sampling: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Collected breath samples from 181 participants using </a:t>
                      </a:r>
                      <a:r>
                        <a:rPr lang="en-IN" sz="12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Tedlar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bags and Tenax tubes.</a:t>
                      </a:r>
                    </a:p>
                    <a:p>
                      <a:r>
                        <a:rPr lang="en-IN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Sensor System: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Employed a multimodal array of 10 SMO sensors, 1 PID, and 9 EC sensors for VOC detection.</a:t>
                      </a:r>
                    </a:p>
                    <a:p>
                      <a:r>
                        <a:rPr lang="en-IN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Model Implementation: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Developed a 1D CNN with six kernels and </a:t>
                      </a:r>
                      <a:r>
                        <a:rPr lang="en-IN" sz="12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ReLU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activation, utilizing 5-fold cross-validation (80% training, 20% testing).</a:t>
                      </a:r>
                    </a:p>
                    <a:p>
                      <a:endParaRPr lang="en-IN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Kidney disease</a:t>
                      </a:r>
                      <a:endParaRPr lang="en-IN" sz="12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Demonstrated the effectiveness of using a multimodal sensor array combined with deep learning techniques for early lung cancer detection</a:t>
                      </a:r>
                    </a:p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Accuracy: 99.8%</a:t>
                      </a:r>
                    </a:p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Sensitivity: 98.9%</a:t>
                      </a:r>
                    </a:p>
                    <a:p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Specificity: 96.2%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808784"/>
                  </a:ext>
                </a:extLst>
              </a:tr>
              <a:tr h="1735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Edge AI-based Respiratory Disease Recognition from Exhaled Breath Signatures</a:t>
                      </a:r>
                    </a:p>
                    <a:p>
                      <a:r>
                        <a:rPr lang="en-I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2021</a:t>
                      </a:r>
                      <a:endParaRPr lang="en-IN" sz="12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Hardware Design:</a:t>
                      </a:r>
                      <a:endParaRPr lang="en-US" sz="1200" b="1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r>
                        <a:rPr lang="en-GB" sz="1200">
                          <a:latin typeface="Times New Roman"/>
                        </a:rPr>
                        <a:t>Developed the circuit 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with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STM32 ARM Cortex-M4 and gas sensors TGS 822, MQ-138, MQ-137, TGS 813.</a:t>
                      </a:r>
                      <a:r>
                        <a:rPr lang="en-GB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  <a:p>
                      <a:pPr lvl="0" algn="l">
                        <a:buNone/>
                      </a:pPr>
                      <a:r>
                        <a:rPr lang="en-IN" sz="1200" b="1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Machine Learning: 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Logistic regression classifier trained on COPD breath datasets.</a:t>
                      </a:r>
                    </a:p>
                    <a:p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Preprocessing steps to reduce dimensionality and noise.</a:t>
                      </a:r>
                    </a:p>
                    <a:p>
                      <a:endParaRPr lang="en-IN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Chronic Obstructive Pulmonary Disease (COPD)</a:t>
                      </a:r>
                      <a:endParaRPr lang="en-IN" sz="1200" b="0" i="0" u="none" strike="noStrike" cap="non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Portable Offline Kit: Eliminates dependency on cloud connectivity, enabling use in low-resource settings 1.</a:t>
                      </a:r>
                    </a:p>
                    <a:p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Edge AI Framework: Achieved ultra-low resource usage (15.9 KB ROM, 1.5 KB RAM, 1 </a:t>
                      </a:r>
                      <a:r>
                        <a:rPr lang="en-IN" sz="1200" b="0" i="0" u="none" strike="noStrike" cap="none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ms</a:t>
                      </a:r>
                      <a:r>
                        <a:rPr lang="en-IN" sz="1200" b="0" i="0" u="none" strike="noStrike" cap="non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inference time) 1.</a:t>
                      </a:r>
                    </a:p>
                    <a:p>
                      <a:endParaRPr lang="en-IN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39160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56A4C22-FC7E-8DF4-AA9D-9489BF3FDEAF}"/>
              </a:ext>
            </a:extLst>
          </p:cNvPr>
          <p:cNvSpPr txBox="1"/>
          <p:nvPr/>
        </p:nvSpPr>
        <p:spPr>
          <a:xfrm>
            <a:off x="8608741" y="489073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44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23EB5-6B77-EF35-1364-0E09DE7A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58E12A-2792-E56D-3BC8-285D0B770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45729"/>
              </p:ext>
            </p:extLst>
          </p:nvPr>
        </p:nvGraphicFramePr>
        <p:xfrm>
          <a:off x="134055" y="458611"/>
          <a:ext cx="8881425" cy="4241739"/>
        </p:xfrm>
        <a:graphic>
          <a:graphicData uri="http://schemas.openxmlformats.org/drawingml/2006/table">
            <a:tbl>
              <a:tblPr firstRow="1" bandRow="1">
                <a:tableStyleId>{803473BD-AAA9-4236-BD33-D4351D855257}</a:tableStyleId>
              </a:tblPr>
              <a:tblGrid>
                <a:gridCol w="1652121">
                  <a:extLst>
                    <a:ext uri="{9D8B030D-6E8A-4147-A177-3AD203B41FA5}">
                      <a16:colId xmlns:a16="http://schemas.microsoft.com/office/drawing/2014/main" val="2303524492"/>
                    </a:ext>
                  </a:extLst>
                </a:gridCol>
                <a:gridCol w="696672">
                  <a:extLst>
                    <a:ext uri="{9D8B030D-6E8A-4147-A177-3AD203B41FA5}">
                      <a16:colId xmlns:a16="http://schemas.microsoft.com/office/drawing/2014/main" val="1010256719"/>
                    </a:ext>
                  </a:extLst>
                </a:gridCol>
                <a:gridCol w="4018181">
                  <a:extLst>
                    <a:ext uri="{9D8B030D-6E8A-4147-A177-3AD203B41FA5}">
                      <a16:colId xmlns:a16="http://schemas.microsoft.com/office/drawing/2014/main" val="3057704738"/>
                    </a:ext>
                  </a:extLst>
                </a:gridCol>
                <a:gridCol w="906425">
                  <a:extLst>
                    <a:ext uri="{9D8B030D-6E8A-4147-A177-3AD203B41FA5}">
                      <a16:colId xmlns:a16="http://schemas.microsoft.com/office/drawing/2014/main" val="541602810"/>
                    </a:ext>
                  </a:extLst>
                </a:gridCol>
                <a:gridCol w="1608026">
                  <a:extLst>
                    <a:ext uri="{9D8B030D-6E8A-4147-A177-3AD203B41FA5}">
                      <a16:colId xmlns:a16="http://schemas.microsoft.com/office/drawing/2014/main" val="2481657765"/>
                    </a:ext>
                  </a:extLst>
                </a:gridCol>
              </a:tblGrid>
              <a:tr h="500396"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 New Roman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 New Roman"/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 New Roman"/>
                        </a:rPr>
                        <a:t>Methodologies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400" b="1">
                          <a:latin typeface="Times New Roman"/>
                        </a:rPr>
                        <a:t>Targeted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>
                          <a:latin typeface="Times New Roman"/>
                        </a:rPr>
                        <a:t>Key Contribution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5729013"/>
                  </a:ext>
                </a:extLst>
              </a:tr>
              <a:tr h="199072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Breath Analysis System with Convolutional Neural Network (CNN) for Early Detection of Lung Cancer[7]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 b="0" i="0" u="none" strike="noStrike" noProof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2024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 b="0" i="0" u="none" strike="noStrike" noProof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Breath Sampling: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Tedlar bags, Tenax tube adsorption, gas sensor array. 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Sensor System: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Multimodal sensor array (10 SMO, 1 PID, 9 EC sensors).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Data Processing: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Normalization and time-series CNN model. 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Model Implementation: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1D CNN with 6 kernels, softmax. 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Training &amp; Evaluation: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80% training, 20% testing.</a:t>
                      </a:r>
                      <a:endParaRPr lang="en-US" sz="12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1" i="0" u="none" strike="noStrike" noProof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Lung cancer.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noProof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Achieved </a:t>
                      </a:r>
                      <a:r>
                        <a:rPr lang="en-GB" sz="12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97.8% accuracy, 98.9% sensitivity, and 96.2% specificity</a:t>
                      </a: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for lung cancer detection, demonstrating high reliability.</a:t>
                      </a:r>
                      <a:endParaRPr lang="en-GB" sz="1200">
                        <a:latin typeface="Times New Roman"/>
                      </a:endParaRPr>
                    </a:p>
                    <a:p>
                      <a:pPr lvl="0" algn="l">
                        <a:buNone/>
                      </a:pPr>
                      <a:endParaRPr lang="en-GB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711247"/>
                  </a:ext>
                </a:extLst>
              </a:tr>
              <a:tr h="173285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Exhaled breath analysis in disease detection[8]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Breath Sample Analysis:</a:t>
                      </a:r>
                      <a:r>
                        <a:rPr lang="en-GB" sz="1200" b="0" i="0" u="none" strike="noStrike" noProof="0">
                          <a:latin typeface="Times New Roman"/>
                        </a:rPr>
                        <a:t> GC-MS (VOC detection), PTR-MS </a:t>
                      </a:r>
                      <a:r>
                        <a:rPr lang="en-GB" sz="1200" b="1" i="0" u="none" strike="noStrike" noProof="0">
                          <a:latin typeface="Times New Roman"/>
                        </a:rPr>
                        <a:t>Sensor-Based Detection:</a:t>
                      </a:r>
                      <a:r>
                        <a:rPr lang="en-GB" sz="1200" b="0" i="0" u="none" strike="noStrike" noProof="0">
                          <a:latin typeface="Times New Roman"/>
                        </a:rPr>
                        <a:t> Nanoarray sensors (gold nanoparticles, carbon nanotubes), E-Nose (disease pattern recognition).</a:t>
                      </a:r>
                      <a:endParaRPr lang="en-US" sz="1200" b="0" i="0" u="none" strike="noStrike" noProof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i="0" u="none" strike="noStrike" noProof="0">
                          <a:latin typeface="Times New Roman"/>
                        </a:rPr>
                        <a:t>Metabolite &amp; Gas Detection:</a:t>
                      </a:r>
                      <a:r>
                        <a:rPr lang="en-GB" sz="1200" b="0" i="0" u="none" strike="noStrike" noProof="0">
                          <a:latin typeface="Times New Roman"/>
                        </a:rPr>
                        <a:t> EBC (metabolic markers), CEAS (ammonia detection for kidney disease).</a:t>
                      </a:r>
                      <a:endParaRPr lang="en-US" sz="1200" b="0" i="0" u="none" strike="noStrike" noProof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Lung cancer, Asthma, and Diabetes</a:t>
                      </a:r>
                      <a:endParaRPr lang="en-US" sz="120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0" i="0" u="none" strike="noStrike" noProof="0">
                          <a:latin typeface="Times New Roman"/>
                        </a:rPr>
                        <a:t>Reviewed breath analysis for disease detection and highlighted challenges in standardization, VOC variability, and real-time analysis.</a:t>
                      </a:r>
                      <a:endParaRPr lang="en-US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7939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8B59973-E3A1-FA10-7F03-7FA92E9E2FAB}"/>
              </a:ext>
            </a:extLst>
          </p:cNvPr>
          <p:cNvSpPr txBox="1"/>
          <p:nvPr/>
        </p:nvSpPr>
        <p:spPr>
          <a:xfrm>
            <a:off x="8686800" y="483572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7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497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5302253-FE55-231B-BACE-7A52286E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36120"/>
            <a:ext cx="8001000" cy="336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Invasive Methods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: Traditional diagnostic methods for diseases like diabetes, lung cancer, and gastrointestinal disorders are costly and time-consuming.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Non-Invasive Alternative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: Breath analysis using VOC biomarkers presents a non-invasive and efficient alternative for disease detection.</a:t>
            </a:r>
            <a:endParaRPr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Technology Integration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:</a:t>
            </a: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 There are very few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model that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  <a:cs typeface="Times New Roman"/>
              </a:rPr>
              <a:t>combines gas sensors and deep learning to enable precise</a:t>
            </a: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, accurate and efficient detection of  disease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altLang="en-US" sz="1800" b="1">
                <a:solidFill>
                  <a:schemeClr val="tx1"/>
                </a:solidFill>
                <a:latin typeface="Times New Roman"/>
                <a:cs typeface="Times New Roman"/>
              </a:rPr>
              <a:t>Hardware Complication: </a:t>
            </a:r>
            <a:r>
              <a:rPr lang="en-US" altLang="en-US" sz="1800">
                <a:solidFill>
                  <a:schemeClr val="tx1"/>
                </a:solidFill>
                <a:latin typeface="Times New Roman"/>
                <a:cs typeface="Times New Roman"/>
              </a:rPr>
              <a:t>Very few amount of concentration of the VOCs in the breath is neglected, leading to false disease detection.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E731A7-7D63-E62B-28C1-BC78F14EB6AA}"/>
              </a:ext>
            </a:extLst>
          </p:cNvPr>
          <p:cNvSpPr txBox="1"/>
          <p:nvPr/>
        </p:nvSpPr>
        <p:spPr>
          <a:xfrm>
            <a:off x="304800" y="548640"/>
            <a:ext cx="675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D6D14-2EDF-1A71-44DC-A2A790572440}"/>
              </a:ext>
            </a:extLst>
          </p:cNvPr>
          <p:cNvSpPr txBox="1"/>
          <p:nvPr/>
        </p:nvSpPr>
        <p:spPr>
          <a:xfrm>
            <a:off x="8632902" y="4902818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8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7F10-D94D-F9D3-5356-E2FE285D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70" y="170957"/>
            <a:ext cx="7717500" cy="572700"/>
          </a:xfrm>
        </p:spPr>
        <p:txBody>
          <a:bodyPr/>
          <a:lstStyle/>
          <a:p>
            <a:r>
              <a:rPr lang="en-I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Components: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AC9257-AA0C-C1E0-E68A-BB7D55736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71307"/>
              </p:ext>
            </p:extLst>
          </p:nvPr>
        </p:nvGraphicFramePr>
        <p:xfrm>
          <a:off x="260430" y="1019181"/>
          <a:ext cx="8594812" cy="3422005"/>
        </p:xfrm>
        <a:graphic>
          <a:graphicData uri="http://schemas.openxmlformats.org/drawingml/2006/table">
            <a:tbl>
              <a:tblPr>
                <a:tableStyleId>{803473BD-AAA9-4236-BD33-D4351D855257}</a:tableStyleId>
              </a:tblPr>
              <a:tblGrid>
                <a:gridCol w="2814519">
                  <a:extLst>
                    <a:ext uri="{9D8B030D-6E8A-4147-A177-3AD203B41FA5}">
                      <a16:colId xmlns:a16="http://schemas.microsoft.com/office/drawing/2014/main" val="2294810044"/>
                    </a:ext>
                  </a:extLst>
                </a:gridCol>
                <a:gridCol w="2814519">
                  <a:extLst>
                    <a:ext uri="{9D8B030D-6E8A-4147-A177-3AD203B41FA5}">
                      <a16:colId xmlns:a16="http://schemas.microsoft.com/office/drawing/2014/main" val="513437581"/>
                    </a:ext>
                  </a:extLst>
                </a:gridCol>
                <a:gridCol w="2965774">
                  <a:extLst>
                    <a:ext uri="{9D8B030D-6E8A-4147-A177-3AD203B41FA5}">
                      <a16:colId xmlns:a16="http://schemas.microsoft.com/office/drawing/2014/main" val="1021233477"/>
                    </a:ext>
                  </a:extLst>
                </a:gridCol>
              </a:tblGrid>
              <a:tr h="323318"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Arduino Uno (Microcontroller)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Processor: ATmega328P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Reads sensor data and transmits it to Raspberry Pi for further processing.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58037"/>
                  </a:ext>
                </a:extLst>
              </a:tr>
              <a:tr h="323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Voltage: 5V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80313"/>
                  </a:ext>
                </a:extLst>
              </a:tr>
              <a:tr h="323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Pins: 14 Digital, 6 Analog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52463"/>
                  </a:ext>
                </a:extLst>
              </a:tr>
              <a:tr h="644987"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Raspberry Pi 4 (Processor)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Processor: Quad-core ARM Cortex-A72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Handles data processing, runs deep learning model, and controls the dashboard.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1873319"/>
                  </a:ext>
                </a:extLst>
              </a:tr>
              <a:tr h="32331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RAM: 4GB/8GB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962926"/>
                  </a:ext>
                </a:extLst>
              </a:tr>
              <a:tr h="5154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Ports: USB, HDMI, Ethernet, GPIO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768934"/>
                  </a:ext>
                </a:extLst>
              </a:tr>
              <a:tr h="323318">
                <a:tc rowSpan="2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Breath Collection System (Mask &amp; Chamber)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u="none" strike="noStrike">
                          <a:effectLst/>
                          <a:latin typeface="Times New Roman"/>
                          <a:cs typeface="Times New Roman"/>
                        </a:rPr>
                        <a:t>Mask: Collects breath samples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Collects breath samples in a controlled environment, ensuring accurate VOC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312613"/>
                  </a:ext>
                </a:extLst>
              </a:tr>
              <a:tr h="64498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algn="l" font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none" strike="noStrike">
                          <a:effectLst/>
                          <a:latin typeface="Times New Roman"/>
                          <a:cs typeface="Times New Roman"/>
                        </a:rPr>
                        <a:t>Chamber: Airtight housing for sensors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3740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E186BF-5D71-C43C-C7EE-D794033A6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517295"/>
              </p:ext>
            </p:extLst>
          </p:nvPr>
        </p:nvGraphicFramePr>
        <p:xfrm>
          <a:off x="260430" y="666953"/>
          <a:ext cx="8587937" cy="344658"/>
        </p:xfrm>
        <a:graphic>
          <a:graphicData uri="http://schemas.openxmlformats.org/drawingml/2006/table">
            <a:tbl>
              <a:tblPr>
                <a:tableStyleId>{803473BD-AAA9-4236-BD33-D4351D855257}</a:tableStyleId>
              </a:tblPr>
              <a:tblGrid>
                <a:gridCol w="2812779">
                  <a:extLst>
                    <a:ext uri="{9D8B030D-6E8A-4147-A177-3AD203B41FA5}">
                      <a16:colId xmlns:a16="http://schemas.microsoft.com/office/drawing/2014/main" val="1611573655"/>
                    </a:ext>
                  </a:extLst>
                </a:gridCol>
                <a:gridCol w="2811952">
                  <a:extLst>
                    <a:ext uri="{9D8B030D-6E8A-4147-A177-3AD203B41FA5}">
                      <a16:colId xmlns:a16="http://schemas.microsoft.com/office/drawing/2014/main" val="2664833265"/>
                    </a:ext>
                  </a:extLst>
                </a:gridCol>
                <a:gridCol w="2963206">
                  <a:extLst>
                    <a:ext uri="{9D8B030D-6E8A-4147-A177-3AD203B41FA5}">
                      <a16:colId xmlns:a16="http://schemas.microsoft.com/office/drawing/2014/main" val="3344784181"/>
                    </a:ext>
                  </a:extLst>
                </a:gridCol>
              </a:tblGrid>
              <a:tr h="337670"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5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5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Specifications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" algn="ctr" fontAlgn="ctr">
                        <a:lnSpc>
                          <a:spcPct val="150000"/>
                        </a:lnSpc>
                      </a:pPr>
                      <a:r>
                        <a:rPr lang="en-IN" sz="1500" b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 Principle</a:t>
                      </a:r>
                      <a:endParaRPr lang="en-IN" sz="15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758" marR="1758" marT="17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996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B22830-A987-035A-0371-C386E73C166B}"/>
              </a:ext>
            </a:extLst>
          </p:cNvPr>
          <p:cNvSpPr txBox="1"/>
          <p:nvPr/>
        </p:nvSpPr>
        <p:spPr>
          <a:xfrm>
            <a:off x="8686800" y="490281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0485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11E061CD89C41A2A99FC0430DD659" ma:contentTypeVersion="6" ma:contentTypeDescription="Create a new document." ma:contentTypeScope="" ma:versionID="fec70e626d95e51fa05504a84ab7b020">
  <xsd:schema xmlns:xsd="http://www.w3.org/2001/XMLSchema" xmlns:xs="http://www.w3.org/2001/XMLSchema" xmlns:p="http://schemas.microsoft.com/office/2006/metadata/properties" xmlns:ns3="9cc30c9d-470f-4184-8cf6-3de8178a07b2" targetNamespace="http://schemas.microsoft.com/office/2006/metadata/properties" ma:root="true" ma:fieldsID="442bb14962b9c1efe1104e133aec4f3c" ns3:_="">
    <xsd:import namespace="9cc30c9d-470f-4184-8cf6-3de8178a07b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30c9d-470f-4184-8cf6-3de8178a07b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c30c9d-470f-4184-8cf6-3de8178a07b2" xsi:nil="true"/>
  </documentManagement>
</p:properties>
</file>

<file path=customXml/itemProps1.xml><?xml version="1.0" encoding="utf-8"?>
<ds:datastoreItem xmlns:ds="http://schemas.openxmlformats.org/officeDocument/2006/customXml" ds:itemID="{27985F7A-9E32-44D1-8ED7-A15941EBF79F}">
  <ds:schemaRefs>
    <ds:schemaRef ds:uri="9cc30c9d-470f-4184-8cf6-3de8178a07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D90E38-DAC4-4728-9FDC-4BE6350CA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C1AB83-05BD-4E1E-B614-3536F30A99D6}">
  <ds:schemaRefs>
    <ds:schemaRef ds:uri="9cc30c9d-470f-4184-8cf6-3de8178a07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Hardware Components:</vt:lpstr>
      <vt:lpstr>PowerPoint Presentation</vt:lpstr>
      <vt:lpstr>Hardware Setup:  TGS 822 Sensor: VCC: Connected to the 5V Pin of the Arduino. GND: Connected to the GND Pin of the Arduino. AOUT: Connected to Analog Pin A0 on the Arduino for reading gas concentration.  MiCS 5524 Sensor: VCC: Connected to the 5V Pin of the Arduino. GND: Connected to the GND Pin of the Arduino. AO: Connected to Analog Pin A1 on the Arduino for reading gas concentration. </vt:lpstr>
      <vt:lpstr>PowerPoint Presentation</vt:lpstr>
      <vt:lpstr>PowerPoint Presentation</vt:lpstr>
      <vt:lpstr>    </vt:lpstr>
      <vt:lpstr>PowerPoint Presentation</vt:lpstr>
      <vt:lpstr>Timeline: 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2025-03-07T13:31:43Z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0x010100C2511E061CD89C41A2A99FC0430DD659</vt:lpwstr>
  </property>
</Properties>
</file>