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handoutMasterIdLst>
    <p:handoutMasterId r:id="rId14"/>
  </p:handoutMasterIdLst>
  <p:sldIdLst>
    <p:sldId id="256" r:id="rId2"/>
    <p:sldId id="258" r:id="rId3"/>
    <p:sldId id="281" r:id="rId4"/>
    <p:sldId id="282" r:id="rId5"/>
    <p:sldId id="271" r:id="rId6"/>
    <p:sldId id="260" r:id="rId7"/>
    <p:sldId id="263" r:id="rId8"/>
    <p:sldId id="264" r:id="rId9"/>
    <p:sldId id="287" r:id="rId10"/>
    <p:sldId id="284"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1B5"/>
    <a:srgbClr val="FDF1FC"/>
    <a:srgbClr val="EC7CB4"/>
    <a:srgbClr val="7EEDE2"/>
    <a:srgbClr val="F7C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ED44E4-B2F6-40AA-9391-214D03F56838}" v="2092" dt="2025-02-07T19:55:38.749"/>
    <p1510:client id="{1C1F7771-695B-F37A-B8D9-98CC911EBAE3}" v="21" dt="2025-02-07T16:00:20.344"/>
    <p1510:client id="{49E12D30-1AB2-1539-EE56-03486332D3C3}" v="16" dt="2025-02-08T02:35:07.807"/>
    <p1510:client id="{5BD73CC9-3EE2-5369-196E-166E6B92EFA8}" v="3" dt="2025-02-08T03:24:16.658"/>
    <p1510:client id="{6EEE0D61-3FE2-92F5-B3ED-DD0DFA3F0CC2}" v="8" dt="2025-02-08T04:09:25.194"/>
    <p1510:client id="{7039C962-C26B-9680-998B-68E765C724FF}" v="17" dt="2025-02-07T15:30:54.598"/>
    <p1510:client id="{8DD5CD53-F529-4A3C-ACF7-62E56F9A2D7A}" v="34" dt="2025-02-08T03:22:56.103"/>
    <p1510:client id="{94662F59-4A86-50BC-6C61-29480D53FB71}" v="1" dt="2025-02-07T16:46:14.821"/>
    <p1510:client id="{9B28D9B0-7321-F3B9-915F-F91C3194845C}" v="9" dt="2025-02-08T03:02:28.260"/>
    <p1510:client id="{AD79BEA9-FEA7-402B-A836-4800548B502D}" v="1140" dt="2025-02-08T04:18:17.015"/>
    <p1510:client id="{BECD4BF3-8191-1207-EF8B-9BD01BFBA30D}" v="39" dt="2025-02-07T17:55:59.582"/>
    <p1510:client id="{D70CE2B6-7B6B-44F3-AEFE-4F7EA03F7A87}" v="333" dt="2025-02-08T04:16:01.670"/>
    <p1510:client id="{F770F7F0-2F81-38FC-E3BE-A754CE3A1C3A}" v="11" dt="2025-02-08T03:17:30.7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97491F-271E-46A4-A3BD-36077C2D3BAC}"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3274298A-F8F6-44EE-B721-9C1B1EEBEB45}">
      <dgm:prSet phldrT="[Text]" custT="1"/>
      <dgm:spPr/>
      <dgm:t>
        <a:bodyPr/>
        <a:lstStyle/>
        <a:p>
          <a:r>
            <a:rPr lang="en-US" sz="2000">
              <a:latin typeface="+mj-lt"/>
            </a:rPr>
            <a:t>STEP 01</a:t>
          </a:r>
          <a:endParaRPr lang="en-IN" sz="2000">
            <a:latin typeface="+mj-lt"/>
          </a:endParaRPr>
        </a:p>
      </dgm:t>
    </dgm:pt>
    <dgm:pt modelId="{05D0F318-7E5B-475C-BEAD-CBD1F8DC6685}" type="parTrans" cxnId="{6519DF5D-A35E-4137-8F98-BAF789728659}">
      <dgm:prSet/>
      <dgm:spPr/>
      <dgm:t>
        <a:bodyPr/>
        <a:lstStyle/>
        <a:p>
          <a:endParaRPr lang="en-IN"/>
        </a:p>
      </dgm:t>
    </dgm:pt>
    <dgm:pt modelId="{A9B081B6-6AA7-4F02-8CC9-2706195F474D}" type="sibTrans" cxnId="{6519DF5D-A35E-4137-8F98-BAF789728659}">
      <dgm:prSet/>
      <dgm:spPr/>
      <dgm:t>
        <a:bodyPr/>
        <a:lstStyle/>
        <a:p>
          <a:endParaRPr lang="en-IN"/>
        </a:p>
      </dgm:t>
    </dgm:pt>
    <dgm:pt modelId="{C67BD633-9226-4591-B01B-177C9F46C634}">
      <dgm:prSet phldrT="[Text]" custT="1"/>
      <dgm:spPr/>
      <dgm:t>
        <a:bodyPr/>
        <a:lstStyle/>
        <a:p>
          <a:r>
            <a:rPr lang="en-US" sz="2000">
              <a:latin typeface="+mj-lt"/>
            </a:rPr>
            <a:t>DATA COLLECTION</a:t>
          </a:r>
          <a:endParaRPr lang="en-IN" sz="2000">
            <a:latin typeface="+mj-lt"/>
          </a:endParaRPr>
        </a:p>
      </dgm:t>
    </dgm:pt>
    <dgm:pt modelId="{3581A044-7C9B-449E-8407-11B80AA0A9EC}" type="parTrans" cxnId="{EF892293-E536-43D9-8FE9-2D22B0156FA3}">
      <dgm:prSet/>
      <dgm:spPr/>
      <dgm:t>
        <a:bodyPr/>
        <a:lstStyle/>
        <a:p>
          <a:endParaRPr lang="en-IN"/>
        </a:p>
      </dgm:t>
    </dgm:pt>
    <dgm:pt modelId="{7CAB1341-20DB-417A-B659-7F2DEFB99D15}" type="sibTrans" cxnId="{EF892293-E536-43D9-8FE9-2D22B0156FA3}">
      <dgm:prSet/>
      <dgm:spPr/>
      <dgm:t>
        <a:bodyPr/>
        <a:lstStyle/>
        <a:p>
          <a:endParaRPr lang="en-IN"/>
        </a:p>
      </dgm:t>
    </dgm:pt>
    <dgm:pt modelId="{4CD5678E-7414-4203-95B5-A5E450FC47E4}">
      <dgm:prSet phldrT="[Text]" custT="1"/>
      <dgm:spPr/>
      <dgm:t>
        <a:bodyPr/>
        <a:lstStyle/>
        <a:p>
          <a:r>
            <a:rPr lang="en-US" sz="1600">
              <a:latin typeface="+mj-lt"/>
            </a:rPr>
            <a:t>Source: GWAS Catalog</a:t>
          </a:r>
          <a:endParaRPr lang="en-IN" sz="1600">
            <a:latin typeface="+mj-lt"/>
          </a:endParaRPr>
        </a:p>
      </dgm:t>
    </dgm:pt>
    <dgm:pt modelId="{ACB67B60-3C2F-4568-80FF-8C6673BD2461}" type="parTrans" cxnId="{70063F1D-B868-4164-8DE0-0C3313204900}">
      <dgm:prSet/>
      <dgm:spPr/>
      <dgm:t>
        <a:bodyPr/>
        <a:lstStyle/>
        <a:p>
          <a:endParaRPr lang="en-IN"/>
        </a:p>
      </dgm:t>
    </dgm:pt>
    <dgm:pt modelId="{C5F76380-EE9C-422C-B2AD-80B17F357893}" type="sibTrans" cxnId="{70063F1D-B868-4164-8DE0-0C3313204900}">
      <dgm:prSet/>
      <dgm:spPr/>
      <dgm:t>
        <a:bodyPr/>
        <a:lstStyle/>
        <a:p>
          <a:endParaRPr lang="en-IN"/>
        </a:p>
      </dgm:t>
    </dgm:pt>
    <dgm:pt modelId="{BCB5ECDE-E2FA-41BE-B984-FE1A5A8FE8F8}">
      <dgm:prSet phldrT="[Text]" custT="1"/>
      <dgm:spPr/>
      <dgm:t>
        <a:bodyPr/>
        <a:lstStyle/>
        <a:p>
          <a:r>
            <a:rPr lang="en-US" sz="2000">
              <a:latin typeface="+mj-lt"/>
            </a:rPr>
            <a:t>STEP 02</a:t>
          </a:r>
          <a:endParaRPr lang="en-IN" sz="2000">
            <a:latin typeface="+mj-lt"/>
          </a:endParaRPr>
        </a:p>
      </dgm:t>
    </dgm:pt>
    <dgm:pt modelId="{4DEFC077-0288-427D-8BCD-6CC9342CEF63}" type="parTrans" cxnId="{BA7165E4-77C0-42CC-B144-9477117BA166}">
      <dgm:prSet/>
      <dgm:spPr/>
      <dgm:t>
        <a:bodyPr/>
        <a:lstStyle/>
        <a:p>
          <a:endParaRPr lang="en-IN"/>
        </a:p>
      </dgm:t>
    </dgm:pt>
    <dgm:pt modelId="{B6101C4C-BA95-4CCF-BC15-E10AD607AE4D}" type="sibTrans" cxnId="{BA7165E4-77C0-42CC-B144-9477117BA166}">
      <dgm:prSet/>
      <dgm:spPr/>
      <dgm:t>
        <a:bodyPr/>
        <a:lstStyle/>
        <a:p>
          <a:endParaRPr lang="en-IN"/>
        </a:p>
      </dgm:t>
    </dgm:pt>
    <dgm:pt modelId="{B69D854B-BE84-4E2C-9303-A933055773DD}">
      <dgm:prSet phldrT="[Text]" custT="1"/>
      <dgm:spPr/>
      <dgm:t>
        <a:bodyPr/>
        <a:lstStyle/>
        <a:p>
          <a:r>
            <a:rPr lang="en-US" sz="2000">
              <a:latin typeface="+mj-lt"/>
            </a:rPr>
            <a:t>DATA PREPROCESSING</a:t>
          </a:r>
          <a:endParaRPr lang="en-IN" sz="2000">
            <a:latin typeface="+mj-lt"/>
          </a:endParaRPr>
        </a:p>
      </dgm:t>
    </dgm:pt>
    <dgm:pt modelId="{287D2BF4-8384-407A-BCC7-A9B323CFE089}" type="parTrans" cxnId="{D8407589-CCD2-4554-9A31-97C78A364DAC}">
      <dgm:prSet/>
      <dgm:spPr/>
      <dgm:t>
        <a:bodyPr/>
        <a:lstStyle/>
        <a:p>
          <a:endParaRPr lang="en-IN"/>
        </a:p>
      </dgm:t>
    </dgm:pt>
    <dgm:pt modelId="{25CF0AFE-34C3-443E-8C4A-3CD883255278}" type="sibTrans" cxnId="{D8407589-CCD2-4554-9A31-97C78A364DAC}">
      <dgm:prSet/>
      <dgm:spPr/>
      <dgm:t>
        <a:bodyPr/>
        <a:lstStyle/>
        <a:p>
          <a:endParaRPr lang="en-IN"/>
        </a:p>
      </dgm:t>
    </dgm:pt>
    <dgm:pt modelId="{8AF61646-F29F-4B4A-AC35-464FC87C91AE}">
      <dgm:prSet phldrT="[Text]" custT="1"/>
      <dgm:spPr/>
      <dgm:t>
        <a:bodyPr/>
        <a:lstStyle/>
        <a:p>
          <a:r>
            <a:rPr lang="en-US" sz="1600">
              <a:latin typeface="+mj-lt"/>
            </a:rPr>
            <a:t>Data Cleaning: Remove duplicates, fill missing value</a:t>
          </a:r>
          <a:endParaRPr lang="en-IN" sz="1600">
            <a:latin typeface="+mj-lt"/>
          </a:endParaRPr>
        </a:p>
      </dgm:t>
    </dgm:pt>
    <dgm:pt modelId="{F41ABEFB-97B2-4459-90C8-B915280FCC24}" type="parTrans" cxnId="{494028C6-6744-487B-B1A2-72D1CE3C1B7C}">
      <dgm:prSet/>
      <dgm:spPr/>
      <dgm:t>
        <a:bodyPr/>
        <a:lstStyle/>
        <a:p>
          <a:endParaRPr lang="en-IN"/>
        </a:p>
      </dgm:t>
    </dgm:pt>
    <dgm:pt modelId="{70DDF707-7599-4E00-B325-3AEE80FEF30F}" type="sibTrans" cxnId="{494028C6-6744-487B-B1A2-72D1CE3C1B7C}">
      <dgm:prSet/>
      <dgm:spPr/>
      <dgm:t>
        <a:bodyPr/>
        <a:lstStyle/>
        <a:p>
          <a:endParaRPr lang="en-IN"/>
        </a:p>
      </dgm:t>
    </dgm:pt>
    <dgm:pt modelId="{94E2F1AC-A0CC-4A7A-B0C3-EBFDCEF58E65}">
      <dgm:prSet phldrT="[Text]" custT="1"/>
      <dgm:spPr/>
      <dgm:t>
        <a:bodyPr/>
        <a:lstStyle/>
        <a:p>
          <a:r>
            <a:rPr lang="en-US" sz="2000">
              <a:latin typeface="+mj-lt"/>
            </a:rPr>
            <a:t>STEP 03</a:t>
          </a:r>
          <a:endParaRPr lang="en-IN" sz="2000">
            <a:latin typeface="+mj-lt"/>
          </a:endParaRPr>
        </a:p>
      </dgm:t>
    </dgm:pt>
    <dgm:pt modelId="{BA3F7D4C-BBD5-4677-B4DB-E23276F14A9F}" type="parTrans" cxnId="{18B5F5B7-3E7F-4B16-8343-447535E6FC0C}">
      <dgm:prSet/>
      <dgm:spPr/>
      <dgm:t>
        <a:bodyPr/>
        <a:lstStyle/>
        <a:p>
          <a:endParaRPr lang="en-IN"/>
        </a:p>
      </dgm:t>
    </dgm:pt>
    <dgm:pt modelId="{8C45956F-A4CC-455F-89DB-A347395B4E6A}" type="sibTrans" cxnId="{18B5F5B7-3E7F-4B16-8343-447535E6FC0C}">
      <dgm:prSet/>
      <dgm:spPr/>
      <dgm:t>
        <a:bodyPr/>
        <a:lstStyle/>
        <a:p>
          <a:endParaRPr lang="en-IN"/>
        </a:p>
      </dgm:t>
    </dgm:pt>
    <dgm:pt modelId="{0DE2231D-BCEA-49B1-BCE1-CCA9CF404273}">
      <dgm:prSet phldrT="[Text]" custT="1"/>
      <dgm:spPr/>
      <dgm:t>
        <a:bodyPr/>
        <a:lstStyle/>
        <a:p>
          <a:r>
            <a:rPr lang="en-US" sz="2000">
              <a:latin typeface="+mj-lt"/>
            </a:rPr>
            <a:t>MODEL DEVELOPMENT</a:t>
          </a:r>
          <a:endParaRPr lang="en-IN" sz="2000">
            <a:latin typeface="+mj-lt"/>
          </a:endParaRPr>
        </a:p>
      </dgm:t>
    </dgm:pt>
    <dgm:pt modelId="{43B9C5AF-5983-4585-B1E1-688BAF915A1E}" type="parTrans" cxnId="{C5748E7C-6BE2-41A5-A26B-D5F13A4F6B09}">
      <dgm:prSet/>
      <dgm:spPr/>
      <dgm:t>
        <a:bodyPr/>
        <a:lstStyle/>
        <a:p>
          <a:endParaRPr lang="en-IN"/>
        </a:p>
      </dgm:t>
    </dgm:pt>
    <dgm:pt modelId="{6D7B3AB5-235C-48C1-827B-E2B80BA2DFAB}" type="sibTrans" cxnId="{C5748E7C-6BE2-41A5-A26B-D5F13A4F6B09}">
      <dgm:prSet/>
      <dgm:spPr/>
      <dgm:t>
        <a:bodyPr/>
        <a:lstStyle/>
        <a:p>
          <a:endParaRPr lang="en-IN"/>
        </a:p>
      </dgm:t>
    </dgm:pt>
    <dgm:pt modelId="{6581206B-57A7-45EC-BEB2-0D643177222F}">
      <dgm:prSet phldrT="[Text]" custT="1"/>
      <dgm:spPr/>
      <dgm:t>
        <a:bodyPr/>
        <a:lstStyle/>
        <a:p>
          <a:r>
            <a:rPr lang="en-US" sz="1600">
              <a:latin typeface="+mj-lt"/>
            </a:rPr>
            <a:t>XGBoost: Train, Tune, Validate</a:t>
          </a:r>
          <a:endParaRPr lang="en-IN" sz="1600">
            <a:latin typeface="+mj-lt"/>
          </a:endParaRPr>
        </a:p>
      </dgm:t>
    </dgm:pt>
    <dgm:pt modelId="{04385AE0-86CF-4A1B-897E-849E7395A3F1}" type="parTrans" cxnId="{FCD2C17D-D0BF-4449-9C36-89439BC01150}">
      <dgm:prSet/>
      <dgm:spPr/>
      <dgm:t>
        <a:bodyPr/>
        <a:lstStyle/>
        <a:p>
          <a:endParaRPr lang="en-IN"/>
        </a:p>
      </dgm:t>
    </dgm:pt>
    <dgm:pt modelId="{60B4A28F-D662-4266-8AF9-A55C9C813632}" type="sibTrans" cxnId="{FCD2C17D-D0BF-4449-9C36-89439BC01150}">
      <dgm:prSet/>
      <dgm:spPr/>
      <dgm:t>
        <a:bodyPr/>
        <a:lstStyle/>
        <a:p>
          <a:endParaRPr lang="en-IN"/>
        </a:p>
      </dgm:t>
    </dgm:pt>
    <dgm:pt modelId="{B39EEEB3-293C-4E40-8791-042227277DD8}">
      <dgm:prSet phldrT="[Text]" custT="1"/>
      <dgm:spPr/>
      <dgm:t>
        <a:bodyPr/>
        <a:lstStyle/>
        <a:p>
          <a:r>
            <a:rPr lang="en-US" sz="1600">
              <a:latin typeface="+mj-lt"/>
            </a:rPr>
            <a:t>Dashboard: Real-time, Risk charts, reports</a:t>
          </a:r>
          <a:endParaRPr lang="en-IN" sz="1600">
            <a:latin typeface="+mj-lt"/>
          </a:endParaRPr>
        </a:p>
      </dgm:t>
    </dgm:pt>
    <dgm:pt modelId="{712F4FA7-2FC5-4A5E-9F01-F8B7888E4577}" type="parTrans" cxnId="{A2D5C320-12FE-4375-8E74-573BD8301D95}">
      <dgm:prSet/>
      <dgm:spPr/>
      <dgm:t>
        <a:bodyPr/>
        <a:lstStyle/>
        <a:p>
          <a:endParaRPr lang="en-IN"/>
        </a:p>
      </dgm:t>
    </dgm:pt>
    <dgm:pt modelId="{C553E17C-65C7-4253-B9C2-AB716B3DBFB6}" type="sibTrans" cxnId="{A2D5C320-12FE-4375-8E74-573BD8301D95}">
      <dgm:prSet/>
      <dgm:spPr/>
      <dgm:t>
        <a:bodyPr/>
        <a:lstStyle/>
        <a:p>
          <a:endParaRPr lang="en-IN"/>
        </a:p>
      </dgm:t>
    </dgm:pt>
    <dgm:pt modelId="{8F9BE217-9F99-4F1D-B077-27B944E881C9}">
      <dgm:prSet phldrT="[Text]" custT="1"/>
      <dgm:spPr/>
      <dgm:t>
        <a:bodyPr/>
        <a:lstStyle/>
        <a:p>
          <a:r>
            <a:rPr lang="en-US" sz="2000">
              <a:latin typeface="+mj-lt"/>
            </a:rPr>
            <a:t>STEP 04</a:t>
          </a:r>
          <a:endParaRPr lang="en-IN" sz="2000">
            <a:latin typeface="+mj-lt"/>
          </a:endParaRPr>
        </a:p>
      </dgm:t>
    </dgm:pt>
    <dgm:pt modelId="{34DC1E8D-3382-48B7-92D2-BF910F0F3B78}" type="parTrans" cxnId="{C109ADF2-2AFC-4A05-8283-E54A440368B3}">
      <dgm:prSet/>
      <dgm:spPr/>
      <dgm:t>
        <a:bodyPr/>
        <a:lstStyle/>
        <a:p>
          <a:endParaRPr lang="en-IN"/>
        </a:p>
      </dgm:t>
    </dgm:pt>
    <dgm:pt modelId="{4D182456-F4E3-4D99-99A2-331D833F24D8}" type="sibTrans" cxnId="{C109ADF2-2AFC-4A05-8283-E54A440368B3}">
      <dgm:prSet/>
      <dgm:spPr/>
      <dgm:t>
        <a:bodyPr/>
        <a:lstStyle/>
        <a:p>
          <a:endParaRPr lang="en-IN"/>
        </a:p>
      </dgm:t>
    </dgm:pt>
    <dgm:pt modelId="{79B5AD51-8A4B-4767-BFF9-A3252573DCD2}">
      <dgm:prSet phldrT="[Text]" custT="1"/>
      <dgm:spPr/>
      <dgm:t>
        <a:bodyPr/>
        <a:lstStyle/>
        <a:p>
          <a:r>
            <a:rPr lang="en-US" sz="2000">
              <a:latin typeface="+mj-lt"/>
            </a:rPr>
            <a:t>MODEL EVALUATION</a:t>
          </a:r>
          <a:endParaRPr lang="en-IN" sz="2000">
            <a:latin typeface="+mj-lt"/>
          </a:endParaRPr>
        </a:p>
      </dgm:t>
    </dgm:pt>
    <dgm:pt modelId="{EE608EE2-6246-4BB2-98F1-1D7E4F3DD55F}" type="parTrans" cxnId="{4A0C0A20-0E09-411E-B4E9-ADE7A6046970}">
      <dgm:prSet/>
      <dgm:spPr/>
      <dgm:t>
        <a:bodyPr/>
        <a:lstStyle/>
        <a:p>
          <a:endParaRPr lang="en-IN"/>
        </a:p>
      </dgm:t>
    </dgm:pt>
    <dgm:pt modelId="{13992894-0516-411D-9E29-461DF8B4F781}" type="sibTrans" cxnId="{4A0C0A20-0E09-411E-B4E9-ADE7A6046970}">
      <dgm:prSet/>
      <dgm:spPr/>
      <dgm:t>
        <a:bodyPr/>
        <a:lstStyle/>
        <a:p>
          <a:endParaRPr lang="en-IN"/>
        </a:p>
      </dgm:t>
    </dgm:pt>
    <dgm:pt modelId="{C46D6150-7234-4E2B-9A7F-6B39E81765CA}">
      <dgm:prSet phldrT="[Text]" custT="1"/>
      <dgm:spPr/>
      <dgm:t>
        <a:bodyPr/>
        <a:lstStyle/>
        <a:p>
          <a:r>
            <a:rPr lang="en-US" sz="1600">
              <a:latin typeface="+mj-lt"/>
            </a:rPr>
            <a:t>Performance Metrics: Accuracy, Precision, Recall, F1-score</a:t>
          </a:r>
          <a:endParaRPr lang="en-IN" sz="1600">
            <a:latin typeface="+mj-lt"/>
          </a:endParaRPr>
        </a:p>
      </dgm:t>
    </dgm:pt>
    <dgm:pt modelId="{464A2112-6D23-44F6-B1CD-E8DCBDBA6856}" type="parTrans" cxnId="{9290B5BF-D6A9-451F-9F19-B74F2D2CDE79}">
      <dgm:prSet/>
      <dgm:spPr/>
      <dgm:t>
        <a:bodyPr/>
        <a:lstStyle/>
        <a:p>
          <a:endParaRPr lang="en-IN"/>
        </a:p>
      </dgm:t>
    </dgm:pt>
    <dgm:pt modelId="{4F2929E4-6CE3-4EF4-A533-18060E793F47}" type="sibTrans" cxnId="{9290B5BF-D6A9-451F-9F19-B74F2D2CDE79}">
      <dgm:prSet/>
      <dgm:spPr/>
      <dgm:t>
        <a:bodyPr/>
        <a:lstStyle/>
        <a:p>
          <a:endParaRPr lang="en-IN"/>
        </a:p>
      </dgm:t>
    </dgm:pt>
    <dgm:pt modelId="{FBAEFCD9-8BAC-4363-8300-C059AC5113B3}">
      <dgm:prSet phldrT="[Text]" custT="1"/>
      <dgm:spPr/>
      <dgm:t>
        <a:bodyPr/>
        <a:lstStyle/>
        <a:p>
          <a:r>
            <a:rPr lang="en-US" sz="2000">
              <a:latin typeface="+mj-lt"/>
            </a:rPr>
            <a:t>STEP 05</a:t>
          </a:r>
          <a:endParaRPr lang="en-IN" sz="2000">
            <a:latin typeface="+mj-lt"/>
          </a:endParaRPr>
        </a:p>
      </dgm:t>
    </dgm:pt>
    <dgm:pt modelId="{86261BEC-53BE-4573-B0EB-02E904C28EBA}" type="parTrans" cxnId="{AFFAEC84-4D58-4B8C-821E-7ADCC2C96657}">
      <dgm:prSet/>
      <dgm:spPr/>
      <dgm:t>
        <a:bodyPr/>
        <a:lstStyle/>
        <a:p>
          <a:endParaRPr lang="en-IN"/>
        </a:p>
      </dgm:t>
    </dgm:pt>
    <dgm:pt modelId="{7A6E2E76-C469-46A7-A690-96A8D0357438}" type="sibTrans" cxnId="{AFFAEC84-4D58-4B8C-821E-7ADCC2C96657}">
      <dgm:prSet/>
      <dgm:spPr/>
      <dgm:t>
        <a:bodyPr/>
        <a:lstStyle/>
        <a:p>
          <a:endParaRPr lang="en-IN"/>
        </a:p>
      </dgm:t>
    </dgm:pt>
    <dgm:pt modelId="{C86CABA9-B6B1-46B0-AEED-41F9576B4920}">
      <dgm:prSet phldrT="[Text]" custT="1"/>
      <dgm:spPr/>
      <dgm:t>
        <a:bodyPr/>
        <a:lstStyle/>
        <a:p>
          <a:r>
            <a:rPr lang="en-US" sz="2000">
              <a:latin typeface="+mj-lt"/>
            </a:rPr>
            <a:t>DASHBOARD &amp; ETHICAL CONSIDERATION</a:t>
          </a:r>
          <a:endParaRPr lang="en-IN" sz="2000">
            <a:latin typeface="+mj-lt"/>
          </a:endParaRPr>
        </a:p>
      </dgm:t>
    </dgm:pt>
    <dgm:pt modelId="{3C2DD166-446F-4FD1-A057-E9319BFB2B75}" type="parTrans" cxnId="{EDBACAD1-BCE4-4378-9C6A-832F9DA300AE}">
      <dgm:prSet/>
      <dgm:spPr/>
      <dgm:t>
        <a:bodyPr/>
        <a:lstStyle/>
        <a:p>
          <a:endParaRPr lang="en-IN"/>
        </a:p>
      </dgm:t>
    </dgm:pt>
    <dgm:pt modelId="{79B6CA00-053E-470D-BF7C-B2AE5F842137}" type="sibTrans" cxnId="{EDBACAD1-BCE4-4378-9C6A-832F9DA300AE}">
      <dgm:prSet/>
      <dgm:spPr/>
      <dgm:t>
        <a:bodyPr/>
        <a:lstStyle/>
        <a:p>
          <a:endParaRPr lang="en-IN"/>
        </a:p>
      </dgm:t>
    </dgm:pt>
    <dgm:pt modelId="{B82FDB2C-9CCD-401A-8B61-0925CE20C711}">
      <dgm:prSet phldrT="[Text]" custT="1"/>
      <dgm:spPr/>
      <dgm:t>
        <a:bodyPr/>
        <a:lstStyle/>
        <a:p>
          <a:r>
            <a:rPr lang="en-US" sz="1600">
              <a:latin typeface="+mj-lt"/>
            </a:rPr>
            <a:t>Dataset Includes: Bipolar Disorder and Epilepsy</a:t>
          </a:r>
          <a:endParaRPr lang="en-IN" sz="1600">
            <a:latin typeface="+mj-lt"/>
          </a:endParaRPr>
        </a:p>
      </dgm:t>
    </dgm:pt>
    <dgm:pt modelId="{932E1A3E-F5CB-44C8-8B8B-EA6890F16945}" type="parTrans" cxnId="{89003F4B-7389-4C46-90BA-7BA72B82B14C}">
      <dgm:prSet/>
      <dgm:spPr/>
      <dgm:t>
        <a:bodyPr/>
        <a:lstStyle/>
        <a:p>
          <a:endParaRPr lang="en-IN"/>
        </a:p>
      </dgm:t>
    </dgm:pt>
    <dgm:pt modelId="{630B48EF-0D0B-4F00-B9AE-103B0E60A828}" type="sibTrans" cxnId="{89003F4B-7389-4C46-90BA-7BA72B82B14C}">
      <dgm:prSet/>
      <dgm:spPr/>
      <dgm:t>
        <a:bodyPr/>
        <a:lstStyle/>
        <a:p>
          <a:endParaRPr lang="en-IN"/>
        </a:p>
      </dgm:t>
    </dgm:pt>
    <dgm:pt modelId="{113C6BF1-1056-4F8A-9CFD-760191AEBB5B}">
      <dgm:prSet phldrT="[Text]" custT="1"/>
      <dgm:spPr/>
      <dgm:t>
        <a:bodyPr/>
        <a:lstStyle/>
        <a:p>
          <a:r>
            <a:rPr lang="en-US" sz="1600">
              <a:latin typeface="+mj-lt"/>
            </a:rPr>
            <a:t>Feature Selection: Identify key genetic markers</a:t>
          </a:r>
          <a:endParaRPr lang="en-IN" sz="1600">
            <a:latin typeface="+mj-lt"/>
          </a:endParaRPr>
        </a:p>
      </dgm:t>
    </dgm:pt>
    <dgm:pt modelId="{B36DC135-D533-49C5-9AF4-25292DDD6156}" type="parTrans" cxnId="{16FB508E-C90B-495B-BD6E-6003982C7CD9}">
      <dgm:prSet/>
      <dgm:spPr/>
      <dgm:t>
        <a:bodyPr/>
        <a:lstStyle/>
        <a:p>
          <a:endParaRPr lang="en-IN"/>
        </a:p>
      </dgm:t>
    </dgm:pt>
    <dgm:pt modelId="{12099095-87D8-4B2C-BC98-69D7D87450CA}" type="sibTrans" cxnId="{16FB508E-C90B-495B-BD6E-6003982C7CD9}">
      <dgm:prSet/>
      <dgm:spPr/>
      <dgm:t>
        <a:bodyPr/>
        <a:lstStyle/>
        <a:p>
          <a:endParaRPr lang="en-IN"/>
        </a:p>
      </dgm:t>
    </dgm:pt>
    <dgm:pt modelId="{AE0C967A-8F8C-4222-9583-30BFC73E759A}">
      <dgm:prSet phldrT="[Text]" custT="1"/>
      <dgm:spPr/>
      <dgm:t>
        <a:bodyPr/>
        <a:lstStyle/>
        <a:p>
          <a:r>
            <a:rPr lang="en-US" sz="1600">
              <a:latin typeface="+mj-lt"/>
            </a:rPr>
            <a:t>Feature Engineering: Encode &amp; normalize data</a:t>
          </a:r>
          <a:endParaRPr lang="en-IN" sz="1600">
            <a:latin typeface="+mj-lt"/>
          </a:endParaRPr>
        </a:p>
      </dgm:t>
    </dgm:pt>
    <dgm:pt modelId="{AA686298-9A11-44A5-9D0E-14E088203B34}" type="parTrans" cxnId="{38855DE3-33B9-4CE1-A028-AD085264A3EB}">
      <dgm:prSet/>
      <dgm:spPr/>
      <dgm:t>
        <a:bodyPr/>
        <a:lstStyle/>
        <a:p>
          <a:endParaRPr lang="en-IN"/>
        </a:p>
      </dgm:t>
    </dgm:pt>
    <dgm:pt modelId="{5DCA9474-F10B-4B7F-973F-0758100EA529}" type="sibTrans" cxnId="{38855DE3-33B9-4CE1-A028-AD085264A3EB}">
      <dgm:prSet/>
      <dgm:spPr/>
      <dgm:t>
        <a:bodyPr/>
        <a:lstStyle/>
        <a:p>
          <a:endParaRPr lang="en-IN"/>
        </a:p>
      </dgm:t>
    </dgm:pt>
    <dgm:pt modelId="{311A2296-6D42-46DF-9C5D-5964ECC1260C}">
      <dgm:prSet phldrT="[Text]" custT="1"/>
      <dgm:spPr/>
      <dgm:t>
        <a:bodyPr/>
        <a:lstStyle/>
        <a:p>
          <a:r>
            <a:rPr lang="en-US" sz="1600">
              <a:latin typeface="+mj-lt"/>
            </a:rPr>
            <a:t>Stacking: Ensemble XGBoost, RF(Random Forest), LR (Linear Regression)</a:t>
          </a:r>
          <a:endParaRPr lang="en-IN" sz="1600">
            <a:latin typeface="+mj-lt"/>
          </a:endParaRPr>
        </a:p>
      </dgm:t>
    </dgm:pt>
    <dgm:pt modelId="{DA639CB5-235F-43A0-9922-A13E40310E75}" type="parTrans" cxnId="{472187DD-4CDA-494B-8A60-038A0A4F1006}">
      <dgm:prSet/>
      <dgm:spPr/>
      <dgm:t>
        <a:bodyPr/>
        <a:lstStyle/>
        <a:p>
          <a:endParaRPr lang="en-IN"/>
        </a:p>
      </dgm:t>
    </dgm:pt>
    <dgm:pt modelId="{E162EC9A-D6EF-42AE-903B-251F8F566546}" type="sibTrans" cxnId="{472187DD-4CDA-494B-8A60-038A0A4F1006}">
      <dgm:prSet/>
      <dgm:spPr/>
      <dgm:t>
        <a:bodyPr/>
        <a:lstStyle/>
        <a:p>
          <a:endParaRPr lang="en-IN"/>
        </a:p>
      </dgm:t>
    </dgm:pt>
    <dgm:pt modelId="{F641C97C-6D48-43CF-9023-E0FCDE8A9554}">
      <dgm:prSet phldrT="[Text]" custT="1"/>
      <dgm:spPr/>
      <dgm:t>
        <a:bodyPr/>
        <a:lstStyle/>
        <a:p>
          <a:r>
            <a:rPr lang="en-US" sz="1600">
              <a:latin typeface="+mj-lt"/>
            </a:rPr>
            <a:t>Select model by performance</a:t>
          </a:r>
          <a:endParaRPr lang="en-IN" sz="1600">
            <a:latin typeface="+mj-lt"/>
          </a:endParaRPr>
        </a:p>
      </dgm:t>
    </dgm:pt>
    <dgm:pt modelId="{BC80D5B2-186E-43E2-9C50-79DEA1630362}" type="parTrans" cxnId="{C605667E-B6E0-4BD5-8C9C-95520A354C7F}">
      <dgm:prSet/>
      <dgm:spPr/>
      <dgm:t>
        <a:bodyPr/>
        <a:lstStyle/>
        <a:p>
          <a:endParaRPr lang="en-IN"/>
        </a:p>
      </dgm:t>
    </dgm:pt>
    <dgm:pt modelId="{D4C3235D-AFDD-44F1-9628-5D070B19FE6F}" type="sibTrans" cxnId="{C605667E-B6E0-4BD5-8C9C-95520A354C7F}">
      <dgm:prSet/>
      <dgm:spPr/>
      <dgm:t>
        <a:bodyPr/>
        <a:lstStyle/>
        <a:p>
          <a:endParaRPr lang="en-IN"/>
        </a:p>
      </dgm:t>
    </dgm:pt>
    <dgm:pt modelId="{4F5EA17C-949A-4A24-B480-D2B4BBC2C5E7}">
      <dgm:prSet phldrT="[Text]" custT="1"/>
      <dgm:spPr/>
      <dgm:t>
        <a:bodyPr/>
        <a:lstStyle/>
        <a:p>
          <a:r>
            <a:rPr lang="en-US" sz="1600">
              <a:latin typeface="+mj-lt"/>
            </a:rPr>
            <a:t>Ethics: Privacy, Fairness, Explainability</a:t>
          </a:r>
          <a:endParaRPr lang="en-IN" sz="1600">
            <a:latin typeface="+mj-lt"/>
          </a:endParaRPr>
        </a:p>
      </dgm:t>
    </dgm:pt>
    <dgm:pt modelId="{B82F4E09-8260-4B9C-822F-1FD194F9DADF}" type="parTrans" cxnId="{DF8BE22B-4098-4A88-B1D1-DAD9D972EC3A}">
      <dgm:prSet/>
      <dgm:spPr/>
      <dgm:t>
        <a:bodyPr/>
        <a:lstStyle/>
        <a:p>
          <a:endParaRPr lang="en-IN"/>
        </a:p>
      </dgm:t>
    </dgm:pt>
    <dgm:pt modelId="{398BF298-A504-4CBA-B537-DC545E01EF1A}" type="sibTrans" cxnId="{DF8BE22B-4098-4A88-B1D1-DAD9D972EC3A}">
      <dgm:prSet/>
      <dgm:spPr/>
      <dgm:t>
        <a:bodyPr/>
        <a:lstStyle/>
        <a:p>
          <a:endParaRPr lang="en-IN"/>
        </a:p>
      </dgm:t>
    </dgm:pt>
    <dgm:pt modelId="{CCB2C83C-42E9-4BDA-8B4A-080AEFC9081C}" type="pres">
      <dgm:prSet presAssocID="{0A97491F-271E-46A4-A3BD-36077C2D3BAC}" presName="Name0" presStyleCnt="0">
        <dgm:presLayoutVars>
          <dgm:chMax/>
          <dgm:chPref val="3"/>
          <dgm:dir/>
          <dgm:animOne val="branch"/>
          <dgm:animLvl val="lvl"/>
        </dgm:presLayoutVars>
      </dgm:prSet>
      <dgm:spPr/>
    </dgm:pt>
    <dgm:pt modelId="{9CB92DC6-BB61-4FF7-AADB-D7F7B3775D05}" type="pres">
      <dgm:prSet presAssocID="{3274298A-F8F6-44EE-B721-9C1B1EEBEB45}" presName="composite" presStyleCnt="0"/>
      <dgm:spPr/>
    </dgm:pt>
    <dgm:pt modelId="{74270E33-D968-4BAC-8735-836E3A263D16}" type="pres">
      <dgm:prSet presAssocID="{3274298A-F8F6-44EE-B721-9C1B1EEBEB45}" presName="FirstChild" presStyleLbl="revTx" presStyleIdx="0" presStyleCnt="10">
        <dgm:presLayoutVars>
          <dgm:chMax val="0"/>
          <dgm:chPref val="0"/>
          <dgm:bulletEnabled val="1"/>
        </dgm:presLayoutVars>
      </dgm:prSet>
      <dgm:spPr/>
    </dgm:pt>
    <dgm:pt modelId="{D7F24E02-DAAA-4DFE-AE9E-C0EFED970908}" type="pres">
      <dgm:prSet presAssocID="{3274298A-F8F6-44EE-B721-9C1B1EEBEB45}" presName="Parent" presStyleLbl="alignNode1" presStyleIdx="0" presStyleCnt="5" custLinFactNeighborX="1466" custLinFactNeighborY="1506">
        <dgm:presLayoutVars>
          <dgm:chMax val="3"/>
          <dgm:chPref val="3"/>
          <dgm:bulletEnabled val="1"/>
        </dgm:presLayoutVars>
      </dgm:prSet>
      <dgm:spPr/>
    </dgm:pt>
    <dgm:pt modelId="{C77EF722-A78F-4D17-9C12-343E08D73AA0}" type="pres">
      <dgm:prSet presAssocID="{3274298A-F8F6-44EE-B721-9C1B1EEBEB45}" presName="Accent" presStyleLbl="parChTrans1D1" presStyleIdx="0" presStyleCnt="5"/>
      <dgm:spPr/>
    </dgm:pt>
    <dgm:pt modelId="{80D30398-7C14-43F0-BB04-C7DF7E17A95A}" type="pres">
      <dgm:prSet presAssocID="{3274298A-F8F6-44EE-B721-9C1B1EEBEB45}" presName="Child" presStyleLbl="revTx" presStyleIdx="1" presStyleCnt="10">
        <dgm:presLayoutVars>
          <dgm:chMax val="0"/>
          <dgm:chPref val="0"/>
          <dgm:bulletEnabled val="1"/>
        </dgm:presLayoutVars>
      </dgm:prSet>
      <dgm:spPr/>
    </dgm:pt>
    <dgm:pt modelId="{1662DF16-154B-4E3F-91F1-B534FC762F5C}" type="pres">
      <dgm:prSet presAssocID="{A9B081B6-6AA7-4F02-8CC9-2706195F474D}" presName="sibTrans" presStyleCnt="0"/>
      <dgm:spPr/>
    </dgm:pt>
    <dgm:pt modelId="{874D0F17-FB70-409F-B9A2-B50F64C65187}" type="pres">
      <dgm:prSet presAssocID="{BCB5ECDE-E2FA-41BE-B984-FE1A5A8FE8F8}" presName="composite" presStyleCnt="0"/>
      <dgm:spPr/>
    </dgm:pt>
    <dgm:pt modelId="{FDC9936B-8680-4081-A3B6-84082AD45C5A}" type="pres">
      <dgm:prSet presAssocID="{BCB5ECDE-E2FA-41BE-B984-FE1A5A8FE8F8}" presName="FirstChild" presStyleLbl="revTx" presStyleIdx="2" presStyleCnt="10">
        <dgm:presLayoutVars>
          <dgm:chMax val="0"/>
          <dgm:chPref val="0"/>
          <dgm:bulletEnabled val="1"/>
        </dgm:presLayoutVars>
      </dgm:prSet>
      <dgm:spPr/>
    </dgm:pt>
    <dgm:pt modelId="{AF071072-1F44-4F97-95A7-7AEF8A549DE6}" type="pres">
      <dgm:prSet presAssocID="{BCB5ECDE-E2FA-41BE-B984-FE1A5A8FE8F8}" presName="Parent" presStyleLbl="alignNode1" presStyleIdx="1" presStyleCnt="5">
        <dgm:presLayoutVars>
          <dgm:chMax val="3"/>
          <dgm:chPref val="3"/>
          <dgm:bulletEnabled val="1"/>
        </dgm:presLayoutVars>
      </dgm:prSet>
      <dgm:spPr/>
    </dgm:pt>
    <dgm:pt modelId="{C8C134AE-7DCB-4E63-A685-03A876077FF3}" type="pres">
      <dgm:prSet presAssocID="{BCB5ECDE-E2FA-41BE-B984-FE1A5A8FE8F8}" presName="Accent" presStyleLbl="parChTrans1D1" presStyleIdx="1" presStyleCnt="5"/>
      <dgm:spPr/>
    </dgm:pt>
    <dgm:pt modelId="{E89DFB8B-DB48-4CB2-BCA6-12FF8E6F7A7B}" type="pres">
      <dgm:prSet presAssocID="{BCB5ECDE-E2FA-41BE-B984-FE1A5A8FE8F8}" presName="Child" presStyleLbl="revTx" presStyleIdx="3" presStyleCnt="10" custLinFactY="2919" custLinFactNeighborX="-381" custLinFactNeighborY="100000">
        <dgm:presLayoutVars>
          <dgm:chMax val="0"/>
          <dgm:chPref val="0"/>
          <dgm:bulletEnabled val="1"/>
        </dgm:presLayoutVars>
      </dgm:prSet>
      <dgm:spPr/>
    </dgm:pt>
    <dgm:pt modelId="{E6C62475-4A07-40F1-863A-AB2120B3D258}" type="pres">
      <dgm:prSet presAssocID="{B6101C4C-BA95-4CCF-BC15-E10AD607AE4D}" presName="sibTrans" presStyleCnt="0"/>
      <dgm:spPr/>
    </dgm:pt>
    <dgm:pt modelId="{4EED0283-5E73-4986-959F-9C9126A58225}" type="pres">
      <dgm:prSet presAssocID="{94E2F1AC-A0CC-4A7A-B0C3-EBFDCEF58E65}" presName="composite" presStyleCnt="0"/>
      <dgm:spPr/>
    </dgm:pt>
    <dgm:pt modelId="{2BD29070-D460-4608-8920-68265F19F7CD}" type="pres">
      <dgm:prSet presAssocID="{94E2F1AC-A0CC-4A7A-B0C3-EBFDCEF58E65}" presName="FirstChild" presStyleLbl="revTx" presStyleIdx="4" presStyleCnt="10">
        <dgm:presLayoutVars>
          <dgm:chMax val="0"/>
          <dgm:chPref val="0"/>
          <dgm:bulletEnabled val="1"/>
        </dgm:presLayoutVars>
      </dgm:prSet>
      <dgm:spPr/>
    </dgm:pt>
    <dgm:pt modelId="{287BDA88-C9EF-43DF-8DEE-E46187FE5F50}" type="pres">
      <dgm:prSet presAssocID="{94E2F1AC-A0CC-4A7A-B0C3-EBFDCEF58E65}" presName="Parent" presStyleLbl="alignNode1" presStyleIdx="2" presStyleCnt="5">
        <dgm:presLayoutVars>
          <dgm:chMax val="3"/>
          <dgm:chPref val="3"/>
          <dgm:bulletEnabled val="1"/>
        </dgm:presLayoutVars>
      </dgm:prSet>
      <dgm:spPr/>
    </dgm:pt>
    <dgm:pt modelId="{38F2849B-D8AA-4A2B-A774-303CAB951621}" type="pres">
      <dgm:prSet presAssocID="{94E2F1AC-A0CC-4A7A-B0C3-EBFDCEF58E65}" presName="Accent" presStyleLbl="parChTrans1D1" presStyleIdx="2" presStyleCnt="5"/>
      <dgm:spPr/>
    </dgm:pt>
    <dgm:pt modelId="{CB2851BB-6342-4B23-B4D6-69950FE77CEF}" type="pres">
      <dgm:prSet presAssocID="{94E2F1AC-A0CC-4A7A-B0C3-EBFDCEF58E65}" presName="Child" presStyleLbl="revTx" presStyleIdx="5" presStyleCnt="10">
        <dgm:presLayoutVars>
          <dgm:chMax val="0"/>
          <dgm:chPref val="0"/>
          <dgm:bulletEnabled val="1"/>
        </dgm:presLayoutVars>
      </dgm:prSet>
      <dgm:spPr/>
    </dgm:pt>
    <dgm:pt modelId="{8D868B3E-E919-4B56-A974-BAAD6AE7F077}" type="pres">
      <dgm:prSet presAssocID="{8C45956F-A4CC-455F-89DB-A347395B4E6A}" presName="sibTrans" presStyleCnt="0"/>
      <dgm:spPr/>
    </dgm:pt>
    <dgm:pt modelId="{53E31AEB-9E9A-4B9C-AD4E-273F5D4E05E9}" type="pres">
      <dgm:prSet presAssocID="{8F9BE217-9F99-4F1D-B077-27B944E881C9}" presName="composite" presStyleCnt="0"/>
      <dgm:spPr/>
    </dgm:pt>
    <dgm:pt modelId="{DC6B2BB2-DACC-4846-B530-53CCCF21B85E}" type="pres">
      <dgm:prSet presAssocID="{8F9BE217-9F99-4F1D-B077-27B944E881C9}" presName="FirstChild" presStyleLbl="revTx" presStyleIdx="6" presStyleCnt="10">
        <dgm:presLayoutVars>
          <dgm:chMax val="0"/>
          <dgm:chPref val="0"/>
          <dgm:bulletEnabled val="1"/>
        </dgm:presLayoutVars>
      </dgm:prSet>
      <dgm:spPr/>
    </dgm:pt>
    <dgm:pt modelId="{1BF9FCD5-881C-4775-B78D-A7E0BE998723}" type="pres">
      <dgm:prSet presAssocID="{8F9BE217-9F99-4F1D-B077-27B944E881C9}" presName="Parent" presStyleLbl="alignNode1" presStyleIdx="3" presStyleCnt="5">
        <dgm:presLayoutVars>
          <dgm:chMax val="3"/>
          <dgm:chPref val="3"/>
          <dgm:bulletEnabled val="1"/>
        </dgm:presLayoutVars>
      </dgm:prSet>
      <dgm:spPr/>
    </dgm:pt>
    <dgm:pt modelId="{87FC9910-3641-47BA-AE4E-6253E2E0C813}" type="pres">
      <dgm:prSet presAssocID="{8F9BE217-9F99-4F1D-B077-27B944E881C9}" presName="Accent" presStyleLbl="parChTrans1D1" presStyleIdx="3" presStyleCnt="5"/>
      <dgm:spPr/>
    </dgm:pt>
    <dgm:pt modelId="{B0369619-F5DB-48F5-ADB3-DE5E1C72D9A5}" type="pres">
      <dgm:prSet presAssocID="{8F9BE217-9F99-4F1D-B077-27B944E881C9}" presName="Child" presStyleLbl="revTx" presStyleIdx="7" presStyleCnt="10">
        <dgm:presLayoutVars>
          <dgm:chMax val="0"/>
          <dgm:chPref val="0"/>
          <dgm:bulletEnabled val="1"/>
        </dgm:presLayoutVars>
      </dgm:prSet>
      <dgm:spPr/>
    </dgm:pt>
    <dgm:pt modelId="{DF8A0D83-A75D-4DA0-8604-F014372032BC}" type="pres">
      <dgm:prSet presAssocID="{4D182456-F4E3-4D99-99A2-331D833F24D8}" presName="sibTrans" presStyleCnt="0"/>
      <dgm:spPr/>
    </dgm:pt>
    <dgm:pt modelId="{637F2CEA-5514-4758-AB10-3F1258997406}" type="pres">
      <dgm:prSet presAssocID="{FBAEFCD9-8BAC-4363-8300-C059AC5113B3}" presName="composite" presStyleCnt="0"/>
      <dgm:spPr/>
    </dgm:pt>
    <dgm:pt modelId="{66167866-A7DF-4B35-BD57-F757D4074225}" type="pres">
      <dgm:prSet presAssocID="{FBAEFCD9-8BAC-4363-8300-C059AC5113B3}" presName="FirstChild" presStyleLbl="revTx" presStyleIdx="8" presStyleCnt="10">
        <dgm:presLayoutVars>
          <dgm:chMax val="0"/>
          <dgm:chPref val="0"/>
          <dgm:bulletEnabled val="1"/>
        </dgm:presLayoutVars>
      </dgm:prSet>
      <dgm:spPr/>
    </dgm:pt>
    <dgm:pt modelId="{A82CC6A7-CD67-4078-B1E6-7AE27CA3595E}" type="pres">
      <dgm:prSet presAssocID="{FBAEFCD9-8BAC-4363-8300-C059AC5113B3}" presName="Parent" presStyleLbl="alignNode1" presStyleIdx="4" presStyleCnt="5">
        <dgm:presLayoutVars>
          <dgm:chMax val="3"/>
          <dgm:chPref val="3"/>
          <dgm:bulletEnabled val="1"/>
        </dgm:presLayoutVars>
      </dgm:prSet>
      <dgm:spPr/>
    </dgm:pt>
    <dgm:pt modelId="{997AA460-DC5C-4EAE-820A-BFA064FDC246}" type="pres">
      <dgm:prSet presAssocID="{FBAEFCD9-8BAC-4363-8300-C059AC5113B3}" presName="Accent" presStyleLbl="parChTrans1D1" presStyleIdx="4" presStyleCnt="5"/>
      <dgm:spPr/>
    </dgm:pt>
    <dgm:pt modelId="{28354381-57C6-47BC-80F5-A1908EE59DC9}" type="pres">
      <dgm:prSet presAssocID="{FBAEFCD9-8BAC-4363-8300-C059AC5113B3}" presName="Child" presStyleLbl="revTx" presStyleIdx="9" presStyleCnt="10">
        <dgm:presLayoutVars>
          <dgm:chMax val="0"/>
          <dgm:chPref val="0"/>
          <dgm:bulletEnabled val="1"/>
        </dgm:presLayoutVars>
      </dgm:prSet>
      <dgm:spPr/>
    </dgm:pt>
  </dgm:ptLst>
  <dgm:cxnLst>
    <dgm:cxn modelId="{7048CA09-B09E-487B-AB82-BEA65BDEE3FB}" type="presOf" srcId="{B39EEEB3-293C-4E40-8791-042227277DD8}" destId="{28354381-57C6-47BC-80F5-A1908EE59DC9}" srcOrd="0" destOrd="0" presId="urn:microsoft.com/office/officeart/2011/layout/TabList"/>
    <dgm:cxn modelId="{3CFE6D0A-78A7-40C4-B0EE-2BC155ABB3FE}" type="presOf" srcId="{4CD5678E-7414-4203-95B5-A5E450FC47E4}" destId="{80D30398-7C14-43F0-BB04-C7DF7E17A95A}" srcOrd="0" destOrd="0" presId="urn:microsoft.com/office/officeart/2011/layout/TabList"/>
    <dgm:cxn modelId="{213CF711-233A-4A69-94A6-678A55BF43A9}" type="presOf" srcId="{0DE2231D-BCEA-49B1-BCE1-CCA9CF404273}" destId="{2BD29070-D460-4608-8920-68265F19F7CD}" srcOrd="0" destOrd="0" presId="urn:microsoft.com/office/officeart/2011/layout/TabList"/>
    <dgm:cxn modelId="{1622991A-6CFC-4A0F-AC9F-6A70EBD8B8E7}" type="presOf" srcId="{4F5EA17C-949A-4A24-B480-D2B4BBC2C5E7}" destId="{28354381-57C6-47BC-80F5-A1908EE59DC9}" srcOrd="0" destOrd="1" presId="urn:microsoft.com/office/officeart/2011/layout/TabList"/>
    <dgm:cxn modelId="{3920B71C-BD3B-45E9-B0B1-2F239F7FEF21}" type="presOf" srcId="{113C6BF1-1056-4F8A-9CFD-760191AEBB5B}" destId="{E89DFB8B-DB48-4CB2-BCA6-12FF8E6F7A7B}" srcOrd="0" destOrd="1" presId="urn:microsoft.com/office/officeart/2011/layout/TabList"/>
    <dgm:cxn modelId="{70063F1D-B868-4164-8DE0-0C3313204900}" srcId="{3274298A-F8F6-44EE-B721-9C1B1EEBEB45}" destId="{4CD5678E-7414-4203-95B5-A5E450FC47E4}" srcOrd="1" destOrd="0" parTransId="{ACB67B60-3C2F-4568-80FF-8C6673BD2461}" sibTransId="{C5F76380-EE9C-422C-B2AD-80B17F357893}"/>
    <dgm:cxn modelId="{E09BB21F-42A3-4106-B240-5E63093B63EE}" type="presOf" srcId="{311A2296-6D42-46DF-9C5D-5964ECC1260C}" destId="{CB2851BB-6342-4B23-B4D6-69950FE77CEF}" srcOrd="0" destOrd="1" presId="urn:microsoft.com/office/officeart/2011/layout/TabList"/>
    <dgm:cxn modelId="{4A0C0A20-0E09-411E-B4E9-ADE7A6046970}" srcId="{8F9BE217-9F99-4F1D-B077-27B944E881C9}" destId="{79B5AD51-8A4B-4767-BFF9-A3252573DCD2}" srcOrd="0" destOrd="0" parTransId="{EE608EE2-6246-4BB2-98F1-1D7E4F3DD55F}" sibTransId="{13992894-0516-411D-9E29-461DF8B4F781}"/>
    <dgm:cxn modelId="{A2D5C320-12FE-4375-8E74-573BD8301D95}" srcId="{FBAEFCD9-8BAC-4363-8300-C059AC5113B3}" destId="{B39EEEB3-293C-4E40-8791-042227277DD8}" srcOrd="1" destOrd="0" parTransId="{712F4FA7-2FC5-4A5E-9F01-F8B7888E4577}" sibTransId="{C553E17C-65C7-4253-B9C2-AB716B3DBFB6}"/>
    <dgm:cxn modelId="{59869323-F1AE-4AA2-A44E-A8822DED9CEC}" type="presOf" srcId="{F641C97C-6D48-43CF-9023-E0FCDE8A9554}" destId="{B0369619-F5DB-48F5-ADB3-DE5E1C72D9A5}" srcOrd="0" destOrd="1" presId="urn:microsoft.com/office/officeart/2011/layout/TabList"/>
    <dgm:cxn modelId="{DF8BE22B-4098-4A88-B1D1-DAD9D972EC3A}" srcId="{FBAEFCD9-8BAC-4363-8300-C059AC5113B3}" destId="{4F5EA17C-949A-4A24-B480-D2B4BBC2C5E7}" srcOrd="2" destOrd="0" parTransId="{B82F4E09-8260-4B9C-822F-1FD194F9DADF}" sibTransId="{398BF298-A504-4CBA-B537-DC545E01EF1A}"/>
    <dgm:cxn modelId="{3259D931-01B9-4963-A9F5-C98A330906C5}" type="presOf" srcId="{94E2F1AC-A0CC-4A7A-B0C3-EBFDCEF58E65}" destId="{287BDA88-C9EF-43DF-8DEE-E46187FE5F50}" srcOrd="0" destOrd="0" presId="urn:microsoft.com/office/officeart/2011/layout/TabList"/>
    <dgm:cxn modelId="{6519DF5D-A35E-4137-8F98-BAF789728659}" srcId="{0A97491F-271E-46A4-A3BD-36077C2D3BAC}" destId="{3274298A-F8F6-44EE-B721-9C1B1EEBEB45}" srcOrd="0" destOrd="0" parTransId="{05D0F318-7E5B-475C-BEAD-CBD1F8DC6685}" sibTransId="{A9B081B6-6AA7-4F02-8CC9-2706195F474D}"/>
    <dgm:cxn modelId="{89003F4B-7389-4C46-90BA-7BA72B82B14C}" srcId="{3274298A-F8F6-44EE-B721-9C1B1EEBEB45}" destId="{B82FDB2C-9CCD-401A-8B61-0925CE20C711}" srcOrd="2" destOrd="0" parTransId="{932E1A3E-F5CB-44C8-8B8B-EA6890F16945}" sibTransId="{630B48EF-0D0B-4F00-B9AE-103B0E60A828}"/>
    <dgm:cxn modelId="{1E2A4379-4AE8-4292-B770-FB45E94E2863}" type="presOf" srcId="{79B5AD51-8A4B-4767-BFF9-A3252573DCD2}" destId="{DC6B2BB2-DACC-4846-B530-53CCCF21B85E}" srcOrd="0" destOrd="0" presId="urn:microsoft.com/office/officeart/2011/layout/TabList"/>
    <dgm:cxn modelId="{8F4A4A79-902C-470B-857F-A2298B293D4B}" type="presOf" srcId="{BCB5ECDE-E2FA-41BE-B984-FE1A5A8FE8F8}" destId="{AF071072-1F44-4F97-95A7-7AEF8A549DE6}" srcOrd="0" destOrd="0" presId="urn:microsoft.com/office/officeart/2011/layout/TabList"/>
    <dgm:cxn modelId="{C5748E7C-6BE2-41A5-A26B-D5F13A4F6B09}" srcId="{94E2F1AC-A0CC-4A7A-B0C3-EBFDCEF58E65}" destId="{0DE2231D-BCEA-49B1-BCE1-CCA9CF404273}" srcOrd="0" destOrd="0" parTransId="{43B9C5AF-5983-4585-B1E1-688BAF915A1E}" sibTransId="{6D7B3AB5-235C-48C1-827B-E2B80BA2DFAB}"/>
    <dgm:cxn modelId="{FCD2C17D-D0BF-4449-9C36-89439BC01150}" srcId="{94E2F1AC-A0CC-4A7A-B0C3-EBFDCEF58E65}" destId="{6581206B-57A7-45EC-BEB2-0D643177222F}" srcOrd="1" destOrd="0" parTransId="{04385AE0-86CF-4A1B-897E-849E7395A3F1}" sibTransId="{60B4A28F-D662-4266-8AF9-A55C9C813632}"/>
    <dgm:cxn modelId="{C605667E-B6E0-4BD5-8C9C-95520A354C7F}" srcId="{8F9BE217-9F99-4F1D-B077-27B944E881C9}" destId="{F641C97C-6D48-43CF-9023-E0FCDE8A9554}" srcOrd="2" destOrd="0" parTransId="{BC80D5B2-186E-43E2-9C50-79DEA1630362}" sibTransId="{D4C3235D-AFDD-44F1-9628-5D070B19FE6F}"/>
    <dgm:cxn modelId="{AFFAEC84-4D58-4B8C-821E-7ADCC2C96657}" srcId="{0A97491F-271E-46A4-A3BD-36077C2D3BAC}" destId="{FBAEFCD9-8BAC-4363-8300-C059AC5113B3}" srcOrd="4" destOrd="0" parTransId="{86261BEC-53BE-4573-B0EB-02E904C28EBA}" sibTransId="{7A6E2E76-C469-46A7-A690-96A8D0357438}"/>
    <dgm:cxn modelId="{2B507D87-4516-4549-BFA6-736301A52E6C}" type="presOf" srcId="{B69D854B-BE84-4E2C-9303-A933055773DD}" destId="{FDC9936B-8680-4081-A3B6-84082AD45C5A}" srcOrd="0" destOrd="0" presId="urn:microsoft.com/office/officeart/2011/layout/TabList"/>
    <dgm:cxn modelId="{D8407589-CCD2-4554-9A31-97C78A364DAC}" srcId="{BCB5ECDE-E2FA-41BE-B984-FE1A5A8FE8F8}" destId="{B69D854B-BE84-4E2C-9303-A933055773DD}" srcOrd="0" destOrd="0" parTransId="{287D2BF4-8384-407A-BCC7-A9B323CFE089}" sibTransId="{25CF0AFE-34C3-443E-8C4A-3CD883255278}"/>
    <dgm:cxn modelId="{AB51EA8D-DD68-4C54-B1EC-E3B674B41058}" type="presOf" srcId="{AE0C967A-8F8C-4222-9583-30BFC73E759A}" destId="{E89DFB8B-DB48-4CB2-BCA6-12FF8E6F7A7B}" srcOrd="0" destOrd="2" presId="urn:microsoft.com/office/officeart/2011/layout/TabList"/>
    <dgm:cxn modelId="{16FB508E-C90B-495B-BD6E-6003982C7CD9}" srcId="{BCB5ECDE-E2FA-41BE-B984-FE1A5A8FE8F8}" destId="{113C6BF1-1056-4F8A-9CFD-760191AEBB5B}" srcOrd="2" destOrd="0" parTransId="{B36DC135-D533-49C5-9AF4-25292DDD6156}" sibTransId="{12099095-87D8-4B2C-BC98-69D7D87450CA}"/>
    <dgm:cxn modelId="{EF892293-E536-43D9-8FE9-2D22B0156FA3}" srcId="{3274298A-F8F6-44EE-B721-9C1B1EEBEB45}" destId="{C67BD633-9226-4591-B01B-177C9F46C634}" srcOrd="0" destOrd="0" parTransId="{3581A044-7C9B-449E-8407-11B80AA0A9EC}" sibTransId="{7CAB1341-20DB-417A-B659-7F2DEFB99D15}"/>
    <dgm:cxn modelId="{00E0FE9B-E2DA-404F-A62A-6A7C141FF2E8}" type="presOf" srcId="{FBAEFCD9-8BAC-4363-8300-C059AC5113B3}" destId="{A82CC6A7-CD67-4078-B1E6-7AE27CA3595E}" srcOrd="0" destOrd="0" presId="urn:microsoft.com/office/officeart/2011/layout/TabList"/>
    <dgm:cxn modelId="{0105FA9C-7386-43E7-A0D5-FCE00AC8FE23}" type="presOf" srcId="{C46D6150-7234-4E2B-9A7F-6B39E81765CA}" destId="{B0369619-F5DB-48F5-ADB3-DE5E1C72D9A5}" srcOrd="0" destOrd="0" presId="urn:microsoft.com/office/officeart/2011/layout/TabList"/>
    <dgm:cxn modelId="{A5976F9E-F1C0-47C9-976A-18B0A9EDA858}" type="presOf" srcId="{C86CABA9-B6B1-46B0-AEED-41F9576B4920}" destId="{66167866-A7DF-4B35-BD57-F757D4074225}" srcOrd="0" destOrd="0" presId="urn:microsoft.com/office/officeart/2011/layout/TabList"/>
    <dgm:cxn modelId="{5DC62DA3-B73C-416A-AF3C-FDE86F640A49}" type="presOf" srcId="{3274298A-F8F6-44EE-B721-9C1B1EEBEB45}" destId="{D7F24E02-DAAA-4DFE-AE9E-C0EFED970908}" srcOrd="0" destOrd="0" presId="urn:microsoft.com/office/officeart/2011/layout/TabList"/>
    <dgm:cxn modelId="{18B5F5B7-3E7F-4B16-8343-447535E6FC0C}" srcId="{0A97491F-271E-46A4-A3BD-36077C2D3BAC}" destId="{94E2F1AC-A0CC-4A7A-B0C3-EBFDCEF58E65}" srcOrd="2" destOrd="0" parTransId="{BA3F7D4C-BBD5-4677-B4DB-E23276F14A9F}" sibTransId="{8C45956F-A4CC-455F-89DB-A347395B4E6A}"/>
    <dgm:cxn modelId="{670FF3BC-0174-4A23-AF5D-F3A20D6C8C81}" type="presOf" srcId="{0A97491F-271E-46A4-A3BD-36077C2D3BAC}" destId="{CCB2C83C-42E9-4BDA-8B4A-080AEFC9081C}" srcOrd="0" destOrd="0" presId="urn:microsoft.com/office/officeart/2011/layout/TabList"/>
    <dgm:cxn modelId="{9290B5BF-D6A9-451F-9F19-B74F2D2CDE79}" srcId="{8F9BE217-9F99-4F1D-B077-27B944E881C9}" destId="{C46D6150-7234-4E2B-9A7F-6B39E81765CA}" srcOrd="1" destOrd="0" parTransId="{464A2112-6D23-44F6-B1CD-E8DCBDBA6856}" sibTransId="{4F2929E4-6CE3-4EF4-A533-18060E793F47}"/>
    <dgm:cxn modelId="{494028C6-6744-487B-B1A2-72D1CE3C1B7C}" srcId="{BCB5ECDE-E2FA-41BE-B984-FE1A5A8FE8F8}" destId="{8AF61646-F29F-4B4A-AC35-464FC87C91AE}" srcOrd="1" destOrd="0" parTransId="{F41ABEFB-97B2-4459-90C8-B915280FCC24}" sibTransId="{70DDF707-7599-4E00-B325-3AEE80FEF30F}"/>
    <dgm:cxn modelId="{4F3C3FD0-FBFF-4471-9ACF-2B7A86242203}" type="presOf" srcId="{8F9BE217-9F99-4F1D-B077-27B944E881C9}" destId="{1BF9FCD5-881C-4775-B78D-A7E0BE998723}" srcOrd="0" destOrd="0" presId="urn:microsoft.com/office/officeart/2011/layout/TabList"/>
    <dgm:cxn modelId="{EDBACAD1-BCE4-4378-9C6A-832F9DA300AE}" srcId="{FBAEFCD9-8BAC-4363-8300-C059AC5113B3}" destId="{C86CABA9-B6B1-46B0-AEED-41F9576B4920}" srcOrd="0" destOrd="0" parTransId="{3C2DD166-446F-4FD1-A057-E9319BFB2B75}" sibTransId="{79B6CA00-053E-470D-BF7C-B2AE5F842137}"/>
    <dgm:cxn modelId="{361A5BD4-5121-468A-BBDA-EEFCD5D361FB}" type="presOf" srcId="{B82FDB2C-9CCD-401A-8B61-0925CE20C711}" destId="{80D30398-7C14-43F0-BB04-C7DF7E17A95A}" srcOrd="0" destOrd="1" presId="urn:microsoft.com/office/officeart/2011/layout/TabList"/>
    <dgm:cxn modelId="{53D7B0D6-60E0-4AD8-8DA8-80FBC78485CB}" type="presOf" srcId="{C67BD633-9226-4591-B01B-177C9F46C634}" destId="{74270E33-D968-4BAC-8735-836E3A263D16}" srcOrd="0" destOrd="0" presId="urn:microsoft.com/office/officeart/2011/layout/TabList"/>
    <dgm:cxn modelId="{472187DD-4CDA-494B-8A60-038A0A4F1006}" srcId="{94E2F1AC-A0CC-4A7A-B0C3-EBFDCEF58E65}" destId="{311A2296-6D42-46DF-9C5D-5964ECC1260C}" srcOrd="2" destOrd="0" parTransId="{DA639CB5-235F-43A0-9922-A13E40310E75}" sibTransId="{E162EC9A-D6EF-42AE-903B-251F8F566546}"/>
    <dgm:cxn modelId="{38855DE3-33B9-4CE1-A028-AD085264A3EB}" srcId="{BCB5ECDE-E2FA-41BE-B984-FE1A5A8FE8F8}" destId="{AE0C967A-8F8C-4222-9583-30BFC73E759A}" srcOrd="3" destOrd="0" parTransId="{AA686298-9A11-44A5-9D0E-14E088203B34}" sibTransId="{5DCA9474-F10B-4B7F-973F-0758100EA529}"/>
    <dgm:cxn modelId="{BA7165E4-77C0-42CC-B144-9477117BA166}" srcId="{0A97491F-271E-46A4-A3BD-36077C2D3BAC}" destId="{BCB5ECDE-E2FA-41BE-B984-FE1A5A8FE8F8}" srcOrd="1" destOrd="0" parTransId="{4DEFC077-0288-427D-8BCD-6CC9342CEF63}" sibTransId="{B6101C4C-BA95-4CCF-BC15-E10AD607AE4D}"/>
    <dgm:cxn modelId="{0B4557E4-4826-4E4C-A851-E2B7314F4DD1}" type="presOf" srcId="{6581206B-57A7-45EC-BEB2-0D643177222F}" destId="{CB2851BB-6342-4B23-B4D6-69950FE77CEF}" srcOrd="0" destOrd="0" presId="urn:microsoft.com/office/officeart/2011/layout/TabList"/>
    <dgm:cxn modelId="{86376DEF-8F4D-46C0-98E5-096434EA2679}" type="presOf" srcId="{8AF61646-F29F-4B4A-AC35-464FC87C91AE}" destId="{E89DFB8B-DB48-4CB2-BCA6-12FF8E6F7A7B}" srcOrd="0" destOrd="0" presId="urn:microsoft.com/office/officeart/2011/layout/TabList"/>
    <dgm:cxn modelId="{C109ADF2-2AFC-4A05-8283-E54A440368B3}" srcId="{0A97491F-271E-46A4-A3BD-36077C2D3BAC}" destId="{8F9BE217-9F99-4F1D-B077-27B944E881C9}" srcOrd="3" destOrd="0" parTransId="{34DC1E8D-3382-48B7-92D2-BF910F0F3B78}" sibTransId="{4D182456-F4E3-4D99-99A2-331D833F24D8}"/>
    <dgm:cxn modelId="{2C493D85-2A80-4944-AC55-5C1C5850A352}" type="presParOf" srcId="{CCB2C83C-42E9-4BDA-8B4A-080AEFC9081C}" destId="{9CB92DC6-BB61-4FF7-AADB-D7F7B3775D05}" srcOrd="0" destOrd="0" presId="urn:microsoft.com/office/officeart/2011/layout/TabList"/>
    <dgm:cxn modelId="{44897605-872A-417D-9322-70E47934A7A1}" type="presParOf" srcId="{9CB92DC6-BB61-4FF7-AADB-D7F7B3775D05}" destId="{74270E33-D968-4BAC-8735-836E3A263D16}" srcOrd="0" destOrd="0" presId="urn:microsoft.com/office/officeart/2011/layout/TabList"/>
    <dgm:cxn modelId="{1B6B1D32-2DFF-4A33-87E6-CCA5B4BE17E0}" type="presParOf" srcId="{9CB92DC6-BB61-4FF7-AADB-D7F7B3775D05}" destId="{D7F24E02-DAAA-4DFE-AE9E-C0EFED970908}" srcOrd="1" destOrd="0" presId="urn:microsoft.com/office/officeart/2011/layout/TabList"/>
    <dgm:cxn modelId="{FDB7A375-2039-4600-BA39-EB33097B2212}" type="presParOf" srcId="{9CB92DC6-BB61-4FF7-AADB-D7F7B3775D05}" destId="{C77EF722-A78F-4D17-9C12-343E08D73AA0}" srcOrd="2" destOrd="0" presId="urn:microsoft.com/office/officeart/2011/layout/TabList"/>
    <dgm:cxn modelId="{38682C63-9CBE-4417-84D4-E1F2C4A875C3}" type="presParOf" srcId="{CCB2C83C-42E9-4BDA-8B4A-080AEFC9081C}" destId="{80D30398-7C14-43F0-BB04-C7DF7E17A95A}" srcOrd="1" destOrd="0" presId="urn:microsoft.com/office/officeart/2011/layout/TabList"/>
    <dgm:cxn modelId="{2F6492F2-2372-4B43-AF41-5D2792A5196F}" type="presParOf" srcId="{CCB2C83C-42E9-4BDA-8B4A-080AEFC9081C}" destId="{1662DF16-154B-4E3F-91F1-B534FC762F5C}" srcOrd="2" destOrd="0" presId="urn:microsoft.com/office/officeart/2011/layout/TabList"/>
    <dgm:cxn modelId="{C65F2D8C-6BA1-4806-92B3-88494FA21CDB}" type="presParOf" srcId="{CCB2C83C-42E9-4BDA-8B4A-080AEFC9081C}" destId="{874D0F17-FB70-409F-B9A2-B50F64C65187}" srcOrd="3" destOrd="0" presId="urn:microsoft.com/office/officeart/2011/layout/TabList"/>
    <dgm:cxn modelId="{FB1BCFDC-58F8-4102-BC55-8FA8287D7E50}" type="presParOf" srcId="{874D0F17-FB70-409F-B9A2-B50F64C65187}" destId="{FDC9936B-8680-4081-A3B6-84082AD45C5A}" srcOrd="0" destOrd="0" presId="urn:microsoft.com/office/officeart/2011/layout/TabList"/>
    <dgm:cxn modelId="{F670A196-6C2F-482E-8DE5-F2C3DCC1DACC}" type="presParOf" srcId="{874D0F17-FB70-409F-B9A2-B50F64C65187}" destId="{AF071072-1F44-4F97-95A7-7AEF8A549DE6}" srcOrd="1" destOrd="0" presId="urn:microsoft.com/office/officeart/2011/layout/TabList"/>
    <dgm:cxn modelId="{4802BD2B-FA6B-4429-B13E-D03A4CBF8A90}" type="presParOf" srcId="{874D0F17-FB70-409F-B9A2-B50F64C65187}" destId="{C8C134AE-7DCB-4E63-A685-03A876077FF3}" srcOrd="2" destOrd="0" presId="urn:microsoft.com/office/officeart/2011/layout/TabList"/>
    <dgm:cxn modelId="{B79542BF-7597-457A-87FA-25B78ECC4679}" type="presParOf" srcId="{CCB2C83C-42E9-4BDA-8B4A-080AEFC9081C}" destId="{E89DFB8B-DB48-4CB2-BCA6-12FF8E6F7A7B}" srcOrd="4" destOrd="0" presId="urn:microsoft.com/office/officeart/2011/layout/TabList"/>
    <dgm:cxn modelId="{1D1C0981-4172-44CF-B356-7B8E65AE58C2}" type="presParOf" srcId="{CCB2C83C-42E9-4BDA-8B4A-080AEFC9081C}" destId="{E6C62475-4A07-40F1-863A-AB2120B3D258}" srcOrd="5" destOrd="0" presId="urn:microsoft.com/office/officeart/2011/layout/TabList"/>
    <dgm:cxn modelId="{A0DBFE6C-D41F-465A-BE5D-65A4C0E3C38E}" type="presParOf" srcId="{CCB2C83C-42E9-4BDA-8B4A-080AEFC9081C}" destId="{4EED0283-5E73-4986-959F-9C9126A58225}" srcOrd="6" destOrd="0" presId="urn:microsoft.com/office/officeart/2011/layout/TabList"/>
    <dgm:cxn modelId="{43415484-823D-4C2F-B7D2-E58BDB8494E2}" type="presParOf" srcId="{4EED0283-5E73-4986-959F-9C9126A58225}" destId="{2BD29070-D460-4608-8920-68265F19F7CD}" srcOrd="0" destOrd="0" presId="urn:microsoft.com/office/officeart/2011/layout/TabList"/>
    <dgm:cxn modelId="{4FFFAF3D-68E0-4E4D-B172-8A3A8A9B972A}" type="presParOf" srcId="{4EED0283-5E73-4986-959F-9C9126A58225}" destId="{287BDA88-C9EF-43DF-8DEE-E46187FE5F50}" srcOrd="1" destOrd="0" presId="urn:microsoft.com/office/officeart/2011/layout/TabList"/>
    <dgm:cxn modelId="{8B80271C-97AA-441D-8EB7-7573811525D6}" type="presParOf" srcId="{4EED0283-5E73-4986-959F-9C9126A58225}" destId="{38F2849B-D8AA-4A2B-A774-303CAB951621}" srcOrd="2" destOrd="0" presId="urn:microsoft.com/office/officeart/2011/layout/TabList"/>
    <dgm:cxn modelId="{0020958B-CC20-478E-A7C4-AE94469A0368}" type="presParOf" srcId="{CCB2C83C-42E9-4BDA-8B4A-080AEFC9081C}" destId="{CB2851BB-6342-4B23-B4D6-69950FE77CEF}" srcOrd="7" destOrd="0" presId="urn:microsoft.com/office/officeart/2011/layout/TabList"/>
    <dgm:cxn modelId="{2571266A-CD31-4D30-AD60-9D586EA8BEA8}" type="presParOf" srcId="{CCB2C83C-42E9-4BDA-8B4A-080AEFC9081C}" destId="{8D868B3E-E919-4B56-A974-BAAD6AE7F077}" srcOrd="8" destOrd="0" presId="urn:microsoft.com/office/officeart/2011/layout/TabList"/>
    <dgm:cxn modelId="{66415C79-9970-4C5E-B1F9-D7577EDEE182}" type="presParOf" srcId="{CCB2C83C-42E9-4BDA-8B4A-080AEFC9081C}" destId="{53E31AEB-9E9A-4B9C-AD4E-273F5D4E05E9}" srcOrd="9" destOrd="0" presId="urn:microsoft.com/office/officeart/2011/layout/TabList"/>
    <dgm:cxn modelId="{031C7121-2B41-4060-9BC8-7EE9CF332A5B}" type="presParOf" srcId="{53E31AEB-9E9A-4B9C-AD4E-273F5D4E05E9}" destId="{DC6B2BB2-DACC-4846-B530-53CCCF21B85E}" srcOrd="0" destOrd="0" presId="urn:microsoft.com/office/officeart/2011/layout/TabList"/>
    <dgm:cxn modelId="{F3C1AD64-1885-4360-8D1C-D61376DE6CE6}" type="presParOf" srcId="{53E31AEB-9E9A-4B9C-AD4E-273F5D4E05E9}" destId="{1BF9FCD5-881C-4775-B78D-A7E0BE998723}" srcOrd="1" destOrd="0" presId="urn:microsoft.com/office/officeart/2011/layout/TabList"/>
    <dgm:cxn modelId="{A663A84A-4457-4AC9-AF15-12E7EB62ABD4}" type="presParOf" srcId="{53E31AEB-9E9A-4B9C-AD4E-273F5D4E05E9}" destId="{87FC9910-3641-47BA-AE4E-6253E2E0C813}" srcOrd="2" destOrd="0" presId="urn:microsoft.com/office/officeart/2011/layout/TabList"/>
    <dgm:cxn modelId="{BAB99344-9961-440B-84FD-2ABC4045EBB3}" type="presParOf" srcId="{CCB2C83C-42E9-4BDA-8B4A-080AEFC9081C}" destId="{B0369619-F5DB-48F5-ADB3-DE5E1C72D9A5}" srcOrd="10" destOrd="0" presId="urn:microsoft.com/office/officeart/2011/layout/TabList"/>
    <dgm:cxn modelId="{3A30F746-3620-40F8-9CF0-450C3E18F310}" type="presParOf" srcId="{CCB2C83C-42E9-4BDA-8B4A-080AEFC9081C}" destId="{DF8A0D83-A75D-4DA0-8604-F014372032BC}" srcOrd="11" destOrd="0" presId="urn:microsoft.com/office/officeart/2011/layout/TabList"/>
    <dgm:cxn modelId="{F5D0E695-1A8F-4F18-AF51-EC5751DA0F69}" type="presParOf" srcId="{CCB2C83C-42E9-4BDA-8B4A-080AEFC9081C}" destId="{637F2CEA-5514-4758-AB10-3F1258997406}" srcOrd="12" destOrd="0" presId="urn:microsoft.com/office/officeart/2011/layout/TabList"/>
    <dgm:cxn modelId="{3DE7B040-2F75-4EE5-BED0-DB21D0D23BD9}" type="presParOf" srcId="{637F2CEA-5514-4758-AB10-3F1258997406}" destId="{66167866-A7DF-4B35-BD57-F757D4074225}" srcOrd="0" destOrd="0" presId="urn:microsoft.com/office/officeart/2011/layout/TabList"/>
    <dgm:cxn modelId="{9C41FFCA-2E1D-4AD6-BD38-BF1436ECF394}" type="presParOf" srcId="{637F2CEA-5514-4758-AB10-3F1258997406}" destId="{A82CC6A7-CD67-4078-B1E6-7AE27CA3595E}" srcOrd="1" destOrd="0" presId="urn:microsoft.com/office/officeart/2011/layout/TabList"/>
    <dgm:cxn modelId="{51738EE1-60A4-4037-8BA8-EF8F39707608}" type="presParOf" srcId="{637F2CEA-5514-4758-AB10-3F1258997406}" destId="{997AA460-DC5C-4EAE-820A-BFA064FDC246}" srcOrd="2" destOrd="0" presId="urn:microsoft.com/office/officeart/2011/layout/TabList"/>
    <dgm:cxn modelId="{086C3BE1-C9D2-4231-B18B-4D2A55101208}" type="presParOf" srcId="{CCB2C83C-42E9-4BDA-8B4A-080AEFC9081C}" destId="{28354381-57C6-47BC-80F5-A1908EE59DC9}" srcOrd="13"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7AA460-DC5C-4EAE-820A-BFA064FDC246}">
      <dsp:nvSpPr>
        <dsp:cNvPr id="0" name=""/>
        <dsp:cNvSpPr/>
      </dsp:nvSpPr>
      <dsp:spPr>
        <a:xfrm>
          <a:off x="0" y="5684339"/>
          <a:ext cx="9791192"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FC9910-3641-47BA-AE4E-6253E2E0C813}">
      <dsp:nvSpPr>
        <dsp:cNvPr id="0" name=""/>
        <dsp:cNvSpPr/>
      </dsp:nvSpPr>
      <dsp:spPr>
        <a:xfrm>
          <a:off x="0" y="4371297"/>
          <a:ext cx="9791192"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2849B-D8AA-4A2B-A774-303CAB951621}">
      <dsp:nvSpPr>
        <dsp:cNvPr id="0" name=""/>
        <dsp:cNvSpPr/>
      </dsp:nvSpPr>
      <dsp:spPr>
        <a:xfrm>
          <a:off x="0" y="3058255"/>
          <a:ext cx="9791192"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C134AE-7DCB-4E63-A685-03A876077FF3}">
      <dsp:nvSpPr>
        <dsp:cNvPr id="0" name=""/>
        <dsp:cNvSpPr/>
      </dsp:nvSpPr>
      <dsp:spPr>
        <a:xfrm>
          <a:off x="0" y="1745214"/>
          <a:ext cx="9791192"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7EF722-A78F-4D17-9C12-343E08D73AA0}">
      <dsp:nvSpPr>
        <dsp:cNvPr id="0" name=""/>
        <dsp:cNvSpPr/>
      </dsp:nvSpPr>
      <dsp:spPr>
        <a:xfrm>
          <a:off x="0" y="432172"/>
          <a:ext cx="9791192"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270E33-D968-4BAC-8735-836E3A263D16}">
      <dsp:nvSpPr>
        <dsp:cNvPr id="0" name=""/>
        <dsp:cNvSpPr/>
      </dsp:nvSpPr>
      <dsp:spPr>
        <a:xfrm>
          <a:off x="2545709" y="1709"/>
          <a:ext cx="7245482" cy="4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a:latin typeface="+mj-lt"/>
            </a:rPr>
            <a:t>DATA COLLECTION</a:t>
          </a:r>
          <a:endParaRPr lang="en-IN" sz="2000" kern="1200">
            <a:latin typeface="+mj-lt"/>
          </a:endParaRPr>
        </a:p>
      </dsp:txBody>
      <dsp:txXfrm>
        <a:off x="2545709" y="1709"/>
        <a:ext cx="7245482" cy="430463"/>
      </dsp:txXfrm>
    </dsp:sp>
    <dsp:sp modelId="{D7F24E02-DAAA-4DFE-AE9E-C0EFED970908}">
      <dsp:nvSpPr>
        <dsp:cNvPr id="0" name=""/>
        <dsp:cNvSpPr/>
      </dsp:nvSpPr>
      <dsp:spPr>
        <a:xfrm>
          <a:off x="37320" y="8192"/>
          <a:ext cx="2545709" cy="43046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STEP 01</a:t>
          </a:r>
          <a:endParaRPr lang="en-IN" sz="2000" kern="1200">
            <a:latin typeface="+mj-lt"/>
          </a:endParaRPr>
        </a:p>
      </dsp:txBody>
      <dsp:txXfrm>
        <a:off x="58337" y="29209"/>
        <a:ext cx="2503675" cy="409446"/>
      </dsp:txXfrm>
    </dsp:sp>
    <dsp:sp modelId="{80D30398-7C14-43F0-BB04-C7DF7E17A95A}">
      <dsp:nvSpPr>
        <dsp:cNvPr id="0" name=""/>
        <dsp:cNvSpPr/>
      </dsp:nvSpPr>
      <dsp:spPr>
        <a:xfrm>
          <a:off x="0" y="432172"/>
          <a:ext cx="9791192" cy="86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mj-lt"/>
            </a:rPr>
            <a:t>Source: GWAS Catalog</a:t>
          </a:r>
          <a:endParaRPr lang="en-IN" sz="1600" kern="1200">
            <a:latin typeface="+mj-lt"/>
          </a:endParaRPr>
        </a:p>
        <a:p>
          <a:pPr marL="171450" lvl="1" indent="-171450" algn="l" defTabSz="711200">
            <a:lnSpc>
              <a:spcPct val="90000"/>
            </a:lnSpc>
            <a:spcBef>
              <a:spcPct val="0"/>
            </a:spcBef>
            <a:spcAft>
              <a:spcPct val="15000"/>
            </a:spcAft>
            <a:buChar char="•"/>
          </a:pPr>
          <a:r>
            <a:rPr lang="en-US" sz="1600" kern="1200">
              <a:latin typeface="+mj-lt"/>
            </a:rPr>
            <a:t>Dataset Includes: Bipolar Disorder and Epilepsy</a:t>
          </a:r>
          <a:endParaRPr lang="en-IN" sz="1600" kern="1200">
            <a:latin typeface="+mj-lt"/>
          </a:endParaRPr>
        </a:p>
      </dsp:txBody>
      <dsp:txXfrm>
        <a:off x="0" y="432172"/>
        <a:ext cx="9791192" cy="861055"/>
      </dsp:txXfrm>
    </dsp:sp>
    <dsp:sp modelId="{FDC9936B-8680-4081-A3B6-84082AD45C5A}">
      <dsp:nvSpPr>
        <dsp:cNvPr id="0" name=""/>
        <dsp:cNvSpPr/>
      </dsp:nvSpPr>
      <dsp:spPr>
        <a:xfrm>
          <a:off x="2545709" y="1314750"/>
          <a:ext cx="7245482" cy="4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a:latin typeface="+mj-lt"/>
            </a:rPr>
            <a:t>DATA PREPROCESSING</a:t>
          </a:r>
          <a:endParaRPr lang="en-IN" sz="2000" kern="1200">
            <a:latin typeface="+mj-lt"/>
          </a:endParaRPr>
        </a:p>
      </dsp:txBody>
      <dsp:txXfrm>
        <a:off x="2545709" y="1314750"/>
        <a:ext cx="7245482" cy="430463"/>
      </dsp:txXfrm>
    </dsp:sp>
    <dsp:sp modelId="{AF071072-1F44-4F97-95A7-7AEF8A549DE6}">
      <dsp:nvSpPr>
        <dsp:cNvPr id="0" name=""/>
        <dsp:cNvSpPr/>
      </dsp:nvSpPr>
      <dsp:spPr>
        <a:xfrm>
          <a:off x="0" y="1314750"/>
          <a:ext cx="2545709" cy="43046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STEP 02</a:t>
          </a:r>
          <a:endParaRPr lang="en-IN" sz="2000" kern="1200">
            <a:latin typeface="+mj-lt"/>
          </a:endParaRPr>
        </a:p>
      </dsp:txBody>
      <dsp:txXfrm>
        <a:off x="21017" y="1335767"/>
        <a:ext cx="2503675" cy="409446"/>
      </dsp:txXfrm>
    </dsp:sp>
    <dsp:sp modelId="{E89DFB8B-DB48-4CB2-BCA6-12FF8E6F7A7B}">
      <dsp:nvSpPr>
        <dsp:cNvPr id="0" name=""/>
        <dsp:cNvSpPr/>
      </dsp:nvSpPr>
      <dsp:spPr>
        <a:xfrm>
          <a:off x="0" y="1791871"/>
          <a:ext cx="9791192" cy="86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mj-lt"/>
            </a:rPr>
            <a:t>Data Cleaning: Remove duplicates, fill missing value</a:t>
          </a:r>
          <a:endParaRPr lang="en-IN" sz="1600" kern="1200">
            <a:latin typeface="+mj-lt"/>
          </a:endParaRPr>
        </a:p>
        <a:p>
          <a:pPr marL="171450" lvl="1" indent="-171450" algn="l" defTabSz="711200">
            <a:lnSpc>
              <a:spcPct val="90000"/>
            </a:lnSpc>
            <a:spcBef>
              <a:spcPct val="0"/>
            </a:spcBef>
            <a:spcAft>
              <a:spcPct val="15000"/>
            </a:spcAft>
            <a:buChar char="•"/>
          </a:pPr>
          <a:r>
            <a:rPr lang="en-US" sz="1600" kern="1200">
              <a:latin typeface="+mj-lt"/>
            </a:rPr>
            <a:t>Feature Selection: Identify key genetic markers</a:t>
          </a:r>
          <a:endParaRPr lang="en-IN" sz="1600" kern="1200">
            <a:latin typeface="+mj-lt"/>
          </a:endParaRPr>
        </a:p>
        <a:p>
          <a:pPr marL="171450" lvl="1" indent="-171450" algn="l" defTabSz="711200">
            <a:lnSpc>
              <a:spcPct val="90000"/>
            </a:lnSpc>
            <a:spcBef>
              <a:spcPct val="0"/>
            </a:spcBef>
            <a:spcAft>
              <a:spcPct val="15000"/>
            </a:spcAft>
            <a:buChar char="•"/>
          </a:pPr>
          <a:r>
            <a:rPr lang="en-US" sz="1600" kern="1200">
              <a:latin typeface="+mj-lt"/>
            </a:rPr>
            <a:t>Feature Engineering: Encode &amp; normalize data</a:t>
          </a:r>
          <a:endParaRPr lang="en-IN" sz="1600" kern="1200">
            <a:latin typeface="+mj-lt"/>
          </a:endParaRPr>
        </a:p>
      </dsp:txBody>
      <dsp:txXfrm>
        <a:off x="0" y="1791871"/>
        <a:ext cx="9791192" cy="861055"/>
      </dsp:txXfrm>
    </dsp:sp>
    <dsp:sp modelId="{2BD29070-D460-4608-8920-68265F19F7CD}">
      <dsp:nvSpPr>
        <dsp:cNvPr id="0" name=""/>
        <dsp:cNvSpPr/>
      </dsp:nvSpPr>
      <dsp:spPr>
        <a:xfrm>
          <a:off x="2545709" y="2627792"/>
          <a:ext cx="7245482" cy="4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a:latin typeface="+mj-lt"/>
            </a:rPr>
            <a:t>MODEL DEVELOPMENT</a:t>
          </a:r>
          <a:endParaRPr lang="en-IN" sz="2000" kern="1200">
            <a:latin typeface="+mj-lt"/>
          </a:endParaRPr>
        </a:p>
      </dsp:txBody>
      <dsp:txXfrm>
        <a:off x="2545709" y="2627792"/>
        <a:ext cx="7245482" cy="430463"/>
      </dsp:txXfrm>
    </dsp:sp>
    <dsp:sp modelId="{287BDA88-C9EF-43DF-8DEE-E46187FE5F50}">
      <dsp:nvSpPr>
        <dsp:cNvPr id="0" name=""/>
        <dsp:cNvSpPr/>
      </dsp:nvSpPr>
      <dsp:spPr>
        <a:xfrm>
          <a:off x="0" y="2627792"/>
          <a:ext cx="2545709" cy="43046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STEP 03</a:t>
          </a:r>
          <a:endParaRPr lang="en-IN" sz="2000" kern="1200">
            <a:latin typeface="+mj-lt"/>
          </a:endParaRPr>
        </a:p>
      </dsp:txBody>
      <dsp:txXfrm>
        <a:off x="21017" y="2648809"/>
        <a:ext cx="2503675" cy="409446"/>
      </dsp:txXfrm>
    </dsp:sp>
    <dsp:sp modelId="{CB2851BB-6342-4B23-B4D6-69950FE77CEF}">
      <dsp:nvSpPr>
        <dsp:cNvPr id="0" name=""/>
        <dsp:cNvSpPr/>
      </dsp:nvSpPr>
      <dsp:spPr>
        <a:xfrm>
          <a:off x="0" y="3058255"/>
          <a:ext cx="9791192" cy="86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mj-lt"/>
            </a:rPr>
            <a:t>XGBoost: Train, Tune, Validate</a:t>
          </a:r>
          <a:endParaRPr lang="en-IN" sz="1600" kern="1200">
            <a:latin typeface="+mj-lt"/>
          </a:endParaRPr>
        </a:p>
        <a:p>
          <a:pPr marL="171450" lvl="1" indent="-171450" algn="l" defTabSz="711200">
            <a:lnSpc>
              <a:spcPct val="90000"/>
            </a:lnSpc>
            <a:spcBef>
              <a:spcPct val="0"/>
            </a:spcBef>
            <a:spcAft>
              <a:spcPct val="15000"/>
            </a:spcAft>
            <a:buChar char="•"/>
          </a:pPr>
          <a:r>
            <a:rPr lang="en-US" sz="1600" kern="1200">
              <a:latin typeface="+mj-lt"/>
            </a:rPr>
            <a:t>Stacking: Ensemble XGBoost, RF(Random Forest), LR (Linear Regression)</a:t>
          </a:r>
          <a:endParaRPr lang="en-IN" sz="1600" kern="1200">
            <a:latin typeface="+mj-lt"/>
          </a:endParaRPr>
        </a:p>
      </dsp:txBody>
      <dsp:txXfrm>
        <a:off x="0" y="3058255"/>
        <a:ext cx="9791192" cy="861055"/>
      </dsp:txXfrm>
    </dsp:sp>
    <dsp:sp modelId="{DC6B2BB2-DACC-4846-B530-53CCCF21B85E}">
      <dsp:nvSpPr>
        <dsp:cNvPr id="0" name=""/>
        <dsp:cNvSpPr/>
      </dsp:nvSpPr>
      <dsp:spPr>
        <a:xfrm>
          <a:off x="2545709" y="3940834"/>
          <a:ext cx="7245482" cy="4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a:latin typeface="+mj-lt"/>
            </a:rPr>
            <a:t>MODEL EVALUATION</a:t>
          </a:r>
          <a:endParaRPr lang="en-IN" sz="2000" kern="1200">
            <a:latin typeface="+mj-lt"/>
          </a:endParaRPr>
        </a:p>
      </dsp:txBody>
      <dsp:txXfrm>
        <a:off x="2545709" y="3940834"/>
        <a:ext cx="7245482" cy="430463"/>
      </dsp:txXfrm>
    </dsp:sp>
    <dsp:sp modelId="{1BF9FCD5-881C-4775-B78D-A7E0BE998723}">
      <dsp:nvSpPr>
        <dsp:cNvPr id="0" name=""/>
        <dsp:cNvSpPr/>
      </dsp:nvSpPr>
      <dsp:spPr>
        <a:xfrm>
          <a:off x="0" y="3940834"/>
          <a:ext cx="2545709" cy="43046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STEP 04</a:t>
          </a:r>
          <a:endParaRPr lang="en-IN" sz="2000" kern="1200">
            <a:latin typeface="+mj-lt"/>
          </a:endParaRPr>
        </a:p>
      </dsp:txBody>
      <dsp:txXfrm>
        <a:off x="21017" y="3961851"/>
        <a:ext cx="2503675" cy="409446"/>
      </dsp:txXfrm>
    </dsp:sp>
    <dsp:sp modelId="{B0369619-F5DB-48F5-ADB3-DE5E1C72D9A5}">
      <dsp:nvSpPr>
        <dsp:cNvPr id="0" name=""/>
        <dsp:cNvSpPr/>
      </dsp:nvSpPr>
      <dsp:spPr>
        <a:xfrm>
          <a:off x="0" y="4371297"/>
          <a:ext cx="9791192" cy="86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mj-lt"/>
            </a:rPr>
            <a:t>Performance Metrics: Accuracy, Precision, Recall, F1-score</a:t>
          </a:r>
          <a:endParaRPr lang="en-IN" sz="1600" kern="1200">
            <a:latin typeface="+mj-lt"/>
          </a:endParaRPr>
        </a:p>
        <a:p>
          <a:pPr marL="171450" lvl="1" indent="-171450" algn="l" defTabSz="711200">
            <a:lnSpc>
              <a:spcPct val="90000"/>
            </a:lnSpc>
            <a:spcBef>
              <a:spcPct val="0"/>
            </a:spcBef>
            <a:spcAft>
              <a:spcPct val="15000"/>
            </a:spcAft>
            <a:buChar char="•"/>
          </a:pPr>
          <a:r>
            <a:rPr lang="en-US" sz="1600" kern="1200">
              <a:latin typeface="+mj-lt"/>
            </a:rPr>
            <a:t>Select model by performance</a:t>
          </a:r>
          <a:endParaRPr lang="en-IN" sz="1600" kern="1200">
            <a:latin typeface="+mj-lt"/>
          </a:endParaRPr>
        </a:p>
      </dsp:txBody>
      <dsp:txXfrm>
        <a:off x="0" y="4371297"/>
        <a:ext cx="9791192" cy="861055"/>
      </dsp:txXfrm>
    </dsp:sp>
    <dsp:sp modelId="{66167866-A7DF-4B35-BD57-F757D4074225}">
      <dsp:nvSpPr>
        <dsp:cNvPr id="0" name=""/>
        <dsp:cNvSpPr/>
      </dsp:nvSpPr>
      <dsp:spPr>
        <a:xfrm>
          <a:off x="2545709" y="5253876"/>
          <a:ext cx="7245482" cy="4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a:latin typeface="+mj-lt"/>
            </a:rPr>
            <a:t>DASHBOARD &amp; ETHICAL CONSIDERATION</a:t>
          </a:r>
          <a:endParaRPr lang="en-IN" sz="2000" kern="1200">
            <a:latin typeface="+mj-lt"/>
          </a:endParaRPr>
        </a:p>
      </dsp:txBody>
      <dsp:txXfrm>
        <a:off x="2545709" y="5253876"/>
        <a:ext cx="7245482" cy="430463"/>
      </dsp:txXfrm>
    </dsp:sp>
    <dsp:sp modelId="{A82CC6A7-CD67-4078-B1E6-7AE27CA3595E}">
      <dsp:nvSpPr>
        <dsp:cNvPr id="0" name=""/>
        <dsp:cNvSpPr/>
      </dsp:nvSpPr>
      <dsp:spPr>
        <a:xfrm>
          <a:off x="0" y="5253876"/>
          <a:ext cx="2545709" cy="43046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STEP 05</a:t>
          </a:r>
          <a:endParaRPr lang="en-IN" sz="2000" kern="1200">
            <a:latin typeface="+mj-lt"/>
          </a:endParaRPr>
        </a:p>
      </dsp:txBody>
      <dsp:txXfrm>
        <a:off x="21017" y="5274893"/>
        <a:ext cx="2503675" cy="409446"/>
      </dsp:txXfrm>
    </dsp:sp>
    <dsp:sp modelId="{28354381-57C6-47BC-80F5-A1908EE59DC9}">
      <dsp:nvSpPr>
        <dsp:cNvPr id="0" name=""/>
        <dsp:cNvSpPr/>
      </dsp:nvSpPr>
      <dsp:spPr>
        <a:xfrm>
          <a:off x="0" y="5684339"/>
          <a:ext cx="9791192" cy="86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mj-lt"/>
            </a:rPr>
            <a:t>Dashboard: Real-time, Risk charts, reports</a:t>
          </a:r>
          <a:endParaRPr lang="en-IN" sz="1600" kern="1200">
            <a:latin typeface="+mj-lt"/>
          </a:endParaRPr>
        </a:p>
        <a:p>
          <a:pPr marL="171450" lvl="1" indent="-171450" algn="l" defTabSz="711200">
            <a:lnSpc>
              <a:spcPct val="90000"/>
            </a:lnSpc>
            <a:spcBef>
              <a:spcPct val="0"/>
            </a:spcBef>
            <a:spcAft>
              <a:spcPct val="15000"/>
            </a:spcAft>
            <a:buChar char="•"/>
          </a:pPr>
          <a:r>
            <a:rPr lang="en-US" sz="1600" kern="1200">
              <a:latin typeface="+mj-lt"/>
            </a:rPr>
            <a:t>Ethics: Privacy, Fairness, Explainability</a:t>
          </a:r>
          <a:endParaRPr lang="en-IN" sz="1600" kern="1200">
            <a:latin typeface="+mj-lt"/>
          </a:endParaRPr>
        </a:p>
      </dsp:txBody>
      <dsp:txXfrm>
        <a:off x="0" y="5684339"/>
        <a:ext cx="9791192" cy="861055"/>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AB73BA-1ABF-F215-5C4A-9CBD87698C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6FDC99F-2133-7AC4-7025-6B88138D00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F896B-2009-4FE0-83BB-6A0BEA195D71}" type="datetimeFigureOut">
              <a:rPr lang="en-IN" smtClean="0"/>
              <a:t>07-03-2025</a:t>
            </a:fld>
            <a:endParaRPr lang="en-IN"/>
          </a:p>
        </p:txBody>
      </p:sp>
      <p:sp>
        <p:nvSpPr>
          <p:cNvPr id="4" name="Footer Placeholder 3">
            <a:extLst>
              <a:ext uri="{FF2B5EF4-FFF2-40B4-BE49-F238E27FC236}">
                <a16:creationId xmlns:a16="http://schemas.microsoft.com/office/drawing/2014/main" id="{3723B009-778B-0EC3-32F6-F76446D52A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46EB455-E825-CEED-E768-83F30A643F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53106-93A4-4FCF-AD8F-481EF41975EB}" type="slidenum">
              <a:rPr lang="en-IN" smtClean="0"/>
              <a:t>‹#›</a:t>
            </a:fld>
            <a:endParaRPr lang="en-IN"/>
          </a:p>
        </p:txBody>
      </p:sp>
    </p:spTree>
    <p:extLst>
      <p:ext uri="{BB962C8B-B14F-4D97-AF65-F5344CB8AC3E}">
        <p14:creationId xmlns:p14="http://schemas.microsoft.com/office/powerpoint/2010/main" val="17795594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8981C-EF09-4C8F-B763-09CE20A7D162}" type="datetimeFigureOut">
              <a:rPr lang="en-IN" smtClean="0"/>
              <a:t>07-03-2025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B8E57-F9B8-445D-B927-4252A1763661}" type="slidenum">
              <a:rPr lang="en-IN" smtClean="0"/>
              <a:t>‹#›</a:t>
            </a:fld>
            <a:endParaRPr lang="en-IN"/>
          </a:p>
        </p:txBody>
      </p:sp>
    </p:spTree>
    <p:extLst>
      <p:ext uri="{BB962C8B-B14F-4D97-AF65-F5344CB8AC3E}">
        <p14:creationId xmlns:p14="http://schemas.microsoft.com/office/powerpoint/2010/main" val="41102825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1FB8E57-F9B8-445D-B927-4252A1763661}" type="slidenum">
              <a:rPr lang="en-IN" smtClean="0"/>
              <a:t>6</a:t>
            </a:fld>
            <a:endParaRPr lang="en-IN"/>
          </a:p>
        </p:txBody>
      </p:sp>
    </p:spTree>
    <p:extLst>
      <p:ext uri="{BB962C8B-B14F-4D97-AF65-F5344CB8AC3E}">
        <p14:creationId xmlns:p14="http://schemas.microsoft.com/office/powerpoint/2010/main" val="3299661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2217EDD-488C-4094-82AB-C10798E38394}" type="datetime1">
              <a:rPr lang="en-GB" smtClean="0"/>
              <a:t>07/03/2025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80697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468DC0-558C-48AB-8704-33613429DC18}" type="datetime1">
              <a:rPr lang="en-GB" smtClean="0"/>
              <a:t>07/03/2025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92790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F419A7-F950-475E-A18F-CDB70B424AB0}" type="datetime1">
              <a:rPr lang="en-GB" smtClean="0"/>
              <a:t>07/03/2025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68699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E6B5E9-C8BB-4033-B03F-2E132D1BB760}" type="datetime1">
              <a:rPr lang="en-GB" smtClean="0"/>
              <a:t>07/03/2025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48655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97A1DC-AFF4-4CEA-9E36-3CAE19F73149}" type="datetime1">
              <a:rPr lang="en-GB" smtClean="0"/>
              <a:t>07/03/2025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14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44BD7EA2-374E-49FC-A9F8-26FCD8FD952D}" type="datetime1">
              <a:rPr lang="en-GB" smtClean="0"/>
              <a:t>07/03/2025</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524902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F213284B-4CF0-4F24-88CE-6684328AF884}" type="datetime1">
              <a:rPr lang="en-GB" smtClean="0"/>
              <a:t>07/03/2025</a:t>
            </a:fld>
            <a:endParaRPr lang="en-GB"/>
          </a:p>
        </p:txBody>
      </p:sp>
      <p:sp>
        <p:nvSpPr>
          <p:cNvPr id="11" name="Footer Placeholder 10"/>
          <p:cNvSpPr>
            <a:spLocks noGrp="1"/>
          </p:cNvSpPr>
          <p:nvPr>
            <p:ph type="ftr" sz="quarter" idx="11"/>
          </p:nvPr>
        </p:nvSpPr>
        <p:spPr/>
        <p:txBody>
          <a:bodyPr/>
          <a:lstStyle/>
          <a:p>
            <a:endParaRPr lang="en-GB"/>
          </a:p>
        </p:txBody>
      </p:sp>
      <p:sp>
        <p:nvSpPr>
          <p:cNvPr id="12" name="Slide Number Placeholder 11"/>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53894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E113F7FE-CD8F-4BBA-8B95-8A77D7E54A7F}" type="datetime1">
              <a:rPr lang="en-GB" smtClean="0"/>
              <a:t>07/03/2025</a:t>
            </a:fld>
            <a:endParaRPr lang="en-GB"/>
          </a:p>
        </p:txBody>
      </p:sp>
      <p:sp>
        <p:nvSpPr>
          <p:cNvPr id="7" name="Footer Placeholder 6"/>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05355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3898617-F67C-4E45-BCEB-F21F05EBE122}" type="datetime1">
              <a:rPr lang="en-GB" smtClean="0"/>
              <a:t>07/03/2025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323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D2268F8-07DA-491E-81AB-FE2B4BBF9779}" type="datetime1">
              <a:rPr lang="en-GB" smtClean="0"/>
              <a:t>07/03/2025</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6918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0381DE2-4AA6-4A0E-A0B4-B2DBC5713F64}" type="datetime1">
              <a:rPr lang="en-GB" smtClean="0"/>
              <a:t>07/03/2025</a:t>
            </a:fld>
            <a:endParaRPr lang="en-GB"/>
          </a:p>
        </p:txBody>
      </p:sp>
      <p:sp>
        <p:nvSpPr>
          <p:cNvPr id="9" name="Footer Placeholder 8"/>
          <p:cNvSpPr>
            <a:spLocks noGrp="1"/>
          </p:cNvSpPr>
          <p:nvPr>
            <p:ph type="ftr" sz="quarter" idx="11"/>
          </p:nvPr>
        </p:nvSpPr>
        <p:spPr>
          <a:xfrm>
            <a:off x="3499101" y="6356350"/>
            <a:ext cx="5911517" cy="365125"/>
          </a:xfrm>
        </p:spPr>
        <p:txBody>
          <a:bodyPr/>
          <a:lstStyle/>
          <a:p>
            <a:endParaRPr lang="en-GB"/>
          </a:p>
        </p:txBody>
      </p:sp>
      <p:sp>
        <p:nvSpPr>
          <p:cNvPr id="10" name="Slide Number Placeholder 9"/>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27772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EF54B8B-5E01-4AD6-BA0E-A81E3E14F347}" type="datetime1">
              <a:rPr lang="en-GB" smtClean="0"/>
              <a:t>07/03/2025</a:t>
            </a:fld>
            <a:endParaRPr lang="en-GB"/>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317553392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9770" y="2106169"/>
            <a:ext cx="8104632" cy="1124712"/>
          </a:xfrm>
        </p:spPr>
        <p:txBody>
          <a:bodyPr>
            <a:normAutofit/>
          </a:bodyPr>
          <a:lstStyle/>
          <a:p>
            <a:r>
              <a:rPr lang="en-GB" sz="2800">
                <a:solidFill>
                  <a:schemeClr val="tx1"/>
                </a:solidFill>
                <a:latin typeface="Times New Roman" panose="02020603050405020304" pitchFamily="18" charset="0"/>
                <a:cs typeface="Times New Roman" panose="02020603050405020304" pitchFamily="18" charset="0"/>
              </a:rPr>
              <a:t>24AIM115 Ethics, Innovative Research Business &amp; IPR</a:t>
            </a:r>
            <a:br>
              <a:rPr lang="en-GB" sz="2800">
                <a:solidFill>
                  <a:schemeClr val="tx1"/>
                </a:solidFill>
                <a:latin typeface="Times New Roman" panose="02020603050405020304" pitchFamily="18" charset="0"/>
                <a:cs typeface="Times New Roman" panose="02020603050405020304" pitchFamily="18" charset="0"/>
              </a:rPr>
            </a:br>
            <a:r>
              <a:rPr lang="en-GB" sz="2800">
                <a:solidFill>
                  <a:schemeClr val="tx1"/>
                </a:solidFill>
                <a:latin typeface="Times New Roman" panose="02020603050405020304" pitchFamily="18" charset="0"/>
                <a:cs typeface="Times New Roman" panose="02020603050405020304" pitchFamily="18" charset="0"/>
              </a:rPr>
              <a:t>24AIM112 Molecular Biology &amp; Basic Cellular Physiology</a:t>
            </a:r>
          </a:p>
        </p:txBody>
      </p:sp>
      <p:sp>
        <p:nvSpPr>
          <p:cNvPr id="3" name="Subtitle 2"/>
          <p:cNvSpPr>
            <a:spLocks noGrp="1"/>
          </p:cNvSpPr>
          <p:nvPr>
            <p:ph type="subTitle" idx="1"/>
          </p:nvPr>
        </p:nvSpPr>
        <p:spPr>
          <a:xfrm>
            <a:off x="850519" y="3552645"/>
            <a:ext cx="7315200" cy="1364411"/>
          </a:xfrm>
        </p:spPr>
        <p:txBody>
          <a:bodyPr>
            <a:normAutofit/>
          </a:bodyPr>
          <a:lstStyle/>
          <a:p>
            <a:r>
              <a:rPr lang="en-GB" sz="3500">
                <a:solidFill>
                  <a:schemeClr val="tx1"/>
                </a:solidFill>
                <a:latin typeface="+mj-lt"/>
              </a:rPr>
              <a:t>Topic:</a:t>
            </a:r>
            <a:r>
              <a:rPr lang="en-US" sz="3200" b="1">
                <a:solidFill>
                  <a:schemeClr val="tx1"/>
                </a:solidFill>
                <a:latin typeface="Times New Roman" panose="02020603050405020304" pitchFamily="18" charset="0"/>
                <a:cs typeface="Times New Roman" panose="02020603050405020304" pitchFamily="18" charset="0"/>
              </a:rPr>
              <a:t>AI-Based Predictive Model for    Genetic Disease Risk Visualization</a:t>
            </a:r>
            <a:endParaRPr lang="en-GB" sz="3200" b="1">
              <a:solidFill>
                <a:schemeClr val="tx1"/>
              </a:solidFill>
              <a:latin typeface="Times New Roman" panose="02020603050405020304" pitchFamily="18" charset="0"/>
              <a:cs typeface="Times New Roman" panose="02020603050405020304" pitchFamily="18" charset="0"/>
            </a:endParaRPr>
          </a:p>
          <a:p>
            <a:endParaRPr lang="en-GB"/>
          </a:p>
        </p:txBody>
      </p:sp>
      <p:pic>
        <p:nvPicPr>
          <p:cNvPr id="5" name="Picture 4">
            <a:extLst>
              <a:ext uri="{FF2B5EF4-FFF2-40B4-BE49-F238E27FC236}">
                <a16:creationId xmlns:a16="http://schemas.microsoft.com/office/drawing/2014/main" id="{AB8A38DD-5FDF-7351-85F1-277475681476}"/>
              </a:ext>
            </a:extLst>
          </p:cNvPr>
          <p:cNvPicPr/>
          <p:nvPr/>
        </p:nvPicPr>
        <p:blipFill>
          <a:blip r:embed="rId2">
            <a:duotone>
              <a:prstClr val="black"/>
              <a:schemeClr val="accent1">
                <a:lumMod val="75000"/>
                <a:tint val="45000"/>
                <a:satMod val="400000"/>
              </a:schemeClr>
            </a:duotone>
            <a:extLst>
              <a:ext uri="{BEBA8EAE-BF5A-486C-A8C5-ECC9F3942E4B}">
                <a14:imgProps xmlns:a14="http://schemas.microsoft.com/office/drawing/2010/main">
                  <a14:imgLayer r:embed="rId3">
                    <a14:imgEffect>
                      <a14:colorTemperature colorTemp="4084"/>
                    </a14:imgEffect>
                    <a14:imgEffect>
                      <a14:saturation sat="0"/>
                    </a14:imgEffect>
                  </a14:imgLayer>
                </a14:imgProps>
              </a:ext>
              <a:ext uri="{28A0092B-C50C-407E-A947-70E740481C1C}">
                <a14:useLocalDpi xmlns:a14="http://schemas.microsoft.com/office/drawing/2010/main" val="0"/>
              </a:ext>
            </a:extLst>
          </a:blip>
          <a:stretch>
            <a:fillRect/>
          </a:stretch>
        </p:blipFill>
        <p:spPr>
          <a:xfrm>
            <a:off x="2452878" y="782321"/>
            <a:ext cx="4110482" cy="1534160"/>
          </a:xfrm>
          <a:prstGeom prst="rect">
            <a:avLst/>
          </a:prstGeom>
          <a:ln>
            <a:noFill/>
          </a:ln>
        </p:spPr>
      </p:pic>
      <p:sp>
        <p:nvSpPr>
          <p:cNvPr id="6" name="TextBox 5">
            <a:extLst>
              <a:ext uri="{FF2B5EF4-FFF2-40B4-BE49-F238E27FC236}">
                <a16:creationId xmlns:a16="http://schemas.microsoft.com/office/drawing/2014/main" id="{BF087DE8-C022-6BD0-F190-5E92CF07E7AA}"/>
              </a:ext>
            </a:extLst>
          </p:cNvPr>
          <p:cNvSpPr txBox="1"/>
          <p:nvPr/>
        </p:nvSpPr>
        <p:spPr>
          <a:xfrm>
            <a:off x="9242259" y="1429060"/>
            <a:ext cx="2949741"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Team Members:</a:t>
            </a:r>
          </a:p>
        </p:txBody>
      </p:sp>
      <p:graphicFrame>
        <p:nvGraphicFramePr>
          <p:cNvPr id="8" name="Table 7">
            <a:extLst>
              <a:ext uri="{FF2B5EF4-FFF2-40B4-BE49-F238E27FC236}">
                <a16:creationId xmlns:a16="http://schemas.microsoft.com/office/drawing/2014/main" id="{36ED2087-0F8C-1EF6-C3C1-483184F72A21}"/>
              </a:ext>
            </a:extLst>
          </p:cNvPr>
          <p:cNvGraphicFramePr>
            <a:graphicFrameLocks noGrp="1"/>
          </p:cNvGraphicFramePr>
          <p:nvPr>
            <p:extLst>
              <p:ext uri="{D42A27DB-BD31-4B8C-83A1-F6EECF244321}">
                <p14:modId xmlns:p14="http://schemas.microsoft.com/office/powerpoint/2010/main" val="2947972758"/>
              </p:ext>
            </p:extLst>
          </p:nvPr>
        </p:nvGraphicFramePr>
        <p:xfrm>
          <a:off x="9300525" y="1798392"/>
          <a:ext cx="4484301" cy="1371600"/>
        </p:xfrm>
        <a:graphic>
          <a:graphicData uri="http://schemas.openxmlformats.org/drawingml/2006/table">
            <a:tbl>
              <a:tblPr firstRow="1" bandRow="1">
                <a:tableStyleId>{2D5ABB26-0587-4C30-8999-92F81FD0307C}</a:tableStyleId>
              </a:tblPr>
              <a:tblGrid>
                <a:gridCol w="1359819">
                  <a:extLst>
                    <a:ext uri="{9D8B030D-6E8A-4147-A177-3AD203B41FA5}">
                      <a16:colId xmlns:a16="http://schemas.microsoft.com/office/drawing/2014/main" val="3873494646"/>
                    </a:ext>
                  </a:extLst>
                </a:gridCol>
                <a:gridCol w="3124482">
                  <a:extLst>
                    <a:ext uri="{9D8B030D-6E8A-4147-A177-3AD203B41FA5}">
                      <a16:colId xmlns:a16="http://schemas.microsoft.com/office/drawing/2014/main" val="639430094"/>
                    </a:ext>
                  </a:extLst>
                </a:gridCol>
              </a:tblGrid>
              <a:tr h="314493">
                <a:tc>
                  <a:txBody>
                    <a:bodyPr/>
                    <a:lstStyle/>
                    <a:p>
                      <a:r>
                        <a:rPr lang="en-US" sz="1800">
                          <a:latin typeface="Times New Roman" panose="02020603050405020304" pitchFamily="18" charset="0"/>
                          <a:cs typeface="Times New Roman" panose="02020603050405020304" pitchFamily="18" charset="0"/>
                        </a:rPr>
                        <a:t>Dharshini K</a:t>
                      </a:r>
                      <a:endParaRPr lang="en-IN" sz="18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Times New Roman" panose="02020603050405020304" pitchFamily="18" charset="0"/>
                          <a:cs typeface="Times New Roman" panose="02020603050405020304" pitchFamily="18" charset="0"/>
                        </a:rPr>
                        <a:t>CB.AI.UAIM24111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2509819"/>
                  </a:ext>
                </a:extLst>
              </a:tr>
              <a:tr h="157880">
                <a:tc>
                  <a:txBody>
                    <a:bodyPr/>
                    <a:lstStyle/>
                    <a:p>
                      <a:r>
                        <a:rPr lang="en-US" sz="1600">
                          <a:latin typeface="Times New Roman" panose="02020603050405020304" pitchFamily="18" charset="0"/>
                          <a:cs typeface="Times New Roman" panose="02020603050405020304" pitchFamily="18" charset="0"/>
                        </a:rPr>
                        <a:t>Esha R</a:t>
                      </a:r>
                      <a:endParaRPr lang="en-IN"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Times New Roman" panose="02020603050405020304" pitchFamily="18" charset="0"/>
                          <a:cs typeface="Times New Roman" panose="02020603050405020304" pitchFamily="18" charset="0"/>
                        </a:rPr>
                        <a:t>CB.AI.UAIM24112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0554857"/>
                  </a:ext>
                </a:extLst>
              </a:tr>
              <a:tr h="313724">
                <a:tc>
                  <a:txBody>
                    <a:bodyPr/>
                    <a:lstStyle/>
                    <a:p>
                      <a:r>
                        <a:rPr lang="en-US" sz="1600" err="1">
                          <a:latin typeface="Times New Roman" panose="02020603050405020304" pitchFamily="18" charset="0"/>
                          <a:cs typeface="Times New Roman" panose="02020603050405020304" pitchFamily="18" charset="0"/>
                        </a:rPr>
                        <a:t>Harsshitha</a:t>
                      </a:r>
                      <a:r>
                        <a:rPr lang="en-US" sz="1600">
                          <a:latin typeface="Times New Roman" panose="02020603050405020304" pitchFamily="18" charset="0"/>
                          <a:cs typeface="Times New Roman" panose="02020603050405020304" pitchFamily="18" charset="0"/>
                        </a:rPr>
                        <a:t> S</a:t>
                      </a:r>
                      <a:endParaRPr lang="en-IN"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Times New Roman" panose="02020603050405020304" pitchFamily="18" charset="0"/>
                          <a:cs typeface="Times New Roman" panose="02020603050405020304" pitchFamily="18" charset="0"/>
                        </a:rPr>
                        <a:t>CB.AI.UAIM24115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6308598"/>
                  </a:ext>
                </a:extLst>
              </a:tr>
              <a:tr h="251614">
                <a:tc>
                  <a:txBody>
                    <a:bodyPr/>
                    <a:lstStyle/>
                    <a:p>
                      <a:r>
                        <a:rPr lang="en-US" sz="1600">
                          <a:latin typeface="Times New Roman" panose="02020603050405020304" pitchFamily="18" charset="0"/>
                          <a:cs typeface="Times New Roman" panose="02020603050405020304" pitchFamily="18" charset="0"/>
                        </a:rPr>
                        <a:t>Vaishnavi P</a:t>
                      </a:r>
                      <a:endParaRPr lang="en-IN"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Times New Roman" panose="02020603050405020304" pitchFamily="18" charset="0"/>
                          <a:cs typeface="Times New Roman" panose="02020603050405020304" pitchFamily="18" charset="0"/>
                        </a:rPr>
                        <a:t>CB.AI.UAIM24149</a:t>
                      </a:r>
                      <a:endParaRPr lang="en-IN" sz="11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457101127"/>
                  </a:ext>
                </a:extLst>
              </a:tr>
            </a:tbl>
          </a:graphicData>
        </a:graphic>
      </p:graphicFrame>
      <p:sp>
        <p:nvSpPr>
          <p:cNvPr id="9" name="TextBox 8">
            <a:extLst>
              <a:ext uri="{FF2B5EF4-FFF2-40B4-BE49-F238E27FC236}">
                <a16:creationId xmlns:a16="http://schemas.microsoft.com/office/drawing/2014/main" id="{12B2ABB6-31F6-EBE1-A54C-B919352F4E55}"/>
              </a:ext>
            </a:extLst>
          </p:cNvPr>
          <p:cNvSpPr txBox="1"/>
          <p:nvPr/>
        </p:nvSpPr>
        <p:spPr>
          <a:xfrm>
            <a:off x="9300524" y="4717206"/>
            <a:ext cx="3038959" cy="1638910"/>
          </a:xfrm>
          <a:prstGeom prst="rect">
            <a:avLst/>
          </a:prstGeom>
          <a:noFill/>
        </p:spPr>
        <p:txBody>
          <a:bodyPr wrap="square" lIns="91440" tIns="45720" rIns="91440" bIns="45720" rtlCol="0" anchor="t">
            <a:spAutoFit/>
          </a:bodyPr>
          <a:lstStyle/>
          <a:p>
            <a:r>
              <a:rPr lang="en-US" sz="2000" b="1">
                <a:latin typeface="+mj-lt"/>
                <a:cs typeface="Times New Roman"/>
              </a:rPr>
              <a:t>Faculties:</a:t>
            </a:r>
            <a:endParaRPr lang="en-US" sz="2000">
              <a:latin typeface="+mj-lt"/>
            </a:endParaRPr>
          </a:p>
          <a:p>
            <a:pPr>
              <a:spcBef>
                <a:spcPts val="125"/>
              </a:spcBef>
            </a:pPr>
            <a:r>
              <a:rPr lang="en-US" sz="2000">
                <a:latin typeface="+mj-lt"/>
                <a:cs typeface="Times New Roman"/>
              </a:rPr>
              <a:t>Dr. </a:t>
            </a:r>
            <a:r>
              <a:rPr lang="en-US" sz="2000" err="1">
                <a:latin typeface="+mj-lt"/>
                <a:cs typeface="Times New Roman"/>
              </a:rPr>
              <a:t>Kelath</a:t>
            </a:r>
            <a:r>
              <a:rPr lang="en-US" sz="2000">
                <a:latin typeface="+mj-lt"/>
                <a:cs typeface="Times New Roman"/>
              </a:rPr>
              <a:t> Murali Manoj</a:t>
            </a:r>
            <a:endParaRPr lang="en-US" sz="2000">
              <a:latin typeface="+mj-lt"/>
            </a:endParaRPr>
          </a:p>
          <a:p>
            <a:pPr>
              <a:spcBef>
                <a:spcPts val="125"/>
              </a:spcBef>
            </a:pPr>
            <a:r>
              <a:rPr lang="en-US" sz="2000">
                <a:latin typeface="+mj-lt"/>
                <a:cs typeface="Times New Roman"/>
              </a:rPr>
              <a:t>Dr. </a:t>
            </a:r>
            <a:r>
              <a:rPr lang="en-US" sz="2000" err="1">
                <a:latin typeface="+mj-lt"/>
                <a:cs typeface="Times New Roman"/>
              </a:rPr>
              <a:t>Neelesh</a:t>
            </a:r>
            <a:r>
              <a:rPr lang="en-US" sz="2000">
                <a:latin typeface="+mj-lt"/>
                <a:cs typeface="Times New Roman"/>
              </a:rPr>
              <a:t> Ashok</a:t>
            </a:r>
            <a:endParaRPr lang="en-US" sz="2000">
              <a:latin typeface="+mj-lt"/>
            </a:endParaRPr>
          </a:p>
          <a:p>
            <a:pPr>
              <a:spcBef>
                <a:spcPts val="125"/>
              </a:spcBef>
            </a:pPr>
            <a:r>
              <a:rPr lang="en-US" sz="2000">
                <a:latin typeface="+mj-lt"/>
                <a:cs typeface="Times New Roman"/>
              </a:rPr>
              <a:t>Mrs. Reshma </a:t>
            </a:r>
            <a:r>
              <a:rPr lang="en-US" sz="2000" err="1">
                <a:latin typeface="+mj-lt"/>
                <a:cs typeface="Times New Roman"/>
              </a:rPr>
              <a:t>Sanal</a:t>
            </a:r>
            <a:endParaRPr lang="en-US" sz="2000">
              <a:latin typeface="+mj-lt"/>
              <a:cs typeface="Times New Roman"/>
            </a:endParaRPr>
          </a:p>
          <a:p>
            <a:endParaRPr lang="en-IN">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DCE24BFF-48C0-F846-015B-1451C0095531}"/>
              </a:ext>
            </a:extLst>
          </p:cNvPr>
          <p:cNvSpPr>
            <a:spLocks noGrp="1"/>
          </p:cNvSpPr>
          <p:nvPr>
            <p:ph type="sldNum" sz="quarter" idx="12"/>
          </p:nvPr>
        </p:nvSpPr>
        <p:spPr/>
        <p:txBody>
          <a:bodyPr/>
          <a:lstStyle/>
          <a:p>
            <a:fld id="{330EA680-D336-4FF7-8B7A-9848BB0A1C32}" type="slidenum">
              <a:rPr lang="en-GB" smtClean="0"/>
              <a:t>1</a:t>
            </a:fld>
            <a:endParaRPr lang="en-GB"/>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AA925-819A-AF8A-482E-3F6E00EFD031}"/>
              </a:ext>
            </a:extLst>
          </p:cNvPr>
          <p:cNvSpPr>
            <a:spLocks noGrp="1"/>
          </p:cNvSpPr>
          <p:nvPr>
            <p:ph type="title"/>
          </p:nvPr>
        </p:nvSpPr>
        <p:spPr/>
        <p:txBody>
          <a:bodyPr/>
          <a:lstStyle/>
          <a:p>
            <a:r>
              <a:rPr lang="en-IN"/>
              <a:t>Intellectual Property Rights</a:t>
            </a:r>
          </a:p>
        </p:txBody>
      </p:sp>
      <p:sp>
        <p:nvSpPr>
          <p:cNvPr id="3" name="Content Placeholder 2">
            <a:extLst>
              <a:ext uri="{FF2B5EF4-FFF2-40B4-BE49-F238E27FC236}">
                <a16:creationId xmlns:a16="http://schemas.microsoft.com/office/drawing/2014/main" id="{99A50231-FF9D-B2BC-91C5-0D792E00E0FB}"/>
              </a:ext>
            </a:extLst>
          </p:cNvPr>
          <p:cNvSpPr>
            <a:spLocks noGrp="1"/>
          </p:cNvSpPr>
          <p:nvPr>
            <p:ph idx="1"/>
          </p:nvPr>
        </p:nvSpPr>
        <p:spPr>
          <a:xfrm>
            <a:off x="3869268" y="864108"/>
            <a:ext cx="7949106" cy="5120640"/>
          </a:xfrm>
        </p:spPr>
        <p:txBody>
          <a:bodyPr>
            <a:normAutofit/>
          </a:bodyPr>
          <a:lstStyle/>
          <a:p>
            <a:pPr>
              <a:lnSpc>
                <a:spcPct val="150000"/>
              </a:lnSpc>
              <a:buFont typeface="Wingdings" panose="05000000000000000000" pitchFamily="2" charset="2"/>
              <a:buChar char="§"/>
            </a:pPr>
            <a:r>
              <a:rPr lang="en-US" sz="2400">
                <a:latin typeface="+mj-lt"/>
              </a:rPr>
              <a:t>The paper outlines that it is published under the Creative Commons Attribution License, which allows for unrestricted use, distribution, and reproduction in any medium, provided that the original work is properly cited [1].</a:t>
            </a:r>
          </a:p>
          <a:p>
            <a:pPr>
              <a:lnSpc>
                <a:spcPct val="150000"/>
              </a:lnSpc>
              <a:buFont typeface="Wingdings" panose="05000000000000000000" pitchFamily="2" charset="2"/>
              <a:buChar char="§"/>
            </a:pPr>
            <a:r>
              <a:rPr lang="en-US" sz="2400">
                <a:latin typeface="+mj-lt"/>
              </a:rPr>
              <a:t>This means that while the authors maintain certain rights, they have granted the public the ability to use the research freely, as long as proper attribution is given. There are no conflicts of interest declared by the authors regarding the publication of this work [2].</a:t>
            </a:r>
            <a:endParaRPr lang="en-IN" sz="2400">
              <a:latin typeface="+mj-lt"/>
            </a:endParaRPr>
          </a:p>
        </p:txBody>
      </p:sp>
      <p:sp>
        <p:nvSpPr>
          <p:cNvPr id="4" name="Slide Number Placeholder 3">
            <a:extLst>
              <a:ext uri="{FF2B5EF4-FFF2-40B4-BE49-F238E27FC236}">
                <a16:creationId xmlns:a16="http://schemas.microsoft.com/office/drawing/2014/main" id="{31F8BBFA-C29C-A612-2CCD-557B1C089839}"/>
              </a:ext>
            </a:extLst>
          </p:cNvPr>
          <p:cNvSpPr>
            <a:spLocks noGrp="1"/>
          </p:cNvSpPr>
          <p:nvPr>
            <p:ph type="sldNum" sz="quarter" idx="12"/>
          </p:nvPr>
        </p:nvSpPr>
        <p:spPr/>
        <p:txBody>
          <a:bodyPr/>
          <a:lstStyle/>
          <a:p>
            <a:fld id="{330EA680-D336-4FF7-8B7A-9848BB0A1C32}" type="slidenum">
              <a:rPr lang="en-GB" smtClean="0"/>
              <a:t>10</a:t>
            </a:fld>
            <a:endParaRPr lang="en-GB"/>
          </a:p>
        </p:txBody>
      </p:sp>
    </p:spTree>
    <p:extLst>
      <p:ext uri="{BB962C8B-B14F-4D97-AF65-F5344CB8AC3E}">
        <p14:creationId xmlns:p14="http://schemas.microsoft.com/office/powerpoint/2010/main" val="2040905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6D513-86A1-3185-37E8-FD04C95778CB}"/>
              </a:ext>
            </a:extLst>
          </p:cNvPr>
          <p:cNvSpPr>
            <a:spLocks noGrp="1"/>
          </p:cNvSpPr>
          <p:nvPr>
            <p:ph type="title"/>
          </p:nvPr>
        </p:nvSpPr>
        <p:spPr/>
        <p:txBody>
          <a:bodyPr/>
          <a:lstStyle/>
          <a:p>
            <a:pPr algn="ctr"/>
            <a:r>
              <a:rPr lang="en-US"/>
              <a:t>References</a:t>
            </a:r>
            <a:endParaRPr lang="en-IN"/>
          </a:p>
        </p:txBody>
      </p:sp>
      <p:sp>
        <p:nvSpPr>
          <p:cNvPr id="4" name="Slide Number Placeholder 3">
            <a:extLst>
              <a:ext uri="{FF2B5EF4-FFF2-40B4-BE49-F238E27FC236}">
                <a16:creationId xmlns:a16="http://schemas.microsoft.com/office/drawing/2014/main" id="{4E440312-B5A5-CE66-B5E7-66381CF64B42}"/>
              </a:ext>
            </a:extLst>
          </p:cNvPr>
          <p:cNvSpPr>
            <a:spLocks noGrp="1"/>
          </p:cNvSpPr>
          <p:nvPr>
            <p:ph type="sldNum" sz="quarter" idx="12"/>
          </p:nvPr>
        </p:nvSpPr>
        <p:spPr/>
        <p:txBody>
          <a:bodyPr/>
          <a:lstStyle/>
          <a:p>
            <a:fld id="{330EA680-D336-4FF7-8B7A-9848BB0A1C32}" type="slidenum">
              <a:rPr lang="en-GB" smtClean="0"/>
              <a:t>11</a:t>
            </a:fld>
            <a:endParaRPr lang="en-GB"/>
          </a:p>
        </p:txBody>
      </p:sp>
      <p:sp>
        <p:nvSpPr>
          <p:cNvPr id="3" name="TextBox 2">
            <a:extLst>
              <a:ext uri="{FF2B5EF4-FFF2-40B4-BE49-F238E27FC236}">
                <a16:creationId xmlns:a16="http://schemas.microsoft.com/office/drawing/2014/main" id="{9C7DF685-21E1-79AD-DDF2-11CCBD5D9FD3}"/>
              </a:ext>
            </a:extLst>
          </p:cNvPr>
          <p:cNvSpPr txBox="1"/>
          <p:nvPr/>
        </p:nvSpPr>
        <p:spPr>
          <a:xfrm>
            <a:off x="3582953" y="546717"/>
            <a:ext cx="7816645" cy="5509200"/>
          </a:xfrm>
          <a:prstGeom prst="rect">
            <a:avLst/>
          </a:prstGeom>
          <a:noFill/>
        </p:spPr>
        <p:txBody>
          <a:bodyPr wrap="square" rtlCol="0">
            <a:spAutoFit/>
          </a:bodyPr>
          <a:lstStyle/>
          <a:p>
            <a:endParaRPr lang="en-IN" sz="1600">
              <a:latin typeface="+mj-lt"/>
            </a:endParaRPr>
          </a:p>
          <a:p>
            <a:r>
              <a:rPr lang="en-IN" sz="1600">
                <a:latin typeface="+mj-lt"/>
              </a:rPr>
              <a:t>[1]</a:t>
            </a:r>
            <a:r>
              <a:rPr lang="en-IN" sz="1600" b="0">
                <a:effectLst/>
                <a:latin typeface="+mj-lt"/>
              </a:rPr>
              <a:t> Ghazal, Taher M., et al. "Supervised machine learning empowered multifactorial genetic inheritance disorder prediction." Computational Intelligence and Neuroscience 2022.1 (2022): 1051388.</a:t>
            </a:r>
            <a:endParaRPr lang="en-IN" sz="1600">
              <a:latin typeface="+mj-lt"/>
            </a:endParaRPr>
          </a:p>
          <a:p>
            <a:endParaRPr lang="en-IN" sz="1600">
              <a:latin typeface="+mj-lt"/>
            </a:endParaRPr>
          </a:p>
          <a:p>
            <a:r>
              <a:rPr lang="en-IN" sz="1600">
                <a:latin typeface="+mj-lt"/>
              </a:rPr>
              <a:t>[2]</a:t>
            </a:r>
            <a:r>
              <a:rPr lang="en-US" sz="1600" b="0" i="0">
                <a:solidFill>
                  <a:srgbClr val="222222"/>
                </a:solidFill>
                <a:effectLst/>
                <a:latin typeface="Arial" panose="020B0604020202020204" pitchFamily="34" charset="0"/>
              </a:rPr>
              <a:t> </a:t>
            </a:r>
            <a:r>
              <a:rPr lang="en-US" sz="1600" b="0" i="0">
                <a:effectLst/>
                <a:latin typeface="Arial" panose="020B0604020202020204" pitchFamily="34" charset="0"/>
              </a:rPr>
              <a:t>Raza, Ali, et al. "Predicting genetic disorder and types of disorder using chain classifier approach." </a:t>
            </a:r>
            <a:r>
              <a:rPr lang="en-US" sz="1600" b="0" i="1">
                <a:effectLst/>
                <a:latin typeface="Arial" panose="020B0604020202020204" pitchFamily="34" charset="0"/>
              </a:rPr>
              <a:t>Genes</a:t>
            </a:r>
            <a:r>
              <a:rPr lang="en-US" sz="1600" b="0" i="0">
                <a:effectLst/>
                <a:latin typeface="Arial" panose="020B0604020202020204" pitchFamily="34" charset="0"/>
              </a:rPr>
              <a:t> 14.1 (2022): 71.</a:t>
            </a:r>
          </a:p>
          <a:p>
            <a:endParaRPr lang="en-IN" sz="1600">
              <a:latin typeface="+mj-lt"/>
            </a:endParaRPr>
          </a:p>
          <a:p>
            <a:r>
              <a:rPr lang="en-IN" sz="1600">
                <a:latin typeface="+mj-lt"/>
              </a:rPr>
              <a:t>[3]</a:t>
            </a:r>
            <a:r>
              <a:rPr lang="en-US" sz="1600" b="0">
                <a:effectLst/>
                <a:latin typeface="+mj-lt"/>
              </a:rPr>
              <a:t> Mubarak, </a:t>
            </a:r>
            <a:r>
              <a:rPr lang="en-US" sz="1600" b="0" err="1">
                <a:effectLst/>
                <a:latin typeface="+mj-lt"/>
              </a:rPr>
              <a:t>Sondos</a:t>
            </a:r>
            <a:r>
              <a:rPr lang="en-US" sz="1600" b="0">
                <a:effectLst/>
                <a:latin typeface="+mj-lt"/>
              </a:rPr>
              <a:t>, and Mohamed Ashraf. "Ethics considerations for precision medicine research and genetic testing in low-and middle-income countries." Eastern Mediterranean Health Journal 30.6 (2024): 455-460.</a:t>
            </a:r>
          </a:p>
          <a:p>
            <a:endParaRPr lang="en-US" sz="1600">
              <a:latin typeface="+mj-lt"/>
            </a:endParaRPr>
          </a:p>
          <a:p>
            <a:r>
              <a:rPr lang="en-US" sz="1600" b="0">
                <a:effectLst/>
                <a:latin typeface="+mj-lt"/>
              </a:rPr>
              <a:t>[4]Barlow-</a:t>
            </a:r>
            <a:r>
              <a:rPr lang="en-US" sz="1600" b="0" err="1">
                <a:effectLst/>
                <a:latin typeface="+mj-lt"/>
              </a:rPr>
              <a:t>Stewartand</a:t>
            </a:r>
            <a:r>
              <a:rPr lang="en-US" sz="1600" b="0">
                <a:effectLst/>
                <a:latin typeface="+mj-lt"/>
              </a:rPr>
              <a:t>, Kristine, and Leslie Burnett. "Ethical considerations in the use of DNA for the diagnosis of diseases." Clinical Biochemist Reviews </a:t>
            </a:r>
            <a:r>
              <a:rPr lang="en-US" sz="1600" b="0" i="0">
                <a:solidFill>
                  <a:srgbClr val="222222"/>
                </a:solidFill>
                <a:effectLst/>
                <a:latin typeface="+mj-lt"/>
              </a:rPr>
              <a:t>2</a:t>
            </a:r>
          </a:p>
          <a:p>
            <a:r>
              <a:rPr lang="en-US" sz="1600" b="0" i="0">
                <a:solidFill>
                  <a:srgbClr val="222222"/>
                </a:solidFill>
                <a:effectLst/>
                <a:latin typeface="+mj-lt"/>
              </a:rPr>
              <a:t>7.1 (2006): 53.</a:t>
            </a:r>
            <a:endParaRPr lang="en-IN" sz="1600">
              <a:latin typeface="+mj-lt"/>
            </a:endParaRPr>
          </a:p>
          <a:p>
            <a:r>
              <a:rPr lang="en-US" sz="1600">
                <a:latin typeface="+mj-lt"/>
              </a:rPr>
              <a:t>[5] </a:t>
            </a:r>
            <a:r>
              <a:rPr lang="en-IN" sz="1600" b="0">
                <a:effectLst/>
                <a:latin typeface="+mj-lt"/>
              </a:rPr>
              <a:t>Cohen, Lewis S., Larissa Roux, Morad Hameed, Hubert </a:t>
            </a:r>
            <a:r>
              <a:rPr lang="en-IN" sz="1600" b="0" err="1">
                <a:effectLst/>
                <a:latin typeface="+mj-lt"/>
              </a:rPr>
              <a:t>Bandurski</a:t>
            </a:r>
            <a:r>
              <a:rPr lang="en-IN" sz="1600" b="0">
                <a:effectLst/>
                <a:latin typeface="+mj-lt"/>
              </a:rPr>
              <a:t>, and Igor Muravyov. Healthcare Information Analysis and Graphical Display Presentation System. U.S. Patent Application Publication No. US 2022/0189594 A1.</a:t>
            </a:r>
          </a:p>
          <a:p>
            <a:endParaRPr lang="en-IN" sz="1600">
              <a:latin typeface="+mj-lt"/>
            </a:endParaRPr>
          </a:p>
          <a:p>
            <a:r>
              <a:rPr lang="en-IN" sz="1600">
                <a:latin typeface="+mj-lt"/>
              </a:rPr>
              <a:t>[6]</a:t>
            </a:r>
            <a:r>
              <a:rPr lang="en-US" sz="1600" b="0" i="0">
                <a:effectLst/>
                <a:latin typeface="fkGroteskNeue"/>
              </a:rPr>
              <a:t> </a:t>
            </a:r>
            <a:r>
              <a:rPr lang="en-US" sz="1600" b="0" i="0" err="1">
                <a:effectLst/>
                <a:latin typeface="+mj-lt"/>
              </a:rPr>
              <a:t>Kovalan</a:t>
            </a:r>
            <a:r>
              <a:rPr lang="en-US" sz="1600" b="0" i="0">
                <a:effectLst/>
                <a:latin typeface="+mj-lt"/>
              </a:rPr>
              <a:t>, K. (2021). </a:t>
            </a:r>
            <a:r>
              <a:rPr lang="en-US" sz="1600" b="0" i="1">
                <a:effectLst/>
                <a:latin typeface="+mj-lt"/>
              </a:rPr>
              <a:t>Method and system for fast access to advanced visualization of medical scans using a dedicated web portal</a:t>
            </a:r>
            <a:r>
              <a:rPr lang="en-US" sz="1600" b="0" i="0">
                <a:effectLst/>
                <a:latin typeface="+mj-lt"/>
              </a:rPr>
              <a:t> (U.S. Patent No. 10,930,397). U.S. Patent and Trademark Office.</a:t>
            </a:r>
            <a:endParaRPr lang="en-IN" sz="1600">
              <a:latin typeface="+mj-lt"/>
            </a:endParaRPr>
          </a:p>
        </p:txBody>
      </p:sp>
      <p:sp>
        <p:nvSpPr>
          <p:cNvPr id="5" name="TextBox 4">
            <a:extLst>
              <a:ext uri="{FF2B5EF4-FFF2-40B4-BE49-F238E27FC236}">
                <a16:creationId xmlns:a16="http://schemas.microsoft.com/office/drawing/2014/main" id="{8EE5D543-1D6B-208F-454F-898EAB5FC24F}"/>
              </a:ext>
            </a:extLst>
          </p:cNvPr>
          <p:cNvSpPr txBox="1"/>
          <p:nvPr/>
        </p:nvSpPr>
        <p:spPr>
          <a:xfrm>
            <a:off x="5362591" y="6218943"/>
            <a:ext cx="2503215" cy="584775"/>
          </a:xfrm>
          <a:prstGeom prst="rect">
            <a:avLst/>
          </a:prstGeom>
          <a:solidFill>
            <a:srgbClr val="FDF1FC"/>
          </a:solidFill>
        </p:spPr>
        <p:txBody>
          <a:bodyPr wrap="square" rtlCol="0">
            <a:spAutoFit/>
          </a:bodyPr>
          <a:lstStyle/>
          <a:p>
            <a:r>
              <a:rPr lang="en-IN" sz="3200">
                <a:solidFill>
                  <a:schemeClr val="tx2">
                    <a:lumMod val="10000"/>
                  </a:schemeClr>
                </a:solidFill>
                <a:latin typeface="+mj-lt"/>
              </a:rPr>
              <a:t>Thank</a:t>
            </a:r>
            <a:r>
              <a:rPr lang="en-IN" sz="3200">
                <a:latin typeface="+mj-lt"/>
              </a:rPr>
              <a:t> </a:t>
            </a:r>
            <a:r>
              <a:rPr lang="en-IN" sz="3200">
                <a:solidFill>
                  <a:srgbClr val="FF71B5"/>
                </a:solidFill>
                <a:latin typeface="+mj-lt"/>
              </a:rPr>
              <a:t>You!</a:t>
            </a:r>
          </a:p>
        </p:txBody>
      </p:sp>
    </p:spTree>
    <p:extLst>
      <p:ext uri="{BB962C8B-B14F-4D97-AF65-F5344CB8AC3E}">
        <p14:creationId xmlns:p14="http://schemas.microsoft.com/office/powerpoint/2010/main" val="208011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3196-3F0B-7912-AA8D-4A6736A25A71}"/>
              </a:ext>
            </a:extLst>
          </p:cNvPr>
          <p:cNvSpPr>
            <a:spLocks noGrp="1"/>
          </p:cNvSpPr>
          <p:nvPr>
            <p:ph type="title"/>
          </p:nvPr>
        </p:nvSpPr>
        <p:spPr/>
        <p:txBody>
          <a:bodyPr/>
          <a:lstStyle/>
          <a:p>
            <a:pPr algn="ctr"/>
            <a:r>
              <a:rPr lang="en-IN"/>
              <a:t>Objectives</a:t>
            </a:r>
          </a:p>
        </p:txBody>
      </p:sp>
      <p:sp>
        <p:nvSpPr>
          <p:cNvPr id="4" name="Slide Number Placeholder 3">
            <a:extLst>
              <a:ext uri="{FF2B5EF4-FFF2-40B4-BE49-F238E27FC236}">
                <a16:creationId xmlns:a16="http://schemas.microsoft.com/office/drawing/2014/main" id="{16FB6587-3C58-54F7-D204-1761F3338956}"/>
              </a:ext>
            </a:extLst>
          </p:cNvPr>
          <p:cNvSpPr>
            <a:spLocks noGrp="1"/>
          </p:cNvSpPr>
          <p:nvPr>
            <p:ph type="sldNum" sz="quarter" idx="12"/>
          </p:nvPr>
        </p:nvSpPr>
        <p:spPr/>
        <p:txBody>
          <a:bodyPr/>
          <a:lstStyle/>
          <a:p>
            <a:fld id="{330EA680-D336-4FF7-8B7A-9848BB0A1C32}" type="slidenum">
              <a:rPr lang="en-GB" smtClean="0"/>
              <a:t>2</a:t>
            </a:fld>
            <a:endParaRPr lang="en-GB"/>
          </a:p>
        </p:txBody>
      </p:sp>
      <p:sp>
        <p:nvSpPr>
          <p:cNvPr id="6" name="Content Placeholder 2">
            <a:extLst>
              <a:ext uri="{FF2B5EF4-FFF2-40B4-BE49-F238E27FC236}">
                <a16:creationId xmlns:a16="http://schemas.microsoft.com/office/drawing/2014/main" id="{6306B2D4-A09B-C626-F25A-10E87555A2DC}"/>
              </a:ext>
            </a:extLst>
          </p:cNvPr>
          <p:cNvSpPr>
            <a:spLocks noGrp="1"/>
          </p:cNvSpPr>
          <p:nvPr/>
        </p:nvSpPr>
        <p:spPr>
          <a:xfrm>
            <a:off x="6096000" y="3429000"/>
            <a:ext cx="7315200"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2400">
              <a:latin typeface="Times New Roman"/>
              <a:cs typeface="Times New Roman"/>
            </a:endParaRPr>
          </a:p>
        </p:txBody>
      </p:sp>
      <p:sp>
        <p:nvSpPr>
          <p:cNvPr id="3" name="Rectangle 1">
            <a:extLst>
              <a:ext uri="{FF2B5EF4-FFF2-40B4-BE49-F238E27FC236}">
                <a16:creationId xmlns:a16="http://schemas.microsoft.com/office/drawing/2014/main" id="{94DB2365-2CD1-CBE3-031C-30659A555B98}"/>
              </a:ext>
            </a:extLst>
          </p:cNvPr>
          <p:cNvSpPr>
            <a:spLocks noChangeArrowheads="1"/>
          </p:cNvSpPr>
          <p:nvPr/>
        </p:nvSpPr>
        <p:spPr bwMode="auto">
          <a:xfrm>
            <a:off x="4083632" y="1147577"/>
            <a:ext cx="7079226"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600" i="0" u="none" strike="noStrike" cap="none" normalizeH="0" baseline="0">
                <a:ln>
                  <a:noFill/>
                </a:ln>
                <a:solidFill>
                  <a:schemeClr val="tx1"/>
                </a:solidFill>
                <a:effectLst/>
                <a:latin typeface="+mj-lt"/>
              </a:rPr>
              <a:t>Build an AI model to predict genetic disease risks using machine learning and genetic data.</a:t>
            </a:r>
          </a:p>
          <a:p>
            <a:pPr marR="0" lvl="0" algn="just" defTabSz="914400" rtl="0" eaLnBrk="0" fontAlgn="base" latinLnBrk="0" hangingPunct="0">
              <a:spcBef>
                <a:spcPct val="0"/>
              </a:spcBef>
              <a:spcAft>
                <a:spcPct val="0"/>
              </a:spcAft>
              <a:buClrTx/>
              <a:buSzTx/>
              <a:tabLst/>
            </a:pPr>
            <a:endParaRPr kumimoji="0" lang="en-US" altLang="en-US" sz="2600" i="0" u="none" strike="noStrike" cap="none" normalizeH="0" baseline="0">
              <a:ln>
                <a:noFill/>
              </a:ln>
              <a:solidFill>
                <a:schemeClr val="tx1"/>
              </a:solidFill>
              <a:effectLst/>
              <a:latin typeface="+mj-lt"/>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600" i="0" u="none" strike="noStrike" cap="none" normalizeH="0" baseline="0">
                <a:ln>
                  <a:noFill/>
                </a:ln>
                <a:solidFill>
                  <a:schemeClr val="tx1"/>
                </a:solidFill>
                <a:effectLst/>
                <a:latin typeface="+mj-lt"/>
              </a:rPr>
              <a:t>Design a simple, interactive dashboard to make risk predictions easy to understand and accessible for everyone.</a:t>
            </a:r>
          </a:p>
          <a:p>
            <a:pPr marR="0" lvl="0" algn="just" defTabSz="914400" rtl="0" eaLnBrk="0" fontAlgn="base" latinLnBrk="0" hangingPunct="0">
              <a:spcBef>
                <a:spcPct val="0"/>
              </a:spcBef>
              <a:spcAft>
                <a:spcPct val="0"/>
              </a:spcAft>
              <a:buClrTx/>
              <a:buSzTx/>
              <a:tabLst/>
            </a:pPr>
            <a:endParaRPr kumimoji="0" lang="en-US" altLang="en-US" sz="2600" i="0" u="none" strike="noStrike" cap="none" normalizeH="0" baseline="0">
              <a:ln>
                <a:noFill/>
              </a:ln>
              <a:solidFill>
                <a:schemeClr val="tx1"/>
              </a:solidFill>
              <a:effectLst/>
              <a:latin typeface="+mj-lt"/>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600" i="0" u="none" strike="noStrike" cap="none" normalizeH="0" baseline="0">
                <a:ln>
                  <a:noFill/>
                </a:ln>
                <a:solidFill>
                  <a:schemeClr val="tx1"/>
                </a:solidFill>
                <a:effectLst/>
                <a:latin typeface="+mj-lt"/>
              </a:rPr>
              <a:t>Enable early detection of diseases, helping individuals and healthcare providers make informed, timely decisions</a:t>
            </a:r>
            <a:r>
              <a:rPr kumimoji="0" lang="en-US" altLang="en-US" sz="2400" i="0" u="none" strike="noStrike" cap="none" normalizeH="0" baseline="0">
                <a:ln>
                  <a:noFill/>
                </a:ln>
                <a:solidFill>
                  <a:schemeClr val="tx1"/>
                </a:solidFill>
                <a:effectLst/>
                <a:latin typeface="+mj-lt"/>
              </a:rPr>
              <a:t>. </a:t>
            </a:r>
          </a:p>
        </p:txBody>
      </p:sp>
    </p:spTree>
    <p:extLst>
      <p:ext uri="{BB962C8B-B14F-4D97-AF65-F5344CB8AC3E}">
        <p14:creationId xmlns:p14="http://schemas.microsoft.com/office/powerpoint/2010/main" val="1103650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90C814-759C-C5EE-835D-7E08F460BDC5}"/>
              </a:ext>
            </a:extLst>
          </p:cNvPr>
          <p:cNvSpPr>
            <a:spLocks noGrp="1"/>
          </p:cNvSpPr>
          <p:nvPr>
            <p:ph type="sldNum" sz="quarter" idx="12"/>
          </p:nvPr>
        </p:nvSpPr>
        <p:spPr/>
        <p:txBody>
          <a:bodyPr/>
          <a:lstStyle/>
          <a:p>
            <a:fld id="{330EA680-D336-4FF7-8B7A-9848BB0A1C32}" type="slidenum">
              <a:rPr lang="en-GB" smtClean="0"/>
              <a:t>3</a:t>
            </a:fld>
            <a:endParaRPr lang="en-GB"/>
          </a:p>
        </p:txBody>
      </p:sp>
      <p:graphicFrame>
        <p:nvGraphicFramePr>
          <p:cNvPr id="3" name="Table 2">
            <a:extLst>
              <a:ext uri="{FF2B5EF4-FFF2-40B4-BE49-F238E27FC236}">
                <a16:creationId xmlns:a16="http://schemas.microsoft.com/office/drawing/2014/main" id="{51E30B2B-EE6C-EA5E-0E3B-D5C2B971B32F}"/>
              </a:ext>
            </a:extLst>
          </p:cNvPr>
          <p:cNvGraphicFramePr>
            <a:graphicFrameLocks noGrp="1"/>
          </p:cNvGraphicFramePr>
          <p:nvPr>
            <p:extLst>
              <p:ext uri="{D42A27DB-BD31-4B8C-83A1-F6EECF244321}">
                <p14:modId xmlns:p14="http://schemas.microsoft.com/office/powerpoint/2010/main" val="1350369987"/>
              </p:ext>
            </p:extLst>
          </p:nvPr>
        </p:nvGraphicFramePr>
        <p:xfrm>
          <a:off x="329479" y="796379"/>
          <a:ext cx="11533041" cy="5559971"/>
        </p:xfrm>
        <a:graphic>
          <a:graphicData uri="http://schemas.openxmlformats.org/drawingml/2006/table">
            <a:tbl>
              <a:tblPr firstRow="1" bandRow="1">
                <a:tableStyleId>{5C22544A-7EE6-4342-B048-85BDC9FD1C3A}</a:tableStyleId>
              </a:tblPr>
              <a:tblGrid>
                <a:gridCol w="2679137">
                  <a:extLst>
                    <a:ext uri="{9D8B030D-6E8A-4147-A177-3AD203B41FA5}">
                      <a16:colId xmlns:a16="http://schemas.microsoft.com/office/drawing/2014/main" val="1928790651"/>
                    </a:ext>
                  </a:extLst>
                </a:gridCol>
                <a:gridCol w="754960">
                  <a:extLst>
                    <a:ext uri="{9D8B030D-6E8A-4147-A177-3AD203B41FA5}">
                      <a16:colId xmlns:a16="http://schemas.microsoft.com/office/drawing/2014/main" val="1151634939"/>
                    </a:ext>
                  </a:extLst>
                </a:gridCol>
                <a:gridCol w="1766679">
                  <a:extLst>
                    <a:ext uri="{9D8B030D-6E8A-4147-A177-3AD203B41FA5}">
                      <a16:colId xmlns:a16="http://schemas.microsoft.com/office/drawing/2014/main" val="2604768854"/>
                    </a:ext>
                  </a:extLst>
                </a:gridCol>
                <a:gridCol w="1222414">
                  <a:extLst>
                    <a:ext uri="{9D8B030D-6E8A-4147-A177-3AD203B41FA5}">
                      <a16:colId xmlns:a16="http://schemas.microsoft.com/office/drawing/2014/main" val="848729345"/>
                    </a:ext>
                  </a:extLst>
                </a:gridCol>
                <a:gridCol w="1028403">
                  <a:extLst>
                    <a:ext uri="{9D8B030D-6E8A-4147-A177-3AD203B41FA5}">
                      <a16:colId xmlns:a16="http://schemas.microsoft.com/office/drawing/2014/main" val="2064828685"/>
                    </a:ext>
                  </a:extLst>
                </a:gridCol>
                <a:gridCol w="4081448">
                  <a:extLst>
                    <a:ext uri="{9D8B030D-6E8A-4147-A177-3AD203B41FA5}">
                      <a16:colId xmlns:a16="http://schemas.microsoft.com/office/drawing/2014/main" val="3516271883"/>
                    </a:ext>
                  </a:extLst>
                </a:gridCol>
              </a:tblGrid>
              <a:tr h="665381">
                <a:tc>
                  <a:txBody>
                    <a:bodyPr/>
                    <a:lstStyle/>
                    <a:p>
                      <a:pPr marL="36000" algn="ctr" rtl="0" fontAlgn="t"/>
                      <a:r>
                        <a:rPr lang="en-IN" sz="1800" u="none" strike="noStrike">
                          <a:solidFill>
                            <a:schemeClr val="bg1"/>
                          </a:solidFill>
                          <a:effectLst/>
                          <a:latin typeface="+mj-lt"/>
                        </a:rPr>
                        <a:t>Title</a:t>
                      </a:r>
                      <a:endParaRPr lang="en-IN" sz="1800" b="1"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u="none" strike="noStrike">
                          <a:solidFill>
                            <a:schemeClr val="bg1"/>
                          </a:solidFill>
                          <a:effectLst/>
                          <a:latin typeface="+mj-lt"/>
                        </a:rPr>
                        <a:t>Year</a:t>
                      </a:r>
                      <a:endParaRPr lang="en-IN" sz="1800" b="1"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u="none" strike="noStrike">
                          <a:solidFill>
                            <a:schemeClr val="bg1"/>
                          </a:solidFill>
                          <a:effectLst/>
                          <a:latin typeface="+mj-lt"/>
                        </a:rPr>
                        <a:t>Targeted Disease</a:t>
                      </a:r>
                      <a:endParaRPr lang="en-IN" sz="1800" b="1"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u="none" strike="noStrike">
                          <a:solidFill>
                            <a:schemeClr val="bg1"/>
                          </a:solidFill>
                          <a:effectLst/>
                          <a:latin typeface="+mj-lt"/>
                        </a:rPr>
                        <a:t>Algorithm</a:t>
                      </a:r>
                      <a:endParaRPr lang="en-IN" sz="1800" b="1"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u="none" strike="noStrike">
                          <a:solidFill>
                            <a:schemeClr val="bg1"/>
                          </a:solidFill>
                          <a:effectLst/>
                          <a:latin typeface="+mj-lt"/>
                        </a:rPr>
                        <a:t>Result</a:t>
                      </a:r>
                      <a:endParaRPr lang="en-IN" sz="1800" b="1"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b="1" i="0" u="none" strike="noStrike">
                          <a:solidFill>
                            <a:schemeClr val="bg1"/>
                          </a:solidFill>
                          <a:effectLst/>
                          <a:latin typeface="+mj-lt"/>
                        </a:rPr>
                        <a:t>Ethics</a:t>
                      </a: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4547660"/>
                  </a:ext>
                </a:extLst>
              </a:tr>
              <a:tr h="2275036">
                <a:tc>
                  <a:txBody>
                    <a:bodyPr/>
                    <a:lstStyle/>
                    <a:p>
                      <a:pPr marL="36000" algn="l" rtl="0" fontAlgn="t"/>
                      <a:r>
                        <a:rPr lang="en-US" sz="1800" u="none" strike="noStrike">
                          <a:effectLst/>
                          <a:latin typeface="+mj-lt"/>
                        </a:rPr>
                        <a:t>Supervised Machine Learning Empowered Multifactorial Genetic Inheritance Disorder Prediction [1]</a:t>
                      </a:r>
                      <a:endParaRPr lang="en-US" sz="18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u="none" strike="noStrike">
                          <a:effectLst/>
                          <a:latin typeface="+mj-lt"/>
                        </a:rPr>
                        <a:t>2022</a:t>
                      </a:r>
                      <a:endParaRPr lang="en-IN" sz="18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u="none" strike="noStrike">
                          <a:effectLst/>
                          <a:latin typeface="+mj-lt"/>
                        </a:rPr>
                        <a:t>Dementia, cancer and diabetes</a:t>
                      </a:r>
                      <a:endParaRPr lang="en-IN" sz="18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u="none" strike="noStrike">
                          <a:effectLst/>
                          <a:latin typeface="+mj-lt"/>
                        </a:rPr>
                        <a:t>SVM and KNN</a:t>
                      </a:r>
                      <a:endParaRPr lang="en-IN" sz="18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b="0" i="0" u="none" strike="noStrike">
                          <a:solidFill>
                            <a:srgbClr val="000000"/>
                          </a:solidFill>
                          <a:effectLst/>
                          <a:latin typeface="+mj-lt"/>
                        </a:rPr>
                        <a:t>SVM :</a:t>
                      </a:r>
                    </a:p>
                    <a:p>
                      <a:pPr marL="36000" algn="ctr" rtl="0" fontAlgn="t"/>
                      <a:r>
                        <a:rPr lang="en-IN" sz="1800" b="0" i="0" u="none" strike="noStrike" kern="1200">
                          <a:solidFill>
                            <a:schemeClr val="dk1"/>
                          </a:solidFill>
                          <a:effectLst/>
                          <a:latin typeface="+mj-lt"/>
                          <a:ea typeface="+mn-ea"/>
                          <a:cs typeface="+mn-cs"/>
                        </a:rPr>
                        <a:t>A</a:t>
                      </a:r>
                      <a:r>
                        <a:rPr lang="en-IN" sz="1800" b="0" i="0" kern="1200">
                          <a:solidFill>
                            <a:schemeClr val="dk1"/>
                          </a:solidFill>
                          <a:effectLst/>
                          <a:latin typeface="+mj-lt"/>
                          <a:ea typeface="+mn-ea"/>
                          <a:cs typeface="+mn-cs"/>
                        </a:rPr>
                        <a:t>ccuracy of 92.5</a:t>
                      </a:r>
                      <a:r>
                        <a:rPr lang="en-IN" sz="1800" b="1" i="0" kern="1200">
                          <a:solidFill>
                            <a:schemeClr val="dk1"/>
                          </a:solidFill>
                          <a:effectLst/>
                          <a:latin typeface="+mj-lt"/>
                          <a:ea typeface="+mn-ea"/>
                          <a:cs typeface="+mn-cs"/>
                        </a:rPr>
                        <a:t>%</a:t>
                      </a:r>
                      <a:r>
                        <a:rPr lang="en-IN" sz="1800" b="0" i="0" kern="1200">
                          <a:solidFill>
                            <a:schemeClr val="dk1"/>
                          </a:solidFill>
                          <a:effectLst/>
                          <a:latin typeface="+mj-lt"/>
                          <a:ea typeface="+mn-ea"/>
                          <a:cs typeface="+mn-cs"/>
                        </a:rPr>
                        <a:t>,</a:t>
                      </a:r>
                    </a:p>
                    <a:p>
                      <a:pPr marL="36000" algn="ctr" rtl="0" fontAlgn="t"/>
                      <a:r>
                        <a:rPr lang="en-US" sz="1800" b="0" i="0" kern="1200">
                          <a:solidFill>
                            <a:schemeClr val="dk1"/>
                          </a:solidFill>
                          <a:effectLst/>
                          <a:latin typeface="+mj-lt"/>
                          <a:ea typeface="+mn-ea"/>
                          <a:cs typeface="+mn-cs"/>
                        </a:rPr>
                        <a:t>KNN: Accuracy of 91.2%</a:t>
                      </a:r>
                      <a:endParaRPr lang="en-IN" sz="18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en-US" sz="1800" b="1" i="0" kern="1200">
                          <a:solidFill>
                            <a:schemeClr val="dk1"/>
                          </a:solidFill>
                          <a:effectLst/>
                          <a:latin typeface="+mj-lt"/>
                          <a:ea typeface="+mn-ea"/>
                          <a:cs typeface="+mn-cs"/>
                        </a:rPr>
                        <a:t>Impact of Machine Learning Algorithms</a:t>
                      </a:r>
                      <a:r>
                        <a:rPr lang="en-US" sz="1800" b="0" i="0" kern="1200">
                          <a:solidFill>
                            <a:schemeClr val="dk1"/>
                          </a:solidFill>
                          <a:effectLst/>
                          <a:latin typeface="+mj-lt"/>
                          <a:ea typeface="+mn-ea"/>
                          <a:cs typeface="+mn-cs"/>
                        </a:rPr>
                        <a:t>: The use of machine learning algorithms, such as SVM and KNN, necessitates transparency in how these models make predictions. Stakeholders should understand the decision-making process of these algorithms to ensure accountability and trust in the predictions made.</a:t>
                      </a:r>
                    </a:p>
                    <a:p>
                      <a:pPr marL="36000" algn="ctr" rtl="0" fontAlgn="t"/>
                      <a:endParaRPr lang="en-IN" sz="16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37650185"/>
                  </a:ext>
                </a:extLst>
              </a:tr>
              <a:tr h="2453815">
                <a:tc>
                  <a:txBody>
                    <a:bodyPr/>
                    <a:lstStyle/>
                    <a:p>
                      <a:pPr marL="36000" marR="0" lvl="0" indent="0" algn="l" defTabSz="914400" rtl="0" eaLnBrk="1" fontAlgn="t" latinLnBrk="0" hangingPunct="1">
                        <a:lnSpc>
                          <a:spcPct val="100000"/>
                        </a:lnSpc>
                        <a:spcBef>
                          <a:spcPts val="0"/>
                        </a:spcBef>
                        <a:spcAft>
                          <a:spcPts val="0"/>
                        </a:spcAft>
                        <a:buClrTx/>
                        <a:buSzTx/>
                        <a:buFontTx/>
                        <a:buNone/>
                        <a:tabLst/>
                        <a:defRPr/>
                      </a:pPr>
                      <a:r>
                        <a:rPr lang="en-US" sz="1800" b="0" i="0" kern="1200">
                          <a:solidFill>
                            <a:schemeClr val="dk1"/>
                          </a:solidFill>
                          <a:effectLst/>
                          <a:latin typeface="+mj-lt"/>
                          <a:ea typeface="+mn-ea"/>
                          <a:cs typeface="+mn-cs"/>
                        </a:rPr>
                        <a:t>Predicting Genetic Disorder and Types of Disorder Using Chain Classifier Approach [2]</a:t>
                      </a:r>
                    </a:p>
                    <a:p>
                      <a:pPr marL="36000" algn="l" rtl="0" fontAlgn="t"/>
                      <a:endParaRPr lang="en-US" sz="18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u="none" strike="noStrike">
                          <a:effectLst/>
                          <a:latin typeface="+mj-lt"/>
                        </a:rPr>
                        <a:t>2022</a:t>
                      </a:r>
                      <a:endParaRPr lang="en-IN" sz="18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b="0" i="0" kern="1200">
                          <a:solidFill>
                            <a:schemeClr val="dk1"/>
                          </a:solidFill>
                          <a:effectLst/>
                          <a:latin typeface="+mn-lt"/>
                          <a:ea typeface="+mn-ea"/>
                          <a:cs typeface="+mn-cs"/>
                        </a:rPr>
                        <a:t> </a:t>
                      </a:r>
                      <a:r>
                        <a:rPr lang="en-IN" sz="1800" b="0" i="0" kern="1200">
                          <a:solidFill>
                            <a:schemeClr val="dk1"/>
                          </a:solidFill>
                          <a:effectLst/>
                          <a:latin typeface="+mj-lt"/>
                          <a:ea typeface="+mn-ea"/>
                          <a:cs typeface="+mn-cs"/>
                        </a:rPr>
                        <a:t>Alzheimer’s, cancer, Hemochromatosis</a:t>
                      </a:r>
                      <a:endParaRPr lang="en-IN" sz="18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lvl="0" algn="ctr" rtl="0" fontAlgn="t"/>
                      <a:r>
                        <a:rPr lang="en-US" sz="1800" u="none" strike="noStrike">
                          <a:effectLst/>
                          <a:latin typeface="+mj-lt"/>
                        </a:rPr>
                        <a:t>8 different algorithms </a:t>
                      </a:r>
                      <a:endParaRPr lang="en-US" sz="18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US" sz="1800" b="0" i="0" u="none" strike="noStrike">
                          <a:solidFill>
                            <a:srgbClr val="000000"/>
                          </a:solidFill>
                          <a:effectLst/>
                          <a:latin typeface="+mj-lt"/>
                        </a:rPr>
                        <a:t>XGB:84%</a:t>
                      </a:r>
                    </a:p>
                    <a:p>
                      <a:pPr marL="36000" algn="ctr" rtl="0" fontAlgn="t"/>
                      <a:r>
                        <a:rPr lang="en-US" sz="1800" b="0" i="0" u="none" strike="noStrike">
                          <a:solidFill>
                            <a:srgbClr val="000000"/>
                          </a:solidFill>
                          <a:effectLst/>
                          <a:latin typeface="+mj-lt"/>
                        </a:rPr>
                        <a:t>SVC:64%</a:t>
                      </a:r>
                    </a:p>
                    <a:p>
                      <a:pPr marL="36000" algn="ctr" rtl="0" fontAlgn="t"/>
                      <a:r>
                        <a:rPr lang="en-US" sz="1800" b="0" i="0" u="none" strike="noStrike">
                          <a:solidFill>
                            <a:srgbClr val="000000"/>
                          </a:solidFill>
                          <a:effectLst/>
                          <a:latin typeface="+mj-lt"/>
                        </a:rPr>
                        <a:t>MLP:67%</a:t>
                      </a: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marR="0" lvl="0" indent="0" algn="l" defTabSz="914400" rtl="0" eaLnBrk="1" fontAlgn="t" latinLnBrk="0" hangingPunct="1">
                        <a:lnSpc>
                          <a:spcPct val="100000"/>
                        </a:lnSpc>
                        <a:spcBef>
                          <a:spcPts val="0"/>
                        </a:spcBef>
                        <a:spcAft>
                          <a:spcPts val="0"/>
                        </a:spcAft>
                        <a:buClrTx/>
                        <a:buSzTx/>
                        <a:buFontTx/>
                        <a:buNone/>
                        <a:tabLst/>
                        <a:defRPr/>
                      </a:pPr>
                      <a:r>
                        <a:rPr lang="en-US" sz="2000" b="1" i="0" kern="1200">
                          <a:solidFill>
                            <a:schemeClr val="dk1"/>
                          </a:solidFill>
                          <a:effectLst/>
                          <a:latin typeface="+mj-lt"/>
                          <a:ea typeface="+mn-ea"/>
                          <a:cs typeface="+mn-cs"/>
                        </a:rPr>
                        <a:t>Accuracy and Reliability of Predictions</a:t>
                      </a:r>
                      <a:r>
                        <a:rPr lang="en-US" sz="2000" b="0" i="0" kern="1200">
                          <a:solidFill>
                            <a:schemeClr val="dk1"/>
                          </a:solidFill>
                          <a:effectLst/>
                          <a:latin typeface="+mj-lt"/>
                          <a:ea typeface="+mn-ea"/>
                          <a:cs typeface="+mn-cs"/>
                        </a:rPr>
                        <a:t>:</a:t>
                      </a:r>
                    </a:p>
                    <a:p>
                      <a:pPr marL="36000" algn="l" rtl="0" fontAlgn="t"/>
                      <a:r>
                        <a:rPr lang="en-US" sz="1800">
                          <a:latin typeface="+mj-lt"/>
                        </a:rPr>
                        <a:t>Ensuring the accuracy of AI models like XGB is crucial, as misleading predictions can cause unnecessary anxiety or incorrect medical decisions. Rigorous validation and clear communication of limitations are essential for reliability.</a:t>
                      </a:r>
                      <a:endParaRPr lang="en-US" sz="18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16707553"/>
                  </a:ext>
                </a:extLst>
              </a:tr>
            </a:tbl>
          </a:graphicData>
        </a:graphic>
      </p:graphicFrame>
      <p:sp>
        <p:nvSpPr>
          <p:cNvPr id="4" name="TextBox 3">
            <a:extLst>
              <a:ext uri="{FF2B5EF4-FFF2-40B4-BE49-F238E27FC236}">
                <a16:creationId xmlns:a16="http://schemas.microsoft.com/office/drawing/2014/main" id="{4D96795B-36F4-A987-4E03-FFAC9E68FE34}"/>
              </a:ext>
            </a:extLst>
          </p:cNvPr>
          <p:cNvSpPr txBox="1"/>
          <p:nvPr/>
        </p:nvSpPr>
        <p:spPr>
          <a:xfrm>
            <a:off x="483787" y="146304"/>
            <a:ext cx="4115645" cy="584775"/>
          </a:xfrm>
          <a:prstGeom prst="rect">
            <a:avLst/>
          </a:prstGeom>
          <a:noFill/>
        </p:spPr>
        <p:txBody>
          <a:bodyPr wrap="square" rtlCol="0">
            <a:spAutoFit/>
          </a:bodyPr>
          <a:lstStyle/>
          <a:p>
            <a:r>
              <a:rPr lang="en-US" sz="3200">
                <a:solidFill>
                  <a:schemeClr val="accent1">
                    <a:lumMod val="40000"/>
                    <a:lumOff val="60000"/>
                  </a:schemeClr>
                </a:solidFill>
                <a:latin typeface="+mj-lt"/>
              </a:rPr>
              <a:t>Literature Review:</a:t>
            </a:r>
            <a:endParaRPr lang="en-IN" sz="3200">
              <a:solidFill>
                <a:schemeClr val="accent1">
                  <a:lumMod val="40000"/>
                  <a:lumOff val="60000"/>
                </a:schemeClr>
              </a:solidFill>
              <a:latin typeface="+mj-lt"/>
            </a:endParaRPr>
          </a:p>
        </p:txBody>
      </p:sp>
    </p:spTree>
    <p:extLst>
      <p:ext uri="{BB962C8B-B14F-4D97-AF65-F5344CB8AC3E}">
        <p14:creationId xmlns:p14="http://schemas.microsoft.com/office/powerpoint/2010/main" val="3661044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D1EB86-57D6-63F4-CE53-F6FA4DC91B9B}"/>
              </a:ext>
            </a:extLst>
          </p:cNvPr>
          <p:cNvSpPr>
            <a:spLocks noGrp="1"/>
          </p:cNvSpPr>
          <p:nvPr>
            <p:ph type="sldNum" sz="quarter" idx="12"/>
          </p:nvPr>
        </p:nvSpPr>
        <p:spPr/>
        <p:txBody>
          <a:bodyPr/>
          <a:lstStyle/>
          <a:p>
            <a:fld id="{330EA680-D336-4FF7-8B7A-9848BB0A1C32}" type="slidenum">
              <a:rPr lang="en-GB" smtClean="0"/>
              <a:t>4</a:t>
            </a:fld>
            <a:endParaRPr lang="en-GB"/>
          </a:p>
        </p:txBody>
      </p:sp>
      <p:graphicFrame>
        <p:nvGraphicFramePr>
          <p:cNvPr id="3" name="Table 2">
            <a:extLst>
              <a:ext uri="{FF2B5EF4-FFF2-40B4-BE49-F238E27FC236}">
                <a16:creationId xmlns:a16="http://schemas.microsoft.com/office/drawing/2014/main" id="{4F4FFE42-4E4F-790F-14FB-71F510366D64}"/>
              </a:ext>
            </a:extLst>
          </p:cNvPr>
          <p:cNvGraphicFramePr>
            <a:graphicFrameLocks noGrp="1"/>
          </p:cNvGraphicFramePr>
          <p:nvPr>
            <p:extLst>
              <p:ext uri="{D42A27DB-BD31-4B8C-83A1-F6EECF244321}">
                <p14:modId xmlns:p14="http://schemas.microsoft.com/office/powerpoint/2010/main" val="1207109738"/>
              </p:ext>
            </p:extLst>
          </p:nvPr>
        </p:nvGraphicFramePr>
        <p:xfrm>
          <a:off x="344424" y="383481"/>
          <a:ext cx="11503152" cy="6091037"/>
        </p:xfrm>
        <a:graphic>
          <a:graphicData uri="http://schemas.openxmlformats.org/drawingml/2006/table">
            <a:tbl>
              <a:tblPr firstRow="1" bandRow="1">
                <a:tableStyleId>{5C22544A-7EE6-4342-B048-85BDC9FD1C3A}</a:tableStyleId>
              </a:tblPr>
              <a:tblGrid>
                <a:gridCol w="3510807">
                  <a:extLst>
                    <a:ext uri="{9D8B030D-6E8A-4147-A177-3AD203B41FA5}">
                      <a16:colId xmlns:a16="http://schemas.microsoft.com/office/drawing/2014/main" val="3757503417"/>
                    </a:ext>
                  </a:extLst>
                </a:gridCol>
                <a:gridCol w="1375376">
                  <a:extLst>
                    <a:ext uri="{9D8B030D-6E8A-4147-A177-3AD203B41FA5}">
                      <a16:colId xmlns:a16="http://schemas.microsoft.com/office/drawing/2014/main" val="3398038932"/>
                    </a:ext>
                  </a:extLst>
                </a:gridCol>
                <a:gridCol w="6616969">
                  <a:extLst>
                    <a:ext uri="{9D8B030D-6E8A-4147-A177-3AD203B41FA5}">
                      <a16:colId xmlns:a16="http://schemas.microsoft.com/office/drawing/2014/main" val="2274724433"/>
                    </a:ext>
                  </a:extLst>
                </a:gridCol>
              </a:tblGrid>
              <a:tr h="471981">
                <a:tc>
                  <a:txBody>
                    <a:bodyPr/>
                    <a:lstStyle/>
                    <a:p>
                      <a:pPr marL="72000" algn="ctr" rtl="0" fontAlgn="t"/>
                      <a:r>
                        <a:rPr lang="en-US" sz="2400" b="1" i="0" u="none" strike="noStrike">
                          <a:solidFill>
                            <a:schemeClr val="bg1"/>
                          </a:solidFill>
                          <a:effectLst/>
                          <a:latin typeface="+mj-lt"/>
                        </a:rPr>
                        <a:t>Title</a:t>
                      </a: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72000" algn="ctr" rtl="0" fontAlgn="t"/>
                      <a:r>
                        <a:rPr lang="en-US" sz="2400" b="1" i="0" u="none" strike="noStrike">
                          <a:solidFill>
                            <a:schemeClr val="bg1"/>
                          </a:solidFill>
                          <a:effectLst/>
                          <a:latin typeface="+mj-lt"/>
                        </a:rPr>
                        <a:t>Year</a:t>
                      </a:r>
                      <a:endParaRPr lang="en-IN" sz="2400" b="1"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72000" algn="ctr" rtl="0" fontAlgn="t"/>
                      <a:r>
                        <a:rPr lang="en-IN" sz="2400" b="1" i="0" u="none" strike="noStrike">
                          <a:solidFill>
                            <a:schemeClr val="bg1"/>
                          </a:solidFill>
                          <a:effectLst/>
                          <a:latin typeface="+mj-lt"/>
                        </a:rPr>
                        <a:t>Summary</a:t>
                      </a: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6547634"/>
                  </a:ext>
                </a:extLst>
              </a:tr>
              <a:tr h="3330681">
                <a:tc>
                  <a:txBody>
                    <a:bodyPr/>
                    <a:lstStyle/>
                    <a:p>
                      <a:pPr marL="72000" algn="l" rtl="0" fontAlgn="t"/>
                      <a:r>
                        <a:rPr lang="en-US" sz="2000" b="0" u="none" strike="noStrike">
                          <a:solidFill>
                            <a:schemeClr val="bg1"/>
                          </a:solidFill>
                          <a:effectLst/>
                          <a:latin typeface="+mj-lt"/>
                        </a:rPr>
                        <a:t>Ethics considerations for precision medicine research and genetic testing in low- and middle-income countries[3]</a:t>
                      </a:r>
                      <a:endParaRPr lang="en-US" sz="2000" b="0"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72000" algn="ctr" rtl="0" fontAlgn="t"/>
                      <a:r>
                        <a:rPr lang="en-IN" sz="2400" b="0" u="none" strike="noStrike">
                          <a:solidFill>
                            <a:schemeClr val="bg1"/>
                          </a:solidFill>
                          <a:effectLst/>
                          <a:latin typeface="+mj-lt"/>
                        </a:rPr>
                        <a:t>2024</a:t>
                      </a:r>
                      <a:endParaRPr lang="en-IN" sz="2400" b="0"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72000" algn="l" rtl="0" fontAlgn="t">
                        <a:lnSpc>
                          <a:spcPct val="150000"/>
                        </a:lnSpc>
                      </a:pPr>
                      <a:r>
                        <a:rPr lang="en-US" sz="2000" b="0" i="0" kern="1200">
                          <a:solidFill>
                            <a:schemeClr val="dk1"/>
                          </a:solidFill>
                          <a:effectLst/>
                          <a:latin typeface="+mj-lt"/>
                          <a:ea typeface="+mn-ea"/>
                          <a:cs typeface="+mn-cs"/>
                        </a:rPr>
                        <a:t>Principles of Biomedical Ethics: The paper emphasizes the importance of the four principles of biomedical ethics proposed by Beauchamp and Childress: autonomy, beneficence, non-maleficence, and justice. These principles guide ethical research practices, especially in the context of genomics and precision medicine, ensuring that the rights and welfare of participants are prioritized.</a:t>
                      </a:r>
                      <a:endParaRPr lang="en-IN" sz="3200" b="0"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86702498"/>
                  </a:ext>
                </a:extLst>
              </a:tr>
              <a:tr h="2205401">
                <a:tc>
                  <a:txBody>
                    <a:bodyPr/>
                    <a:lstStyle/>
                    <a:p>
                      <a:pPr marL="72000" algn="l" rtl="0" fontAlgn="t"/>
                      <a:r>
                        <a:rPr lang="en-US" sz="2000" b="0" u="none" strike="noStrike">
                          <a:solidFill>
                            <a:schemeClr val="bg1"/>
                          </a:solidFill>
                          <a:effectLst/>
                          <a:latin typeface="+mj-lt"/>
                        </a:rPr>
                        <a:t>Ethical Considerations in the Use of DNA for the Diagnosis of Diseases [4]</a:t>
                      </a:r>
                      <a:endParaRPr lang="en-US" sz="2000" b="0"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72000" algn="ctr" rtl="0" fontAlgn="t"/>
                      <a:r>
                        <a:rPr lang="en-IN" sz="2400" b="0" u="none" strike="noStrike">
                          <a:solidFill>
                            <a:schemeClr val="bg1"/>
                          </a:solidFill>
                          <a:effectLst/>
                          <a:latin typeface="+mj-lt"/>
                        </a:rPr>
                        <a:t>2022</a:t>
                      </a:r>
                      <a:endParaRPr lang="en-IN" sz="2400" b="0"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72000" algn="l" rtl="0" fontAlgn="t">
                        <a:lnSpc>
                          <a:spcPct val="150000"/>
                        </a:lnSpc>
                      </a:pPr>
                      <a:r>
                        <a:rPr lang="en-US" sz="2000">
                          <a:latin typeface="+mj-lt"/>
                        </a:rPr>
                        <a:t>Ethical patient identification is crucial in genetic testing due to its lifelong impact. In Australia, </a:t>
                      </a:r>
                      <a:r>
                        <a:rPr lang="en-US" sz="2000" b="0" i="0" kern="1200">
                          <a:solidFill>
                            <a:schemeClr val="dk1"/>
                          </a:solidFill>
                          <a:effectLst/>
                          <a:latin typeface="+mj-lt"/>
                          <a:ea typeface="+mn-ea"/>
                          <a:cs typeface="+mn-cs"/>
                        </a:rPr>
                        <a:t>National Pathology Accreditation Advisory Council </a:t>
                      </a:r>
                      <a:r>
                        <a:rPr lang="en-US" sz="2000">
                          <a:latin typeface="+mj-lt"/>
                        </a:rPr>
                        <a:t>NPAAC requires two identifiers for specimen collection, raising the need for stricter standards in genetic testing.</a:t>
                      </a:r>
                      <a:r>
                        <a:rPr lang="en-IN" sz="2000" b="0" u="none" strike="noStrike">
                          <a:solidFill>
                            <a:schemeClr val="bg1"/>
                          </a:solidFill>
                          <a:effectLst/>
                          <a:latin typeface="+mj-lt"/>
                        </a:rPr>
                        <a:t> </a:t>
                      </a:r>
                      <a:endParaRPr lang="en-IN" sz="2000" b="0"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90491423"/>
                  </a:ext>
                </a:extLst>
              </a:tr>
            </a:tbl>
          </a:graphicData>
        </a:graphic>
      </p:graphicFrame>
    </p:spTree>
    <p:extLst>
      <p:ext uri="{BB962C8B-B14F-4D97-AF65-F5344CB8AC3E}">
        <p14:creationId xmlns:p14="http://schemas.microsoft.com/office/powerpoint/2010/main" val="4113463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0F599-E97A-B9D8-682B-E28B44DDFD59}"/>
              </a:ext>
            </a:extLst>
          </p:cNvPr>
          <p:cNvSpPr>
            <a:spLocks noGrp="1"/>
          </p:cNvSpPr>
          <p:nvPr>
            <p:ph type="title"/>
          </p:nvPr>
        </p:nvSpPr>
        <p:spPr/>
        <p:txBody>
          <a:bodyPr/>
          <a:lstStyle/>
          <a:p>
            <a:pPr algn="ctr"/>
            <a:r>
              <a:rPr lang="en-GB">
                <a:cs typeface="Times New Roman"/>
              </a:rPr>
              <a:t>Problem Statement</a:t>
            </a:r>
          </a:p>
        </p:txBody>
      </p:sp>
      <p:sp>
        <p:nvSpPr>
          <p:cNvPr id="3" name="Content Placeholder 2">
            <a:extLst>
              <a:ext uri="{FF2B5EF4-FFF2-40B4-BE49-F238E27FC236}">
                <a16:creationId xmlns:a16="http://schemas.microsoft.com/office/drawing/2014/main" id="{6CDE5A6D-1087-E599-EE2F-D0970A0DD506}"/>
              </a:ext>
            </a:extLst>
          </p:cNvPr>
          <p:cNvSpPr>
            <a:spLocks noGrp="1"/>
          </p:cNvSpPr>
          <p:nvPr>
            <p:ph idx="1"/>
          </p:nvPr>
        </p:nvSpPr>
        <p:spPr>
          <a:xfrm>
            <a:off x="3830686" y="1124538"/>
            <a:ext cx="7652795" cy="4850563"/>
          </a:xfrm>
        </p:spPr>
        <p:txBody>
          <a:bodyPr/>
          <a:lstStyle/>
          <a:p>
            <a:endParaRPr lang="en-GB" sz="2400">
              <a:latin typeface="Times New Roman"/>
              <a:cs typeface="Arial" panose="020B0604020202020204"/>
            </a:endParaRPr>
          </a:p>
          <a:p>
            <a:endParaRPr lang="en-GB" sz="2400">
              <a:latin typeface="Times New Roman"/>
              <a:cs typeface="Arial" panose="020B0604020202020204"/>
            </a:endParaRPr>
          </a:p>
        </p:txBody>
      </p:sp>
      <p:sp>
        <p:nvSpPr>
          <p:cNvPr id="4" name="Slide Number Placeholder 3">
            <a:extLst>
              <a:ext uri="{FF2B5EF4-FFF2-40B4-BE49-F238E27FC236}">
                <a16:creationId xmlns:a16="http://schemas.microsoft.com/office/drawing/2014/main" id="{79702B57-974A-84A8-C25B-027F5D2202A9}"/>
              </a:ext>
            </a:extLst>
          </p:cNvPr>
          <p:cNvSpPr>
            <a:spLocks noGrp="1"/>
          </p:cNvSpPr>
          <p:nvPr>
            <p:ph type="sldNum" sz="quarter" idx="12"/>
          </p:nvPr>
        </p:nvSpPr>
        <p:spPr/>
        <p:txBody>
          <a:bodyPr/>
          <a:lstStyle/>
          <a:p>
            <a:fld id="{330EA680-D336-4FF7-8B7A-9848BB0A1C32}" type="slidenum">
              <a:rPr lang="en-GB" smtClean="0"/>
              <a:t>5</a:t>
            </a:fld>
            <a:endParaRPr lang="en-GB"/>
          </a:p>
        </p:txBody>
      </p:sp>
      <p:sp>
        <p:nvSpPr>
          <p:cNvPr id="5" name="TextBox 4">
            <a:extLst>
              <a:ext uri="{FF2B5EF4-FFF2-40B4-BE49-F238E27FC236}">
                <a16:creationId xmlns:a16="http://schemas.microsoft.com/office/drawing/2014/main" id="{5CBA84C1-C1B3-DB61-BDCB-17F3CC216D68}"/>
              </a:ext>
            </a:extLst>
          </p:cNvPr>
          <p:cNvSpPr txBox="1"/>
          <p:nvPr/>
        </p:nvSpPr>
        <p:spPr>
          <a:xfrm>
            <a:off x="3830686" y="1368164"/>
            <a:ext cx="7094821" cy="42216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600">
                <a:latin typeface="+mj-lt"/>
              </a:rPr>
              <a:t>Genetic diseases often go undetected due to complex, hard-to-interpret risk models. </a:t>
            </a:r>
            <a:r>
              <a:rPr lang="en-GB" sz="2600">
                <a:latin typeface="+mj-lt"/>
              </a:rPr>
              <a:t>The clinical method is cost consuming and time consuming. The data of the patient is often misused. Lack of awareness among people about their genetic disease. False prediction of low-accuracy models leading to psychological impact on the patients.</a:t>
            </a:r>
          </a:p>
        </p:txBody>
      </p:sp>
    </p:spTree>
    <p:extLst>
      <p:ext uri="{BB962C8B-B14F-4D97-AF65-F5344CB8AC3E}">
        <p14:creationId xmlns:p14="http://schemas.microsoft.com/office/powerpoint/2010/main" val="125929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C99DC6-0E46-6FBE-4A62-F62C4BBD2DDC}"/>
              </a:ext>
            </a:extLst>
          </p:cNvPr>
          <p:cNvSpPr>
            <a:spLocks noGrp="1"/>
          </p:cNvSpPr>
          <p:nvPr>
            <p:ph type="sldNum" sz="quarter" idx="12"/>
          </p:nvPr>
        </p:nvSpPr>
        <p:spPr/>
        <p:txBody>
          <a:bodyPr/>
          <a:lstStyle/>
          <a:p>
            <a:fld id="{330EA680-D336-4FF7-8B7A-9848BB0A1C32}" type="slidenum">
              <a:rPr lang="en-GB" smtClean="0"/>
              <a:t>6</a:t>
            </a:fld>
            <a:endParaRPr lang="en-GB"/>
          </a:p>
        </p:txBody>
      </p:sp>
      <p:sp>
        <p:nvSpPr>
          <p:cNvPr id="2" name="Title 1">
            <a:extLst>
              <a:ext uri="{FF2B5EF4-FFF2-40B4-BE49-F238E27FC236}">
                <a16:creationId xmlns:a16="http://schemas.microsoft.com/office/drawing/2014/main" id="{0DED9693-516B-8C8F-264D-FE39BEF13A23}"/>
              </a:ext>
            </a:extLst>
          </p:cNvPr>
          <p:cNvSpPr>
            <a:spLocks noGrp="1"/>
          </p:cNvSpPr>
          <p:nvPr>
            <p:ph type="title" idx="4294967295"/>
          </p:nvPr>
        </p:nvSpPr>
        <p:spPr>
          <a:xfrm rot="16200000">
            <a:off x="-2724913" y="2638680"/>
            <a:ext cx="7068315" cy="1618488"/>
          </a:xfrm>
          <a:ln>
            <a:solidFill>
              <a:srgbClr val="FF71B5"/>
            </a:solidFill>
          </a:ln>
        </p:spPr>
        <p:txBody>
          <a:bodyPr>
            <a:normAutofit/>
          </a:bodyPr>
          <a:lstStyle/>
          <a:p>
            <a:pPr algn="ctr">
              <a:lnSpc>
                <a:spcPct val="0"/>
              </a:lnSpc>
              <a:spcBef>
                <a:spcPts val="0"/>
              </a:spcBef>
            </a:pPr>
            <a:r>
              <a:rPr lang="en-US" sz="4000" b="1" spc="600"/>
              <a:t>Methodology</a:t>
            </a:r>
            <a:br>
              <a:rPr lang="en-US" spc="600"/>
            </a:br>
            <a:endParaRPr lang="en-IN" spc="600"/>
          </a:p>
        </p:txBody>
      </p:sp>
      <p:graphicFrame>
        <p:nvGraphicFramePr>
          <p:cNvPr id="5" name="Diagram 4">
            <a:extLst>
              <a:ext uri="{FF2B5EF4-FFF2-40B4-BE49-F238E27FC236}">
                <a16:creationId xmlns:a16="http://schemas.microsoft.com/office/drawing/2014/main" id="{31C59BDF-B117-683A-97A8-F0980781FEED}"/>
              </a:ext>
            </a:extLst>
          </p:cNvPr>
          <p:cNvGraphicFramePr/>
          <p:nvPr>
            <p:extLst>
              <p:ext uri="{D42A27DB-BD31-4B8C-83A1-F6EECF244321}">
                <p14:modId xmlns:p14="http://schemas.microsoft.com/office/powerpoint/2010/main" val="1900363810"/>
              </p:ext>
            </p:extLst>
          </p:nvPr>
        </p:nvGraphicFramePr>
        <p:xfrm>
          <a:off x="2062978" y="310896"/>
          <a:ext cx="9791192" cy="6547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19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CFB2-0827-AF7C-FD8D-DCB3573837D9}"/>
              </a:ext>
            </a:extLst>
          </p:cNvPr>
          <p:cNvSpPr>
            <a:spLocks noGrp="1"/>
          </p:cNvSpPr>
          <p:nvPr>
            <p:ph type="title"/>
          </p:nvPr>
        </p:nvSpPr>
        <p:spPr/>
        <p:txBody>
          <a:bodyPr/>
          <a:lstStyle/>
          <a:p>
            <a:pPr algn="ctr"/>
            <a:r>
              <a:rPr lang="en-US"/>
              <a:t>Ethics (WHO guidelines)</a:t>
            </a:r>
            <a:endParaRPr lang="en-IN"/>
          </a:p>
        </p:txBody>
      </p:sp>
      <p:sp>
        <p:nvSpPr>
          <p:cNvPr id="4" name="Slide Number Placeholder 3">
            <a:extLst>
              <a:ext uri="{FF2B5EF4-FFF2-40B4-BE49-F238E27FC236}">
                <a16:creationId xmlns:a16="http://schemas.microsoft.com/office/drawing/2014/main" id="{6A2DEF3C-BA48-3EB6-443B-59A2AB9B970F}"/>
              </a:ext>
            </a:extLst>
          </p:cNvPr>
          <p:cNvSpPr>
            <a:spLocks noGrp="1"/>
          </p:cNvSpPr>
          <p:nvPr>
            <p:ph type="sldNum" sz="quarter" idx="12"/>
          </p:nvPr>
        </p:nvSpPr>
        <p:spPr/>
        <p:txBody>
          <a:bodyPr/>
          <a:lstStyle/>
          <a:p>
            <a:fld id="{330EA680-D336-4FF7-8B7A-9848BB0A1C32}" type="slidenum">
              <a:rPr lang="en-GB" smtClean="0"/>
              <a:t>7</a:t>
            </a:fld>
            <a:endParaRPr lang="en-GB"/>
          </a:p>
        </p:txBody>
      </p:sp>
      <p:sp>
        <p:nvSpPr>
          <p:cNvPr id="6" name="Rectangle 2">
            <a:extLst>
              <a:ext uri="{FF2B5EF4-FFF2-40B4-BE49-F238E27FC236}">
                <a16:creationId xmlns:a16="http://schemas.microsoft.com/office/drawing/2014/main" id="{D11A2711-BDC9-0AEA-C64A-6F0A31148CCC}"/>
              </a:ext>
            </a:extLst>
          </p:cNvPr>
          <p:cNvSpPr>
            <a:spLocks noGrp="1" noChangeArrowheads="1"/>
          </p:cNvSpPr>
          <p:nvPr>
            <p:ph idx="1"/>
          </p:nvPr>
        </p:nvSpPr>
        <p:spPr bwMode="auto">
          <a:xfrm>
            <a:off x="3657600" y="179952"/>
            <a:ext cx="8062452" cy="6488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lnSpc>
                <a:spcPct val="150000"/>
              </a:lnSpc>
              <a:buNone/>
            </a:pPr>
            <a:r>
              <a:rPr lang="en-US" sz="2800" b="1">
                <a:solidFill>
                  <a:srgbClr val="FF71B5"/>
                </a:solidFill>
                <a:latin typeface="+mj-lt"/>
                <a:ea typeface="+mn-lt"/>
                <a:cs typeface="+mn-lt"/>
              </a:rPr>
              <a:t>   Ethical Principles in Genetic Research</a:t>
            </a:r>
            <a:endParaRPr lang="en-US" sz="2800">
              <a:solidFill>
                <a:srgbClr val="FF71B5"/>
              </a:solidFill>
              <a:latin typeface="+mj-lt"/>
              <a:ea typeface="+mn-lt"/>
              <a:cs typeface="+mn-lt"/>
            </a:endParaRPr>
          </a:p>
          <a:p>
            <a:pPr algn="just">
              <a:lnSpc>
                <a:spcPct val="150000"/>
              </a:lnSpc>
              <a:buFont typeface="Wingdings" panose="05000000000000000000" pitchFamily="2" charset="2"/>
              <a:buChar char="§"/>
            </a:pPr>
            <a:r>
              <a:rPr lang="en-US" b="1">
                <a:solidFill>
                  <a:schemeClr val="tx1"/>
                </a:solidFill>
                <a:latin typeface="+mj-lt"/>
                <a:ea typeface="+mn-lt"/>
                <a:cs typeface="+mn-lt"/>
              </a:rPr>
              <a:t>Respect for Autonomy</a:t>
            </a:r>
            <a:r>
              <a:rPr lang="en-US">
                <a:solidFill>
                  <a:schemeClr val="tx1"/>
                </a:solidFill>
                <a:latin typeface="+mj-lt"/>
                <a:ea typeface="+mn-lt"/>
                <a:cs typeface="+mn-lt"/>
              </a:rPr>
              <a:t> – Upholding individual’s right to self-determination while protecting vulnerable populations.</a:t>
            </a:r>
          </a:p>
          <a:p>
            <a:pPr algn="just">
              <a:lnSpc>
                <a:spcPct val="150000"/>
              </a:lnSpc>
              <a:buFont typeface="Wingdings" panose="05000000000000000000" pitchFamily="2" charset="2"/>
              <a:buChar char="§"/>
            </a:pPr>
            <a:r>
              <a:rPr lang="en-US" b="1">
                <a:solidFill>
                  <a:schemeClr val="tx1"/>
                </a:solidFill>
                <a:latin typeface="+mj-lt"/>
                <a:ea typeface="+mn-lt"/>
                <a:cs typeface="+mn-lt"/>
              </a:rPr>
              <a:t>Beneficence</a:t>
            </a:r>
            <a:r>
              <a:rPr lang="en-US">
                <a:solidFill>
                  <a:schemeClr val="tx1"/>
                </a:solidFill>
                <a:latin typeface="+mj-lt"/>
                <a:ea typeface="+mn-lt"/>
                <a:cs typeface="+mn-lt"/>
              </a:rPr>
              <a:t> – Maximizing health benefits from genetic research for individuals and families.</a:t>
            </a:r>
          </a:p>
          <a:p>
            <a:pPr algn="just">
              <a:lnSpc>
                <a:spcPct val="150000"/>
              </a:lnSpc>
              <a:buFont typeface="Wingdings" panose="05000000000000000000" pitchFamily="2" charset="2"/>
              <a:buChar char="§"/>
            </a:pPr>
            <a:r>
              <a:rPr lang="en-US" b="1">
                <a:solidFill>
                  <a:schemeClr val="tx1"/>
                </a:solidFill>
                <a:latin typeface="+mj-lt"/>
                <a:ea typeface="+mn-lt"/>
                <a:cs typeface="+mn-lt"/>
              </a:rPr>
              <a:t>Non-Maleficence</a:t>
            </a:r>
            <a:r>
              <a:rPr lang="en-US">
                <a:solidFill>
                  <a:schemeClr val="tx1"/>
                </a:solidFill>
                <a:latin typeface="+mj-lt"/>
                <a:ea typeface="+mn-lt"/>
                <a:cs typeface="+mn-lt"/>
              </a:rPr>
              <a:t> – Minimizing risks and ensuring genetic interventions do no harm.</a:t>
            </a:r>
          </a:p>
          <a:p>
            <a:pPr algn="just">
              <a:lnSpc>
                <a:spcPct val="150000"/>
              </a:lnSpc>
              <a:buFont typeface="Wingdings" panose="05000000000000000000" pitchFamily="2" charset="2"/>
              <a:buChar char="§"/>
            </a:pPr>
            <a:r>
              <a:rPr lang="en-US" b="1">
                <a:solidFill>
                  <a:schemeClr val="tx1"/>
                </a:solidFill>
                <a:latin typeface="+mj-lt"/>
                <a:ea typeface="+mn-lt"/>
                <a:cs typeface="+mn-lt"/>
              </a:rPr>
              <a:t>Justice</a:t>
            </a:r>
            <a:r>
              <a:rPr lang="en-US">
                <a:solidFill>
                  <a:schemeClr val="tx1"/>
                </a:solidFill>
                <a:latin typeface="+mj-lt"/>
                <a:ea typeface="+mn-lt"/>
                <a:cs typeface="+mn-lt"/>
              </a:rPr>
              <a:t> – Ensuring fair distribution of genetic research benefits and healthcare resources.</a:t>
            </a:r>
          </a:p>
          <a:p>
            <a:pPr algn="just">
              <a:lnSpc>
                <a:spcPct val="150000"/>
              </a:lnSpc>
              <a:buFont typeface="Wingdings" panose="05000000000000000000" pitchFamily="2" charset="2"/>
              <a:buChar char="§"/>
            </a:pPr>
            <a:r>
              <a:rPr lang="en-US" b="1">
                <a:solidFill>
                  <a:schemeClr val="tx1"/>
                </a:solidFill>
                <a:latin typeface="+mj-lt"/>
                <a:ea typeface="+mn-lt"/>
                <a:cs typeface="+mn-lt"/>
              </a:rPr>
              <a:t>Education</a:t>
            </a:r>
            <a:r>
              <a:rPr lang="en-US">
                <a:solidFill>
                  <a:schemeClr val="tx1"/>
                </a:solidFill>
                <a:latin typeface="+mj-lt"/>
                <a:ea typeface="+mn-lt"/>
                <a:cs typeface="+mn-lt"/>
              </a:rPr>
              <a:t> – Promoting genetic literacy for informed decision-making among the public and professionals.</a:t>
            </a:r>
          </a:p>
          <a:p>
            <a:pPr marL="0" indent="0">
              <a:lnSpc>
                <a:spcPct val="150000"/>
              </a:lnSpc>
              <a:spcBef>
                <a:spcPct val="0"/>
              </a:spcBef>
              <a:spcAft>
                <a:spcPct val="0"/>
              </a:spcAft>
              <a:buClrTx/>
              <a:buFont typeface="Wingdings" panose="05000000000000000000" pitchFamily="2" charset="2"/>
              <a:buNone/>
            </a:pPr>
            <a:endParaRPr lang="en-US" altLang="en-US" sz="1800" b="0" i="0" u="none" strike="noStrike" cap="none" normalizeH="0" baseline="0">
              <a:ln>
                <a:noFill/>
              </a:ln>
              <a:solidFill>
                <a:schemeClr val="tx1"/>
              </a:solidFill>
              <a:effectLst/>
              <a:latin typeface="Arial"/>
              <a:cs typeface="Arial"/>
            </a:endParaRPr>
          </a:p>
        </p:txBody>
      </p:sp>
    </p:spTree>
    <p:extLst>
      <p:ext uri="{BB962C8B-B14F-4D97-AF65-F5344CB8AC3E}">
        <p14:creationId xmlns:p14="http://schemas.microsoft.com/office/powerpoint/2010/main" val="4219140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434A-18E3-468A-3EF2-E12377510FA9}"/>
              </a:ext>
            </a:extLst>
          </p:cNvPr>
          <p:cNvSpPr>
            <a:spLocks noGrp="1"/>
          </p:cNvSpPr>
          <p:nvPr>
            <p:ph type="title"/>
          </p:nvPr>
        </p:nvSpPr>
        <p:spPr/>
        <p:txBody>
          <a:bodyPr/>
          <a:lstStyle/>
          <a:p>
            <a:pPr algn="ctr"/>
            <a:r>
              <a:rPr lang="en-US"/>
              <a:t>Innovation</a:t>
            </a:r>
            <a:endParaRPr lang="en-IN"/>
          </a:p>
        </p:txBody>
      </p:sp>
      <p:sp>
        <p:nvSpPr>
          <p:cNvPr id="3" name="Content Placeholder 2">
            <a:extLst>
              <a:ext uri="{FF2B5EF4-FFF2-40B4-BE49-F238E27FC236}">
                <a16:creationId xmlns:a16="http://schemas.microsoft.com/office/drawing/2014/main" id="{F3D37D50-CE00-2085-8F95-747D4F8337D6}"/>
              </a:ext>
            </a:extLst>
          </p:cNvPr>
          <p:cNvSpPr>
            <a:spLocks noGrp="1"/>
          </p:cNvSpPr>
          <p:nvPr>
            <p:ph idx="1"/>
          </p:nvPr>
        </p:nvSpPr>
        <p:spPr>
          <a:xfrm>
            <a:off x="3792458" y="798944"/>
            <a:ext cx="7607140" cy="5250967"/>
          </a:xfrm>
        </p:spPr>
        <p:txBody>
          <a:bodyPr>
            <a:normAutofit lnSpcReduction="10000"/>
          </a:bodyPr>
          <a:lstStyle/>
          <a:p>
            <a:pPr>
              <a:lnSpc>
                <a:spcPct val="150000"/>
              </a:lnSpc>
              <a:buFont typeface="Wingdings" panose="05000000000000000000" pitchFamily="2" charset="2"/>
              <a:buChar char="§"/>
            </a:pPr>
            <a:r>
              <a:rPr lang="en-IN" spc="300" err="1">
                <a:solidFill>
                  <a:schemeClr val="tx1"/>
                </a:solidFill>
                <a:latin typeface="Times New Roman (Headings)"/>
              </a:rPr>
              <a:t>XGboost</a:t>
            </a:r>
            <a:r>
              <a:rPr lang="en-IN" spc="300">
                <a:solidFill>
                  <a:schemeClr val="tx1"/>
                </a:solidFill>
                <a:latin typeface="Times New Roman (Headings)"/>
              </a:rPr>
              <a:t> &amp; Stacking enhance accuracy</a:t>
            </a:r>
            <a:r>
              <a:rPr lang="en-US">
                <a:latin typeface="Times New Roman (Headings)"/>
              </a:rPr>
              <a:t> </a:t>
            </a:r>
            <a:r>
              <a:rPr lang="en-US" spc="300">
                <a:latin typeface="Times New Roman (Headings)"/>
              </a:rPr>
              <a:t>better feature ranking, and improved generalization compared to single-model approaches.</a:t>
            </a:r>
            <a:endParaRPr lang="en-IN" spc="300">
              <a:solidFill>
                <a:schemeClr val="tx1"/>
              </a:solidFill>
              <a:latin typeface="Times New Roman (Headings)"/>
            </a:endParaRPr>
          </a:p>
          <a:p>
            <a:pPr>
              <a:lnSpc>
                <a:spcPct val="150000"/>
              </a:lnSpc>
              <a:buFont typeface="Wingdings" panose="05000000000000000000" pitchFamily="2" charset="2"/>
              <a:buChar char="§"/>
            </a:pPr>
            <a:r>
              <a:rPr lang="en-IN" spc="300">
                <a:solidFill>
                  <a:schemeClr val="tx1"/>
                </a:solidFill>
                <a:latin typeface="Times New Roman (Headings)"/>
              </a:rPr>
              <a:t>Interactive dashboards make genetic data more accessible to users</a:t>
            </a:r>
          </a:p>
          <a:p>
            <a:pPr>
              <a:lnSpc>
                <a:spcPct val="150000"/>
              </a:lnSpc>
              <a:buFont typeface="Wingdings" panose="05000000000000000000" pitchFamily="2" charset="2"/>
              <a:buChar char="§"/>
            </a:pPr>
            <a:r>
              <a:rPr lang="en-US" spc="300">
                <a:solidFill>
                  <a:schemeClr val="tx1"/>
                </a:solidFill>
                <a:latin typeface="Times New Roman (Headings)"/>
              </a:rPr>
              <a:t>Specific use cases for epilepsy and bipolar disorder which is </a:t>
            </a:r>
            <a:r>
              <a:rPr lang="en-US" spc="300">
                <a:latin typeface="Times New Roman (Headings)"/>
              </a:rPr>
              <a:t>comprehensive risk prediction model compared to general genetic studies</a:t>
            </a:r>
            <a:r>
              <a:rPr lang="en-US">
                <a:latin typeface="Times New Roman (Headings)"/>
              </a:rPr>
              <a:t>.</a:t>
            </a:r>
            <a:endParaRPr lang="en-US" spc="300">
              <a:solidFill>
                <a:schemeClr val="tx1"/>
              </a:solidFill>
              <a:latin typeface="Times New Roman (Headings)"/>
            </a:endParaRPr>
          </a:p>
          <a:p>
            <a:pPr>
              <a:lnSpc>
                <a:spcPct val="150000"/>
              </a:lnSpc>
              <a:buFont typeface="Wingdings" panose="05000000000000000000" pitchFamily="2" charset="2"/>
              <a:buChar char="§"/>
            </a:pPr>
            <a:r>
              <a:rPr lang="en-US" spc="300">
                <a:latin typeface="Times New Roman (Headings)"/>
              </a:rPr>
              <a:t>Innovations in genetic disease visualization by more interpretable and interactive visualization of genetic risk compared to static tables and graphs.</a:t>
            </a:r>
          </a:p>
          <a:p>
            <a:endParaRPr lang="en-IN" spc="300">
              <a:latin typeface="+mj-lt"/>
            </a:endParaRPr>
          </a:p>
        </p:txBody>
      </p:sp>
      <p:sp>
        <p:nvSpPr>
          <p:cNvPr id="4" name="Slide Number Placeholder 3">
            <a:extLst>
              <a:ext uri="{FF2B5EF4-FFF2-40B4-BE49-F238E27FC236}">
                <a16:creationId xmlns:a16="http://schemas.microsoft.com/office/drawing/2014/main" id="{840C3952-940A-5F4A-F919-FB0367A2157E}"/>
              </a:ext>
            </a:extLst>
          </p:cNvPr>
          <p:cNvSpPr>
            <a:spLocks noGrp="1"/>
          </p:cNvSpPr>
          <p:nvPr>
            <p:ph type="sldNum" sz="quarter" idx="12"/>
          </p:nvPr>
        </p:nvSpPr>
        <p:spPr/>
        <p:txBody>
          <a:bodyPr/>
          <a:lstStyle/>
          <a:p>
            <a:fld id="{330EA680-D336-4FF7-8B7A-9848BB0A1C32}" type="slidenum">
              <a:rPr lang="en-GB" smtClean="0"/>
              <a:t>8</a:t>
            </a:fld>
            <a:endParaRPr lang="en-GB"/>
          </a:p>
        </p:txBody>
      </p:sp>
    </p:spTree>
    <p:extLst>
      <p:ext uri="{BB962C8B-B14F-4D97-AF65-F5344CB8AC3E}">
        <p14:creationId xmlns:p14="http://schemas.microsoft.com/office/powerpoint/2010/main" val="113264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79EDC6-572E-C586-F907-51FD358BAACC}"/>
              </a:ext>
            </a:extLst>
          </p:cNvPr>
          <p:cNvSpPr>
            <a:spLocks noGrp="1"/>
          </p:cNvSpPr>
          <p:nvPr>
            <p:ph type="sldNum" sz="quarter" idx="12"/>
          </p:nvPr>
        </p:nvSpPr>
        <p:spPr/>
        <p:txBody>
          <a:bodyPr/>
          <a:lstStyle/>
          <a:p>
            <a:fld id="{330EA680-D336-4FF7-8B7A-9848BB0A1C32}" type="slidenum">
              <a:rPr lang="en-GB" smtClean="0"/>
              <a:t>9</a:t>
            </a:fld>
            <a:endParaRPr lang="en-GB"/>
          </a:p>
        </p:txBody>
      </p:sp>
      <p:sp>
        <p:nvSpPr>
          <p:cNvPr id="6" name="TextBox 5">
            <a:extLst>
              <a:ext uri="{FF2B5EF4-FFF2-40B4-BE49-F238E27FC236}">
                <a16:creationId xmlns:a16="http://schemas.microsoft.com/office/drawing/2014/main" id="{48556F64-DC91-948A-7438-273FAFFDA114}"/>
              </a:ext>
            </a:extLst>
          </p:cNvPr>
          <p:cNvSpPr txBox="1"/>
          <p:nvPr/>
        </p:nvSpPr>
        <p:spPr>
          <a:xfrm>
            <a:off x="557118" y="2645688"/>
            <a:ext cx="5538882" cy="3558923"/>
          </a:xfrm>
          <a:prstGeom prst="rect">
            <a:avLst/>
          </a:prstGeom>
          <a:noFill/>
        </p:spPr>
        <p:txBody>
          <a:bodyPr wrap="square" lIns="91440" tIns="45720" rIns="91440" bIns="45720" anchor="t">
            <a:spAutoFit/>
          </a:bodyPr>
          <a:lstStyle/>
          <a:p>
            <a:pPr marL="285750" indent="-285750" algn="just">
              <a:lnSpc>
                <a:spcPct val="150000"/>
              </a:lnSpc>
              <a:spcBef>
                <a:spcPts val="0"/>
              </a:spcBef>
              <a:spcAft>
                <a:spcPts val="1500"/>
              </a:spcAft>
              <a:buFont typeface="Arial" panose="020B0604020202020204" pitchFamily="34" charset="0"/>
              <a:buChar char="•"/>
            </a:pPr>
            <a:r>
              <a:rPr lang="en-US" sz="1800">
                <a:solidFill>
                  <a:schemeClr val="tx1"/>
                </a:solidFill>
                <a:latin typeface="Times New Roman"/>
                <a:cs typeface="Times New Roman"/>
              </a:rPr>
              <a:t>Addresses the problem that current 3D medical scan viewing solutions require significant bandwidth and processing power at the user's location, making them impractical for many situations, especially in rural areas. </a:t>
            </a:r>
            <a:endParaRPr lang="en-US"/>
          </a:p>
          <a:p>
            <a:pPr marL="285750" indent="-285750" algn="just">
              <a:lnSpc>
                <a:spcPct val="150000"/>
              </a:lnSpc>
              <a:spcBef>
                <a:spcPts val="0"/>
              </a:spcBef>
              <a:spcAft>
                <a:spcPts val="1500"/>
              </a:spcAft>
              <a:buFont typeface="Arial" panose="020B0604020202020204" pitchFamily="34" charset="0"/>
              <a:buChar char="•"/>
            </a:pPr>
            <a:r>
              <a:rPr lang="en-US" sz="1800">
                <a:latin typeface="Times New Roman"/>
                <a:cs typeface="Times New Roman"/>
              </a:rPr>
              <a:t>The invention utilizes a centralized infrastructure where medical scans are stored, processed, and then streamed to the user as interactive 3D virtual views.</a:t>
            </a:r>
          </a:p>
        </p:txBody>
      </p:sp>
      <p:sp>
        <p:nvSpPr>
          <p:cNvPr id="8" name="TextBox 7">
            <a:extLst>
              <a:ext uri="{FF2B5EF4-FFF2-40B4-BE49-F238E27FC236}">
                <a16:creationId xmlns:a16="http://schemas.microsoft.com/office/drawing/2014/main" id="{71D03453-C40B-5A6A-956F-882FEF702F0E}"/>
              </a:ext>
            </a:extLst>
          </p:cNvPr>
          <p:cNvSpPr txBox="1"/>
          <p:nvPr/>
        </p:nvSpPr>
        <p:spPr>
          <a:xfrm>
            <a:off x="6478835" y="3163766"/>
            <a:ext cx="5464539" cy="3693319"/>
          </a:xfrm>
          <a:prstGeom prst="rect">
            <a:avLst/>
          </a:prstGeom>
          <a:noFill/>
        </p:spPr>
        <p:txBody>
          <a:bodyPr wrap="square">
            <a:spAutoFit/>
          </a:bodyPr>
          <a:lstStyle/>
          <a:p>
            <a:pPr marL="285750" indent="-285750">
              <a:lnSpc>
                <a:spcPct val="150000"/>
              </a:lnSpc>
              <a:spcBef>
                <a:spcPts val="0"/>
              </a:spcBef>
              <a:buFont typeface="Arial" panose="020B0604020202020204" pitchFamily="34" charset="0"/>
              <a:buChar char="•"/>
            </a:pPr>
            <a:r>
              <a:rPr lang="en-US" sz="1800">
                <a:solidFill>
                  <a:schemeClr val="tx1"/>
                </a:solidFill>
                <a:latin typeface="Times New Roman"/>
                <a:cs typeface="Times New Roman"/>
              </a:rPr>
              <a:t>Designed to receive patient data, generate a patient profile with physiological status, assessment, and treatment evaluations through automated analysis. </a:t>
            </a:r>
          </a:p>
          <a:p>
            <a:pPr marL="285750" indent="-285750">
              <a:lnSpc>
                <a:spcPct val="150000"/>
              </a:lnSpc>
              <a:spcBef>
                <a:spcPts val="0"/>
              </a:spcBef>
              <a:buFont typeface="Arial" panose="020B0604020202020204" pitchFamily="34" charset="0"/>
              <a:buChar char="•"/>
            </a:pPr>
            <a:r>
              <a:rPr lang="en-US" sz="1800">
                <a:latin typeface="Times New Roman"/>
                <a:cs typeface="Times New Roman"/>
              </a:rPr>
              <a:t>This info is updated in real-time and accessible via client devices, allowing healthcare professionals to readily input and access patient data.</a:t>
            </a:r>
          </a:p>
          <a:p>
            <a:pPr marL="285750" indent="-285750">
              <a:lnSpc>
                <a:spcPct val="150000"/>
              </a:lnSpc>
              <a:spcBef>
                <a:spcPts val="0"/>
              </a:spcBef>
              <a:buFont typeface="Arial" panose="020B0604020202020204" pitchFamily="34" charset="0"/>
              <a:buChar char="•"/>
            </a:pPr>
            <a:r>
              <a:rPr lang="en-US" sz="1800">
                <a:latin typeface="Times New Roman"/>
                <a:cs typeface="Times New Roman"/>
              </a:rPr>
              <a:t>This streamlined approach simplifies complex data, making it user-friendly for healthcare providers</a:t>
            </a:r>
            <a:endParaRPr lang="en-IN" sz="1800">
              <a:latin typeface="Times New Roman"/>
              <a:cs typeface="Times New Roman"/>
            </a:endParaRPr>
          </a:p>
          <a:p>
            <a:endParaRPr lang="en-IN">
              <a:cs typeface="Arial"/>
            </a:endParaRPr>
          </a:p>
        </p:txBody>
      </p:sp>
      <p:sp>
        <p:nvSpPr>
          <p:cNvPr id="9" name="TextBox 8">
            <a:extLst>
              <a:ext uri="{FF2B5EF4-FFF2-40B4-BE49-F238E27FC236}">
                <a16:creationId xmlns:a16="http://schemas.microsoft.com/office/drawing/2014/main" id="{07C26F4B-0D6E-3E57-8B43-91EFAC1CEBC0}"/>
              </a:ext>
            </a:extLst>
          </p:cNvPr>
          <p:cNvSpPr txBox="1"/>
          <p:nvPr/>
        </p:nvSpPr>
        <p:spPr>
          <a:xfrm>
            <a:off x="6552989" y="842195"/>
            <a:ext cx="5692489" cy="3742050"/>
          </a:xfrm>
          <a:prstGeom prst="rect">
            <a:avLst/>
          </a:prstGeom>
          <a:noFill/>
        </p:spPr>
        <p:txBody>
          <a:bodyPr wrap="square" rtlCol="0">
            <a:spAutoFit/>
          </a:bodyPr>
          <a:lstStyle/>
          <a:p>
            <a:pPr>
              <a:spcAft>
                <a:spcPts val="1500"/>
              </a:spcAft>
            </a:pPr>
            <a:r>
              <a:rPr lang="en-US" sz="1800" b="1">
                <a:latin typeface="Times New Roman"/>
                <a:cs typeface="Times New Roman"/>
              </a:rPr>
              <a:t>2. Method and system for fast access to advanced visualization of medical scans using a dedicated web portal [6]</a:t>
            </a:r>
          </a:p>
          <a:p>
            <a:pPr>
              <a:spcAft>
                <a:spcPts val="1500"/>
              </a:spcAft>
            </a:pPr>
            <a:r>
              <a:rPr lang="en-US" sz="1800" b="1">
                <a:latin typeface="Times New Roman"/>
                <a:cs typeface="Times New Roman"/>
              </a:rPr>
              <a:t>Inventor: </a:t>
            </a:r>
            <a:r>
              <a:rPr lang="en-US" sz="1800" b="1" err="1">
                <a:latin typeface="Times New Roman"/>
                <a:cs typeface="Times New Roman"/>
              </a:rPr>
              <a:t>Kovey</a:t>
            </a:r>
            <a:r>
              <a:rPr lang="en-US" sz="1800" b="1">
                <a:latin typeface="Times New Roman"/>
                <a:cs typeface="Times New Roman"/>
              </a:rPr>
              <a:t> Kavalan</a:t>
            </a:r>
          </a:p>
          <a:p>
            <a:r>
              <a:rPr lang="en-US" sz="1600">
                <a:latin typeface="+mj-lt"/>
              </a:rPr>
              <a:t> </a:t>
            </a:r>
            <a:r>
              <a:rPr lang="en-US" sz="1600" b="1">
                <a:solidFill>
                  <a:schemeClr val="accent1">
                    <a:lumMod val="60000"/>
                    <a:lumOff val="40000"/>
                  </a:schemeClr>
                </a:solidFill>
                <a:latin typeface="+mj-lt"/>
              </a:rPr>
              <a:t>Patent Number 10,930,397 (US10930397B2) on February 23, 2021. European patent, EP2438570B1, was granted on March 15, 2017</a:t>
            </a:r>
            <a:r>
              <a:rPr lang="en-US" b="1">
                <a:solidFill>
                  <a:schemeClr val="accent1">
                    <a:lumMod val="60000"/>
                    <a:lumOff val="40000"/>
                  </a:schemeClr>
                </a:solidFill>
              </a:rPr>
              <a:t>.</a:t>
            </a:r>
          </a:p>
          <a:p>
            <a:endParaRPr lang="en-US" b="1">
              <a:solidFill>
                <a:schemeClr val="accent1">
                  <a:lumMod val="60000"/>
                  <a:lumOff val="40000"/>
                </a:schemeClr>
              </a:solidFill>
            </a:endParaRPr>
          </a:p>
          <a:p>
            <a:endParaRPr lang="en-US" b="1">
              <a:solidFill>
                <a:schemeClr val="accent1">
                  <a:lumMod val="60000"/>
                  <a:lumOff val="40000"/>
                </a:schemeClr>
              </a:solidFill>
            </a:endParaRPr>
          </a:p>
          <a:p>
            <a:pPr>
              <a:spcAft>
                <a:spcPts val="1500"/>
              </a:spcAft>
            </a:pPr>
            <a:endParaRPr lang="en-IN" b="1"/>
          </a:p>
          <a:p>
            <a:pPr>
              <a:lnSpc>
                <a:spcPct val="150000"/>
              </a:lnSpc>
            </a:pPr>
            <a:endParaRPr lang="en-IN" b="1"/>
          </a:p>
        </p:txBody>
      </p:sp>
      <p:sp>
        <p:nvSpPr>
          <p:cNvPr id="10" name="TextBox 9">
            <a:extLst>
              <a:ext uri="{FF2B5EF4-FFF2-40B4-BE49-F238E27FC236}">
                <a16:creationId xmlns:a16="http://schemas.microsoft.com/office/drawing/2014/main" id="{DC697135-DAD6-9C63-5976-37902987DDD0}"/>
              </a:ext>
            </a:extLst>
          </p:cNvPr>
          <p:cNvSpPr txBox="1"/>
          <p:nvPr/>
        </p:nvSpPr>
        <p:spPr>
          <a:xfrm>
            <a:off x="557118" y="674376"/>
            <a:ext cx="5637899" cy="2523768"/>
          </a:xfrm>
          <a:prstGeom prst="rect">
            <a:avLst/>
          </a:prstGeom>
          <a:noFill/>
        </p:spPr>
        <p:txBody>
          <a:bodyPr wrap="square" lIns="91440" tIns="45720" rIns="91440" bIns="45720" rtlCol="0" anchor="t">
            <a:spAutoFit/>
          </a:bodyPr>
          <a:lstStyle/>
          <a:p>
            <a:pPr algn="just">
              <a:lnSpc>
                <a:spcPct val="150000"/>
              </a:lnSpc>
              <a:spcAft>
                <a:spcPts val="150"/>
              </a:spcAft>
            </a:pPr>
            <a:r>
              <a:rPr lang="en-US" b="1" i="0">
                <a:effectLst/>
                <a:latin typeface="+mj-lt"/>
              </a:rPr>
              <a:t>1. Healthcare information analysis and graphical display presentation system [5]</a:t>
            </a:r>
            <a:endParaRPr lang="en-US"/>
          </a:p>
          <a:p>
            <a:pPr algn="just">
              <a:lnSpc>
                <a:spcPct val="150000"/>
              </a:lnSpc>
              <a:spcAft>
                <a:spcPts val="150"/>
              </a:spcAft>
            </a:pPr>
            <a:r>
              <a:rPr lang="en-US" b="1">
                <a:latin typeface="+mj-lt"/>
              </a:rPr>
              <a:t>Assignee: </a:t>
            </a:r>
            <a:r>
              <a:rPr lang="en-US" b="1" i="0">
                <a:effectLst/>
                <a:latin typeface="+mj-lt"/>
              </a:rPr>
              <a:t>T6 Health Systems LLC</a:t>
            </a:r>
            <a:endParaRPr lang="en-US" b="1" i="0">
              <a:effectLst/>
              <a:latin typeface="+mj-lt"/>
              <a:cs typeface="Times New Roman" panose="02020603050405020304"/>
            </a:endParaRPr>
          </a:p>
          <a:p>
            <a:pPr algn="just">
              <a:lnSpc>
                <a:spcPct val="150000"/>
              </a:lnSpc>
              <a:spcAft>
                <a:spcPts val="150"/>
              </a:spcAft>
            </a:pPr>
            <a:r>
              <a:rPr lang="en-US" sz="1600" b="1">
                <a:solidFill>
                  <a:schemeClr val="accent1">
                    <a:lumMod val="60000"/>
                    <a:lumOff val="40000"/>
                  </a:schemeClr>
                </a:solidFill>
                <a:latin typeface="+mj-lt"/>
              </a:rPr>
              <a:t>Patent Number 10,636,516 (US10636516B2). This patent was filed on July 15, 2015, and granted on April 28, 2020.</a:t>
            </a:r>
            <a:endParaRPr lang="en-US" sz="1600" b="1" i="0">
              <a:solidFill>
                <a:schemeClr val="accent1">
                  <a:lumMod val="60000"/>
                  <a:lumOff val="40000"/>
                </a:schemeClr>
              </a:solidFill>
              <a:effectLst/>
              <a:latin typeface="+mj-lt"/>
              <a:cs typeface="Times New Roman" panose="02020603050405020304"/>
            </a:endParaRPr>
          </a:p>
          <a:p>
            <a:endParaRPr lang="en-IN" b="1"/>
          </a:p>
        </p:txBody>
      </p:sp>
      <p:sp>
        <p:nvSpPr>
          <p:cNvPr id="3" name="TextBox 2">
            <a:extLst>
              <a:ext uri="{FF2B5EF4-FFF2-40B4-BE49-F238E27FC236}">
                <a16:creationId xmlns:a16="http://schemas.microsoft.com/office/drawing/2014/main" id="{6B70D233-4EAE-CF48-CD07-BC15C616DD36}"/>
              </a:ext>
            </a:extLst>
          </p:cNvPr>
          <p:cNvSpPr txBox="1"/>
          <p:nvPr/>
        </p:nvSpPr>
        <p:spPr>
          <a:xfrm>
            <a:off x="359783" y="143351"/>
            <a:ext cx="5844372" cy="523220"/>
          </a:xfrm>
          <a:prstGeom prst="rect">
            <a:avLst/>
          </a:prstGeom>
          <a:noFill/>
        </p:spPr>
        <p:txBody>
          <a:bodyPr wrap="square" rtlCol="0">
            <a:spAutoFit/>
          </a:bodyPr>
          <a:lstStyle/>
          <a:p>
            <a:r>
              <a:rPr lang="en-IN" sz="2800">
                <a:solidFill>
                  <a:schemeClr val="accent1">
                    <a:lumMod val="60000"/>
                    <a:lumOff val="40000"/>
                  </a:schemeClr>
                </a:solidFill>
                <a:latin typeface="+mj-lt"/>
              </a:rPr>
              <a:t>Existing Patented Models</a:t>
            </a:r>
          </a:p>
        </p:txBody>
      </p:sp>
      <p:cxnSp>
        <p:nvCxnSpPr>
          <p:cNvPr id="12" name="Straight Connector 11">
            <a:extLst>
              <a:ext uri="{FF2B5EF4-FFF2-40B4-BE49-F238E27FC236}">
                <a16:creationId xmlns:a16="http://schemas.microsoft.com/office/drawing/2014/main" id="{1DABD1DB-C641-46EA-40BC-E09BF53084F1}"/>
              </a:ext>
            </a:extLst>
          </p:cNvPr>
          <p:cNvCxnSpPr>
            <a:cxnSpLocks/>
          </p:cNvCxnSpPr>
          <p:nvPr/>
        </p:nvCxnSpPr>
        <p:spPr>
          <a:xfrm>
            <a:off x="6295244" y="619213"/>
            <a:ext cx="70932" cy="600089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DB16BDC-A2F1-30F3-7575-804417F49168}"/>
              </a:ext>
            </a:extLst>
          </p:cNvPr>
          <p:cNvCxnSpPr/>
          <p:nvPr/>
        </p:nvCxnSpPr>
        <p:spPr>
          <a:xfrm>
            <a:off x="557118" y="2761950"/>
            <a:ext cx="0" cy="3858159"/>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1D7E32E-FCC7-C1F7-EA89-D1977D83B6AC}"/>
              </a:ext>
            </a:extLst>
          </p:cNvPr>
          <p:cNvCxnSpPr>
            <a:cxnSpLocks/>
          </p:cNvCxnSpPr>
          <p:nvPr/>
        </p:nvCxnSpPr>
        <p:spPr>
          <a:xfrm>
            <a:off x="557117" y="6620109"/>
            <a:ext cx="114503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52AE595-9918-9E90-B2A2-67C299EF04FC}"/>
              </a:ext>
            </a:extLst>
          </p:cNvPr>
          <p:cNvCxnSpPr>
            <a:cxnSpLocks/>
          </p:cNvCxnSpPr>
          <p:nvPr/>
        </p:nvCxnSpPr>
        <p:spPr>
          <a:xfrm flipV="1">
            <a:off x="550356" y="564051"/>
            <a:ext cx="11386257" cy="110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467659-9BDE-E645-D27E-791C06EC612B}"/>
              </a:ext>
            </a:extLst>
          </p:cNvPr>
          <p:cNvCxnSpPr/>
          <p:nvPr/>
        </p:nvCxnSpPr>
        <p:spPr>
          <a:xfrm>
            <a:off x="557117" y="666571"/>
            <a:ext cx="0" cy="2326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1078364-0C89-06AF-4B72-78D29F190518}"/>
              </a:ext>
            </a:extLst>
          </p:cNvPr>
          <p:cNvCxnSpPr>
            <a:cxnSpLocks/>
          </p:cNvCxnSpPr>
          <p:nvPr/>
        </p:nvCxnSpPr>
        <p:spPr>
          <a:xfrm>
            <a:off x="11943374" y="570271"/>
            <a:ext cx="64141" cy="60498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130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rame">
  <a:themeElements>
    <a:clrScheme name="Custom 8">
      <a:dk1>
        <a:sysClr val="windowText" lastClr="000000"/>
      </a:dk1>
      <a:lt1>
        <a:sysClr val="window" lastClr="FFFFFF"/>
      </a:lt1>
      <a:dk2>
        <a:srgbClr val="373545"/>
      </a:dk2>
      <a:lt2>
        <a:srgbClr val="F2F2F2"/>
      </a:lt2>
      <a:accent1>
        <a:srgbClr val="EC7CB4"/>
      </a:accent1>
      <a:accent2>
        <a:srgbClr val="8784C7"/>
      </a:accent2>
      <a:accent3>
        <a:srgbClr val="5D739A"/>
      </a:accent3>
      <a:accent4>
        <a:srgbClr val="6997AF"/>
      </a:accent4>
      <a:accent5>
        <a:srgbClr val="84ACB6"/>
      </a:accent5>
      <a:accent6>
        <a:srgbClr val="6F8183"/>
      </a:accent6>
      <a:hlink>
        <a:srgbClr val="4E7817"/>
      </a:hlink>
      <a:folHlink>
        <a:srgbClr val="B519AA"/>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Frame</vt:lpstr>
      <vt:lpstr>24AIM115 Ethics, Innovative Research Business &amp; IPR 24AIM112 Molecular Biology &amp; Basic Cellular Physiology</vt:lpstr>
      <vt:lpstr>Objectives</vt:lpstr>
      <vt:lpstr>PowerPoint Presentation</vt:lpstr>
      <vt:lpstr>PowerPoint Presentation</vt:lpstr>
      <vt:lpstr>Problem Statement</vt:lpstr>
      <vt:lpstr>Methodology </vt:lpstr>
      <vt:lpstr>Ethics (WHO guidelines)</vt:lpstr>
      <vt:lpstr>Innovation</vt:lpstr>
      <vt:lpstr>PowerPoint Presentation</vt:lpstr>
      <vt:lpstr>Intellectual Property Rights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24AIM115 Ethics, Innovative Research Business &amp; IPR 24AIM112 Molecular Biology &amp; Basic Cellular Physiology</dc:title>
  <dc:creator/>
  <cp:revision>2</cp:revision>
  <dcterms:created xsi:type="dcterms:W3CDTF">2025-01-29T14:51:20Z</dcterms:created>
  <dcterms:modified xsi:type="dcterms:W3CDTF">2025-03-07T13:31:10Z</dcterms:modified>
</cp:coreProperties>
</file>