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55" r:id="rId17"/>
    <p:sldId id="2146847059" r:id="rId18"/>
    <p:sldId id="2146847069" r:id="rId19"/>
    <p:sldId id="214684706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501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93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506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04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MAKEYOUROWNTRIP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: Esha Mogha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Rajkiya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 College, Kannauj &amp; Computer Science &amp; Engineering 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5ACF9-DD41-680C-BB8A-447CBF687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13" y="1485001"/>
            <a:ext cx="5628020" cy="4990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4647BB-FA7D-C896-6D9C-050265B61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768" y="1485001"/>
            <a:ext cx="6126919" cy="499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5C4BD3-5F0D-90CA-B815-4F0C33B5A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69" y="1177929"/>
            <a:ext cx="5721531" cy="52339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90D7DF-EE34-D03E-904B-849C17C1D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86" y="1175752"/>
            <a:ext cx="5939245" cy="523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03" y="1545866"/>
            <a:ext cx="11029615" cy="4673324"/>
          </a:xfrm>
        </p:spPr>
        <p:txBody>
          <a:bodyPr>
            <a:normAutofit fontScale="92500" lnSpcReduction="20000"/>
          </a:bodyPr>
          <a:lstStyle/>
          <a:p>
            <a:pPr marL="305435" indent="-305435"/>
            <a:r>
              <a:rPr lang="en-US" sz="2800" dirty="0"/>
              <a:t>The agent provides personalized travel recommendations based on user preferences, budget, and travel dates.</a:t>
            </a:r>
          </a:p>
          <a:p>
            <a:pPr marL="305435" indent="-305435"/>
            <a:r>
              <a:rPr lang="en-US" sz="2800" dirty="0"/>
              <a:t>It automates time-consuming tasks like itinerary creation, activity suggestions, and weather-based planning.</a:t>
            </a:r>
          </a:p>
          <a:p>
            <a:pPr marL="305435" indent="-305435"/>
            <a:r>
              <a:rPr lang="en-US" sz="2800" dirty="0"/>
              <a:t>By integrating real-time data from various sources, it enhances the accuracy and relevance of travel plans.</a:t>
            </a:r>
          </a:p>
          <a:p>
            <a:pPr marL="305435" indent="-305435"/>
            <a:r>
              <a:rPr lang="en-US" sz="2800" dirty="0"/>
              <a:t>Users benefit from a seamless, conversational experience without needing to browse multiple platforms.</a:t>
            </a:r>
          </a:p>
          <a:p>
            <a:pPr marL="305435" indent="-305435"/>
            <a:r>
              <a:rPr lang="en-US" sz="2800" dirty="0"/>
              <a:t>The system improves overall travel planning efficiency, offering a smart, user-friendly solution for modern travelers.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/>
              <a:t>Multilingual Support</a:t>
            </a:r>
          </a:p>
          <a:p>
            <a:pPr marL="305435" indent="-305435"/>
            <a:r>
              <a:rPr lang="en-IN" sz="2800" dirty="0"/>
              <a:t>Voice Interaction</a:t>
            </a:r>
          </a:p>
          <a:p>
            <a:pPr marL="305435" indent="-305435"/>
            <a:r>
              <a:rPr lang="en-IN" sz="2800" dirty="0"/>
              <a:t>Group Travel Planning</a:t>
            </a:r>
          </a:p>
          <a:p>
            <a:pPr marL="305435" indent="-305435"/>
            <a:r>
              <a:rPr lang="en-IN" sz="2800" dirty="0"/>
              <a:t>Booking Integration</a:t>
            </a:r>
          </a:p>
          <a:p>
            <a:pPr marL="305435" indent="-305435"/>
            <a:r>
              <a:rPr lang="en-IN" sz="2800" dirty="0"/>
              <a:t>Smart Budget Optimization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83E4271-AB95-5F24-F8BD-C68366853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207" y="1402081"/>
            <a:ext cx="9091748" cy="4981302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6FC627-1E68-B803-6C02-0E2FFAC23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82867"/>
            <a:ext cx="8717279" cy="467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Github</a:t>
            </a:r>
            <a:r>
              <a:rPr lang="en-US" sz="2400" b="1" dirty="0"/>
              <a:t> Link : </a:t>
            </a:r>
            <a:r>
              <a:rPr lang="en-US" sz="2400" b="1" u="sng" dirty="0"/>
              <a:t>https://github.com/Esha0903/MakeYourOwnTrip-Agentic-Ai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r>
              <a:rPr lang="en-US" sz="2000" b="1" dirty="0" err="1">
                <a:latin typeface="Arial"/>
                <a:ea typeface="+mn-lt"/>
                <a:cs typeface="+mn-lt"/>
              </a:rPr>
              <a:t>Github</a:t>
            </a:r>
            <a:r>
              <a:rPr lang="en-US" sz="2000" b="1" dirty="0">
                <a:latin typeface="Arial"/>
                <a:ea typeface="+mn-lt"/>
                <a:cs typeface="+mn-lt"/>
              </a:rPr>
              <a:t> Link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454331"/>
            <a:ext cx="11029615" cy="51206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Travelers often face challenges in planning trips due to fragmented information, time-consuming research, budget constraints, and the difficulty of finding experiences that align with their interests. Manual planning across platforms is inefficient and lacks personalization. </a:t>
            </a:r>
          </a:p>
          <a:p>
            <a:pPr marL="0" indent="0">
              <a:buNone/>
            </a:pPr>
            <a:r>
              <a:rPr lang="en-US" sz="2600" b="1" u="sng" dirty="0">
                <a:latin typeface="Calibri"/>
                <a:ea typeface="+mn-lt"/>
                <a:cs typeface="+mn-lt"/>
              </a:rPr>
              <a:t>Proposed Solution:</a:t>
            </a:r>
            <a:br>
              <a:rPr lang="en-US" sz="2600" b="1" dirty="0">
                <a:latin typeface="Calibri"/>
                <a:ea typeface="+mn-lt"/>
                <a:cs typeface="+mn-lt"/>
              </a:rPr>
            </a:br>
            <a:r>
              <a:rPr lang="en-US" sz="2600" dirty="0">
                <a:latin typeface="Calibri"/>
                <a:ea typeface="+mn-lt"/>
                <a:cs typeface="+mn-lt"/>
              </a:rPr>
              <a:t> The project builds customizable AI agents by integrating IBM watsonx.ai with </a:t>
            </a:r>
            <a:r>
              <a:rPr lang="en-US" sz="2600" dirty="0" err="1">
                <a:latin typeface="Calibri"/>
                <a:ea typeface="+mn-lt"/>
                <a:cs typeface="+mn-lt"/>
              </a:rPr>
              <a:t>LangGraph</a:t>
            </a:r>
            <a:r>
              <a:rPr lang="en-US" sz="2600" dirty="0">
                <a:latin typeface="Calibri"/>
                <a:ea typeface="+mn-lt"/>
                <a:cs typeface="+mn-lt"/>
              </a:rPr>
              <a:t> in a secure, API-driven pipeline. Agents are configured with tools and graph-based logic to handle natural language queries and perform tasks. Real-time inferencing is powered by foundation language models, all orchestrated within an interactive </a:t>
            </a:r>
            <a:r>
              <a:rPr lang="en-US" sz="2600" dirty="0" err="1">
                <a:latin typeface="Calibri"/>
                <a:ea typeface="+mn-lt"/>
                <a:cs typeface="+mn-lt"/>
              </a:rPr>
              <a:t>Jupyter</a:t>
            </a:r>
            <a:r>
              <a:rPr lang="en-US" sz="2600" dirty="0">
                <a:latin typeface="Calibri"/>
                <a:ea typeface="+mn-lt"/>
                <a:cs typeface="+mn-lt"/>
              </a:rPr>
              <a:t> Notebook. This setup enables rapid prototyping and scalable deployment of intelligent, workflow-aware assistants.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D0FE478-82DE-BBB5-20EF-A23FAC7AF7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0683" y="2167951"/>
            <a:ext cx="1169165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16000"/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Model: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Granite 3-3-8B Instruction Model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– IBM's state-of-the-art large language model optimized for instruction-following tasks, used to generate intelligent and context-aware travel suggestions.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16000"/>
              <a:buFont typeface="Wingdings" panose="05000000000000000000" pitchFamily="2" charset="2"/>
              <a:buChar char="§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16000"/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Platform: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IBM Cloud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– Used for securely deploying and integrating the AI services.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16000"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16000"/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Natural Language Processing (NLP):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Powers user intent recognition, preference parsing, and conversational interaction.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16000"/>
              <a:buFont typeface="Wingdings" panose="05000000000000000000" pitchFamily="2" charset="2"/>
              <a:buChar char="§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16000"/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Agentic AI Framework: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Enables dynamic, interactive, task-driven travel planning and itinerary generation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DEBFA2-8CC8-82F0-20C8-59CC531606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3476" y="1310955"/>
            <a:ext cx="11323425" cy="537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800" b="1" dirty="0"/>
              <a:t>IBM watsonx.ai Studio:</a:t>
            </a:r>
            <a:br>
              <a:rPr lang="en-IN" sz="1800" dirty="0"/>
            </a:br>
            <a:r>
              <a:rPr lang="en-IN" sz="1800" dirty="0"/>
              <a:t>Core environment for building, deploying, and managing the Travel Agentic AI using the Granite 3-3-8B Instruction Model.</a:t>
            </a:r>
          </a:p>
          <a:p>
            <a:r>
              <a:rPr lang="en-IN" sz="1800" b="1" dirty="0"/>
              <a:t>watsonx.ai Runtime:</a:t>
            </a:r>
            <a:br>
              <a:rPr lang="en-IN" sz="1800" dirty="0"/>
            </a:br>
            <a:r>
              <a:rPr lang="en-IN" sz="1800" dirty="0"/>
              <a:t>Executes real-time AI workflows, enabling dynamic, contextual travel recommendations.</a:t>
            </a:r>
          </a:p>
          <a:p>
            <a:r>
              <a:rPr lang="en-IN" sz="1800" b="1" dirty="0"/>
              <a:t>IBM Cloud Identity &amp; Access Management (IAM):</a:t>
            </a:r>
            <a:br>
              <a:rPr lang="en-IN" sz="1800" dirty="0"/>
            </a:br>
            <a:r>
              <a:rPr lang="en-IN" sz="1800" dirty="0"/>
              <a:t>Ensures secure authentication and access to cloud services through personal API keys.</a:t>
            </a:r>
          </a:p>
          <a:p>
            <a:r>
              <a:rPr lang="en-IN" sz="1800" b="1" dirty="0"/>
              <a:t>watsonx.ai Prompt Lab &amp; Agent Lab:</a:t>
            </a:r>
            <a:br>
              <a:rPr lang="en-IN" sz="1800" dirty="0"/>
            </a:br>
            <a:r>
              <a:rPr lang="en-IN" sz="1800" dirty="0"/>
              <a:t>Used to prototype, fine-tune, and manage prompt engineering and agentic task flows effectively.</a:t>
            </a:r>
          </a:p>
          <a:p>
            <a:r>
              <a:rPr lang="en-IN" sz="1800" b="1" dirty="0"/>
              <a:t>IBM Cloud Deployment Services:</a:t>
            </a:r>
            <a:br>
              <a:rPr lang="en-IN" sz="1800" dirty="0"/>
            </a:br>
            <a:r>
              <a:rPr lang="en-IN" sz="1800" dirty="0"/>
              <a:t>Facilitates scalable and secure deployment of the AI system on IBM Cloud infrastructure.</a:t>
            </a:r>
          </a:p>
          <a:p>
            <a:r>
              <a:rPr lang="en-IN" sz="1800" b="1" dirty="0"/>
              <a:t>External Tools Integrated via API:</a:t>
            </a:r>
            <a:br>
              <a:rPr lang="en-IN" sz="1800" dirty="0"/>
            </a:br>
            <a:r>
              <a:rPr lang="en-IN" sz="1800" dirty="0"/>
              <a:t>Google, DuckDuckGo, WebCrawler, Wikipedia, and Weather APIs integrated for real-time information retrieval and travel data enrichment.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1482"/>
            <a:ext cx="11029615" cy="4673324"/>
          </a:xfrm>
        </p:spPr>
        <p:txBody>
          <a:bodyPr>
            <a:normAutofit fontScale="92500" lnSpcReduction="20000"/>
          </a:bodyPr>
          <a:lstStyle/>
          <a:p>
            <a:r>
              <a:rPr lang="en-IN" sz="2800" b="1" dirty="0">
                <a:latin typeface="Calibri"/>
                <a:ea typeface="Calibri"/>
                <a:cs typeface="Calibri"/>
              </a:rPr>
              <a:t>Graph-Based Agent Logic </a:t>
            </a:r>
            <a:r>
              <a:rPr lang="en-IN" sz="2800" dirty="0">
                <a:latin typeface="Calibri"/>
                <a:ea typeface="Calibri"/>
                <a:cs typeface="Calibri"/>
              </a:rPr>
              <a:t>– </a:t>
            </a:r>
            <a:r>
              <a:rPr lang="en-IN" sz="2800" dirty="0" err="1">
                <a:latin typeface="Calibri"/>
                <a:ea typeface="Calibri"/>
                <a:cs typeface="Calibri"/>
              </a:rPr>
              <a:t>LangGraph</a:t>
            </a:r>
            <a:r>
              <a:rPr lang="en-IN" sz="2800" dirty="0">
                <a:latin typeface="Calibri"/>
                <a:ea typeface="Calibri"/>
                <a:cs typeface="Calibri"/>
              </a:rPr>
              <a:t> enables visual, flexible agent workflows for smarter decision-making.</a:t>
            </a:r>
          </a:p>
          <a:p>
            <a:r>
              <a:rPr lang="en-IN" sz="2800" b="1" dirty="0">
                <a:latin typeface="Calibri"/>
                <a:ea typeface="Calibri"/>
                <a:cs typeface="Calibri"/>
              </a:rPr>
              <a:t>Enterprise-Grade Security </a:t>
            </a:r>
            <a:r>
              <a:rPr lang="en-IN" sz="2800" dirty="0">
                <a:latin typeface="Calibri"/>
                <a:ea typeface="Calibri"/>
                <a:cs typeface="Calibri"/>
              </a:rPr>
              <a:t>– Built on IBM Cloud, ensuring trusted, secure handling of data and API access.</a:t>
            </a:r>
          </a:p>
          <a:p>
            <a:r>
              <a:rPr lang="en-IN" sz="2800" b="1" dirty="0">
                <a:latin typeface="Calibri"/>
                <a:ea typeface="Calibri"/>
                <a:cs typeface="Calibri"/>
              </a:rPr>
              <a:t>Scalable Foundation Model </a:t>
            </a:r>
            <a:r>
              <a:rPr lang="en-IN" sz="2800" dirty="0">
                <a:latin typeface="Calibri"/>
                <a:ea typeface="Calibri"/>
                <a:cs typeface="Calibri"/>
              </a:rPr>
              <a:t>– Granite 3-3-8B handles complex, multi-step queries with ease and precision.</a:t>
            </a:r>
          </a:p>
          <a:p>
            <a:r>
              <a:rPr lang="en-IN" sz="2800" b="1" dirty="0">
                <a:latin typeface="Calibri"/>
                <a:ea typeface="Calibri"/>
                <a:cs typeface="Calibri"/>
              </a:rPr>
              <a:t>Interactive Notebook Experience </a:t>
            </a:r>
            <a:r>
              <a:rPr lang="en-IN" sz="2800" dirty="0">
                <a:latin typeface="Calibri"/>
                <a:ea typeface="Calibri"/>
                <a:cs typeface="Calibri"/>
              </a:rPr>
              <a:t>– Fully executable in </a:t>
            </a:r>
            <a:r>
              <a:rPr lang="en-IN" sz="2800" dirty="0" err="1">
                <a:latin typeface="Calibri"/>
                <a:ea typeface="Calibri"/>
                <a:cs typeface="Calibri"/>
              </a:rPr>
              <a:t>Jupyter</a:t>
            </a:r>
            <a:r>
              <a:rPr lang="en-IN" sz="2800" dirty="0">
                <a:latin typeface="Calibri"/>
                <a:ea typeface="Calibri"/>
                <a:cs typeface="Calibri"/>
              </a:rPr>
              <a:t> for quick prototyping and testing.</a:t>
            </a:r>
          </a:p>
          <a:p>
            <a:r>
              <a:rPr lang="en-IN" sz="2800" b="1" dirty="0">
                <a:latin typeface="Calibri"/>
                <a:ea typeface="Calibri"/>
                <a:cs typeface="Calibri"/>
              </a:rPr>
              <a:t>Multi-Tool Integration </a:t>
            </a:r>
            <a:r>
              <a:rPr lang="en-IN" sz="2800" dirty="0">
                <a:latin typeface="Calibri"/>
                <a:ea typeface="Calibri"/>
                <a:cs typeface="Calibri"/>
              </a:rPr>
              <a:t>– Agents can be equipped with various tools (e.g., web search, calendar, location) to enhance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04" y="1482520"/>
            <a:ext cx="11029615" cy="4673324"/>
          </a:xfrm>
        </p:spPr>
        <p:txBody>
          <a:bodyPr>
            <a:normAutofit fontScale="92500" lnSpcReduction="20000"/>
          </a:bodyPr>
          <a:lstStyle/>
          <a:p>
            <a:pPr marL="305435" indent="-305435"/>
            <a:r>
              <a:rPr lang="en-US" sz="2800" b="1" dirty="0">
                <a:latin typeface="Calibri"/>
                <a:ea typeface="Calibri"/>
                <a:cs typeface="Calibri"/>
              </a:rPr>
              <a:t>Business Analysts </a:t>
            </a:r>
            <a:r>
              <a:rPr lang="en-US" sz="2800" dirty="0">
                <a:latin typeface="Calibri"/>
                <a:ea typeface="Calibri"/>
                <a:cs typeface="Calibri"/>
              </a:rPr>
              <a:t>– Interact with AI agents to generate insights, reports, and automated recommendations.</a:t>
            </a:r>
          </a:p>
          <a:p>
            <a:pPr marL="305435" indent="-305435"/>
            <a:r>
              <a:rPr lang="en-US" sz="2800" b="1" dirty="0">
                <a:latin typeface="Calibri"/>
                <a:ea typeface="Calibri"/>
                <a:cs typeface="Calibri"/>
              </a:rPr>
              <a:t>Customer Support Teams </a:t>
            </a:r>
            <a:r>
              <a:rPr lang="en-US" sz="2800" dirty="0">
                <a:latin typeface="Calibri"/>
                <a:ea typeface="Calibri"/>
                <a:cs typeface="Calibri"/>
              </a:rPr>
              <a:t>– Use conversational agents to handle queries, bookings, and task automation.</a:t>
            </a:r>
          </a:p>
          <a:p>
            <a:pPr marL="305435" indent="-305435"/>
            <a:r>
              <a:rPr lang="en-US" sz="2800" b="1" dirty="0">
                <a:latin typeface="Calibri"/>
                <a:ea typeface="Calibri"/>
                <a:cs typeface="Calibri"/>
              </a:rPr>
              <a:t>Developers &amp; Engineers </a:t>
            </a:r>
            <a:r>
              <a:rPr lang="en-US" sz="2800" dirty="0">
                <a:latin typeface="Calibri"/>
                <a:ea typeface="Calibri"/>
                <a:cs typeface="Calibri"/>
              </a:rPr>
              <a:t>– Build, test, and scale agent-based systems using IBM’s foundation models and APIs.</a:t>
            </a:r>
          </a:p>
          <a:p>
            <a:pPr marL="305435" indent="-305435"/>
            <a:r>
              <a:rPr lang="en-US" sz="2800" b="1" dirty="0">
                <a:latin typeface="Calibri"/>
                <a:ea typeface="Calibri"/>
                <a:cs typeface="Calibri"/>
              </a:rPr>
              <a:t>Educators &amp; Students </a:t>
            </a:r>
            <a:r>
              <a:rPr lang="en-US" sz="2800" dirty="0">
                <a:latin typeface="Calibri"/>
                <a:ea typeface="Calibri"/>
                <a:cs typeface="Calibri"/>
              </a:rPr>
              <a:t>– Learn and teach AI concepts through hands-on experimentation with agent workflows.</a:t>
            </a:r>
          </a:p>
          <a:p>
            <a:pPr marL="305435" indent="-305435"/>
            <a:r>
              <a:rPr lang="en-US" sz="2800" b="1" dirty="0">
                <a:latin typeface="Calibri"/>
                <a:ea typeface="Calibri"/>
                <a:cs typeface="Calibri"/>
              </a:rPr>
              <a:t>Operations Teams </a:t>
            </a:r>
            <a:r>
              <a:rPr lang="en-US" sz="2800" dirty="0">
                <a:latin typeface="Calibri"/>
                <a:ea typeface="Calibri"/>
                <a:cs typeface="Calibri"/>
              </a:rPr>
              <a:t>– Automate routine processes and streamline decision-making using intelligent agents.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A9A61-7E77-F0CE-AAB5-D7252E360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3" y="1390998"/>
            <a:ext cx="10093234" cy="476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59873F-19C5-1E94-6823-4CCD26EB1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192" y="1450166"/>
            <a:ext cx="5391709" cy="492339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DBC52-1D15-8171-F258-5678A2586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901" y="1450167"/>
            <a:ext cx="6036219" cy="492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1314</TotalTime>
  <Words>696</Words>
  <Application>Microsoft Office PowerPoint</Application>
  <PresentationFormat>Widescreen</PresentationFormat>
  <Paragraphs>70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MAKEYOUROWNTRIP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PowerPoint Presentation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esha mogha</cp:lastModifiedBy>
  <cp:revision>146</cp:revision>
  <dcterms:created xsi:type="dcterms:W3CDTF">2021-05-26T16:50:10Z</dcterms:created>
  <dcterms:modified xsi:type="dcterms:W3CDTF">2025-08-03T12:59:05Z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