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9" r:id="rId4"/>
    <p:sldId id="260" r:id="rId5"/>
    <p:sldId id="268" r:id="rId6"/>
    <p:sldId id="262" r:id="rId7"/>
    <p:sldId id="279" r:id="rId8"/>
    <p:sldId id="269" r:id="rId9"/>
    <p:sldId id="280" r:id="rId10"/>
    <p:sldId id="271" r:id="rId11"/>
    <p:sldId id="270" r:id="rId12"/>
    <p:sldId id="281" r:id="rId13"/>
    <p:sldId id="282" r:id="rId14"/>
    <p:sldId id="283" r:id="rId15"/>
    <p:sldId id="287" r:id="rId16"/>
    <p:sldId id="284" r:id="rId17"/>
    <p:sldId id="286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ha gangam" initials="eg" lastIdx="1" clrIdx="0">
    <p:extLst>
      <p:ext uri="{19B8F6BF-5375-455C-9EA6-DF929625EA0E}">
        <p15:presenceInfo xmlns:p15="http://schemas.microsoft.com/office/powerpoint/2012/main" userId="a5b536f3e893b0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4477C-C584-4207-A64A-7D53CC21B04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CE3FA-F3EE-4A83-82D1-FD742554FF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6E403-210D-4289-8082-F42923ABDCDE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459A-FDD5-47CA-A22A-B161B665C3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15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390-364F-2AC6-710F-7B70D6E16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0546-E6B7-9CAD-C3CC-0E8D57C8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1F9E-1244-F360-ADC3-75F518AB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55B20-8D99-4806-BAAC-1C59D3BBEF0F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7EB3A-6259-CD66-03E1-DCB6B285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5288-55D7-70E4-4DDD-47776AD5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6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CABE-9F72-F1B4-F579-A97AE219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FC9C3-3914-1B3C-07C6-D0D6AABC6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F4E12-A007-C082-ED1B-D42F50D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BABB-0E56-46ED-8BDE-44F6A3701F2B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9D9E-0E50-03DF-BB7E-A5317B94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D9D-6E45-7366-73BE-30058C56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FCB5-CE0B-D52B-8E1B-AA112C47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4601-00F9-E5C7-8F9A-4DD578A1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1AFF-D0A2-C479-4E02-F0680986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540F-53C1-4C60-9351-2AE6E3E7357D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FB4D-6A56-39FE-176F-03F5C5C9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EC07-DDF6-F944-B04B-AAEB0EFC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DA1A-E2C7-89C5-8665-4FEDEF421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B070B-BDC8-F033-1556-3F93E26B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308F-541A-DCDD-68EE-9FD9D494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47DA-AA9D-4B99-B9BA-8B3DB96FEBFE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52DB-0FDD-9D33-9E04-C6B6A92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27658-E50C-93A0-5552-D2F94217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604F-55DD-83FE-DD65-9601BFD1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CF3B-80D0-0456-2767-0A6C00A3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805B-DAD4-8726-49E8-061CB92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2ED3-B8ED-436F-9F61-2BBE7868105C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2C0B-AAD7-69CD-9FC1-A0B375DA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32845-FB4B-B321-73E6-A59FDCB4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9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3EBA-9431-31DD-39BF-92CAFCD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824F-E280-C7F8-91E6-923AE836E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7197-F488-5488-B205-1950635F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B4A2-C1C2-4D9F-92FF-40F790E58BBC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C21C-B291-ADDC-64AC-042D6483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305C-5C57-08DC-C22A-2E448D2B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988-CA02-9346-FBA5-81436224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B11E-6C95-0A41-0623-E51DDA6EC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C9B48-D3E6-F813-DB01-C71B94BA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548A-D52E-00AC-6F66-64389001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A3B2-3F6D-4CE9-8B8A-BB9FDF2BE5C5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0C488-ADAF-3E06-79E8-5C220747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B829A-2AD3-3DCF-9E0E-AC1E197B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4958-3CF9-2EB3-D29E-AA645F63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7A287-D403-2A08-9583-23C0D38A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DE4A5-DE96-C861-CBE0-6323F2A1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8E09-C4AA-DC3A-8E93-BBA5D99B7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F13F0-2441-A120-EBF8-22AC3B15A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BC557-E7AB-9B29-FE08-31355E8B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C43D-7663-4557-8CFE-E36586FE15E4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677D3-7333-690B-BEBA-8FB271CE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2C690-0D2B-703E-83C4-F7D58507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A4AE-A898-D3AC-2B9F-E3058D67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3457F-2C82-3DF7-C5F2-BF10B7DA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6F19-424A-4991-9BD6-D8C4CD66DDF4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9779D-9BEF-A75D-8E1D-1D2AA534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B91ED-8A58-8350-D664-6F151940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9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6328F-EA40-71BC-476B-07A48A14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D18F9-431C-4ACD-990B-030A8BE3825E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C0A13-573A-99D3-3BBA-AD40E76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D9965-942F-0851-DED2-26FF2355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41A6-CF42-97B0-7B21-518A0C3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1898-9FCC-60C8-7DF5-5D7545A7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2C5C4-1D82-812A-3405-733A76B3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D25EC-0366-1341-84E9-6E0377A5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824C-8E77-411F-9822-D6811BC1F26A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0826-0A51-3E73-28E8-74DF02D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B417B-CF1A-0469-846B-EAF121D0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C493-FC25-A334-7D9E-0A81B1B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FEFA-CBE9-C933-9357-A2EB1956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D16A-57FC-D5E0-CD3B-23F34FA3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DD89-1644-4BC4-95CF-01AF2DBA5C7E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CD1-D66F-8F03-F355-42C9B29F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37F5-63CC-01A1-C872-703169E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5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8547-7A71-332B-6A2C-E20431C5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EE31F-F94D-BD38-E9CC-83FBC8293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ED05-31B9-4259-D365-0B7A0BC85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FAA0-C4F1-30F2-E7B4-6047D605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0D0E-2E71-4191-988A-ED9E6E9028EA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8AB5E-A5F4-7626-3C2D-068C4643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5042-9E5A-AB2F-3973-16F82B61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1DBF-9E6D-07DF-523E-C4D4D9D8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6909D-FD88-D504-7C3D-22C277E0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538B-A76E-1131-BCF5-5E8F6713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92FB-E7E3-4DB5-8695-22E2DDE080BD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306-5DF3-FA9E-9F5E-13626C1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77E79-A234-DE7E-0E53-4512305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5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2F76-89A4-6EE1-AF6B-7E96D31B0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12336-21BA-91A1-E4FE-A8DDD0D2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377B-A9FE-34B6-B405-7AE20CCF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829FE-C442-4396-846C-6736AB33836E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D577-3BCD-D188-E020-5D4CB6F4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842C-0F92-17AD-443C-E7B6BEE9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FC06-6421-B4B9-7105-DC8EB109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E2A0A-5C19-6D23-1A89-B25DA3706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022C-6082-B248-1844-E75C494A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E36A-0466-4406-8B45-A0BD07984F98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C2E0-28DD-E4C5-7D9E-A5FD60A7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BB33D-DF06-C82D-EC53-1DD67862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5AEB-FC53-68C3-B81F-8E4130F4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CA43-6FBB-854D-9800-56339C7FC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3BC57-8A72-F20F-A8AC-97DB1046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9A46B-1CA8-BB3B-A381-3611E44D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37F38-C452-4C5D-9933-DC6485B9A0E6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6A4A-256C-421D-6523-7FEE86A1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B5F43-FB79-0144-622B-BE4DAFB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F856-6261-A75B-0505-06FF9FD3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0C30-72EB-024C-9FF3-DFC3C83B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17A18-D7AE-CF0D-AED9-E8B55EF3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0E37B-5D46-85CA-21D0-064FE7180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A8132-DF0A-5608-1C53-98AFFF7E7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5CEA5-DE7E-047F-A49E-AD944A2B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793F-6B25-4468-B130-12517235F86B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D06DE-01AE-3B8D-5E34-1DB34CF7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D48D6-3C22-6C7F-20E3-625AEDE6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065F-0D96-0AEC-E590-E464887A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40478-9CC5-C2F1-E5CE-02553C77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42CC-B39A-4C07-9F4C-87C92EF2EBBF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C504C-52B2-078B-12EA-FE7542B7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CA13E-5DB8-EC54-689B-19F3E6B4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C9343-75FE-19D0-415D-8ED5AA5C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1B9B-9444-4456-9739-57E896ED02A5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734CF-8747-DD8F-D94C-4C427516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4384-FE2E-9E0C-F128-A6CDA38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4B0E-6B4C-6BBF-6F18-8D61F6E6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3B33-2C73-38E7-9999-4D2E4870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031BD-33D6-EBCF-9348-43848A34C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C8D79-A3EF-A063-E8A3-1AB6C54C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F268-8822-4EBF-9D08-E53415EA7C70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A8F97-8CF4-3E77-4408-3818901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816F-725E-E34A-67C0-F6C40E6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22FF-CAFB-9E66-FC68-5AB14044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46DB4-9B72-158B-F80B-27EE011B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42076-EA8D-14BB-B8A3-40E1BAB1D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4B2FA-9724-DE87-6B54-47736A34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C78F-4DDF-42FF-A5B7-8198717C43D4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6739-352A-B3AE-3253-04619F22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652EB-813A-EA30-ED2D-9B15A2B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5873-490B-CBBC-9E5B-D23D46E0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1CA7-0D72-B5A8-6F84-3B8B265B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A27C-EB0B-DB4C-1224-E5744EA4D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DCB4-891A-4A88-A148-6C37341A73C5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578A-2537-930D-FFD5-C284F6225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51B1-A43D-D59A-A0DF-DD700B8E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7049C-7A04-4B13-A145-C8A6ACD1FC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DB6B43-CA8B-9ED6-3CEB-FBE89FF82AC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0" y="185738"/>
            <a:ext cx="745740" cy="886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219FB-7776-FBF8-4AA2-6D341E4A38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4" b="4442"/>
          <a:stretch/>
        </p:blipFill>
        <p:spPr>
          <a:xfrm>
            <a:off x="11131102" y="197459"/>
            <a:ext cx="946599" cy="107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9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0" userDrawn="1">
          <p15:clr>
            <a:srgbClr val="F26B43"/>
          </p15:clr>
        </p15:guide>
        <p15:guide id="2" pos="75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BE717-49A5-3777-1604-61EC1346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74F11-A4EE-1B42-52FC-D585C1C4A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1733-7A6E-559E-3BF1-300B2AAF4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1A6F-8952-4270-9A10-553133DB0C39}" type="datetime1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E71A-4C18-DE42-3727-AB526CADC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Information Technology BVRIT HYDERABAD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58B-5381-683D-48C7-6BE76E37E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EC338-92C0-46FB-841F-351B0156AAF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B65C7F-F75A-49E1-B3D1-BE1CD7530B9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30189"/>
            <a:ext cx="597474" cy="7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55AB-E8DB-7672-B6CD-420EF757A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248" y="1682546"/>
            <a:ext cx="10469218" cy="25039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4000" b="1" kern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IoT BASED BIDIRECTIONAL VISITOR COUNTER</a:t>
            </a:r>
            <a:br>
              <a:rPr lang="en-I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4000" dirty="0"/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5467C-F5AE-0782-7FAD-AD0E838AE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514" y="4005731"/>
            <a:ext cx="3635311" cy="1387904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Ch. Anil Kumar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: Assistant Professor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83E64-3C22-D14A-F55C-C6173BF80476}"/>
              </a:ext>
            </a:extLst>
          </p:cNvPr>
          <p:cNvSpPr txBox="1"/>
          <p:nvPr/>
        </p:nvSpPr>
        <p:spPr>
          <a:xfrm>
            <a:off x="8041341" y="3713141"/>
            <a:ext cx="3126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5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Esha(19WH1A1221)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Preethi(19WH1A1221)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Harshini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(19WH1A1233)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Harshitha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(19WH1A1257)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A3007-992D-99F6-FC4C-1544D942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35802" y="6371986"/>
            <a:ext cx="6720396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2A418-2B8C-1DFD-9B07-261944B9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3A8BF-97BA-AE0C-2922-55178966EA8A}"/>
              </a:ext>
            </a:extLst>
          </p:cNvPr>
          <p:cNvSpPr txBox="1"/>
          <p:nvPr/>
        </p:nvSpPr>
        <p:spPr>
          <a:xfrm>
            <a:off x="2197962" y="226929"/>
            <a:ext cx="7784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cs typeface="Times New Roman" panose="02020603050405020304" pitchFamily="18" charset="0"/>
              </a:rPr>
              <a:t>BVRIT HYDERABAD</a:t>
            </a:r>
          </a:p>
          <a:p>
            <a:pPr algn="ctr"/>
            <a:r>
              <a:rPr lang="en-GB" sz="2800" b="1" dirty="0">
                <a:cs typeface="Times New Roman" panose="02020603050405020304" pitchFamily="18" charset="0"/>
              </a:rPr>
              <a:t> College of Engineering for Women</a:t>
            </a:r>
            <a:endParaRPr lang="en-US" sz="2800" b="1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917F9-4F01-AE5A-7D40-5D5116551461}"/>
              </a:ext>
            </a:extLst>
          </p:cNvPr>
          <p:cNvSpPr txBox="1"/>
          <p:nvPr/>
        </p:nvSpPr>
        <p:spPr>
          <a:xfrm>
            <a:off x="3218169" y="1539430"/>
            <a:ext cx="595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cs typeface="Times New Roman" panose="02020603050405020304" pitchFamily="18" charset="0"/>
              </a:rPr>
              <a:t>Department Of Information Technology</a:t>
            </a:r>
            <a:endParaRPr lang="en-US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2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+mn-lt"/>
                <a:cs typeface="Times New Roman" panose="02020603050405020304" pitchFamily="18" charset="0"/>
              </a:rPr>
              <a:t>Societal Impact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helps in saving the time by avoiding manually counting the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 of people are entering and exiting.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in saving the electricity which is very useful in many sectors.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in cinema halls, multiplex, shopping malls as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well as in temples to count the no. of people entering inside. So that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these places should not get over crowded to avoid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conjestion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C78-5E51-82ED-5382-4F8E6FFE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b="1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2DB3E2-3836-1149-6B63-DECC485C2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844"/>
              </p:ext>
            </p:extLst>
          </p:nvPr>
        </p:nvGraphicFramePr>
        <p:xfrm>
          <a:off x="838200" y="1825624"/>
          <a:ext cx="10515597" cy="411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726119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6218071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6202186"/>
                    </a:ext>
                  </a:extLst>
                </a:gridCol>
              </a:tblGrid>
              <a:tr h="558988">
                <a:tc>
                  <a:txBody>
                    <a:bodyPr/>
                    <a:lstStyle/>
                    <a:p>
                      <a:r>
                        <a:rPr lang="en-IN" dirty="0"/>
                        <a:t>Dates(To-From)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30492"/>
                  </a:ext>
                </a:extLst>
              </a:tr>
              <a:tr h="1210235">
                <a:tc>
                  <a:txBody>
                    <a:bodyPr/>
                    <a:lstStyle/>
                    <a:p>
                      <a:r>
                        <a:rPr lang="en-IN" dirty="0"/>
                        <a:t>06.09.2022-22.10.2022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Domain Selection</a:t>
                      </a:r>
                    </a:p>
                    <a:p>
                      <a:r>
                        <a:rPr lang="en-IN" dirty="0"/>
                        <a:t>References</a:t>
                      </a:r>
                    </a:p>
                    <a:p>
                      <a:r>
                        <a:rPr lang="en-IN" dirty="0"/>
                        <a:t>Specifications</a:t>
                      </a:r>
                    </a:p>
                    <a:p>
                      <a:r>
                        <a:rPr lang="en-IN" dirty="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74344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23.10.2022-12.11.2022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6655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13.11.2022-18.12.2022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Partial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160998"/>
                  </a:ext>
                </a:extLst>
              </a:tr>
              <a:tr h="782357">
                <a:tc>
                  <a:txBody>
                    <a:bodyPr/>
                    <a:lstStyle/>
                    <a:p>
                      <a:r>
                        <a:rPr lang="en-IN" dirty="0"/>
                        <a:t>19.12.2022-10.01.2023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415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9F98F-1BF5-31D6-AD6C-95A0848A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0E7FC-785A-FBA8-181E-5233BC9A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E523-889C-4D44-65C7-708B6D5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2B58A3-C22C-939C-780D-08288DDEB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r="19405" b="17523"/>
          <a:stretch/>
        </p:blipFill>
        <p:spPr>
          <a:xfrm>
            <a:off x="3526054" y="1690688"/>
            <a:ext cx="5309937" cy="43596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CBE6-D7A3-36E3-4E40-3A079231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B1421-829C-67A2-C320-9796FAC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312-0E88-CF71-E3D5-3E572D70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451F-0DA5-7BE6-BFB9-007E49B8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221" y="2187574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 the persons entering and exiting the room.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on &amp; off of lights and fans based on the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number of persons 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temperature &amp; humidity.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58E36-8FB2-5C5B-E316-519011EF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3A2C4-C9D2-36BB-C862-9EDA029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0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99A2-1E4F-CB72-255E-02D648DE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4"/>
            <a:ext cx="10515600" cy="760396"/>
          </a:xfrm>
        </p:spPr>
        <p:txBody>
          <a:bodyPr/>
          <a:lstStyle/>
          <a:p>
            <a:r>
              <a:rPr lang="en-IN" dirty="0"/>
              <a:t>       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69D98-19C4-905F-36DD-FACB12E4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30D7-7F72-DBDB-85CB-399FCB5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571B4-599D-D951-FEE7-70E7AD948545}"/>
              </a:ext>
            </a:extLst>
          </p:cNvPr>
          <p:cNvSpPr/>
          <p:nvPr/>
        </p:nvSpPr>
        <p:spPr>
          <a:xfrm>
            <a:off x="1535230" y="882167"/>
            <a:ext cx="1429351" cy="481897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9B80D-3E21-4847-83DB-20631B1B0B02}"/>
              </a:ext>
            </a:extLst>
          </p:cNvPr>
          <p:cNvSpPr/>
          <p:nvPr/>
        </p:nvSpPr>
        <p:spPr>
          <a:xfrm>
            <a:off x="1590575" y="1625940"/>
            <a:ext cx="1222408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 entering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F95D2-2261-6277-3849-2AAAC4D9DED6}"/>
              </a:ext>
            </a:extLst>
          </p:cNvPr>
          <p:cNvSpPr/>
          <p:nvPr/>
        </p:nvSpPr>
        <p:spPr>
          <a:xfrm>
            <a:off x="1588167" y="2517636"/>
            <a:ext cx="1222408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Get IR sensors 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A262B6-11B6-DE91-236D-1C975943763B}"/>
              </a:ext>
            </a:extLst>
          </p:cNvPr>
          <p:cNvSpPr/>
          <p:nvPr/>
        </p:nvSpPr>
        <p:spPr>
          <a:xfrm>
            <a:off x="1547259" y="3347403"/>
            <a:ext cx="1304223" cy="567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Value initialize to zero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CB139-1121-6371-68C4-D2237E822F2A}"/>
              </a:ext>
            </a:extLst>
          </p:cNvPr>
          <p:cNvSpPr/>
          <p:nvPr/>
        </p:nvSpPr>
        <p:spPr>
          <a:xfrm>
            <a:off x="1547258" y="4193692"/>
            <a:ext cx="1304223" cy="770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Person tends to cross IR lines</a:t>
            </a:r>
            <a:endParaRPr lang="en-IN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4FD4962-260F-9CC9-BBD5-DC526B045C15}"/>
              </a:ext>
            </a:extLst>
          </p:cNvPr>
          <p:cNvSpPr/>
          <p:nvPr/>
        </p:nvSpPr>
        <p:spPr>
          <a:xfrm>
            <a:off x="1369192" y="5242111"/>
            <a:ext cx="1660353" cy="715927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Is IR </a:t>
            </a:r>
            <a:r>
              <a:rPr lang="en-IN" sz="1200" dirty="0"/>
              <a:t>lines breaks off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E2E8E5-C4EB-93BD-3F8B-83612886B2BD}"/>
              </a:ext>
            </a:extLst>
          </p:cNvPr>
          <p:cNvSpPr/>
          <p:nvPr/>
        </p:nvSpPr>
        <p:spPr>
          <a:xfrm>
            <a:off x="5393739" y="1181926"/>
            <a:ext cx="1703672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pulse to microcontroller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F987752-3543-AE48-9DC7-A6E2454081E7}"/>
              </a:ext>
            </a:extLst>
          </p:cNvPr>
          <p:cNvSpPr/>
          <p:nvPr/>
        </p:nvSpPr>
        <p:spPr>
          <a:xfrm>
            <a:off x="5214082" y="1924900"/>
            <a:ext cx="2005263" cy="88552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Check for pulse byte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5B658-432F-01DA-8856-6C3578C92A31}"/>
              </a:ext>
            </a:extLst>
          </p:cNvPr>
          <p:cNvSpPr/>
          <p:nvPr/>
        </p:nvSpPr>
        <p:spPr>
          <a:xfrm>
            <a:off x="4168135" y="2752385"/>
            <a:ext cx="1323878" cy="76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Microcontroller inc count by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AA6E88-7C5C-09DA-9030-B38AEECE21C3}"/>
              </a:ext>
            </a:extLst>
          </p:cNvPr>
          <p:cNvSpPr/>
          <p:nvPr/>
        </p:nvSpPr>
        <p:spPr>
          <a:xfrm>
            <a:off x="7069339" y="2752507"/>
            <a:ext cx="1323878" cy="749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Microcontroller dec count by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B071FA-8924-B04D-AE89-BE31433B9A94}"/>
              </a:ext>
            </a:extLst>
          </p:cNvPr>
          <p:cNvSpPr/>
          <p:nvPr/>
        </p:nvSpPr>
        <p:spPr>
          <a:xfrm>
            <a:off x="4112992" y="3737400"/>
            <a:ext cx="1434164" cy="6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sys bus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A40A6-E09E-4D83-A59C-CC231E1DA606}"/>
              </a:ext>
            </a:extLst>
          </p:cNvPr>
          <p:cNvSpPr/>
          <p:nvPr/>
        </p:nvSpPr>
        <p:spPr>
          <a:xfrm>
            <a:off x="7034855" y="3705469"/>
            <a:ext cx="1434164" cy="663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Initialize sys bus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7099A-9FC9-C077-AB4D-8D0796776D19}"/>
              </a:ext>
            </a:extLst>
          </p:cNvPr>
          <p:cNvSpPr/>
          <p:nvPr/>
        </p:nvSpPr>
        <p:spPr>
          <a:xfrm>
            <a:off x="5374502" y="4582735"/>
            <a:ext cx="1660353" cy="63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LCD Display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1024D7-F435-6224-56B1-42B95255C4AA}"/>
              </a:ext>
            </a:extLst>
          </p:cNvPr>
          <p:cNvSpPr/>
          <p:nvPr/>
        </p:nvSpPr>
        <p:spPr>
          <a:xfrm>
            <a:off x="5508055" y="5422933"/>
            <a:ext cx="1417318" cy="796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data to segment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DB0E3-1FAB-4910-DA2D-A6587280A6F6}"/>
              </a:ext>
            </a:extLst>
          </p:cNvPr>
          <p:cNvSpPr/>
          <p:nvPr/>
        </p:nvSpPr>
        <p:spPr>
          <a:xfrm>
            <a:off x="9656343" y="1189214"/>
            <a:ext cx="1222408" cy="567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DHT sensor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606733C8-20F9-56EB-D1E2-073F46799A14}"/>
              </a:ext>
            </a:extLst>
          </p:cNvPr>
          <p:cNvSpPr/>
          <p:nvPr/>
        </p:nvSpPr>
        <p:spPr>
          <a:xfrm>
            <a:off x="9751195" y="2079056"/>
            <a:ext cx="1323878" cy="1102779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More than 50 C*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8BACB4-0447-7A2F-904E-59446C3B8356}"/>
              </a:ext>
            </a:extLst>
          </p:cNvPr>
          <p:cNvSpPr/>
          <p:nvPr/>
        </p:nvSpPr>
        <p:spPr>
          <a:xfrm>
            <a:off x="9158033" y="3676164"/>
            <a:ext cx="996620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off buzzer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A2C7F5-3248-92D4-5E08-7E681C1C8183}"/>
              </a:ext>
            </a:extLst>
          </p:cNvPr>
          <p:cNvSpPr/>
          <p:nvPr/>
        </p:nvSpPr>
        <p:spPr>
          <a:xfrm>
            <a:off x="10592197" y="3708095"/>
            <a:ext cx="1121748" cy="72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Turn on buzzer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3AEBD2-D4EA-9D69-C8A9-B169FEEEB567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02644" y="6188396"/>
            <a:ext cx="5514070" cy="3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7C99AE-B31D-6FD1-4463-86A3C97D5572}"/>
              </a:ext>
            </a:extLst>
          </p:cNvPr>
          <p:cNvCxnSpPr/>
          <p:nvPr/>
        </p:nvCxnSpPr>
        <p:spPr>
          <a:xfrm flipV="1">
            <a:off x="770021" y="1538320"/>
            <a:ext cx="0" cy="465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C5BDA5-63CD-F389-B659-A44AE23098B2}"/>
              </a:ext>
            </a:extLst>
          </p:cNvPr>
          <p:cNvCxnSpPr/>
          <p:nvPr/>
        </p:nvCxnSpPr>
        <p:spPr>
          <a:xfrm>
            <a:off x="770021" y="1538320"/>
            <a:ext cx="132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E1E400-4492-B7E7-2BF8-CF91566D1570}"/>
              </a:ext>
            </a:extLst>
          </p:cNvPr>
          <p:cNvCxnSpPr/>
          <p:nvPr/>
        </p:nvCxnSpPr>
        <p:spPr>
          <a:xfrm>
            <a:off x="2098307" y="1364064"/>
            <a:ext cx="0" cy="2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3D0EF2-C1F6-2E97-C10D-E2D8F78C025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199371" y="2193831"/>
            <a:ext cx="2408" cy="323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D13E9B-87E1-4883-E4D3-756D3796A69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199371" y="3085527"/>
            <a:ext cx="0" cy="26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94F83D-3965-4B83-579F-0CEF56F3CE3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2199370" y="3915294"/>
            <a:ext cx="1" cy="27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9BE4AA-0109-EA76-6A7A-37A40A9ECBF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199369" y="4963713"/>
            <a:ext cx="1" cy="27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7C4859-2AD5-A6FF-E07F-BF8A3D8B4334}"/>
              </a:ext>
            </a:extLst>
          </p:cNvPr>
          <p:cNvCxnSpPr>
            <a:stCxn id="13" idx="1"/>
          </p:cNvCxnSpPr>
          <p:nvPr/>
        </p:nvCxnSpPr>
        <p:spPr>
          <a:xfrm flipV="1">
            <a:off x="1369192" y="2801581"/>
            <a:ext cx="0" cy="279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8F6A3D-B14F-0142-81A7-224BB7A45F47}"/>
              </a:ext>
            </a:extLst>
          </p:cNvPr>
          <p:cNvCxnSpPr>
            <a:endCxn id="10" idx="1"/>
          </p:cNvCxnSpPr>
          <p:nvPr/>
        </p:nvCxnSpPr>
        <p:spPr>
          <a:xfrm>
            <a:off x="1369192" y="2801581"/>
            <a:ext cx="218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4F7E4E-D9EB-603A-3D3A-EB2D8E4D8A7B}"/>
              </a:ext>
            </a:extLst>
          </p:cNvPr>
          <p:cNvCxnSpPr>
            <a:stCxn id="13" idx="3"/>
          </p:cNvCxnSpPr>
          <p:nvPr/>
        </p:nvCxnSpPr>
        <p:spPr>
          <a:xfrm flipV="1">
            <a:off x="3029545" y="1538320"/>
            <a:ext cx="0" cy="40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05DD53-2F50-4C33-02A1-24688FD0BBDC}"/>
              </a:ext>
            </a:extLst>
          </p:cNvPr>
          <p:cNvCxnSpPr>
            <a:endCxn id="14" idx="1"/>
          </p:cNvCxnSpPr>
          <p:nvPr/>
        </p:nvCxnSpPr>
        <p:spPr>
          <a:xfrm flipV="1">
            <a:off x="3001870" y="1465506"/>
            <a:ext cx="2391869" cy="8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80C27D-815A-B875-9D62-A19E59754D74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7097411" y="1465506"/>
            <a:ext cx="2558932" cy="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1EA3125-29DE-FAE1-C099-5904377EA17B}"/>
              </a:ext>
            </a:extLst>
          </p:cNvPr>
          <p:cNvCxnSpPr>
            <a:endCxn id="15" idx="0"/>
          </p:cNvCxnSpPr>
          <p:nvPr/>
        </p:nvCxnSpPr>
        <p:spPr>
          <a:xfrm>
            <a:off x="6216714" y="1848051"/>
            <a:ext cx="0" cy="7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B8AD4C-87BD-8355-17DA-82FE629CCB11}"/>
              </a:ext>
            </a:extLst>
          </p:cNvPr>
          <p:cNvCxnSpPr>
            <a:endCxn id="16" idx="0"/>
          </p:cNvCxnSpPr>
          <p:nvPr/>
        </p:nvCxnSpPr>
        <p:spPr>
          <a:xfrm>
            <a:off x="4830074" y="2367661"/>
            <a:ext cx="0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EA35872-5BE9-40EE-AA31-AB88FA57D1A4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4830074" y="2355733"/>
            <a:ext cx="384008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8BD34B-6C10-10AE-DAF7-F7648ADBBC4D}"/>
              </a:ext>
            </a:extLst>
          </p:cNvPr>
          <p:cNvCxnSpPr>
            <a:endCxn id="17" idx="0"/>
          </p:cNvCxnSpPr>
          <p:nvPr/>
        </p:nvCxnSpPr>
        <p:spPr>
          <a:xfrm>
            <a:off x="7731278" y="2367661"/>
            <a:ext cx="0" cy="38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B589CE-FB6E-2ED1-01CB-F987E56EE138}"/>
              </a:ext>
            </a:extLst>
          </p:cNvPr>
          <p:cNvCxnSpPr>
            <a:stCxn id="15" idx="3"/>
          </p:cNvCxnSpPr>
          <p:nvPr/>
        </p:nvCxnSpPr>
        <p:spPr>
          <a:xfrm flipV="1">
            <a:off x="7219345" y="2355733"/>
            <a:ext cx="511933" cy="1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CB57F0-AE0C-DAA6-A346-4DE7C60A5FC3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4830074" y="3512782"/>
            <a:ext cx="0" cy="2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588B22C-92F3-9B2D-3FEB-90F356FBEAFF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7731278" y="3501539"/>
            <a:ext cx="20659" cy="20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AC3011-D40B-E301-B649-C5CC14784C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4830074" y="4368648"/>
            <a:ext cx="1374605" cy="2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7038CA-0BC9-5C6E-D0F9-7CC3220C01D3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6204679" y="4368648"/>
            <a:ext cx="1547258" cy="21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71F9951-3EDE-2F25-EF9C-DCD156F7C32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204679" y="5213983"/>
            <a:ext cx="12035" cy="2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78A91-8829-5BD8-4FA3-252C99D90E17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267547" y="1756374"/>
            <a:ext cx="145587" cy="3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0CE1BFE-7EE7-FBDB-0DB4-2306E4FEE95B}"/>
              </a:ext>
            </a:extLst>
          </p:cNvPr>
          <p:cNvCxnSpPr>
            <a:stCxn id="23" idx="1"/>
            <a:endCxn id="24" idx="0"/>
          </p:cNvCxnSpPr>
          <p:nvPr/>
        </p:nvCxnSpPr>
        <p:spPr>
          <a:xfrm flipH="1">
            <a:off x="9656343" y="2630446"/>
            <a:ext cx="94852" cy="1045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A04B62F-9BE7-15FB-B91E-F61159B135B4}"/>
              </a:ext>
            </a:extLst>
          </p:cNvPr>
          <p:cNvCxnSpPr>
            <a:stCxn id="25" idx="2"/>
            <a:endCxn id="25" idx="2"/>
          </p:cNvCxnSpPr>
          <p:nvPr/>
        </p:nvCxnSpPr>
        <p:spPr>
          <a:xfrm>
            <a:off x="11153071" y="44365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29C260-FF45-0C91-901E-40C366B09E28}"/>
              </a:ext>
            </a:extLst>
          </p:cNvPr>
          <p:cNvCxnSpPr>
            <a:endCxn id="20" idx="3"/>
          </p:cNvCxnSpPr>
          <p:nvPr/>
        </p:nvCxnSpPr>
        <p:spPr>
          <a:xfrm flipH="1">
            <a:off x="7034855" y="4898359"/>
            <a:ext cx="411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EA17AB-A4CA-1B4E-8FBF-8336E63DE36D}"/>
              </a:ext>
            </a:extLst>
          </p:cNvPr>
          <p:cNvCxnSpPr>
            <a:stCxn id="24" idx="2"/>
          </p:cNvCxnSpPr>
          <p:nvPr/>
        </p:nvCxnSpPr>
        <p:spPr>
          <a:xfrm>
            <a:off x="9656343" y="4436560"/>
            <a:ext cx="0" cy="4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D7AA3CE-66FC-24F9-73D7-4AC30A7FDF6C}"/>
              </a:ext>
            </a:extLst>
          </p:cNvPr>
          <p:cNvCxnSpPr>
            <a:stCxn id="25" idx="2"/>
          </p:cNvCxnSpPr>
          <p:nvPr/>
        </p:nvCxnSpPr>
        <p:spPr>
          <a:xfrm>
            <a:off x="11153071" y="4436560"/>
            <a:ext cx="0" cy="46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618382-FCF2-6CB2-A43E-9EF5E237B80D}"/>
              </a:ext>
            </a:extLst>
          </p:cNvPr>
          <p:cNvCxnSpPr>
            <a:stCxn id="23" idx="3"/>
            <a:endCxn id="25" idx="0"/>
          </p:cNvCxnSpPr>
          <p:nvPr/>
        </p:nvCxnSpPr>
        <p:spPr>
          <a:xfrm>
            <a:off x="11075073" y="2630446"/>
            <a:ext cx="77998" cy="107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10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A4BA-76B4-6EDB-DF41-F8816BCB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094026-F937-E959-8DF6-93075C65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1" t="1" b="-2490"/>
          <a:stretch/>
        </p:blipFill>
        <p:spPr>
          <a:xfrm>
            <a:off x="3905952" y="1780917"/>
            <a:ext cx="4746357" cy="36730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97FEE-FE6F-09BF-A4E6-46A127EE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F260-57DA-9EBC-5E9A-C3C120F2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11A27-D04D-1B30-7806-9A21F22B7FA8}"/>
              </a:ext>
            </a:extLst>
          </p:cNvPr>
          <p:cNvSpPr txBox="1"/>
          <p:nvPr/>
        </p:nvSpPr>
        <p:spPr>
          <a:xfrm>
            <a:off x="3821470" y="5535838"/>
            <a:ext cx="725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Fig- 1: Image is displayed when power supply is given</a:t>
            </a:r>
          </a:p>
        </p:txBody>
      </p:sp>
    </p:spTree>
    <p:extLst>
      <p:ext uri="{BB962C8B-B14F-4D97-AF65-F5344CB8AC3E}">
        <p14:creationId xmlns:p14="http://schemas.microsoft.com/office/powerpoint/2010/main" val="49253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1EE810-E699-B7E1-6E60-FA1E5D584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9" t="12018"/>
          <a:stretch/>
        </p:blipFill>
        <p:spPr>
          <a:xfrm>
            <a:off x="3590222" y="1210128"/>
            <a:ext cx="5685801" cy="38283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7C247-DE4D-CC30-B872-FF3E70D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957F2-90D2-84A7-D6B2-D56D0922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230F8-4592-ADA5-A129-28B97F419756}"/>
              </a:ext>
            </a:extLst>
          </p:cNvPr>
          <p:cNvSpPr txBox="1"/>
          <p:nvPr/>
        </p:nvSpPr>
        <p:spPr>
          <a:xfrm>
            <a:off x="4552509" y="5210643"/>
            <a:ext cx="568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Fig-2: When people enter the room,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count is shown as above</a:t>
            </a:r>
          </a:p>
        </p:txBody>
      </p:sp>
    </p:spTree>
    <p:extLst>
      <p:ext uri="{BB962C8B-B14F-4D97-AF65-F5344CB8AC3E}">
        <p14:creationId xmlns:p14="http://schemas.microsoft.com/office/powerpoint/2010/main" val="23950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FB59-75D0-0D9C-5C45-6A831BCC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744C-0B62-F8D3-1E82-4F202037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94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Narayanan, K.L., Krishnan, R.S. &amp; Robinson, Y.H. “IoT Based Smart Assist System to Monitor Entertainment Spots Occupancy and COVID 19 Screening During the Pandemic”. IEEE(2022).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Srujan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Sinha, Professor G. “Automatic Temperature Control System Using Arduino”. IEEE(2020).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Winfred Adjardjah , George Essien, Hilary Ackar - Arthur, “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Construction of a Bidirectional Digital Visitor Counter ”, ISSN(2019).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2614A-F609-56E0-5C2B-A0670F2E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12480" y="6356350"/>
            <a:ext cx="556703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1603F-AE0C-B2D8-0DA3-D643FD23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5156-3A82-10A2-EAD2-BD17DEDA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052" y="2423857"/>
            <a:ext cx="4039895" cy="135333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06FC-6B80-0449-D393-050A6B76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2174" y="6356350"/>
            <a:ext cx="5667652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FA94-9EC6-3447-45F4-CB2C7B06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C062-D4FF-D384-6C4F-0F5E4A01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+mn-lt"/>
                <a:cs typeface="Times New Roman" panose="02020603050405020304" pitchFamily="18" charset="0"/>
              </a:rPr>
              <a:t>AGENDA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4DB0-E17C-1718-F519-867C7F66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cs typeface="Times New Roman" panose="02020603050405020304" pitchFamily="18" charset="0"/>
              </a:rPr>
              <a:t>Introduction </a:t>
            </a:r>
          </a:p>
          <a:p>
            <a:r>
              <a:rPr lang="en-GB" dirty="0">
                <a:cs typeface="Times New Roman" panose="02020603050405020304" pitchFamily="18" charset="0"/>
              </a:rPr>
              <a:t>Existing System </a:t>
            </a:r>
          </a:p>
          <a:p>
            <a:r>
              <a:rPr lang="en-GB" dirty="0">
                <a:cs typeface="Times New Roman" panose="02020603050405020304" pitchFamily="18" charset="0"/>
              </a:rPr>
              <a:t>Problem Statement</a:t>
            </a:r>
          </a:p>
          <a:p>
            <a:r>
              <a:rPr lang="en-GB" dirty="0">
                <a:cs typeface="Times New Roman" panose="02020603050405020304" pitchFamily="18" charset="0"/>
              </a:rPr>
              <a:t>Literature Survey</a:t>
            </a:r>
          </a:p>
          <a:p>
            <a:r>
              <a:rPr lang="en-GB" dirty="0">
                <a:cs typeface="Times New Roman" panose="02020603050405020304" pitchFamily="18" charset="0"/>
              </a:rPr>
              <a:t>Proposed System</a:t>
            </a:r>
          </a:p>
          <a:p>
            <a:r>
              <a:rPr lang="en-GB" dirty="0">
                <a:cs typeface="Times New Roman" panose="02020603050405020304" pitchFamily="18" charset="0"/>
              </a:rPr>
              <a:t>Tools &amp; Technology</a:t>
            </a:r>
          </a:p>
          <a:p>
            <a:r>
              <a:rPr lang="en-GB" dirty="0">
                <a:cs typeface="Times New Roman" panose="02020603050405020304" pitchFamily="18" charset="0"/>
              </a:rPr>
              <a:t>Architecture</a:t>
            </a:r>
          </a:p>
          <a:p>
            <a:r>
              <a:rPr lang="en-GB" dirty="0">
                <a:cs typeface="Times New Roman" panose="02020603050405020304" pitchFamily="18" charset="0"/>
              </a:rPr>
              <a:t>Modules</a:t>
            </a:r>
          </a:p>
          <a:p>
            <a:r>
              <a:rPr lang="en-GB" dirty="0">
                <a:cs typeface="Times New Roman" panose="02020603050405020304" pitchFamily="18" charset="0"/>
              </a:rPr>
              <a:t>Implementation</a:t>
            </a:r>
          </a:p>
          <a:p>
            <a:r>
              <a:rPr lang="en-GB" dirty="0">
                <a:cs typeface="Times New Roman" panose="02020603050405020304" pitchFamily="18" charset="0"/>
              </a:rPr>
              <a:t>References</a:t>
            </a:r>
            <a:endParaRPr lang="en-US" dirty="0"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2721-A3CD-CB55-DBE0-19E61B8C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898" y="6356350"/>
            <a:ext cx="598207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6462-7F6F-BB17-C9A8-168D3052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890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87B5-B13F-C570-6300-73EB097B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78B7-4D59-DC77-4C06-8754F1A6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724297"/>
            <a:ext cx="10491651" cy="445266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counting was unreliable and came at a great cost.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confusing for a person to tally the quantity of individual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entering and leaving at a same time. </a:t>
            </a:r>
          </a:p>
          <a:p>
            <a:pPr algn="just">
              <a:spcBef>
                <a:spcPts val="0"/>
              </a:spcBef>
              <a:defRPr/>
            </a:pPr>
            <a:endParaRPr lang="en-IN" sz="24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intension is to design and develop the system to manage human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traffic in a large industry and also conserve the usage of electricity.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1C9015-4927-52F3-27C3-E32C7BB6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0350" y="6356350"/>
            <a:ext cx="5850384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B91874-B9D5-B91C-6C1D-3B64C672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4AF7-D0DC-087C-BD95-8CE3E29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659" y="1431235"/>
            <a:ext cx="9888070" cy="474572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present systems are used to count the bidirectional visitor count using the IR sensors and measure the temperature using temperature sensor.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Drawbacks:-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These systems do not measure the humidity of the room and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do not indicate using buzzer.</a:t>
            </a:r>
            <a:endParaRPr lang="en-GB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001EC-2E31-695B-688C-32650443E10E}"/>
              </a:ext>
            </a:extLst>
          </p:cNvPr>
          <p:cNvSpPr txBox="1">
            <a:spLocks/>
          </p:cNvSpPr>
          <p:nvPr/>
        </p:nvSpPr>
        <p:spPr>
          <a:xfrm>
            <a:off x="788803" y="264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A17B-8FCB-906D-50DE-464C46E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285" y="6356350"/>
            <a:ext cx="591252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2DC4-BAC9-1786-F730-794AFCF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740" y="1825625"/>
            <a:ext cx="9556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visitor counter counts the number of people incoming and outgoing through any large industry and saves electricity based on the requirement using different sensors.</a:t>
            </a:r>
            <a:endParaRPr lang="en-GB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CBD-8B5A-0197-B953-93028A98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Literature Survey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32E1DC-4D10-43F2-C45A-561524647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025435"/>
              </p:ext>
            </p:extLst>
          </p:nvPr>
        </p:nvGraphicFramePr>
        <p:xfrm>
          <a:off x="750770" y="1512955"/>
          <a:ext cx="10603030" cy="469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986">
                  <a:extLst>
                    <a:ext uri="{9D8B030D-6E8A-4147-A177-3AD203B41FA5}">
                      <a16:colId xmlns:a16="http://schemas.microsoft.com/office/drawing/2014/main" val="981656035"/>
                    </a:ext>
                  </a:extLst>
                </a:gridCol>
                <a:gridCol w="2435610">
                  <a:extLst>
                    <a:ext uri="{9D8B030D-6E8A-4147-A177-3AD203B41FA5}">
                      <a16:colId xmlns:a16="http://schemas.microsoft.com/office/drawing/2014/main" val="431062333"/>
                    </a:ext>
                  </a:extLst>
                </a:gridCol>
                <a:gridCol w="2437690">
                  <a:extLst>
                    <a:ext uri="{9D8B030D-6E8A-4147-A177-3AD203B41FA5}">
                      <a16:colId xmlns:a16="http://schemas.microsoft.com/office/drawing/2014/main" val="1789771534"/>
                    </a:ext>
                  </a:extLst>
                </a:gridCol>
                <a:gridCol w="3310744">
                  <a:extLst>
                    <a:ext uri="{9D8B030D-6E8A-4147-A177-3AD203B41FA5}">
                      <a16:colId xmlns:a16="http://schemas.microsoft.com/office/drawing/2014/main" val="1488670408"/>
                    </a:ext>
                  </a:extLst>
                </a:gridCol>
              </a:tblGrid>
              <a:tr h="269323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Journal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1532"/>
                  </a:ext>
                </a:extLst>
              </a:tr>
              <a:tr h="1914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Based Smart Assist System to Monitor Entertainment Spots Occupancy and COVID 19 Screening During the Pandemic(2022)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Lakshmi Narayanan, </a:t>
                      </a:r>
                    </a:p>
                    <a:p>
                      <a:r>
                        <a:rPr lang="en-IN" sz="1600" dirty="0" err="1"/>
                        <a:t>Santhana</a:t>
                      </a:r>
                      <a:r>
                        <a:rPr lang="en-IN" sz="1600" dirty="0"/>
                        <a:t> Krishnan .R, </a:t>
                      </a:r>
                    </a:p>
                    <a:p>
                      <a:r>
                        <a:rPr lang="en-IN" sz="1600" dirty="0" err="1"/>
                        <a:t>Y.Haro</a:t>
                      </a:r>
                      <a:endParaRPr lang="en-IN" sz="1600" dirty="0"/>
                    </a:p>
                    <a:p>
                      <a:r>
                        <a:rPr lang="en-IN" sz="1600" dirty="0" err="1"/>
                        <a:t>ld</a:t>
                      </a:r>
                      <a:r>
                        <a:rPr lang="en-IN" sz="1600" dirty="0"/>
                        <a:t> Robinson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Proposed system will use an IR sensor for counting the people entering and use a MLX90614 IR temperature sensor for screening the public with high temperature.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15931"/>
                  </a:ext>
                </a:extLst>
              </a:tr>
              <a:tr h="89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Temperature Control System Using Arduino.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Srujan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Sinha, Professor G.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Proposed system will only sense temperature but not humidity.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97826"/>
                  </a:ext>
                </a:extLst>
              </a:tr>
              <a:tr h="1301980">
                <a:tc>
                  <a:txBody>
                    <a:bodyPr/>
                    <a:lstStyle/>
                    <a:p>
                      <a:r>
                        <a:rPr lang="en-US" sz="1600" dirty="0"/>
                        <a:t>Design and Construction of a Bidirectional Digital </a:t>
                      </a:r>
                    </a:p>
                    <a:p>
                      <a:r>
                        <a:rPr lang="en-US" sz="1600" dirty="0"/>
                        <a:t>Visitor Counter(2019)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Winfred </a:t>
                      </a:r>
                      <a:r>
                        <a:rPr lang="en-IN" sz="1600" dirty="0" err="1"/>
                        <a:t>Adjardjah</a:t>
                      </a:r>
                      <a:r>
                        <a:rPr lang="en-IN" sz="1600" dirty="0"/>
                        <a:t>, George</a:t>
                      </a:r>
                    </a:p>
                    <a:p>
                      <a:r>
                        <a:rPr lang="en-IN" sz="1600" dirty="0"/>
                        <a:t>Essien, Hilary </a:t>
                      </a:r>
                      <a:r>
                        <a:rPr lang="en-IN" sz="1600" dirty="0" err="1"/>
                        <a:t>Ackar</a:t>
                      </a:r>
                      <a:r>
                        <a:rPr lang="en-IN" sz="1600" dirty="0"/>
                        <a:t>-Arthur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Proposed system will count visitors effectively by reducing the rate at which error occurs when</a:t>
                      </a:r>
                    </a:p>
                    <a:p>
                      <a:r>
                        <a:rPr lang="en-US" sz="1600" dirty="0"/>
                        <a:t>Counting visitors.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4740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05A77-4B2A-7B81-AD70-89A328A9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2098" y="6492875"/>
            <a:ext cx="4114800" cy="365125"/>
          </a:xfrm>
        </p:spPr>
        <p:txBody>
          <a:bodyPr/>
          <a:lstStyle/>
          <a:p>
            <a:r>
              <a:rPr lang="en-US" dirty="0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6E900-EF57-4FEB-5567-A2CD1669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5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4AF7-D0DC-087C-BD95-8CE3E296F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962" y="1289785"/>
            <a:ext cx="10072838" cy="531523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proposed model we use IR sensor and DHT11 sensor.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a buzzer to indicate that the temperature of the room exceeded the limit.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model is also used to conserve electricity by automatically turning the devices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on/off.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use an Arduino (microcontroller) to implement this system. 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A001EC-2E31-695B-688C-32650443E10E}"/>
              </a:ext>
            </a:extLst>
          </p:cNvPr>
          <p:cNvSpPr txBox="1">
            <a:spLocks/>
          </p:cNvSpPr>
          <p:nvPr/>
        </p:nvSpPr>
        <p:spPr>
          <a:xfrm>
            <a:off x="788803" y="2641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7A17B-8FCB-906D-50DE-464C46EA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285" y="6356350"/>
            <a:ext cx="5912529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2DC4-BAC9-1786-F730-794AFCF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F5EF-2CCA-22A8-F984-4F719C30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</a:t>
            </a:r>
            <a:r>
              <a:rPr lang="en-IN" b="1" dirty="0"/>
              <a:t>Tools and Technology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2E5858-610B-829F-01E6-CC7161D43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161932"/>
              </p:ext>
            </p:extLst>
          </p:nvPr>
        </p:nvGraphicFramePr>
        <p:xfrm>
          <a:off x="1869141" y="1933201"/>
          <a:ext cx="8453718" cy="322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376">
                  <a:extLst>
                    <a:ext uri="{9D8B030D-6E8A-4147-A177-3AD203B41FA5}">
                      <a16:colId xmlns:a16="http://schemas.microsoft.com/office/drawing/2014/main" val="3995800071"/>
                    </a:ext>
                  </a:extLst>
                </a:gridCol>
                <a:gridCol w="4231342">
                  <a:extLst>
                    <a:ext uri="{9D8B030D-6E8A-4147-A177-3AD203B41FA5}">
                      <a16:colId xmlns:a16="http://schemas.microsoft.com/office/drawing/2014/main" val="2026982316"/>
                    </a:ext>
                  </a:extLst>
                </a:gridCol>
              </a:tblGrid>
              <a:tr h="7034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32271"/>
                  </a:ext>
                </a:extLst>
              </a:tr>
              <a:tr h="121815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Arduino Uno Board ,</a:t>
                      </a:r>
                    </a:p>
                    <a:p>
                      <a:pPr algn="ctr"/>
                      <a:r>
                        <a:rPr lang="en-IN" dirty="0"/>
                        <a:t>LCD Display , IR sensor,</a:t>
                      </a:r>
                    </a:p>
                    <a:p>
                      <a:pPr algn="ctr"/>
                      <a:r>
                        <a:rPr lang="en-IN" dirty="0"/>
                        <a:t>DHT11 sensor , Buzzer , </a:t>
                      </a:r>
                    </a:p>
                    <a:p>
                      <a:pPr algn="ctr"/>
                      <a:r>
                        <a:rPr lang="en-IN" dirty="0"/>
                        <a:t>Power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42265"/>
                  </a:ext>
                </a:extLst>
              </a:tr>
              <a:tr h="12993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 language, </a:t>
                      </a:r>
                    </a:p>
                    <a:p>
                      <a:pPr algn="ctr"/>
                      <a:r>
                        <a:rPr lang="en-IN" dirty="0"/>
                        <a:t>Arduino IDE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0985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8B3FC-3409-19A4-199D-6866B097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Information Technology BVRIT HYDERABAD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4FAE7-A593-85E4-DE02-D24FF533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8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CCFC-E551-874C-55DB-BC987BF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67B4-0F1B-6285-82F9-70FCD11B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60106" cy="435133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will count the numbers of guests and automatically run the lights and fans accordingly.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sensors is used as the temperature and humidity sensor to output the values of temperature and humidity as serial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defRPr/>
            </a:pPr>
            <a:endParaRPr lang="en-US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defRPr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 to notify when the limit of the number of people exceeds.</a:t>
            </a:r>
            <a:endParaRPr lang="en-GB" sz="24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4250-AA8D-2AA2-7DD1-6C77874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71674" y="6356350"/>
            <a:ext cx="6285390" cy="365125"/>
          </a:xfrm>
        </p:spPr>
        <p:txBody>
          <a:bodyPr/>
          <a:lstStyle/>
          <a:p>
            <a:r>
              <a:rPr lang="en-US"/>
              <a:t>Department Of Information Technology BVRIT HYDERABAD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BCF5-57F1-0CAA-C468-669F8454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7049C-7A04-4B13-A145-C8A6ACD1FC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953</Words>
  <Application>Microsoft Office PowerPoint</Application>
  <PresentationFormat>Widescreen</PresentationFormat>
  <Paragraphs>193</Paragraphs>
  <Slides>18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Custom Design</vt:lpstr>
      <vt:lpstr>IoT BASED BIDIRECTIONAL VISITOR COUNTER  </vt:lpstr>
      <vt:lpstr>AGENDA</vt:lpstr>
      <vt:lpstr>Introduction</vt:lpstr>
      <vt:lpstr>PowerPoint Presentation</vt:lpstr>
      <vt:lpstr>Problem Statement</vt:lpstr>
      <vt:lpstr>Literature Survey</vt:lpstr>
      <vt:lpstr>PowerPoint Presentation</vt:lpstr>
      <vt:lpstr>                      Tools and Technology</vt:lpstr>
      <vt:lpstr>Feasibility Study</vt:lpstr>
      <vt:lpstr>Societal Impact</vt:lpstr>
      <vt:lpstr>                        Project Timeline</vt:lpstr>
      <vt:lpstr>Architecture</vt:lpstr>
      <vt:lpstr>Modules</vt:lpstr>
      <vt:lpstr>                          UML Diagram</vt:lpstr>
      <vt:lpstr>Implementation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Based Attendance System</dc:title>
  <dc:creator>Mrunalini Pendyala</dc:creator>
  <cp:lastModifiedBy>esha gangam</cp:lastModifiedBy>
  <cp:revision>29</cp:revision>
  <dcterms:created xsi:type="dcterms:W3CDTF">2022-10-11T10:03:50Z</dcterms:created>
  <dcterms:modified xsi:type="dcterms:W3CDTF">2023-06-13T08:29:36Z</dcterms:modified>
</cp:coreProperties>
</file>