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18"/>
  </p:notesMasterIdLst>
  <p:sldIdLst>
    <p:sldId id="257" r:id="rId2"/>
    <p:sldId id="261" r:id="rId3"/>
    <p:sldId id="278" r:id="rId4"/>
    <p:sldId id="263" r:id="rId5"/>
    <p:sldId id="264" r:id="rId6"/>
    <p:sldId id="266" r:id="rId7"/>
    <p:sldId id="265" r:id="rId8"/>
    <p:sldId id="267" r:id="rId9"/>
    <p:sldId id="268" r:id="rId10"/>
    <p:sldId id="281" r:id="rId11"/>
    <p:sldId id="272" r:id="rId12"/>
    <p:sldId id="274" r:id="rId13"/>
    <p:sldId id="269" r:id="rId14"/>
    <p:sldId id="280" r:id="rId15"/>
    <p:sldId id="282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2129F-2F35-47F1-80B4-DEEB3F711EE9}" v="29" dt="2021-04-10T02:50:16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BHAN KUMAR SAHA" userId="S::19-40911-2@student.aiub.edu::88155e3f-6a7f-4f29-a68d-8dcece2dfd47" providerId="AD" clId="Web-{7E52129F-2F35-47F1-80B4-DEEB3F711EE9}"/>
    <pc:docChg chg="delSld modSld">
      <pc:chgData name="SHOBHAN KUMAR SAHA" userId="S::19-40911-2@student.aiub.edu::88155e3f-6a7f-4f29-a68d-8dcece2dfd47" providerId="AD" clId="Web-{7E52129F-2F35-47F1-80B4-DEEB3F711EE9}" dt="2021-04-10T02:50:16.064" v="15"/>
      <pc:docMkLst>
        <pc:docMk/>
      </pc:docMkLst>
      <pc:sldChg chg="addSp delSp modSp del mod setBg">
        <pc:chgData name="SHOBHAN KUMAR SAHA" userId="S::19-40911-2@student.aiub.edu::88155e3f-6a7f-4f29-a68d-8dcece2dfd47" providerId="AD" clId="Web-{7E52129F-2F35-47F1-80B4-DEEB3F711EE9}" dt="2021-04-10T02:50:06.157" v="12"/>
        <pc:sldMkLst>
          <pc:docMk/>
          <pc:sldMk cId="2557258818" sldId="273"/>
        </pc:sldMkLst>
        <pc:spChg chg="mod">
          <ac:chgData name="SHOBHAN KUMAR SAHA" userId="S::19-40911-2@student.aiub.edu::88155e3f-6a7f-4f29-a68d-8dcece2dfd47" providerId="AD" clId="Web-{7E52129F-2F35-47F1-80B4-DEEB3F711EE9}" dt="2021-04-10T02:47:41.217" v="8"/>
          <ac:spMkLst>
            <pc:docMk/>
            <pc:sldMk cId="2557258818" sldId="273"/>
            <ac:spMk id="2" creationId="{00000000-0000-0000-0000-000000000000}"/>
          </ac:spMkLst>
        </pc:spChg>
        <pc:spChg chg="add del mod">
          <ac:chgData name="SHOBHAN KUMAR SAHA" userId="S::19-40911-2@student.aiub.edu::88155e3f-6a7f-4f29-a68d-8dcece2dfd47" providerId="AD" clId="Web-{7E52129F-2F35-47F1-80B4-DEEB3F711EE9}" dt="2021-04-10T02:45:48.698" v="2"/>
          <ac:spMkLst>
            <pc:docMk/>
            <pc:sldMk cId="2557258818" sldId="273"/>
            <ac:spMk id="4" creationId="{A83474E9-8E0E-4D89-B6A8-6931779EDE90}"/>
          </ac:spMkLst>
        </pc:spChg>
        <pc:spChg chg="add del">
          <ac:chgData name="SHOBHAN KUMAR SAHA" userId="S::19-40911-2@student.aiub.edu::88155e3f-6a7f-4f29-a68d-8dcece2dfd47" providerId="AD" clId="Web-{7E52129F-2F35-47F1-80B4-DEEB3F711EE9}" dt="2021-04-10T02:47:41.217" v="8"/>
          <ac:spMkLst>
            <pc:docMk/>
            <pc:sldMk cId="2557258818" sldId="273"/>
            <ac:spMk id="8" creationId="{A4AC5506-6312-4701-8D3C-40187889A947}"/>
          </ac:spMkLst>
        </pc:spChg>
        <pc:spChg chg="add del mod">
          <ac:chgData name="SHOBHAN KUMAR SAHA" userId="S::19-40911-2@student.aiub.edu::88155e3f-6a7f-4f29-a68d-8dcece2dfd47" providerId="AD" clId="Web-{7E52129F-2F35-47F1-80B4-DEEB3F711EE9}" dt="2021-04-10T02:47:34.935" v="7"/>
          <ac:spMkLst>
            <pc:docMk/>
            <pc:sldMk cId="2557258818" sldId="273"/>
            <ac:spMk id="10" creationId="{D42F4C59-EB07-473E-83F9-5EE4415B2C62}"/>
          </ac:spMkLst>
        </pc:spChg>
        <pc:spChg chg="add del">
          <ac:chgData name="SHOBHAN KUMAR SAHA" userId="S::19-40911-2@student.aiub.edu::88155e3f-6a7f-4f29-a68d-8dcece2dfd47" providerId="AD" clId="Web-{7E52129F-2F35-47F1-80B4-DEEB3F711EE9}" dt="2021-04-10T02:46:08.902" v="4"/>
          <ac:spMkLst>
            <pc:docMk/>
            <pc:sldMk cId="2557258818" sldId="273"/>
            <ac:spMk id="13" creationId="{7F57BEA8-497D-4AA8-8A18-BDCD696B25FE}"/>
          </ac:spMkLst>
        </pc:spChg>
        <pc:spChg chg="add mod">
          <ac:chgData name="SHOBHAN KUMAR SAHA" userId="S::19-40911-2@student.aiub.edu::88155e3f-6a7f-4f29-a68d-8dcece2dfd47" providerId="AD" clId="Web-{7E52129F-2F35-47F1-80B4-DEEB3F711EE9}" dt="2021-04-10T02:49:49.438" v="11"/>
          <ac:spMkLst>
            <pc:docMk/>
            <pc:sldMk cId="2557258818" sldId="273"/>
            <ac:spMk id="18" creationId="{52755130-EEF2-494B-8738-7DFC0B9F9F11}"/>
          </ac:spMkLst>
        </pc:spChg>
        <pc:spChg chg="add">
          <ac:chgData name="SHOBHAN KUMAR SAHA" userId="S::19-40911-2@student.aiub.edu::88155e3f-6a7f-4f29-a68d-8dcece2dfd47" providerId="AD" clId="Web-{7E52129F-2F35-47F1-80B4-DEEB3F711EE9}" dt="2021-04-10T02:47:41.217" v="8"/>
          <ac:spMkLst>
            <pc:docMk/>
            <pc:sldMk cId="2557258818" sldId="273"/>
            <ac:spMk id="19" creationId="{DC8C3900-B8A1-4965-88E6-CBCBFE067207}"/>
          </ac:spMkLst>
        </pc:spChg>
        <pc:graphicFrameChg chg="add del mod ord modGraphic">
          <ac:chgData name="SHOBHAN KUMAR SAHA" userId="S::19-40911-2@student.aiub.edu::88155e3f-6a7f-4f29-a68d-8dcece2dfd47" providerId="AD" clId="Web-{7E52129F-2F35-47F1-80B4-DEEB3F711EE9}" dt="2021-04-10T02:47:32.357" v="6"/>
          <ac:graphicFrameMkLst>
            <pc:docMk/>
            <pc:sldMk cId="2557258818" sldId="273"/>
            <ac:graphicFrameMk id="6" creationId="{ED5309E4-E220-41C7-BF12-351773D5388B}"/>
          </ac:graphicFrameMkLst>
        </pc:graphicFrameChg>
        <pc:graphicFrameChg chg="add del mod ord modGraphic">
          <ac:chgData name="SHOBHAN KUMAR SAHA" userId="S::19-40911-2@student.aiub.edu::88155e3f-6a7f-4f29-a68d-8dcece2dfd47" providerId="AD" clId="Web-{7E52129F-2F35-47F1-80B4-DEEB3F711EE9}" dt="2021-04-10T02:49:49.438" v="11"/>
          <ac:graphicFrameMkLst>
            <pc:docMk/>
            <pc:sldMk cId="2557258818" sldId="273"/>
            <ac:graphicFrameMk id="14" creationId="{118B9346-4600-4474-AFEF-DDA3112FBE4E}"/>
          </ac:graphicFrameMkLst>
        </pc:graphicFrameChg>
        <pc:picChg chg="del mod">
          <ac:chgData name="SHOBHAN KUMAR SAHA" userId="S::19-40911-2@student.aiub.edu::88155e3f-6a7f-4f29-a68d-8dcece2dfd47" providerId="AD" clId="Web-{7E52129F-2F35-47F1-80B4-DEEB3F711EE9}" dt="2021-04-10T02:45:46.933" v="1"/>
          <ac:picMkLst>
            <pc:docMk/>
            <pc:sldMk cId="2557258818" sldId="273"/>
            <ac:picMk id="7" creationId="{00000000-0000-0000-0000-000000000000}"/>
          </ac:picMkLst>
        </pc:picChg>
        <pc:cxnChg chg="add del">
          <ac:chgData name="SHOBHAN KUMAR SAHA" userId="S::19-40911-2@student.aiub.edu::88155e3f-6a7f-4f29-a68d-8dcece2dfd47" providerId="AD" clId="Web-{7E52129F-2F35-47F1-80B4-DEEB3F711EE9}" dt="2021-04-10T02:46:08.902" v="4"/>
          <ac:cxnSpMkLst>
            <pc:docMk/>
            <pc:sldMk cId="2557258818" sldId="273"/>
            <ac:cxnSpMk id="11" creationId="{D2E961F1-4A28-4A5F-BBD4-6E400E5E6C75}"/>
          </ac:cxnSpMkLst>
        </pc:cxnChg>
        <pc:cxnChg chg="add del">
          <ac:chgData name="SHOBHAN KUMAR SAHA" userId="S::19-40911-2@student.aiub.edu::88155e3f-6a7f-4f29-a68d-8dcece2dfd47" providerId="AD" clId="Web-{7E52129F-2F35-47F1-80B4-DEEB3F711EE9}" dt="2021-04-10T02:46:08.902" v="4"/>
          <ac:cxnSpMkLst>
            <pc:docMk/>
            <pc:sldMk cId="2557258818" sldId="273"/>
            <ac:cxnSpMk id="15" creationId="{A82415D3-DDE5-4D63-8CB3-23A5EC581B27}"/>
          </ac:cxnSpMkLst>
        </pc:cxnChg>
        <pc:cxnChg chg="add del">
          <ac:chgData name="SHOBHAN KUMAR SAHA" userId="S::19-40911-2@student.aiub.edu::88155e3f-6a7f-4f29-a68d-8dcece2dfd47" providerId="AD" clId="Web-{7E52129F-2F35-47F1-80B4-DEEB3F711EE9}" dt="2021-04-10T02:46:08.902" v="4"/>
          <ac:cxnSpMkLst>
            <pc:docMk/>
            <pc:sldMk cId="2557258818" sldId="273"/>
            <ac:cxnSpMk id="17" creationId="{AD7193FB-6AE6-4B3B-8F89-56B55DD63B4D}"/>
          </ac:cxnSpMkLst>
        </pc:cxnChg>
      </pc:sldChg>
      <pc:sldChg chg="addSp delSp modSp">
        <pc:chgData name="SHOBHAN KUMAR SAHA" userId="S::19-40911-2@student.aiub.edu::88155e3f-6a7f-4f29-a68d-8dcece2dfd47" providerId="AD" clId="Web-{7E52129F-2F35-47F1-80B4-DEEB3F711EE9}" dt="2021-04-10T02:50:16.064" v="15"/>
        <pc:sldMkLst>
          <pc:docMk/>
          <pc:sldMk cId="1779469482" sldId="274"/>
        </pc:sldMkLst>
        <pc:spChg chg="add del mod">
          <ac:chgData name="SHOBHAN KUMAR SAHA" userId="S::19-40911-2@student.aiub.edu::88155e3f-6a7f-4f29-a68d-8dcece2dfd47" providerId="AD" clId="Web-{7E52129F-2F35-47F1-80B4-DEEB3F711EE9}" dt="2021-04-10T02:50:14.736" v="14"/>
          <ac:spMkLst>
            <pc:docMk/>
            <pc:sldMk cId="1779469482" sldId="274"/>
            <ac:spMk id="5" creationId="{4A9DC2E5-0801-4660-B909-6360196AC88B}"/>
          </ac:spMkLst>
        </pc:spChg>
        <pc:graphicFrameChg chg="add mod">
          <ac:chgData name="SHOBHAN KUMAR SAHA" userId="S::19-40911-2@student.aiub.edu::88155e3f-6a7f-4f29-a68d-8dcece2dfd47" providerId="AD" clId="Web-{7E52129F-2F35-47F1-80B4-DEEB3F711EE9}" dt="2021-04-10T02:50:16.064" v="15"/>
          <ac:graphicFrameMkLst>
            <pc:docMk/>
            <pc:sldMk cId="1779469482" sldId="274"/>
            <ac:graphicFrameMk id="7" creationId="{28278E1B-253B-43E5-B920-C00BE676D843}"/>
          </ac:graphicFrameMkLst>
        </pc:graphicFrameChg>
        <pc:picChg chg="del">
          <ac:chgData name="SHOBHAN KUMAR SAHA" userId="S::19-40911-2@student.aiub.edu::88155e3f-6a7f-4f29-a68d-8dcece2dfd47" providerId="AD" clId="Web-{7E52129F-2F35-47F1-80B4-DEEB3F711EE9}" dt="2021-04-10T02:50:09.986" v="13"/>
          <ac:picMkLst>
            <pc:docMk/>
            <pc:sldMk cId="1779469482" sldId="274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ABDE7-26A4-4392-B600-6510E4CCB642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05B5C-63D4-4A71-A6B2-65D44F95DB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95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5B5C-63D4-4A71-A6B2-65D44F95DB24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54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5B5C-63D4-4A71-A6B2-65D44F95DB24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25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079-7D91-413B-8C19-3C33259B80C1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009B-2B4F-4816-BF9F-263B68DD0B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079-7D91-413B-8C19-3C33259B80C1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009B-2B4F-4816-BF9F-263B68DD0B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60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079-7D91-413B-8C19-3C33259B80C1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009B-2B4F-4816-BF9F-263B68DD0B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47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079-7D91-413B-8C19-3C33259B80C1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009B-2B4F-4816-BF9F-263B68DD0B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240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079-7D91-413B-8C19-3C33259B80C1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009B-2B4F-4816-BF9F-263B68DD0B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853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079-7D91-413B-8C19-3C33259B80C1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009B-2B4F-4816-BF9F-263B68DD0B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623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079-7D91-413B-8C19-3C33259B80C1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009B-2B4F-4816-BF9F-263B68DD0B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422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079-7D91-413B-8C19-3C33259B80C1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009B-2B4F-4816-BF9F-263B68DD0B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70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079-7D91-413B-8C19-3C33259B80C1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009B-2B4F-4816-BF9F-263B68DD0B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052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079-7D91-413B-8C19-3C33259B80C1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009B-2B4F-4816-BF9F-263B68DD0B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342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1079-7D91-413B-8C19-3C33259B80C1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009B-2B4F-4816-BF9F-263B68DD0B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32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1079-7D91-413B-8C19-3C33259B80C1}" type="datetimeFigureOut">
              <a:rPr lang="en-SG" smtClean="0"/>
              <a:t>12/4/2021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4009B-2B4F-4816-BF9F-263B68DD0B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943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Everyone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Hope all of you enjoy our project</a:t>
            </a:r>
          </a:p>
        </p:txBody>
      </p:sp>
    </p:spTree>
    <p:extLst>
      <p:ext uri="{BB962C8B-B14F-4D97-AF65-F5344CB8AC3E}">
        <p14:creationId xmlns:p14="http://schemas.microsoft.com/office/powerpoint/2010/main" val="29508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49"/>
            <a:ext cx="10515600" cy="703820"/>
          </a:xfrm>
        </p:spPr>
        <p:txBody>
          <a:bodyPr>
            <a:normAutofit/>
          </a:bodyPr>
          <a:lstStyle/>
          <a:p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9"/>
          <a:stretch/>
        </p:blipFill>
        <p:spPr>
          <a:xfrm>
            <a:off x="437882" y="811369"/>
            <a:ext cx="11423560" cy="5460642"/>
          </a:xfrm>
        </p:spPr>
      </p:pic>
    </p:spTree>
    <p:extLst>
      <p:ext uri="{BB962C8B-B14F-4D97-AF65-F5344CB8AC3E}">
        <p14:creationId xmlns:p14="http://schemas.microsoft.com/office/powerpoint/2010/main" val="1372199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08770"/>
            <a:ext cx="10515600" cy="405380"/>
          </a:xfrm>
        </p:spPr>
        <p:txBody>
          <a:bodyPr>
            <a:normAutofit fontScale="90000"/>
          </a:bodyPr>
          <a:lstStyle/>
          <a:p>
            <a:r>
              <a:rPr lang="en-SG" dirty="0"/>
              <a:t>PROJECT SCHEDULING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84" y="3414710"/>
            <a:ext cx="47632" cy="28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03ACB-90EF-4F82-AA36-A08E0E5797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9705" y="941034"/>
            <a:ext cx="11372295" cy="57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2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56"/>
          </a:xfrm>
        </p:spPr>
        <p:txBody>
          <a:bodyPr>
            <a:normAutofit fontScale="90000"/>
          </a:bodyPr>
          <a:lstStyle/>
          <a:p>
            <a:r>
              <a:rPr lang="en-SG" sz="800" dirty="0"/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16F2C0-ABCA-489D-B3E8-1065DA027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32446"/>
              </p:ext>
            </p:extLst>
          </p:nvPr>
        </p:nvGraphicFramePr>
        <p:xfrm>
          <a:off x="772358" y="230819"/>
          <a:ext cx="5211192" cy="6071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11192">
                  <a:extLst>
                    <a:ext uri="{9D8B030D-6E8A-4147-A177-3AD203B41FA5}">
                      <a16:colId xmlns:a16="http://schemas.microsoft.com/office/drawing/2014/main" val="1339503759"/>
                    </a:ext>
                  </a:extLst>
                </a:gridCol>
              </a:tblGrid>
              <a:tr h="180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A: Requirement Analysis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0" marR="557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49339"/>
                  </a:ext>
                </a:extLst>
              </a:tr>
              <a:tr h="66821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>
                          <a:effectLst/>
                        </a:rPr>
                        <a:t>A1: Requirement Meetings with Client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>
                          <a:effectLst/>
                        </a:rPr>
                        <a:t>A2: Identify needs and benefits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>
                          <a:effectLst/>
                        </a:rPr>
                        <a:t>A3: Communication with stakeholders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>
                          <a:effectLst/>
                        </a:rPr>
                        <a:t>A4: Establish Product Statements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0" marR="557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43602"/>
                  </a:ext>
                </a:extLst>
              </a:tr>
              <a:tr h="1914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B: Designing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0" marR="557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551584"/>
                  </a:ext>
                </a:extLst>
              </a:tr>
              <a:tr h="66821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>
                          <a:effectLst/>
                        </a:rPr>
                        <a:t>B1: Use Case Diagram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>
                          <a:effectLst/>
                        </a:rPr>
                        <a:t>B2: Activity Diagram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>
                          <a:effectLst/>
                        </a:rPr>
                        <a:t>B3: Mock Design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>
                          <a:effectLst/>
                        </a:rPr>
                        <a:t>B4: Class Diagram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0" marR="557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637981"/>
                  </a:ext>
                </a:extLst>
              </a:tr>
              <a:tr h="180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C: Coding Part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0" marR="557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937079"/>
                  </a:ext>
                </a:extLst>
              </a:tr>
              <a:tr h="66821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>
                          <a:effectLst/>
                        </a:rPr>
                        <a:t>C1: Development and Integrate System Module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>
                          <a:effectLst/>
                        </a:rPr>
                        <a:t>C2: Boundary Class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>
                          <a:effectLst/>
                        </a:rPr>
                        <a:t>C3: Entity Class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>
                          <a:effectLst/>
                        </a:rPr>
                        <a:t>C4: Control Class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0" marR="557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537808"/>
                  </a:ext>
                </a:extLst>
              </a:tr>
              <a:tr h="180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D: Implementation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0" marR="557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73370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>
                          <a:effectLst/>
                        </a:rPr>
                        <a:t>D1: On-Site installation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>
                          <a:effectLst/>
                        </a:rPr>
                        <a:t>D2: Support Plan for the System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0" marR="557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78518"/>
                  </a:ext>
                </a:extLst>
              </a:tr>
              <a:tr h="180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E: Testing Part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0" marR="557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12624"/>
                  </a:ext>
                </a:extLst>
              </a:tr>
              <a:tr h="66821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>
                          <a:effectLst/>
                        </a:rPr>
                        <a:t>E1: Perform Initial Testing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>
                          <a:effectLst/>
                        </a:rPr>
                        <a:t>E2: Integration Testing 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>
                          <a:effectLst/>
                        </a:rPr>
                        <a:t>E3: System Testing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>
                          <a:effectLst/>
                        </a:rPr>
                        <a:t>E4: Correct Issues found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0" marR="557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81577"/>
                  </a:ext>
                </a:extLst>
              </a:tr>
              <a:tr h="2030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F: Documentation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0" marR="557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660640"/>
                  </a:ext>
                </a:extLst>
              </a:tr>
              <a:tr h="734078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F1: Document Current System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F2: User manual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F3: Review Scope with the customer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F4: Revise Document as Required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0" marR="557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62671"/>
                  </a:ext>
                </a:extLst>
              </a:tr>
              <a:tr h="1914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G: Maintenance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0" marR="557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632015"/>
                  </a:ext>
                </a:extLst>
              </a:tr>
              <a:tr h="734078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G1: Fixing the bug and performance issues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G2: Taking Feedbacks and working on them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G3: Understand Complexity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G4: Add new Features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0" marR="557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63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46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-397180"/>
            <a:ext cx="8803689" cy="1162850"/>
          </a:xfrm>
        </p:spPr>
        <p:txBody>
          <a:bodyPr>
            <a:normAutofit/>
          </a:bodyPr>
          <a:lstStyle/>
          <a:p>
            <a:r>
              <a:rPr lang="en-SG" sz="5400" b="1" u="sng" dirty="0"/>
              <a:t>Constructive </a:t>
            </a:r>
            <a:r>
              <a:rPr lang="en-SG" sz="5400" b="1" u="sng"/>
              <a:t>cost model   </a:t>
            </a:r>
            <a:endParaRPr lang="en-SG" sz="5400" b="1" u="sn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5534" y="656823"/>
            <a:ext cx="12096466" cy="6016932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en-SG" dirty="0"/>
              <a:t>project type : Organic </a:t>
            </a:r>
          </a:p>
          <a:p>
            <a:r>
              <a:rPr lang="en-SG" dirty="0"/>
              <a:t>Coefficient&lt;Effort Factor&gt; : 2.4 ; </a:t>
            </a:r>
          </a:p>
          <a:p>
            <a:r>
              <a:rPr lang="en-SG" dirty="0"/>
              <a:t>P=1.05; </a:t>
            </a:r>
          </a:p>
          <a:p>
            <a:r>
              <a:rPr lang="en-SG" dirty="0"/>
              <a:t> T=0.38 </a:t>
            </a:r>
          </a:p>
          <a:p>
            <a:r>
              <a:rPr lang="en-SG" dirty="0"/>
              <a:t>SLOC : 13,000 Lines Person Months,</a:t>
            </a:r>
          </a:p>
          <a:p>
            <a:r>
              <a:rPr lang="en-SG" dirty="0"/>
              <a:t>PM     ={2.4*(13,000 /1000)</a:t>
            </a:r>
            <a:r>
              <a:rPr lang="en-SG" baseline="30000" dirty="0"/>
              <a:t>1.05</a:t>
            </a:r>
            <a:r>
              <a:rPr lang="en-SG" dirty="0"/>
              <a:t>} = 35.47 </a:t>
            </a:r>
          </a:p>
          <a:p>
            <a:r>
              <a:rPr lang="en-SG" dirty="0" err="1"/>
              <a:t>Dev.Time</a:t>
            </a:r>
            <a:r>
              <a:rPr lang="en-SG" dirty="0"/>
              <a:t>, DM  =(2.5 x35.47.38) = 9.702 = 9months =  1672working Hours  </a:t>
            </a:r>
          </a:p>
          <a:p>
            <a:r>
              <a:rPr lang="en-SG" dirty="0"/>
              <a:t>Required People, ST =PM/DM = 3.65 =4people</a:t>
            </a:r>
          </a:p>
          <a:p>
            <a:r>
              <a:rPr lang="en-SG" dirty="0"/>
              <a:t>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2096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09EE62-06FC-44B4-83C0-A9C3D60A8D34}"/>
              </a:ext>
            </a:extLst>
          </p:cNvPr>
          <p:cNvSpPr/>
          <p:nvPr/>
        </p:nvSpPr>
        <p:spPr>
          <a:xfrm>
            <a:off x="0" y="-62144"/>
            <a:ext cx="12091386" cy="705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3200" b="1" u="sng"/>
              <a:t>Budgeting: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 Salary in 10 months</a:t>
            </a:r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Pre Developer salary Per Working Hours = 700 Taka    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Developer salary = 700 x 1672 = </a:t>
            </a:r>
            <a:r>
              <a:rPr lang="en-US" sz="1400" b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1170400Taka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Analysis</a:t>
            </a:r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Needed: 1month (22working Days = 176 Working Hours )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 Analysis  Person’s Hourly wage = 350 Taka                                                                     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Req Analysis Expense =350 x 176 = </a:t>
            </a:r>
            <a:r>
              <a:rPr lang="en-US" sz="1400" b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61,600 Taka</a:t>
            </a:r>
            <a:r>
              <a:rPr lang="en-US" sz="140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 Cost Estimation</a:t>
            </a:r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b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9,000 Taka                                                                              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&amp; Hardware Expenses Estimation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120,000 Taka                                                                  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 Expenses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Room per Month = 10,000 Taka 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in 10 Months = </a:t>
            </a:r>
            <a:r>
              <a:rPr lang="en-US" sz="1200" b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100,000 Taka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Utilities in 10 Months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b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35,000 Taka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Maintaince (Till 7 Months after Delivery):</a:t>
            </a:r>
            <a:r>
              <a:rPr lang="en-US" sz="1000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Expense Per Hour = 1000 Taka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Estimated time Needed for Maintenance = 70Hours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Estimated Maintenance Expense = 70 * 1000 = </a:t>
            </a:r>
            <a:r>
              <a:rPr lang="en-US" sz="1200" b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70,000 Taka</a:t>
            </a:r>
            <a:endParaRPr lang="en-US" sz="1000" b="1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Human Resources: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50,000 Taka</a:t>
            </a:r>
            <a:r>
              <a:rPr lang="en-US" sz="120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 fee</a:t>
            </a:r>
            <a:r>
              <a:rPr lang="en-US" sz="1200" u="sng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15000 Taka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Estimated Expense</a:t>
            </a: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1170400+61,600+9,000 +120,000+100,000+35,000+70,000 +50,000+15000= </a:t>
            </a:r>
            <a:r>
              <a:rPr lang="en-US" sz="160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16,31000</a:t>
            </a:r>
            <a:endParaRPr lang="en-US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Profit: 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35% of Total Estimated Expenses = </a:t>
            </a:r>
            <a:r>
              <a:rPr lang="en-US" sz="140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1631000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35% = </a:t>
            </a:r>
            <a:r>
              <a:rPr lang="en-US" sz="1200" b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570850Taka</a:t>
            </a:r>
            <a:r>
              <a:rPr lang="en-US" sz="120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u="sng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Budgeting</a:t>
            </a:r>
            <a:r>
              <a:rPr lang="en-US" b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1631000+570850=</a:t>
            </a:r>
            <a:r>
              <a:rPr lang="en-US" sz="2400" b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22,01850Taka</a:t>
            </a:r>
            <a:endParaRPr lang="en-US" sz="1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21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9FD9-4D80-4ED9-B974-B34CB16A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Conclution: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74F8-1A91-48BB-99FB-31AA882F6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/>
              <a:t>To assist children parents with specialized healthcare needs. </a:t>
            </a:r>
          </a:p>
          <a:p>
            <a:r>
              <a:rPr lang="en-US"/>
              <a:t>Software mangememt.</a:t>
            </a:r>
          </a:p>
          <a:p>
            <a:r>
              <a:rPr lang="en-US"/>
              <a:t>Focus basic needs.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88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6734"/>
          </a:xfrm>
        </p:spPr>
        <p:txBody>
          <a:bodyPr/>
          <a:lstStyle/>
          <a:p>
            <a:r>
              <a:rPr lang="en-SG" dirty="0"/>
              <a:t>                </a:t>
            </a:r>
            <a:r>
              <a:rPr lang="en-SG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Everyone</a:t>
            </a:r>
            <a:br>
              <a:rPr lang="en-SG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2000" dirty="0"/>
              <a:t>Presented by  (Group 8) :</a:t>
            </a:r>
            <a:br>
              <a:rPr lang="en-SG" sz="2000" dirty="0"/>
            </a:br>
            <a:r>
              <a:rPr lang="en-SG" sz="2000" dirty="0"/>
              <a:t>   1. Esha, </a:t>
            </a:r>
            <a:r>
              <a:rPr lang="en-SG" sz="2000" dirty="0" err="1"/>
              <a:t>Nura</a:t>
            </a:r>
            <a:r>
              <a:rPr lang="en-SG" sz="2000" dirty="0"/>
              <a:t> </a:t>
            </a:r>
            <a:r>
              <a:rPr lang="en-SG" sz="2000" dirty="0" err="1"/>
              <a:t>Solahin</a:t>
            </a:r>
            <a:r>
              <a:rPr lang="en-SG" sz="2000" dirty="0"/>
              <a:t>(19-39767-1)</a:t>
            </a:r>
            <a:br>
              <a:rPr lang="en-SG" sz="2000" dirty="0"/>
            </a:br>
            <a:r>
              <a:rPr lang="en-SG" sz="2000" dirty="0"/>
              <a:t>   2. </a:t>
            </a:r>
            <a:r>
              <a:rPr lang="en-SG" sz="2000" dirty="0" err="1"/>
              <a:t>Saha</a:t>
            </a:r>
            <a:r>
              <a:rPr lang="en-SG" sz="2000" dirty="0"/>
              <a:t>, </a:t>
            </a:r>
            <a:r>
              <a:rPr lang="en-SG" sz="2000" dirty="0" err="1"/>
              <a:t>Shobhan</a:t>
            </a:r>
            <a:r>
              <a:rPr lang="en-SG" sz="2000" dirty="0"/>
              <a:t> </a:t>
            </a:r>
            <a:r>
              <a:rPr lang="en-SG" sz="2000" dirty="0" err="1"/>
              <a:t>Kuman</a:t>
            </a:r>
            <a:r>
              <a:rPr lang="en-SG" sz="2000" dirty="0"/>
              <a:t>(19-40911-2)</a:t>
            </a:r>
            <a:br>
              <a:rPr lang="en-SG" sz="2000" dirty="0"/>
            </a:br>
            <a:r>
              <a:rPr lang="en-SG" sz="2000" dirty="0"/>
              <a:t>   3. Paul, </a:t>
            </a:r>
            <a:r>
              <a:rPr lang="en-SG" sz="2000" dirty="0" err="1"/>
              <a:t>Durlov</a:t>
            </a:r>
            <a:r>
              <a:rPr lang="en-SG" sz="2000" dirty="0"/>
              <a:t>(19-39950-1)</a:t>
            </a:r>
            <a:br>
              <a:rPr lang="en-SG" sz="2000" dirty="0"/>
            </a:br>
            <a:r>
              <a:rPr lang="en-SG" sz="2000" dirty="0"/>
              <a:t>   4. Hossain, </a:t>
            </a:r>
            <a:r>
              <a:rPr lang="en-SG" sz="2000" dirty="0" err="1"/>
              <a:t>Abir</a:t>
            </a:r>
            <a:r>
              <a:rPr lang="en-SG" sz="2000" dirty="0"/>
              <a:t>(19-40907-2)</a:t>
            </a:r>
            <a:br>
              <a:rPr lang="en-SG" sz="2000" dirty="0"/>
            </a:br>
            <a:br>
              <a:rPr lang="en-SG" sz="2000" dirty="0"/>
            </a:br>
            <a:r>
              <a:rPr lang="en-SG" sz="2000" dirty="0"/>
              <a:t>Presented to:</a:t>
            </a:r>
            <a:br>
              <a:rPr lang="en-SG" sz="2000" dirty="0"/>
            </a:br>
            <a:r>
              <a:rPr lang="en-SG" sz="2000" dirty="0"/>
              <a:t>   Dr </a:t>
            </a:r>
            <a:r>
              <a:rPr lang="en-SG" sz="2000" dirty="0" err="1"/>
              <a:t>Razib</a:t>
            </a:r>
            <a:r>
              <a:rPr lang="en-SG" sz="2000" dirty="0"/>
              <a:t> Hayat Khan Sir</a:t>
            </a:r>
            <a:br>
              <a:rPr lang="en-SG" sz="2000" dirty="0"/>
            </a:br>
            <a:r>
              <a:rPr lang="en-SG" sz="2000" dirty="0"/>
              <a:t>   Assistant Professor , CS</a:t>
            </a:r>
            <a:br>
              <a:rPr lang="en-SG" sz="2000" dirty="0"/>
            </a:br>
            <a:r>
              <a:rPr lang="en-SG" sz="2000" dirty="0"/>
              <a:t>   American International University - Bangladesh</a:t>
            </a:r>
          </a:p>
        </p:txBody>
      </p:sp>
    </p:spTree>
    <p:extLst>
      <p:ext uri="{BB962C8B-B14F-4D97-AF65-F5344CB8AC3E}">
        <p14:creationId xmlns:p14="http://schemas.microsoft.com/office/powerpoint/2010/main" val="24312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87" y="1368449"/>
            <a:ext cx="6090545" cy="43529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23648" y="1305341"/>
            <a:ext cx="39972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SG" sz="5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FORUM   FOR </a:t>
            </a:r>
            <a:br>
              <a:rPr kumimoji="0" lang="en-SG" sz="5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SG" sz="5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OUR</a:t>
            </a:r>
            <a:br>
              <a:rPr kumimoji="0" lang="en-SG" sz="5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SG" sz="5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SPECIAL  CHILD</a:t>
            </a:r>
            <a:endParaRPr kumimoji="0" lang="en-SG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365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we select this idea?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1% in 1.5 lakh peoples are autistic and Male female ratio is 4:1</a:t>
            </a:r>
          </a:p>
          <a:p>
            <a:pPr marL="0" indent="0"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Finding Doctor, School,</a:t>
            </a:r>
          </a:p>
          <a:p>
            <a:pPr marL="0" indent="0">
              <a:buNone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Donation Problem’</a:t>
            </a:r>
          </a:p>
          <a:p>
            <a:pPr marL="0" indent="0"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17" y="2240924"/>
            <a:ext cx="7143483" cy="45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7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/>
              <a:t>UseCase Diagram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905" y="1825624"/>
            <a:ext cx="5830547" cy="5023709"/>
          </a:xfrm>
        </p:spPr>
      </p:pic>
    </p:spTree>
    <p:extLst>
      <p:ext uri="{BB962C8B-B14F-4D97-AF65-F5344CB8AC3E}">
        <p14:creationId xmlns:p14="http://schemas.microsoft.com/office/powerpoint/2010/main" val="187830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Activity </a:t>
            </a:r>
            <a:r>
              <a:rPr lang="en-SG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7" y="1786987"/>
            <a:ext cx="9066727" cy="4897147"/>
          </a:xfrm>
        </p:spPr>
      </p:pic>
    </p:spTree>
    <p:extLst>
      <p:ext uri="{BB962C8B-B14F-4D97-AF65-F5344CB8AC3E}">
        <p14:creationId xmlns:p14="http://schemas.microsoft.com/office/powerpoint/2010/main" val="289349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/>
          </a:bodyPr>
          <a:lstStyle/>
          <a:p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7" y="1139780"/>
            <a:ext cx="10726004" cy="5718220"/>
          </a:xfrm>
        </p:spPr>
      </p:pic>
    </p:spTree>
    <p:extLst>
      <p:ext uri="{BB962C8B-B14F-4D97-AF65-F5344CB8AC3E}">
        <p14:creationId xmlns:p14="http://schemas.microsoft.com/office/powerpoint/2010/main" val="386608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27" y="365125"/>
            <a:ext cx="10516673" cy="407607"/>
          </a:xfrm>
        </p:spPr>
        <p:txBody>
          <a:bodyPr>
            <a:normAutofit fontScale="90000"/>
          </a:bodyPr>
          <a:lstStyle/>
          <a:p>
            <a:r>
              <a:rPr lang="en-SG" sz="3200" b="1" dirty="0"/>
              <a:t>JIRA SOFTWARE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8" y="772732"/>
            <a:ext cx="11696132" cy="6085267"/>
          </a:xfrm>
        </p:spPr>
      </p:pic>
    </p:spTree>
    <p:extLst>
      <p:ext uri="{BB962C8B-B14F-4D97-AF65-F5344CB8AC3E}">
        <p14:creationId xmlns:p14="http://schemas.microsoft.com/office/powerpoint/2010/main" val="336457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/>
          </a:bodyPr>
          <a:lstStyle/>
          <a:p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3" y="991674"/>
            <a:ext cx="11737075" cy="5866326"/>
          </a:xfrm>
        </p:spPr>
      </p:pic>
    </p:spTree>
    <p:extLst>
      <p:ext uri="{BB962C8B-B14F-4D97-AF65-F5344CB8AC3E}">
        <p14:creationId xmlns:p14="http://schemas.microsoft.com/office/powerpoint/2010/main" val="156001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SG" dirty="0"/>
              <a:t>CLASS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6" y="1298461"/>
            <a:ext cx="11300346" cy="5559539"/>
          </a:xfrm>
        </p:spPr>
      </p:pic>
    </p:spTree>
    <p:extLst>
      <p:ext uri="{BB962C8B-B14F-4D97-AF65-F5344CB8AC3E}">
        <p14:creationId xmlns:p14="http://schemas.microsoft.com/office/powerpoint/2010/main" val="44036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386</Words>
  <Application>Microsoft Office PowerPoint</Application>
  <PresentationFormat>Widescreen</PresentationFormat>
  <Paragraphs>87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Welcome Everyone</vt:lpstr>
      <vt:lpstr>PowerPoint Presentation</vt:lpstr>
      <vt:lpstr>Why we select this idea?</vt:lpstr>
      <vt:lpstr>UseCase Diagram</vt:lpstr>
      <vt:lpstr>Activity Diagram</vt:lpstr>
      <vt:lpstr>USER INTERFACE DESIGN</vt:lpstr>
      <vt:lpstr>JIRA SOFTWARE</vt:lpstr>
      <vt:lpstr>GITHUB</vt:lpstr>
      <vt:lpstr>CLASS Diagram</vt:lpstr>
      <vt:lpstr>CODING</vt:lpstr>
      <vt:lpstr>PROJECT SCHEDULING</vt:lpstr>
      <vt:lpstr>.</vt:lpstr>
      <vt:lpstr>Constructive cost model   </vt:lpstr>
      <vt:lpstr>PowerPoint Presentation</vt:lpstr>
      <vt:lpstr>Conclution:</vt:lpstr>
      <vt:lpstr>                Thank You Everyone  Presented by  (Group 8) :    1. Esha, Nura Solahin(19-39767-1)    2. Saha, Shobhan Kuman(19-40911-2)    3. Paul, Durlov(19-39950-1)    4. Hossain, Abir(19-40907-2)  Presented to:    Dr Razib Hayat Khan Sir    Assistant Professor , CS    American International University - Bangladesh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Everyone</dc:title>
  <dc:creator>Esha</dc:creator>
  <cp:lastModifiedBy>kuyo</cp:lastModifiedBy>
  <cp:revision>31</cp:revision>
  <dcterms:created xsi:type="dcterms:W3CDTF">2021-04-06T17:05:07Z</dcterms:created>
  <dcterms:modified xsi:type="dcterms:W3CDTF">2021-04-12T06:39:44Z</dcterms:modified>
</cp:coreProperties>
</file>