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84" r:id="rId11"/>
    <p:sldId id="267" r:id="rId12"/>
    <p:sldId id="2146847062" r:id="rId13"/>
    <p:sldId id="214684707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watsonx/agent-la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Fitness Buddy- Your AI-powered health and fitness companion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Esha Singh- Vivekananda Institute of Professional Studies- Vivekananda School of Information Technology (VSIT)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03A7-A19A-5D07-7BE6-171ABE4624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55C193B-3B63-DF7C-69A2-69FDDE064FE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ACA0B58A-9431-40C0-D1BD-958132A3CD88}"/>
              </a:ext>
            </a:extLst>
          </p:cNvPr>
          <p:cNvSpPr>
            <a:spLocks noGrp="1"/>
          </p:cNvSpPr>
          <p:nvPr>
            <p:ph idx="1"/>
          </p:nvPr>
        </p:nvSpPr>
        <p:spPr/>
        <p:txBody>
          <a:bodyPr>
            <a:normAutofit/>
          </a:bodyPr>
          <a:lstStyle/>
          <a:p>
            <a:pPr marL="342900" indent="-342900">
              <a:buFont typeface="+mj-lt"/>
              <a:buAutoNum type="arabicPeriod"/>
            </a:pPr>
            <a:r>
              <a:rPr lang="en-US" dirty="0"/>
              <a:t>Suggest recipes for a balanced diet and protein-rich diet</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4" name="Picture 3">
            <a:extLst>
              <a:ext uri="{FF2B5EF4-FFF2-40B4-BE49-F238E27FC236}">
                <a16:creationId xmlns:a16="http://schemas.microsoft.com/office/drawing/2014/main" id="{118DF34A-18BD-3DFD-012B-D5958C337340}"/>
              </a:ext>
            </a:extLst>
          </p:cNvPr>
          <p:cNvPicPr>
            <a:picLocks noChangeAspect="1"/>
          </p:cNvPicPr>
          <p:nvPr/>
        </p:nvPicPr>
        <p:blipFill>
          <a:blip r:embed="rId2"/>
          <a:stretch>
            <a:fillRect/>
          </a:stretch>
        </p:blipFill>
        <p:spPr>
          <a:xfrm>
            <a:off x="3024613" y="2019988"/>
            <a:ext cx="5638620" cy="4024936"/>
          </a:xfrm>
          <a:prstGeom prst="rect">
            <a:avLst/>
          </a:prstGeom>
        </p:spPr>
      </p:pic>
    </p:spTree>
    <p:extLst>
      <p:ext uri="{BB962C8B-B14F-4D97-AF65-F5344CB8AC3E}">
        <p14:creationId xmlns:p14="http://schemas.microsoft.com/office/powerpoint/2010/main" val="382745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b="1" dirty="0"/>
              <a:t>Title: Impact &amp; Lessons Learned</a:t>
            </a:r>
            <a:br>
              <a:rPr lang="en-US" dirty="0"/>
            </a:br>
            <a:r>
              <a:rPr lang="en-US" b="1" dirty="0"/>
              <a:t>Content:</a:t>
            </a:r>
            <a:br>
              <a:rPr lang="en-US" dirty="0"/>
            </a:br>
            <a:r>
              <a:rPr lang="en-US" b="1" dirty="0"/>
              <a:t>Benefits</a:t>
            </a:r>
            <a:endParaRPr lang="en-US" dirty="0"/>
          </a:p>
          <a:p>
            <a:r>
              <a:rPr lang="en-US" b="1" dirty="0"/>
              <a:t>Personalization</a:t>
            </a:r>
            <a:r>
              <a:rPr lang="en-US" dirty="0"/>
              <a:t>: Adapts to individual constraints (time/equipment).</a:t>
            </a:r>
          </a:p>
          <a:p>
            <a:r>
              <a:rPr lang="en-US" b="1" dirty="0"/>
              <a:t>Cost-Effective</a:t>
            </a:r>
            <a:r>
              <a:rPr lang="en-US" dirty="0"/>
              <a:t>: Free-tier IBM Cloud services minimize expenses.</a:t>
            </a:r>
          </a:p>
          <a:p>
            <a:r>
              <a:rPr lang="en-US" b="1" dirty="0"/>
              <a:t>Challenges</a:t>
            </a:r>
            <a:endParaRPr lang="en-US" dirty="0"/>
          </a:p>
          <a:p>
            <a:r>
              <a:rPr lang="en-US" dirty="0"/>
              <a:t>Fine-tuning prompt instructions for safety/disclaimers.</a:t>
            </a:r>
          </a:p>
          <a:p>
            <a:r>
              <a:rPr lang="en-US" dirty="0"/>
              <a:t>Limited real-time data integration (future scope).</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b="1" dirty="0"/>
              <a:t>Title: Enhancements &amp; Scalability</a:t>
            </a:r>
            <a:br>
              <a:rPr lang="en-IN" dirty="0"/>
            </a:br>
            <a:r>
              <a:rPr lang="en-IN" b="1" dirty="0"/>
              <a:t>Content:</a:t>
            </a:r>
            <a:br>
              <a:rPr lang="en-IN" dirty="0"/>
            </a:br>
            <a:r>
              <a:rPr lang="en-IN" b="1" dirty="0"/>
              <a:t>Improvements</a:t>
            </a:r>
            <a:endParaRPr lang="en-IN" dirty="0"/>
          </a:p>
          <a:p>
            <a:r>
              <a:rPr lang="en-IN" b="1" dirty="0"/>
              <a:t>Wearable Integration</a:t>
            </a:r>
            <a:r>
              <a:rPr lang="en-IN" dirty="0"/>
              <a:t>: Sync with Fitbit/Apple Health for progress tracking.</a:t>
            </a:r>
          </a:p>
          <a:p>
            <a:r>
              <a:rPr lang="en-IN" b="1" dirty="0"/>
              <a:t>Multilingual Support</a:t>
            </a:r>
            <a:r>
              <a:rPr lang="en-IN" dirty="0"/>
              <a:t>: Expand accessibility.</a:t>
            </a:r>
          </a:p>
          <a:p>
            <a:r>
              <a:rPr lang="en-IN" b="1" dirty="0"/>
              <a:t>Expansion</a:t>
            </a:r>
            <a:endParaRPr lang="en-IN" dirty="0"/>
          </a:p>
          <a:p>
            <a:r>
              <a:rPr lang="en-IN" dirty="0"/>
              <a:t>Mobile app deployment via APIs.</a:t>
            </a:r>
          </a:p>
          <a:p>
            <a:r>
              <a:rPr lang="en-IN" dirty="0"/>
              <a:t>Voice interface (IBM Watson Speech-to-Text).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b="1" dirty="0"/>
              <a:t>Title: Citations &amp; Resources</a:t>
            </a:r>
            <a:endParaRPr lang="en-IN" dirty="0"/>
          </a:p>
          <a:p>
            <a:r>
              <a:rPr lang="en-IN" b="1" dirty="0"/>
              <a:t>Academic &amp; Technical Sources</a:t>
            </a:r>
            <a:endParaRPr lang="en-IN" dirty="0"/>
          </a:p>
          <a:p>
            <a:r>
              <a:rPr lang="en-IN" b="1" dirty="0"/>
              <a:t>IBM Watsonx.ai Documentation</a:t>
            </a:r>
            <a:endParaRPr lang="en-IN" dirty="0"/>
          </a:p>
          <a:p>
            <a:pPr lvl="1"/>
            <a:r>
              <a:rPr lang="en-IN" i="1" dirty="0"/>
              <a:t>"Building Agentic AI with Watsonx.ai"</a:t>
            </a:r>
            <a:r>
              <a:rPr lang="en-IN" dirty="0"/>
              <a:t> (IBM, 2025).</a:t>
            </a:r>
          </a:p>
          <a:p>
            <a:pPr lvl="1"/>
            <a:r>
              <a:rPr lang="en-IN" dirty="0">
                <a:hlinkClick r:id="rId2"/>
              </a:rPr>
              <a:t>https://www.ibm.com/watsonx/agent-lab</a:t>
            </a:r>
            <a:endParaRPr lang="en-IN" dirty="0"/>
          </a:p>
          <a:p>
            <a:r>
              <a:rPr lang="en-IN" b="1" dirty="0"/>
              <a:t>AI Fitness Coaching</a:t>
            </a:r>
            <a:endParaRPr lang="en-IN" dirty="0"/>
          </a:p>
          <a:p>
            <a:pPr lvl="1"/>
            <a:r>
              <a:rPr lang="en-IN" dirty="0"/>
              <a:t>Patel, R. et al. (2024). </a:t>
            </a:r>
            <a:r>
              <a:rPr lang="en-IN" i="1" dirty="0"/>
              <a:t>"Personalized Virtual Trainers: A Survey of AI in Fitness."</a:t>
            </a:r>
            <a:r>
              <a:rPr lang="en-IN" dirty="0"/>
              <a:t> Journal of HealthTech AI.</a:t>
            </a:r>
          </a:p>
          <a:p>
            <a:r>
              <a:rPr lang="en-IN" b="1" dirty="0"/>
              <a:t>Prompt Engineering</a:t>
            </a:r>
            <a:endParaRPr lang="en-IN" dirty="0"/>
          </a:p>
          <a:p>
            <a:pPr lvl="1"/>
            <a:r>
              <a:rPr lang="en-IN" dirty="0"/>
              <a:t>Liu, Y. (2023). </a:t>
            </a:r>
            <a:r>
              <a:rPr lang="en-IN" i="1" dirty="0"/>
              <a:t>"Optimizing LLMs for Domain-Specific Tasks."</a:t>
            </a:r>
            <a:r>
              <a:rPr lang="en-IN" dirty="0"/>
              <a:t> IEEE Transactions on AI.</a:t>
            </a:r>
          </a:p>
          <a:p>
            <a:r>
              <a:rPr lang="en-IN" b="1"/>
              <a:t>Project Repository Link: https://github.com/EshaSing17/Fitness_Buddy.git</a:t>
            </a:r>
            <a:endParaRPr lang="en-IN" dirty="0"/>
          </a:p>
          <a:p>
            <a:pPr lvl="1"/>
            <a:endParaRPr lang="en-IN"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EF5952FB-BA5D-4F66-2260-55C33910A1A6}"/>
              </a:ext>
            </a:extLst>
          </p:cNvPr>
          <p:cNvPicPr>
            <a:picLocks noChangeAspect="1"/>
          </p:cNvPicPr>
          <p:nvPr/>
        </p:nvPicPr>
        <p:blipFill>
          <a:blip r:embed="rId2"/>
          <a:stretch>
            <a:fillRect/>
          </a:stretch>
        </p:blipFill>
        <p:spPr>
          <a:xfrm>
            <a:off x="3132707" y="1913851"/>
            <a:ext cx="5926585" cy="464249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B045E6B5-F46A-7ACE-83AB-A1FB8AACBD1A}"/>
              </a:ext>
            </a:extLst>
          </p:cNvPr>
          <p:cNvPicPr>
            <a:picLocks noChangeAspect="1"/>
          </p:cNvPicPr>
          <p:nvPr/>
        </p:nvPicPr>
        <p:blipFill>
          <a:blip r:embed="rId2"/>
          <a:stretch>
            <a:fillRect/>
          </a:stretch>
        </p:blipFill>
        <p:spPr>
          <a:xfrm>
            <a:off x="3244564" y="2035111"/>
            <a:ext cx="5702871" cy="446466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C5A383C5-8015-1A1D-D344-573862744890}"/>
              </a:ext>
            </a:extLst>
          </p:cNvPr>
          <p:cNvPicPr>
            <a:picLocks noChangeAspect="1"/>
          </p:cNvPicPr>
          <p:nvPr/>
        </p:nvPicPr>
        <p:blipFill>
          <a:blip r:embed="rId2"/>
          <a:srcRect l="664" t="705" b="-1"/>
          <a:stretch>
            <a:fillRect/>
          </a:stretch>
        </p:blipFill>
        <p:spPr>
          <a:xfrm>
            <a:off x="3065282" y="1992270"/>
            <a:ext cx="6061435" cy="441123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32432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13 – Fitness buddy </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3550" y="1661838"/>
            <a:ext cx="11029615" cy="4673324"/>
          </a:xfrm>
        </p:spPr>
        <p:txBody>
          <a:bodyPr>
            <a:normAutofit fontScale="62500" lnSpcReduction="20000"/>
          </a:bodyPr>
          <a:lstStyle/>
          <a:p>
            <a:pPr marL="0" indent="0">
              <a:buNone/>
            </a:pPr>
            <a:r>
              <a:rPr lang="en-US" sz="3200" dirty="0"/>
              <a:t>The challenge - 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 Fitness Buddy aims to solve this problem by offering a conversational, AI-powered health and fitness coach that can:</a:t>
            </a:r>
          </a:p>
          <a:p>
            <a:pPr marL="0" indent="0">
              <a:buNone/>
            </a:pPr>
            <a:r>
              <a:rPr lang="en-US" sz="3200" dirty="0"/>
              <a:t> Recommend home workouts and routines based on user input.</a:t>
            </a:r>
          </a:p>
          <a:p>
            <a:pPr marL="0" indent="0">
              <a:buNone/>
            </a:pPr>
            <a:r>
              <a:rPr lang="en-US" sz="3200" dirty="0"/>
              <a:t>  Provide motivational tips and daily fitness inspiration. </a:t>
            </a:r>
          </a:p>
          <a:p>
            <a:pPr marL="0" indent="0">
              <a:buNone/>
            </a:pPr>
            <a:r>
              <a:rPr lang="en-US" sz="3200" dirty="0"/>
              <a:t>  Suggest simple, nutritious meal ideas. </a:t>
            </a:r>
          </a:p>
          <a:p>
            <a:pPr marL="0" indent="0">
              <a:buNone/>
            </a:pPr>
            <a:r>
              <a:rPr lang="en-US" sz="3200" dirty="0"/>
              <a:t> Encourage habit-building and consistency. </a:t>
            </a:r>
          </a:p>
          <a:p>
            <a:pPr marL="0" indent="0">
              <a:buNone/>
            </a:pPr>
            <a:r>
              <a:rPr lang="en-US" sz="3200" dirty="0"/>
              <a:t>Technology: Use of IBM cloud lite services /IBM </a:t>
            </a:r>
            <a:r>
              <a:rPr lang="en-US" sz="3200" dirty="0" err="1"/>
              <a:t>Granity</a:t>
            </a:r>
            <a:r>
              <a:rPr lang="en-US" sz="3200" dirty="0"/>
              <a:t> is mandatory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989056"/>
            <a:ext cx="11613485" cy="4662295"/>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b="1" dirty="0"/>
              <a:t>Title: AI-Powered Fitness Buddy Using IBM Watsonx.ai</a:t>
            </a:r>
          </a:p>
          <a:p>
            <a:r>
              <a:rPr lang="en-US" b="1" dirty="0"/>
              <a:t>Solution Overview</a:t>
            </a:r>
            <a:r>
              <a:rPr lang="en-US" dirty="0"/>
              <a:t>:</a:t>
            </a:r>
          </a:p>
          <a:p>
            <a:pPr lvl="1"/>
            <a:r>
              <a:rPr lang="en-US" dirty="0"/>
              <a:t>A conversational AI agent built on </a:t>
            </a:r>
            <a:r>
              <a:rPr lang="en-US" b="1" dirty="0"/>
              <a:t>IBM Watsonx.ai</a:t>
            </a:r>
            <a:r>
              <a:rPr lang="en-US" dirty="0"/>
              <a:t> to provide </a:t>
            </a:r>
            <a:r>
              <a:rPr lang="en-US" b="1" dirty="0"/>
              <a:t>personalized fitness guidance, nutrition plans, and motivational support</a:t>
            </a:r>
            <a:r>
              <a:rPr lang="en-US" dirty="0"/>
              <a:t>.</a:t>
            </a:r>
          </a:p>
          <a:p>
            <a:pPr lvl="1"/>
            <a:r>
              <a:rPr lang="en-US" dirty="0"/>
              <a:t>Leverages </a:t>
            </a:r>
            <a:r>
              <a:rPr lang="en-US" b="1" dirty="0"/>
              <a:t>Mistral-large foundation model</a:t>
            </a:r>
            <a:r>
              <a:rPr lang="en-US" dirty="0"/>
              <a:t> and </a:t>
            </a:r>
            <a:r>
              <a:rPr lang="en-US" b="1" dirty="0"/>
              <a:t>agentic AI</a:t>
            </a:r>
            <a:r>
              <a:rPr lang="en-US" dirty="0"/>
              <a:t> for dynamic interactions.</a:t>
            </a:r>
          </a:p>
          <a:p>
            <a:r>
              <a:rPr lang="en-US" b="1" dirty="0"/>
              <a:t>Key Features</a:t>
            </a:r>
            <a:r>
              <a:rPr lang="en-US" dirty="0"/>
              <a:t>:</a:t>
            </a:r>
          </a:p>
          <a:p>
            <a:pPr lvl="1"/>
            <a:r>
              <a:rPr lang="en-US" b="1" dirty="0"/>
              <a:t>Dynamic Workouts</a:t>
            </a:r>
            <a:r>
              <a:rPr lang="en-US" dirty="0"/>
              <a:t>: Recommends routines based on time, equipment, and goals (e.g., *"20-min home workout with no equipment"*).</a:t>
            </a:r>
          </a:p>
          <a:p>
            <a:pPr lvl="1"/>
            <a:r>
              <a:rPr lang="en-US" b="1" dirty="0"/>
              <a:t>Nutrition Guidance</a:t>
            </a:r>
            <a:r>
              <a:rPr lang="en-US" dirty="0"/>
              <a:t>: Suggests meal plans with dietary restrictions (e.g., *"gluten-free lunch under 500 calories"*).</a:t>
            </a:r>
          </a:p>
          <a:p>
            <a:pPr lvl="1"/>
            <a:r>
              <a:rPr lang="en-US" b="1" dirty="0"/>
              <a:t>Motivational Support</a:t>
            </a:r>
            <a:r>
              <a:rPr lang="en-US" dirty="0"/>
              <a:t>: Provides habit-building tips and quotes (e.g., *"30-day challenge for consistency"*).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IN" b="1" dirty="0"/>
              <a:t>Title: Technology Stack &amp; Implementation</a:t>
            </a:r>
            <a:br>
              <a:rPr lang="en-IN" dirty="0"/>
            </a:br>
            <a:r>
              <a:rPr lang="en-IN" b="1" dirty="0"/>
              <a:t>Content:</a:t>
            </a:r>
            <a:endParaRPr lang="en-IN" dirty="0"/>
          </a:p>
          <a:p>
            <a:r>
              <a:rPr lang="en-IN" b="1" dirty="0"/>
              <a:t>Platform</a:t>
            </a:r>
            <a:r>
              <a:rPr lang="en-IN" dirty="0"/>
              <a:t>: IBM Cloud (Lite Plan) with </a:t>
            </a:r>
            <a:r>
              <a:rPr lang="en-IN" b="1" dirty="0"/>
              <a:t>Watsonx.ai Agent Lab</a:t>
            </a:r>
            <a:r>
              <a:rPr lang="en-IN" dirty="0"/>
              <a:t>.</a:t>
            </a:r>
          </a:p>
          <a:p>
            <a:r>
              <a:rPr lang="en-IN" b="1" dirty="0"/>
              <a:t>Framework: </a:t>
            </a:r>
            <a:r>
              <a:rPr lang="en-IN" dirty="0"/>
              <a:t>LangGraph</a:t>
            </a:r>
            <a:endParaRPr lang="en-IN" b="1" dirty="0"/>
          </a:p>
          <a:p>
            <a:r>
              <a:rPr lang="en-IN" b="1" dirty="0"/>
              <a:t>Architecture: </a:t>
            </a:r>
            <a:r>
              <a:rPr lang="en-IN" dirty="0" err="1"/>
              <a:t>ReAct</a:t>
            </a:r>
            <a:endParaRPr lang="en-IN" b="1" dirty="0"/>
          </a:p>
          <a:p>
            <a:r>
              <a:rPr lang="en-IN" b="1" dirty="0"/>
              <a:t>Tools Used</a:t>
            </a:r>
            <a:r>
              <a:rPr lang="en-IN" dirty="0"/>
              <a:t>:</a:t>
            </a:r>
          </a:p>
          <a:p>
            <a:pPr lvl="1"/>
            <a:r>
              <a:rPr lang="en-IN" b="1" dirty="0"/>
              <a:t>Foundation Model</a:t>
            </a:r>
            <a:r>
              <a:rPr lang="en-IN" dirty="0"/>
              <a:t>: Mistral-large for generative responses.</a:t>
            </a:r>
          </a:p>
          <a:p>
            <a:pPr lvl="1"/>
            <a:r>
              <a:rPr lang="en-IN" b="1" dirty="0"/>
              <a:t>Integrated Tools</a:t>
            </a:r>
            <a:r>
              <a:rPr lang="en-IN" dirty="0"/>
              <a:t>:</a:t>
            </a:r>
          </a:p>
          <a:p>
            <a:pPr lvl="2"/>
            <a:r>
              <a:rPr lang="en-IN" i="1" dirty="0"/>
              <a:t>Wikipedia Search</a:t>
            </a:r>
            <a:r>
              <a:rPr lang="en-IN" dirty="0"/>
              <a:t>: General fitness knowledge.</a:t>
            </a:r>
          </a:p>
          <a:p>
            <a:pPr lvl="2"/>
            <a:r>
              <a:rPr lang="en-IN" i="1" dirty="0"/>
              <a:t>Document Search</a:t>
            </a:r>
            <a:r>
              <a:rPr lang="en-IN" dirty="0"/>
              <a:t>: Curated meal plans.</a:t>
            </a:r>
          </a:p>
          <a:p>
            <a:pPr lvl="2"/>
            <a:r>
              <a:rPr lang="en-IN" i="1" dirty="0" err="1"/>
              <a:t>Webcrawler</a:t>
            </a:r>
            <a:r>
              <a:rPr lang="en-IN" dirty="0"/>
              <a:t>: Real-time nutrition data.</a:t>
            </a:r>
          </a:p>
          <a:p>
            <a:pPr lvl="2"/>
            <a:endParaRPr lang="en-IN" dirty="0"/>
          </a:p>
          <a:p>
            <a:r>
              <a:rPr lang="en-IN" b="1" dirty="0"/>
              <a:t>Workflow</a:t>
            </a:r>
            <a:r>
              <a:rPr lang="en-IN" dirty="0"/>
              <a:t>:</a:t>
            </a:r>
          </a:p>
          <a:p>
            <a:pPr lvl="1"/>
            <a:r>
              <a:rPr lang="en-IN" dirty="0"/>
              <a:t>User inputs query (e.g., </a:t>
            </a:r>
            <a:r>
              <a:rPr lang="en-IN" i="1" dirty="0"/>
              <a:t>"Beginner yoga routine"</a:t>
            </a:r>
            <a:r>
              <a:rPr lang="en-IN" dirty="0"/>
              <a:t>).</a:t>
            </a:r>
          </a:p>
          <a:p>
            <a:pPr lvl="1"/>
            <a:r>
              <a:rPr lang="en-IN" dirty="0"/>
              <a:t>AI asks clarifying questions (fitness level, equipment).</a:t>
            </a:r>
          </a:p>
          <a:p>
            <a:pPr lvl="1"/>
            <a:r>
              <a:rPr lang="en-IN" dirty="0"/>
              <a:t>Generates structured response (warm-up/main/cool-down).</a:t>
            </a:r>
          </a:p>
        </p:txBody>
      </p:sp>
      <p:pic>
        <p:nvPicPr>
          <p:cNvPr id="8" name="Picture 7">
            <a:extLst>
              <a:ext uri="{FF2B5EF4-FFF2-40B4-BE49-F238E27FC236}">
                <a16:creationId xmlns:a16="http://schemas.microsoft.com/office/drawing/2014/main" id="{1A993FFC-76C3-9E90-C46D-B009156DC29A}"/>
              </a:ext>
            </a:extLst>
          </p:cNvPr>
          <p:cNvPicPr>
            <a:picLocks noChangeAspect="1"/>
          </p:cNvPicPr>
          <p:nvPr/>
        </p:nvPicPr>
        <p:blipFill>
          <a:blip r:embed="rId2"/>
          <a:stretch>
            <a:fillRect/>
          </a:stretch>
        </p:blipFill>
        <p:spPr>
          <a:xfrm>
            <a:off x="7137662" y="1455204"/>
            <a:ext cx="2911311" cy="4366967"/>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IN" b="1" dirty="0"/>
              <a:t>Title: Agent Configuration &amp; Deployment</a:t>
            </a:r>
            <a:br>
              <a:rPr lang="en-IN" dirty="0"/>
            </a:br>
            <a:r>
              <a:rPr lang="en-IN" b="1" dirty="0"/>
              <a:t>Content:</a:t>
            </a:r>
            <a:endParaRPr lang="en-IN" dirty="0"/>
          </a:p>
          <a:p>
            <a:r>
              <a:rPr lang="en-IN" b="1" dirty="0"/>
              <a:t>Algorithm</a:t>
            </a:r>
            <a:r>
              <a:rPr lang="en-IN" dirty="0"/>
              <a:t>:</a:t>
            </a:r>
          </a:p>
          <a:p>
            <a:pPr lvl="1"/>
            <a:r>
              <a:rPr lang="en-IN" b="1" dirty="0"/>
              <a:t>Prompt Engineering</a:t>
            </a:r>
            <a:r>
              <a:rPr lang="en-IN" dirty="0"/>
              <a:t>: Rules-based instructions (e.g., </a:t>
            </a:r>
            <a:r>
              <a:rPr lang="en-IN" i="1" dirty="0"/>
              <a:t>"Always ask 3 questions before answering"</a:t>
            </a:r>
            <a:r>
              <a:rPr lang="en-IN" dirty="0"/>
              <a:t>).</a:t>
            </a:r>
          </a:p>
          <a:p>
            <a:pPr lvl="1"/>
            <a:r>
              <a:rPr lang="en-IN" b="1" dirty="0"/>
              <a:t>Tool Integration</a:t>
            </a:r>
            <a:r>
              <a:rPr lang="en-IN" dirty="0"/>
              <a:t>: Function calling for external data (e.g., calorie counts).</a:t>
            </a:r>
          </a:p>
          <a:p>
            <a:r>
              <a:rPr lang="en-IN" b="1" dirty="0"/>
              <a:t>Deployment Steps</a:t>
            </a:r>
            <a:r>
              <a:rPr lang="en-IN" dirty="0"/>
              <a:t>:</a:t>
            </a:r>
          </a:p>
          <a:p>
            <a:pPr lvl="1"/>
            <a:r>
              <a:rPr lang="en-IN" dirty="0"/>
              <a:t>Created </a:t>
            </a:r>
            <a:r>
              <a:rPr lang="en-IN" b="1" dirty="0"/>
              <a:t>Cloud Object Storage</a:t>
            </a:r>
            <a:r>
              <a:rPr lang="en-IN" dirty="0"/>
              <a:t> (Lite Plan).</a:t>
            </a:r>
          </a:p>
          <a:p>
            <a:pPr lvl="1"/>
            <a:r>
              <a:rPr lang="en-IN" dirty="0"/>
              <a:t>Configured </a:t>
            </a:r>
            <a:r>
              <a:rPr lang="en-IN" b="1" dirty="0"/>
              <a:t>Watsonx.ai Runtime</a:t>
            </a:r>
            <a:r>
              <a:rPr lang="en-IN" dirty="0"/>
              <a:t> service.</a:t>
            </a:r>
          </a:p>
          <a:p>
            <a:pPr lvl="1"/>
            <a:r>
              <a:rPr lang="en-IN" dirty="0"/>
              <a:t>Deployed as an </a:t>
            </a:r>
            <a:r>
              <a:rPr lang="en-IN" b="1" dirty="0"/>
              <a:t>AI service</a:t>
            </a:r>
            <a:r>
              <a:rPr lang="en-IN" dirty="0"/>
              <a:t> with API access.</a:t>
            </a:r>
          </a:p>
        </p:txBody>
      </p:sp>
      <p:pic>
        <p:nvPicPr>
          <p:cNvPr id="7" name="Picture 6">
            <a:extLst>
              <a:ext uri="{FF2B5EF4-FFF2-40B4-BE49-F238E27FC236}">
                <a16:creationId xmlns:a16="http://schemas.microsoft.com/office/drawing/2014/main" id="{6270420B-3AFF-1C72-D292-8E341E2D5A44}"/>
              </a:ext>
            </a:extLst>
          </p:cNvPr>
          <p:cNvPicPr>
            <a:picLocks noChangeAspect="1"/>
          </p:cNvPicPr>
          <p:nvPr/>
        </p:nvPicPr>
        <p:blipFill>
          <a:blip r:embed="rId2"/>
          <a:stretch>
            <a:fillRect/>
          </a:stretch>
        </p:blipFill>
        <p:spPr>
          <a:xfrm>
            <a:off x="8655377" y="1232452"/>
            <a:ext cx="3146981" cy="4720472"/>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C18BC-F98C-3C2A-82A0-A9C03AF65C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9D96D77-1431-6C97-8548-02C7C3C1794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913EBA26-9D10-9477-E29F-800A827CA3AA}"/>
              </a:ext>
            </a:extLst>
          </p:cNvPr>
          <p:cNvSpPr>
            <a:spLocks noGrp="1"/>
          </p:cNvSpPr>
          <p:nvPr>
            <p:ph idx="1"/>
          </p:nvPr>
        </p:nvSpPr>
        <p:spPr/>
        <p:txBody>
          <a:bodyPr/>
          <a:lstStyle/>
          <a:p>
            <a:r>
              <a:rPr lang="en-IN" b="1" dirty="0"/>
              <a:t>Visual</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C0FBEDC8-844D-9A4B-9DD7-3C8A59E3D44C}"/>
              </a:ext>
            </a:extLst>
          </p:cNvPr>
          <p:cNvPicPr>
            <a:picLocks noChangeAspect="1"/>
          </p:cNvPicPr>
          <p:nvPr/>
        </p:nvPicPr>
        <p:blipFill>
          <a:blip r:embed="rId2"/>
          <a:stretch>
            <a:fillRect/>
          </a:stretch>
        </p:blipFill>
        <p:spPr>
          <a:xfrm>
            <a:off x="2461966" y="2445786"/>
            <a:ext cx="7268066" cy="3844235"/>
          </a:xfrm>
          <a:prstGeom prst="rect">
            <a:avLst/>
          </a:prstGeom>
        </p:spPr>
      </p:pic>
    </p:spTree>
    <p:extLst>
      <p:ext uri="{BB962C8B-B14F-4D97-AF65-F5344CB8AC3E}">
        <p14:creationId xmlns:p14="http://schemas.microsoft.com/office/powerpoint/2010/main" val="8794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42900" indent="-342900">
              <a:buFont typeface="+mj-lt"/>
              <a:buAutoNum type="arabicPeriod"/>
            </a:pPr>
            <a:r>
              <a:rPr lang="en-US" dirty="0"/>
              <a:t>Can you suggest a 15-minute home workout for weight loss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6" name="Picture 5">
            <a:extLst>
              <a:ext uri="{FF2B5EF4-FFF2-40B4-BE49-F238E27FC236}">
                <a16:creationId xmlns:a16="http://schemas.microsoft.com/office/drawing/2014/main" id="{56D36D61-8847-D947-3810-0D5FC1AC2646}"/>
              </a:ext>
            </a:extLst>
          </p:cNvPr>
          <p:cNvPicPr>
            <a:picLocks noChangeAspect="1"/>
          </p:cNvPicPr>
          <p:nvPr/>
        </p:nvPicPr>
        <p:blipFill>
          <a:blip r:embed="rId2"/>
          <a:stretch>
            <a:fillRect/>
          </a:stretch>
        </p:blipFill>
        <p:spPr>
          <a:xfrm>
            <a:off x="3085936" y="2113706"/>
            <a:ext cx="5360480" cy="414834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1DF7D-5225-804E-8C07-D8EE483894F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C9D4ECC-D8CD-4E3F-A8BB-5F77B28D76F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0642F328-349F-49F7-5A56-B4BF6913825D}"/>
              </a:ext>
            </a:extLst>
          </p:cNvPr>
          <p:cNvSpPr>
            <a:spLocks noGrp="1"/>
          </p:cNvSpPr>
          <p:nvPr>
            <p:ph idx="1"/>
          </p:nvPr>
        </p:nvSpPr>
        <p:spPr/>
        <p:txBody>
          <a:bodyPr>
            <a:normAutofit/>
          </a:bodyPr>
          <a:lstStyle/>
          <a:p>
            <a:pPr marL="342900" indent="-342900">
              <a:buFont typeface="+mj-lt"/>
              <a:buAutoNum type="arabicPeriod"/>
            </a:pPr>
            <a:r>
              <a:rPr lang="en-US" dirty="0"/>
              <a:t>Suggest a routine for a flat belly, no dietary preference, 1-2 hours available, dumbbell available</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IN" sz="2400" dirty="0"/>
          </a:p>
        </p:txBody>
      </p:sp>
      <p:pic>
        <p:nvPicPr>
          <p:cNvPr id="4" name="Picture 3">
            <a:extLst>
              <a:ext uri="{FF2B5EF4-FFF2-40B4-BE49-F238E27FC236}">
                <a16:creationId xmlns:a16="http://schemas.microsoft.com/office/drawing/2014/main" id="{DC8FCE8A-88C7-7879-F88E-09CEAA755DEF}"/>
              </a:ext>
            </a:extLst>
          </p:cNvPr>
          <p:cNvPicPr>
            <a:picLocks noChangeAspect="1"/>
          </p:cNvPicPr>
          <p:nvPr/>
        </p:nvPicPr>
        <p:blipFill>
          <a:blip r:embed="rId2"/>
          <a:stretch>
            <a:fillRect/>
          </a:stretch>
        </p:blipFill>
        <p:spPr>
          <a:xfrm>
            <a:off x="3208485" y="2335786"/>
            <a:ext cx="4936274" cy="3820058"/>
          </a:xfrm>
          <a:prstGeom prst="rect">
            <a:avLst/>
          </a:prstGeom>
        </p:spPr>
      </p:pic>
    </p:spTree>
    <p:extLst>
      <p:ext uri="{BB962C8B-B14F-4D97-AF65-F5344CB8AC3E}">
        <p14:creationId xmlns:p14="http://schemas.microsoft.com/office/powerpoint/2010/main" val="2044747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752</TotalTime>
  <Words>811</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Fitness Buddy- Your AI-powered health and fitness companion</vt:lpstr>
      <vt:lpstr>OUTLINE</vt:lpstr>
      <vt:lpstr>Problem Statement 13 – Fitness buddy </vt:lpstr>
      <vt:lpstr>Proposed Solution</vt:lpstr>
      <vt:lpstr>System  Approach</vt:lpstr>
      <vt:lpstr>Algorithm &amp; Deployment</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manjit singh</cp:lastModifiedBy>
  <cp:revision>42</cp:revision>
  <dcterms:created xsi:type="dcterms:W3CDTF">2021-05-26T16:50:10Z</dcterms:created>
  <dcterms:modified xsi:type="dcterms:W3CDTF">2025-08-07T07:11:27Z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