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7"/>
  </p:notesMasterIdLst>
  <p:sldIdLst>
    <p:sldId id="256" r:id="rId5"/>
    <p:sldId id="2146847054" r:id="rId6"/>
    <p:sldId id="262" r:id="rId7"/>
    <p:sldId id="263" r:id="rId8"/>
    <p:sldId id="265" r:id="rId9"/>
    <p:sldId id="266" r:id="rId10"/>
    <p:sldId id="2146847084" r:id="rId11"/>
    <p:sldId id="267" r:id="rId12"/>
    <p:sldId id="2146847062" r:id="rId13"/>
    <p:sldId id="2146847074" r:id="rId14"/>
    <p:sldId id="2146847064" r:id="rId15"/>
    <p:sldId id="2146847079" r:id="rId16"/>
    <p:sldId id="2146847081" r:id="rId17"/>
    <p:sldId id="2146847082" r:id="rId18"/>
    <p:sldId id="2146847083" r:id="rId19"/>
    <p:sldId id="268" r:id="rId20"/>
    <p:sldId id="2146847055" r:id="rId21"/>
    <p:sldId id="269" r:id="rId22"/>
    <p:sldId id="2146847059" r:id="rId23"/>
    <p:sldId id="2146847060" r:id="rId24"/>
    <p:sldId id="2146847061" r:id="rId25"/>
    <p:sldId id="25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ibm.com/watsonx/agent-lab"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Fitness Buddy- Your AI-powered health and fitness companion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Esha Singh- Vivekananda Institute of Professional Studies- Vivekananda School of Information Technology (VSIT)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803A7-A19A-5D07-7BE6-171ABE4624B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55C193B-3B63-DF7C-69A2-69FDDE064FED}"/>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ACA0B58A-9431-40C0-D1BD-958132A3CD88}"/>
              </a:ext>
            </a:extLst>
          </p:cNvPr>
          <p:cNvSpPr>
            <a:spLocks noGrp="1"/>
          </p:cNvSpPr>
          <p:nvPr>
            <p:ph idx="1"/>
          </p:nvPr>
        </p:nvSpPr>
        <p:spPr/>
        <p:txBody>
          <a:bodyPr>
            <a:normAutofit/>
          </a:bodyPr>
          <a:lstStyle/>
          <a:p>
            <a:pPr marL="342900" indent="-342900">
              <a:buFont typeface="+mj-lt"/>
              <a:buAutoNum type="arabicPeriod"/>
            </a:pPr>
            <a:r>
              <a:rPr lang="en-US" dirty="0"/>
              <a:t>"Suggest a healthy meal plan for weight loss “</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0" indent="0">
              <a:buNone/>
            </a:pPr>
            <a:endParaRPr lang="en-IN" sz="2400" dirty="0"/>
          </a:p>
        </p:txBody>
      </p:sp>
      <p:pic>
        <p:nvPicPr>
          <p:cNvPr id="6" name="Picture 5">
            <a:extLst>
              <a:ext uri="{FF2B5EF4-FFF2-40B4-BE49-F238E27FC236}">
                <a16:creationId xmlns:a16="http://schemas.microsoft.com/office/drawing/2014/main" id="{D85E1BDF-C597-95DE-5925-C0D65E0502DA}"/>
              </a:ext>
            </a:extLst>
          </p:cNvPr>
          <p:cNvPicPr>
            <a:picLocks noChangeAspect="1"/>
          </p:cNvPicPr>
          <p:nvPr/>
        </p:nvPicPr>
        <p:blipFill>
          <a:blip r:embed="rId2"/>
          <a:stretch>
            <a:fillRect/>
          </a:stretch>
        </p:blipFill>
        <p:spPr>
          <a:xfrm>
            <a:off x="773841" y="2253006"/>
            <a:ext cx="5400716" cy="3902838"/>
          </a:xfrm>
          <a:prstGeom prst="rect">
            <a:avLst/>
          </a:prstGeom>
        </p:spPr>
      </p:pic>
      <p:pic>
        <p:nvPicPr>
          <p:cNvPr id="8" name="Picture 7">
            <a:extLst>
              <a:ext uri="{FF2B5EF4-FFF2-40B4-BE49-F238E27FC236}">
                <a16:creationId xmlns:a16="http://schemas.microsoft.com/office/drawing/2014/main" id="{B688B046-1561-2A3A-C460-D18C56B2B815}"/>
              </a:ext>
            </a:extLst>
          </p:cNvPr>
          <p:cNvPicPr>
            <a:picLocks noChangeAspect="1"/>
          </p:cNvPicPr>
          <p:nvPr/>
        </p:nvPicPr>
        <p:blipFill>
          <a:blip r:embed="rId3"/>
          <a:stretch>
            <a:fillRect/>
          </a:stretch>
        </p:blipFill>
        <p:spPr>
          <a:xfrm>
            <a:off x="6367206" y="2253006"/>
            <a:ext cx="5389912" cy="2181529"/>
          </a:xfrm>
          <a:prstGeom prst="rect">
            <a:avLst/>
          </a:prstGeom>
        </p:spPr>
      </p:pic>
    </p:spTree>
    <p:extLst>
      <p:ext uri="{BB962C8B-B14F-4D97-AF65-F5344CB8AC3E}">
        <p14:creationId xmlns:p14="http://schemas.microsoft.com/office/powerpoint/2010/main" val="3827453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94DBBD-D5E8-1B43-F85B-7970E04FA0A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05939B7-7ABA-F415-4E96-D722835C9436}"/>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015BB153-5A09-E696-6961-2BC4FED08D8D}"/>
              </a:ext>
            </a:extLst>
          </p:cNvPr>
          <p:cNvSpPr>
            <a:spLocks noGrp="1"/>
          </p:cNvSpPr>
          <p:nvPr>
            <p:ph idx="1"/>
          </p:nvPr>
        </p:nvSpPr>
        <p:spPr/>
        <p:txBody>
          <a:bodyPr>
            <a:normAutofit/>
          </a:bodyPr>
          <a:lstStyle/>
          <a:p>
            <a:pPr marL="342900" indent="-342900">
              <a:buFont typeface="+mj-lt"/>
              <a:buAutoNum type="arabicPeriod"/>
            </a:pPr>
            <a:r>
              <a:rPr lang="en-US" dirty="0"/>
              <a:t>"Show me a 15-minute full body workout with no equipment for absolute beginners “</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0" indent="0">
              <a:buNone/>
            </a:pPr>
            <a:endParaRPr lang="en-IN" sz="2400" dirty="0"/>
          </a:p>
        </p:txBody>
      </p:sp>
      <p:pic>
        <p:nvPicPr>
          <p:cNvPr id="6" name="Picture 5">
            <a:extLst>
              <a:ext uri="{FF2B5EF4-FFF2-40B4-BE49-F238E27FC236}">
                <a16:creationId xmlns:a16="http://schemas.microsoft.com/office/drawing/2014/main" id="{0976F481-57D6-5AD8-8B7C-86B6C11016E0}"/>
              </a:ext>
            </a:extLst>
          </p:cNvPr>
          <p:cNvPicPr>
            <a:picLocks noChangeAspect="1"/>
          </p:cNvPicPr>
          <p:nvPr/>
        </p:nvPicPr>
        <p:blipFill>
          <a:blip r:embed="rId2"/>
          <a:stretch>
            <a:fillRect/>
          </a:stretch>
        </p:blipFill>
        <p:spPr>
          <a:xfrm>
            <a:off x="598700" y="1964727"/>
            <a:ext cx="5425028" cy="4010623"/>
          </a:xfrm>
          <a:prstGeom prst="rect">
            <a:avLst/>
          </a:prstGeom>
        </p:spPr>
      </p:pic>
      <p:pic>
        <p:nvPicPr>
          <p:cNvPr id="8" name="Picture 7">
            <a:extLst>
              <a:ext uri="{FF2B5EF4-FFF2-40B4-BE49-F238E27FC236}">
                <a16:creationId xmlns:a16="http://schemas.microsoft.com/office/drawing/2014/main" id="{F74F8ADB-9CF8-8133-04DA-F9EE32DAAAEA}"/>
              </a:ext>
            </a:extLst>
          </p:cNvPr>
          <p:cNvPicPr>
            <a:picLocks noChangeAspect="1"/>
          </p:cNvPicPr>
          <p:nvPr/>
        </p:nvPicPr>
        <p:blipFill>
          <a:blip r:embed="rId3"/>
          <a:stretch>
            <a:fillRect/>
          </a:stretch>
        </p:blipFill>
        <p:spPr>
          <a:xfrm>
            <a:off x="6210472" y="1964727"/>
            <a:ext cx="5462583" cy="4039452"/>
          </a:xfrm>
          <a:prstGeom prst="rect">
            <a:avLst/>
          </a:prstGeom>
        </p:spPr>
      </p:pic>
    </p:spTree>
    <p:extLst>
      <p:ext uri="{BB962C8B-B14F-4D97-AF65-F5344CB8AC3E}">
        <p14:creationId xmlns:p14="http://schemas.microsoft.com/office/powerpoint/2010/main" val="2377912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69E9D0-4567-42BC-8286-AB4928A6DB1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AD0E13C-9E71-0FDE-0149-B96B8DBBBA94}"/>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E2F75842-A29C-4F8C-0EE4-D6BF646BD676}"/>
              </a:ext>
            </a:extLst>
          </p:cNvPr>
          <p:cNvSpPr>
            <a:spLocks noGrp="1"/>
          </p:cNvSpPr>
          <p:nvPr>
            <p:ph idx="1"/>
          </p:nvPr>
        </p:nvSpPr>
        <p:spPr/>
        <p:txBody>
          <a:bodyPr>
            <a:normAutofit/>
          </a:bodyPr>
          <a:lstStyle/>
          <a:p>
            <a:pPr marL="342900" indent="-342900">
              <a:buFont typeface="+mj-lt"/>
              <a:buAutoNum type="arabicPeriod"/>
            </a:pPr>
            <a:r>
              <a:rPr lang="en-US" dirty="0"/>
              <a:t>"I want to get fit”</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0" indent="0">
              <a:buNone/>
            </a:pPr>
            <a:endParaRPr lang="en-IN" sz="2400" dirty="0"/>
          </a:p>
        </p:txBody>
      </p:sp>
      <p:pic>
        <p:nvPicPr>
          <p:cNvPr id="6" name="Picture 5">
            <a:extLst>
              <a:ext uri="{FF2B5EF4-FFF2-40B4-BE49-F238E27FC236}">
                <a16:creationId xmlns:a16="http://schemas.microsoft.com/office/drawing/2014/main" id="{0A8493EC-42E9-5051-188C-9CCAEC52FDA4}"/>
              </a:ext>
            </a:extLst>
          </p:cNvPr>
          <p:cNvPicPr>
            <a:picLocks noChangeAspect="1"/>
          </p:cNvPicPr>
          <p:nvPr/>
        </p:nvPicPr>
        <p:blipFill>
          <a:blip r:embed="rId2"/>
          <a:stretch>
            <a:fillRect/>
          </a:stretch>
        </p:blipFill>
        <p:spPr>
          <a:xfrm>
            <a:off x="2009204" y="2719288"/>
            <a:ext cx="8173591" cy="1419423"/>
          </a:xfrm>
          <a:prstGeom prst="rect">
            <a:avLst/>
          </a:prstGeom>
        </p:spPr>
      </p:pic>
    </p:spTree>
    <p:extLst>
      <p:ext uri="{BB962C8B-B14F-4D97-AF65-F5344CB8AC3E}">
        <p14:creationId xmlns:p14="http://schemas.microsoft.com/office/powerpoint/2010/main" val="1031372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B3DC8-09FB-08C2-E9B4-109BE50F3AF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27233B6-6A95-3F79-41A2-5C1FD36A700F}"/>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B40DC5D8-02F2-6FB8-64A6-64D4470EF726}"/>
              </a:ext>
            </a:extLst>
          </p:cNvPr>
          <p:cNvSpPr>
            <a:spLocks noGrp="1"/>
          </p:cNvSpPr>
          <p:nvPr>
            <p:ph idx="1"/>
          </p:nvPr>
        </p:nvSpPr>
        <p:spPr/>
        <p:txBody>
          <a:bodyPr>
            <a:normAutofit/>
          </a:bodyPr>
          <a:lstStyle/>
          <a:p>
            <a:pPr marL="342900" indent="-342900">
              <a:buFont typeface="+mj-lt"/>
              <a:buAutoNum type="arabicPeriod"/>
            </a:pPr>
            <a:r>
              <a:rPr lang="en-US" dirty="0"/>
              <a:t>"I struggle with consistency - what 3-day weekly plan?”</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0" indent="0">
              <a:buNone/>
            </a:pPr>
            <a:endParaRPr lang="en-IN" sz="2400" dirty="0"/>
          </a:p>
        </p:txBody>
      </p:sp>
      <p:pic>
        <p:nvPicPr>
          <p:cNvPr id="7" name="Picture 6">
            <a:extLst>
              <a:ext uri="{FF2B5EF4-FFF2-40B4-BE49-F238E27FC236}">
                <a16:creationId xmlns:a16="http://schemas.microsoft.com/office/drawing/2014/main" id="{DC975AC9-3DA3-ED4E-B530-6B0E9C901FF6}"/>
              </a:ext>
            </a:extLst>
          </p:cNvPr>
          <p:cNvPicPr>
            <a:picLocks noChangeAspect="1"/>
          </p:cNvPicPr>
          <p:nvPr/>
        </p:nvPicPr>
        <p:blipFill>
          <a:blip r:embed="rId2"/>
          <a:stretch>
            <a:fillRect/>
          </a:stretch>
        </p:blipFill>
        <p:spPr>
          <a:xfrm>
            <a:off x="1253765" y="2107106"/>
            <a:ext cx="8946037" cy="2783792"/>
          </a:xfrm>
          <a:prstGeom prst="rect">
            <a:avLst/>
          </a:prstGeom>
        </p:spPr>
      </p:pic>
    </p:spTree>
    <p:extLst>
      <p:ext uri="{BB962C8B-B14F-4D97-AF65-F5344CB8AC3E}">
        <p14:creationId xmlns:p14="http://schemas.microsoft.com/office/powerpoint/2010/main" val="495221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7EE67-4E27-C0D5-55A8-F6BB9209EF8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0B1D6B0-6513-F842-52E2-D12A6775699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321F6E77-E29D-FC7C-9139-102C96EE90B5}"/>
              </a:ext>
            </a:extLst>
          </p:cNvPr>
          <p:cNvSpPr>
            <a:spLocks noGrp="1"/>
          </p:cNvSpPr>
          <p:nvPr>
            <p:ph idx="1"/>
          </p:nvPr>
        </p:nvSpPr>
        <p:spPr/>
        <p:txBody>
          <a:bodyPr>
            <a:normAutofit/>
          </a:bodyPr>
          <a:lstStyle/>
          <a:p>
            <a:pPr marL="342900" indent="-342900">
              <a:buFont typeface="+mj-lt"/>
              <a:buAutoNum type="arabicPeriod"/>
            </a:pPr>
            <a:r>
              <a:rPr lang="en-US" dirty="0"/>
              <a:t>"I struggle with consistency - what 3-day weekly plan?”</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0" indent="0">
              <a:buNone/>
            </a:pPr>
            <a:endParaRPr lang="en-IN" sz="2400" dirty="0"/>
          </a:p>
        </p:txBody>
      </p:sp>
      <p:pic>
        <p:nvPicPr>
          <p:cNvPr id="4" name="Picture 3">
            <a:extLst>
              <a:ext uri="{FF2B5EF4-FFF2-40B4-BE49-F238E27FC236}">
                <a16:creationId xmlns:a16="http://schemas.microsoft.com/office/drawing/2014/main" id="{0839FCD3-7500-C283-E821-E23C1F04E34B}"/>
              </a:ext>
            </a:extLst>
          </p:cNvPr>
          <p:cNvPicPr>
            <a:picLocks noChangeAspect="1"/>
          </p:cNvPicPr>
          <p:nvPr/>
        </p:nvPicPr>
        <p:blipFill>
          <a:blip r:embed="rId2"/>
          <a:stretch>
            <a:fillRect/>
          </a:stretch>
        </p:blipFill>
        <p:spPr>
          <a:xfrm>
            <a:off x="2391344" y="2216149"/>
            <a:ext cx="7409310" cy="3103642"/>
          </a:xfrm>
          <a:prstGeom prst="rect">
            <a:avLst/>
          </a:prstGeom>
        </p:spPr>
      </p:pic>
    </p:spTree>
    <p:extLst>
      <p:ext uri="{BB962C8B-B14F-4D97-AF65-F5344CB8AC3E}">
        <p14:creationId xmlns:p14="http://schemas.microsoft.com/office/powerpoint/2010/main" val="1595522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909784-448B-23CA-D243-019D9140ADF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B9F59C9-B7E1-113C-5307-D49CB50D49C0}"/>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B66C013F-1CE4-8D78-4D68-6404CF106210}"/>
              </a:ext>
            </a:extLst>
          </p:cNvPr>
          <p:cNvSpPr>
            <a:spLocks noGrp="1"/>
          </p:cNvSpPr>
          <p:nvPr>
            <p:ph idx="1"/>
          </p:nvPr>
        </p:nvSpPr>
        <p:spPr/>
        <p:txBody>
          <a:bodyPr>
            <a:normAutofit/>
          </a:bodyPr>
          <a:lstStyle/>
          <a:p>
            <a:pPr marL="342900" indent="-342900">
              <a:buFont typeface="+mj-lt"/>
              <a:buAutoNum type="arabicPeriod"/>
            </a:pPr>
            <a:r>
              <a:rPr lang="en-US" dirty="0"/>
              <a:t>"I struggle with consistency - what 3-day weekly plan?”</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0" indent="0">
              <a:buNone/>
            </a:pPr>
            <a:endParaRPr lang="en-IN" sz="2400" dirty="0"/>
          </a:p>
        </p:txBody>
      </p:sp>
      <p:pic>
        <p:nvPicPr>
          <p:cNvPr id="6" name="Picture 5">
            <a:extLst>
              <a:ext uri="{FF2B5EF4-FFF2-40B4-BE49-F238E27FC236}">
                <a16:creationId xmlns:a16="http://schemas.microsoft.com/office/drawing/2014/main" id="{7B9610D0-B7F5-A483-58B6-8CA141071055}"/>
              </a:ext>
            </a:extLst>
          </p:cNvPr>
          <p:cNvPicPr>
            <a:picLocks noChangeAspect="1"/>
          </p:cNvPicPr>
          <p:nvPr/>
        </p:nvPicPr>
        <p:blipFill>
          <a:blip r:embed="rId2"/>
          <a:stretch>
            <a:fillRect/>
          </a:stretch>
        </p:blipFill>
        <p:spPr>
          <a:xfrm>
            <a:off x="2878375" y="2478801"/>
            <a:ext cx="6435249" cy="3077173"/>
          </a:xfrm>
          <a:prstGeom prst="rect">
            <a:avLst/>
          </a:prstGeom>
        </p:spPr>
      </p:pic>
    </p:spTree>
    <p:extLst>
      <p:ext uri="{BB962C8B-B14F-4D97-AF65-F5344CB8AC3E}">
        <p14:creationId xmlns:p14="http://schemas.microsoft.com/office/powerpoint/2010/main" val="517434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b="1" dirty="0"/>
              <a:t>Title: Impact &amp; Lessons Learned</a:t>
            </a:r>
            <a:br>
              <a:rPr lang="en-US" dirty="0"/>
            </a:br>
            <a:r>
              <a:rPr lang="en-US" b="1" dirty="0"/>
              <a:t>Content:</a:t>
            </a:r>
            <a:br>
              <a:rPr lang="en-US" dirty="0"/>
            </a:br>
            <a:r>
              <a:rPr lang="en-US" b="1" dirty="0"/>
              <a:t>Benefits</a:t>
            </a:r>
            <a:endParaRPr lang="en-US" dirty="0"/>
          </a:p>
          <a:p>
            <a:r>
              <a:rPr lang="en-US" b="1" dirty="0"/>
              <a:t>Personalization</a:t>
            </a:r>
            <a:r>
              <a:rPr lang="en-US" dirty="0"/>
              <a:t>: Adapts to individual constraints (time/equipment).</a:t>
            </a:r>
          </a:p>
          <a:p>
            <a:r>
              <a:rPr lang="en-US" b="1" dirty="0"/>
              <a:t>Cost-Effective</a:t>
            </a:r>
            <a:r>
              <a:rPr lang="en-US" dirty="0"/>
              <a:t>: Free-tier IBM Cloud services minimize expenses.</a:t>
            </a:r>
          </a:p>
          <a:p>
            <a:r>
              <a:rPr lang="en-US" b="1" dirty="0"/>
              <a:t>Challenges</a:t>
            </a:r>
            <a:endParaRPr lang="en-US" dirty="0"/>
          </a:p>
          <a:p>
            <a:r>
              <a:rPr lang="en-US" dirty="0"/>
              <a:t>Fine-tuning prompt instructions for safety/disclaimers.</a:t>
            </a:r>
          </a:p>
          <a:p>
            <a:r>
              <a:rPr lang="en-US" dirty="0"/>
              <a:t>Limited real-time data integration (future scope).</a:t>
            </a:r>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IN" b="1" dirty="0"/>
              <a:t>Title: Enhancements &amp; Scalability</a:t>
            </a:r>
            <a:br>
              <a:rPr lang="en-IN" dirty="0"/>
            </a:br>
            <a:r>
              <a:rPr lang="en-IN" b="1" dirty="0"/>
              <a:t>Content:</a:t>
            </a:r>
            <a:br>
              <a:rPr lang="en-IN" dirty="0"/>
            </a:br>
            <a:r>
              <a:rPr lang="en-IN" b="1" dirty="0"/>
              <a:t>Improvements</a:t>
            </a:r>
            <a:endParaRPr lang="en-IN" dirty="0"/>
          </a:p>
          <a:p>
            <a:r>
              <a:rPr lang="en-IN" b="1" dirty="0"/>
              <a:t>Wearable Integration</a:t>
            </a:r>
            <a:r>
              <a:rPr lang="en-IN" dirty="0"/>
              <a:t>: Sync with Fitbit/Apple Health for progress tracking.</a:t>
            </a:r>
          </a:p>
          <a:p>
            <a:r>
              <a:rPr lang="en-IN" b="1" dirty="0"/>
              <a:t>Multilingual Support</a:t>
            </a:r>
            <a:r>
              <a:rPr lang="en-IN" dirty="0"/>
              <a:t>: Expand accessibility.</a:t>
            </a:r>
          </a:p>
          <a:p>
            <a:r>
              <a:rPr lang="en-IN" b="1" dirty="0"/>
              <a:t>Expansion</a:t>
            </a:r>
            <a:endParaRPr lang="en-IN" dirty="0"/>
          </a:p>
          <a:p>
            <a:r>
              <a:rPr lang="en-IN" dirty="0"/>
              <a:t>Mobile app deployment via APIs.</a:t>
            </a:r>
          </a:p>
          <a:p>
            <a:r>
              <a:rPr lang="en-IN" dirty="0"/>
              <a:t>Voice interface (IBM Watson Speech-to-Text).</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IN" b="1" dirty="0"/>
              <a:t>Title: Citations &amp; Resources</a:t>
            </a:r>
            <a:endParaRPr lang="en-IN" dirty="0"/>
          </a:p>
          <a:p>
            <a:r>
              <a:rPr lang="en-IN" b="1" dirty="0"/>
              <a:t>Academic &amp; Technical Sources</a:t>
            </a:r>
            <a:endParaRPr lang="en-IN" dirty="0"/>
          </a:p>
          <a:p>
            <a:r>
              <a:rPr lang="en-IN" b="1" dirty="0"/>
              <a:t>IBM Watsonx.ai Documentation</a:t>
            </a:r>
            <a:endParaRPr lang="en-IN" dirty="0"/>
          </a:p>
          <a:p>
            <a:pPr lvl="1"/>
            <a:r>
              <a:rPr lang="en-IN" i="1" dirty="0"/>
              <a:t>"Building Agentic AI with Watsonx.ai"</a:t>
            </a:r>
            <a:r>
              <a:rPr lang="en-IN" dirty="0"/>
              <a:t> (IBM, 2025).</a:t>
            </a:r>
          </a:p>
          <a:p>
            <a:pPr lvl="1"/>
            <a:r>
              <a:rPr lang="en-IN" dirty="0">
                <a:hlinkClick r:id="rId2"/>
              </a:rPr>
              <a:t>https://www.ibm.com/watsonx/agent-lab</a:t>
            </a:r>
            <a:endParaRPr lang="en-IN" dirty="0"/>
          </a:p>
          <a:p>
            <a:r>
              <a:rPr lang="en-IN" b="1" dirty="0"/>
              <a:t>AI Fitness Coaching</a:t>
            </a:r>
            <a:endParaRPr lang="en-IN" dirty="0"/>
          </a:p>
          <a:p>
            <a:pPr lvl="1"/>
            <a:r>
              <a:rPr lang="en-IN" dirty="0"/>
              <a:t>Patel, R. et al. (2024). </a:t>
            </a:r>
            <a:r>
              <a:rPr lang="en-IN" i="1" dirty="0"/>
              <a:t>"Personalized Virtual Trainers: A Survey of AI in Fitness."</a:t>
            </a:r>
            <a:r>
              <a:rPr lang="en-IN" dirty="0"/>
              <a:t> Journal of HealthTech AI.</a:t>
            </a:r>
          </a:p>
          <a:p>
            <a:r>
              <a:rPr lang="en-IN" b="1" dirty="0"/>
              <a:t>Prompt Engineering</a:t>
            </a:r>
            <a:endParaRPr lang="en-IN" dirty="0"/>
          </a:p>
          <a:p>
            <a:pPr lvl="1"/>
            <a:r>
              <a:rPr lang="en-IN" dirty="0"/>
              <a:t>Liu, Y. (2023). </a:t>
            </a:r>
            <a:r>
              <a:rPr lang="en-IN" i="1" dirty="0"/>
              <a:t>"Optimizing LLMs for Domain-Specific Tasks."</a:t>
            </a:r>
            <a:r>
              <a:rPr lang="en-IN" dirty="0"/>
              <a:t> IEEE Transactions on AI.</a:t>
            </a:r>
          </a:p>
          <a:p>
            <a:r>
              <a:rPr lang="en-IN" b="1"/>
              <a:t>Project Repository Link: https://github.com/EshaSing17/Fitness_Buddy.git</a:t>
            </a:r>
            <a:endParaRPr lang="en-IN" dirty="0"/>
          </a:p>
          <a:p>
            <a:pPr lvl="1"/>
            <a:endParaRPr lang="en-IN" dirty="0"/>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getting started with AI)</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EF5952FB-BA5D-4F66-2260-55C33910A1A6}"/>
              </a:ext>
            </a:extLst>
          </p:cNvPr>
          <p:cNvPicPr>
            <a:picLocks noChangeAspect="1"/>
          </p:cNvPicPr>
          <p:nvPr/>
        </p:nvPicPr>
        <p:blipFill>
          <a:blip r:embed="rId2"/>
          <a:stretch>
            <a:fillRect/>
          </a:stretch>
        </p:blipFill>
        <p:spPr>
          <a:xfrm>
            <a:off x="3132707" y="1913851"/>
            <a:ext cx="5926585" cy="4642492"/>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Journey to Cloud)</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7" name="Picture 6">
            <a:extLst>
              <a:ext uri="{FF2B5EF4-FFF2-40B4-BE49-F238E27FC236}">
                <a16:creationId xmlns:a16="http://schemas.microsoft.com/office/drawing/2014/main" id="{B045E6B5-F46A-7ACE-83AB-A1FB8AACBD1A}"/>
              </a:ext>
            </a:extLst>
          </p:cNvPr>
          <p:cNvPicPr>
            <a:picLocks noChangeAspect="1"/>
          </p:cNvPicPr>
          <p:nvPr/>
        </p:nvPicPr>
        <p:blipFill>
          <a:blip r:embed="rId2"/>
          <a:stretch>
            <a:fillRect/>
          </a:stretch>
        </p:blipFill>
        <p:spPr>
          <a:xfrm>
            <a:off x="3244564" y="2035111"/>
            <a:ext cx="5702871" cy="4464669"/>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RAG Lab)</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7" name="Picture 6">
            <a:extLst>
              <a:ext uri="{FF2B5EF4-FFF2-40B4-BE49-F238E27FC236}">
                <a16:creationId xmlns:a16="http://schemas.microsoft.com/office/drawing/2014/main" id="{C5A383C5-8015-1A1D-D344-573862744890}"/>
              </a:ext>
            </a:extLst>
          </p:cNvPr>
          <p:cNvPicPr>
            <a:picLocks noChangeAspect="1"/>
          </p:cNvPicPr>
          <p:nvPr/>
        </p:nvPicPr>
        <p:blipFill>
          <a:blip r:embed="rId2"/>
          <a:srcRect l="664" t="705" b="-1"/>
          <a:stretch>
            <a:fillRect/>
          </a:stretch>
        </p:blipFill>
        <p:spPr>
          <a:xfrm>
            <a:off x="3065282" y="1992270"/>
            <a:ext cx="6061435" cy="4411231"/>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1324325"/>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 13 – Fitness buddy </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33550" y="1661838"/>
            <a:ext cx="11029615" cy="4673324"/>
          </a:xfrm>
        </p:spPr>
        <p:txBody>
          <a:bodyPr>
            <a:normAutofit fontScale="62500" lnSpcReduction="20000"/>
          </a:bodyPr>
          <a:lstStyle/>
          <a:p>
            <a:pPr marL="0" indent="0">
              <a:buNone/>
            </a:pPr>
            <a:r>
              <a:rPr lang="en-US" sz="3200" dirty="0"/>
              <a:t>The challenge - In today’s fast-paced world, many individuals struggle to maintain a healthy lifestyle due to lack of personalized guidance, time constraints, and inconsistent motivation. Traditional fitness solutions often require expensive subscriptions, in-person consultations, or rigid schedules that don't adapt to personal preferences or daily routines. There is a growing need for an accessible, friendly, and intelligent virtual assistant that can provide on demand fitness advice, healthy lifestyle suggestions, and basic nutrition guidance—all tailored to individual needs and available at any time. Fitness Buddy aims to solve this problem by offering a conversational, AI-powered health and fitness coach that can:</a:t>
            </a:r>
          </a:p>
          <a:p>
            <a:pPr marL="0" indent="0">
              <a:buNone/>
            </a:pPr>
            <a:r>
              <a:rPr lang="en-US" sz="3200" dirty="0"/>
              <a:t> Recommend home workouts and routines based on user input.</a:t>
            </a:r>
          </a:p>
          <a:p>
            <a:pPr marL="0" indent="0">
              <a:buNone/>
            </a:pPr>
            <a:r>
              <a:rPr lang="en-US" sz="3200" dirty="0"/>
              <a:t>  Provide motivational tips and daily fitness inspiration. </a:t>
            </a:r>
          </a:p>
          <a:p>
            <a:pPr marL="0" indent="0">
              <a:buNone/>
            </a:pPr>
            <a:r>
              <a:rPr lang="en-US" sz="3200" dirty="0"/>
              <a:t>  Suggest simple, nutritious meal ideas. </a:t>
            </a:r>
          </a:p>
          <a:p>
            <a:pPr marL="0" indent="0">
              <a:buNone/>
            </a:pPr>
            <a:r>
              <a:rPr lang="en-US" sz="3200" dirty="0"/>
              <a:t> Encourage habit-building and consistency. </a:t>
            </a:r>
          </a:p>
          <a:p>
            <a:pPr marL="0" indent="0">
              <a:buNone/>
            </a:pPr>
            <a:r>
              <a:rPr lang="en-US" sz="3200" dirty="0"/>
              <a:t>Technology: Use of IBM cloud lite services /IBM </a:t>
            </a:r>
            <a:r>
              <a:rPr lang="en-US" sz="3200" dirty="0" err="1"/>
              <a:t>Granity</a:t>
            </a:r>
            <a:r>
              <a:rPr lang="en-US" sz="3200" dirty="0"/>
              <a:t> is mandatory</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989056"/>
            <a:ext cx="11613485" cy="4662295"/>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b="1" dirty="0"/>
              <a:t>Title: AI-Powered Fitness Buddy Using IBM Watsonx.ai</a:t>
            </a:r>
          </a:p>
          <a:p>
            <a:r>
              <a:rPr lang="en-US" b="1" dirty="0"/>
              <a:t>Solution Overview</a:t>
            </a:r>
            <a:r>
              <a:rPr lang="en-US" dirty="0"/>
              <a:t>:</a:t>
            </a:r>
          </a:p>
          <a:p>
            <a:pPr lvl="1"/>
            <a:r>
              <a:rPr lang="en-US" dirty="0"/>
              <a:t>A conversational AI agent built on </a:t>
            </a:r>
            <a:r>
              <a:rPr lang="en-US" b="1" dirty="0"/>
              <a:t>IBM Watsonx.ai</a:t>
            </a:r>
            <a:r>
              <a:rPr lang="en-US" dirty="0"/>
              <a:t> to provide </a:t>
            </a:r>
            <a:r>
              <a:rPr lang="en-US" b="1" dirty="0"/>
              <a:t>personalized fitness guidance, nutrition plans, and motivational support</a:t>
            </a:r>
            <a:r>
              <a:rPr lang="en-US" dirty="0"/>
              <a:t>.</a:t>
            </a:r>
          </a:p>
          <a:p>
            <a:pPr lvl="1"/>
            <a:r>
              <a:rPr lang="en-US" dirty="0"/>
              <a:t>Leverages </a:t>
            </a:r>
            <a:r>
              <a:rPr lang="en-US" b="1" dirty="0"/>
              <a:t>Mistral-large foundation model</a:t>
            </a:r>
            <a:r>
              <a:rPr lang="en-US" dirty="0"/>
              <a:t> and </a:t>
            </a:r>
            <a:r>
              <a:rPr lang="en-US" b="1" dirty="0"/>
              <a:t>agentic AI</a:t>
            </a:r>
            <a:r>
              <a:rPr lang="en-US" dirty="0"/>
              <a:t> for dynamic interactions.</a:t>
            </a:r>
          </a:p>
          <a:p>
            <a:r>
              <a:rPr lang="en-US" b="1" dirty="0"/>
              <a:t>Key Features</a:t>
            </a:r>
            <a:r>
              <a:rPr lang="en-US" dirty="0"/>
              <a:t>:</a:t>
            </a:r>
          </a:p>
          <a:p>
            <a:pPr lvl="1"/>
            <a:r>
              <a:rPr lang="en-US" b="1" dirty="0"/>
              <a:t>Dynamic Workouts</a:t>
            </a:r>
            <a:r>
              <a:rPr lang="en-US" dirty="0"/>
              <a:t>: Recommends routines based on time, equipment, and goals (e.g., *"20-min home workout with no equipment"*).</a:t>
            </a:r>
          </a:p>
          <a:p>
            <a:pPr lvl="1"/>
            <a:r>
              <a:rPr lang="en-US" b="1" dirty="0"/>
              <a:t>Nutrition Guidance</a:t>
            </a:r>
            <a:r>
              <a:rPr lang="en-US" dirty="0"/>
              <a:t>: Suggests meal plans with dietary restrictions (e.g., *"gluten-free lunch under 500 calories"*).</a:t>
            </a:r>
          </a:p>
          <a:p>
            <a:pPr lvl="1"/>
            <a:r>
              <a:rPr lang="en-US" b="1" dirty="0"/>
              <a:t>Motivational Support</a:t>
            </a:r>
            <a:r>
              <a:rPr lang="en-US" dirty="0"/>
              <a:t>: Provides habit-building tips and quotes (e.g., *"30-day challenge for consistency"*).</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marL="305435" indent="-305435"/>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92500" lnSpcReduction="20000"/>
          </a:bodyPr>
          <a:lstStyle/>
          <a:p>
            <a:r>
              <a:rPr lang="en-IN" b="1" dirty="0"/>
              <a:t>Title: Technology Stack &amp; Implementation</a:t>
            </a:r>
            <a:br>
              <a:rPr lang="en-IN" dirty="0"/>
            </a:br>
            <a:r>
              <a:rPr lang="en-IN" b="1" dirty="0"/>
              <a:t>Content:</a:t>
            </a:r>
            <a:endParaRPr lang="en-IN" dirty="0"/>
          </a:p>
          <a:p>
            <a:r>
              <a:rPr lang="en-IN" b="1" dirty="0"/>
              <a:t>Platform</a:t>
            </a:r>
            <a:r>
              <a:rPr lang="en-IN" dirty="0"/>
              <a:t>: IBM Cloud (Lite Plan) with </a:t>
            </a:r>
            <a:r>
              <a:rPr lang="en-IN" b="1" dirty="0"/>
              <a:t>Watsonx.ai Agent Lab</a:t>
            </a:r>
            <a:r>
              <a:rPr lang="en-IN" dirty="0"/>
              <a:t>.</a:t>
            </a:r>
          </a:p>
          <a:p>
            <a:r>
              <a:rPr lang="en-IN" b="1" dirty="0"/>
              <a:t>Framework: </a:t>
            </a:r>
            <a:r>
              <a:rPr lang="en-IN" dirty="0"/>
              <a:t>LangGraph</a:t>
            </a:r>
            <a:endParaRPr lang="en-IN" b="1" dirty="0"/>
          </a:p>
          <a:p>
            <a:r>
              <a:rPr lang="en-IN" b="1" dirty="0"/>
              <a:t>Architecture: </a:t>
            </a:r>
            <a:r>
              <a:rPr lang="en-IN" dirty="0" err="1"/>
              <a:t>ReAct</a:t>
            </a:r>
            <a:endParaRPr lang="en-IN" b="1" dirty="0"/>
          </a:p>
          <a:p>
            <a:r>
              <a:rPr lang="en-IN" b="1" dirty="0"/>
              <a:t>Tools Used</a:t>
            </a:r>
            <a:r>
              <a:rPr lang="en-IN" dirty="0"/>
              <a:t>:</a:t>
            </a:r>
          </a:p>
          <a:p>
            <a:pPr lvl="1"/>
            <a:r>
              <a:rPr lang="en-IN" b="1" dirty="0"/>
              <a:t>Foundation Model</a:t>
            </a:r>
            <a:r>
              <a:rPr lang="en-IN" dirty="0"/>
              <a:t>: Mistral-large for generative responses.</a:t>
            </a:r>
          </a:p>
          <a:p>
            <a:pPr lvl="1"/>
            <a:r>
              <a:rPr lang="en-IN" b="1" dirty="0"/>
              <a:t>Integrated Tools</a:t>
            </a:r>
            <a:r>
              <a:rPr lang="en-IN" dirty="0"/>
              <a:t>:</a:t>
            </a:r>
          </a:p>
          <a:p>
            <a:pPr lvl="2"/>
            <a:r>
              <a:rPr lang="en-IN" i="1" dirty="0"/>
              <a:t>Wikipedia Search</a:t>
            </a:r>
            <a:r>
              <a:rPr lang="en-IN" dirty="0"/>
              <a:t>: General fitness knowledge.</a:t>
            </a:r>
          </a:p>
          <a:p>
            <a:pPr lvl="2"/>
            <a:r>
              <a:rPr lang="en-IN" i="1" dirty="0"/>
              <a:t>Document Search</a:t>
            </a:r>
            <a:r>
              <a:rPr lang="en-IN" dirty="0"/>
              <a:t>: Curated meal plans.</a:t>
            </a:r>
          </a:p>
          <a:p>
            <a:pPr lvl="2"/>
            <a:r>
              <a:rPr lang="en-IN" i="1" dirty="0" err="1"/>
              <a:t>Webcrawler</a:t>
            </a:r>
            <a:r>
              <a:rPr lang="en-IN" dirty="0"/>
              <a:t>: Real-time nutrition data.</a:t>
            </a:r>
          </a:p>
          <a:p>
            <a:pPr lvl="2"/>
            <a:endParaRPr lang="en-IN" dirty="0"/>
          </a:p>
          <a:p>
            <a:r>
              <a:rPr lang="en-IN" b="1" dirty="0"/>
              <a:t>Workflow</a:t>
            </a:r>
            <a:r>
              <a:rPr lang="en-IN" dirty="0"/>
              <a:t>:</a:t>
            </a:r>
          </a:p>
          <a:p>
            <a:pPr lvl="1"/>
            <a:r>
              <a:rPr lang="en-IN" dirty="0"/>
              <a:t>User inputs query (e.g., </a:t>
            </a:r>
            <a:r>
              <a:rPr lang="en-IN" i="1" dirty="0"/>
              <a:t>"Beginner yoga routine"</a:t>
            </a:r>
            <a:r>
              <a:rPr lang="en-IN" dirty="0"/>
              <a:t>).</a:t>
            </a:r>
          </a:p>
          <a:p>
            <a:pPr lvl="1"/>
            <a:r>
              <a:rPr lang="en-IN" dirty="0"/>
              <a:t>AI asks clarifying questions (fitness level, equipment).</a:t>
            </a:r>
          </a:p>
          <a:p>
            <a:pPr lvl="1"/>
            <a:r>
              <a:rPr lang="en-IN" dirty="0"/>
              <a:t>Generates structured response (warm-up/main/cool-down).</a:t>
            </a:r>
          </a:p>
        </p:txBody>
      </p:sp>
      <p:pic>
        <p:nvPicPr>
          <p:cNvPr id="8" name="Picture 7">
            <a:extLst>
              <a:ext uri="{FF2B5EF4-FFF2-40B4-BE49-F238E27FC236}">
                <a16:creationId xmlns:a16="http://schemas.microsoft.com/office/drawing/2014/main" id="{1A993FFC-76C3-9E90-C46D-B009156DC29A}"/>
              </a:ext>
            </a:extLst>
          </p:cNvPr>
          <p:cNvPicPr>
            <a:picLocks noChangeAspect="1"/>
          </p:cNvPicPr>
          <p:nvPr/>
        </p:nvPicPr>
        <p:blipFill>
          <a:blip r:embed="rId2"/>
          <a:stretch>
            <a:fillRect/>
          </a:stretch>
        </p:blipFill>
        <p:spPr>
          <a:xfrm>
            <a:off x="7137662" y="1455204"/>
            <a:ext cx="2911311" cy="4366967"/>
          </a:xfrm>
          <a:prstGeom prst="rect">
            <a:avLst/>
          </a:prstGeom>
        </p:spPr>
      </p:pic>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r>
              <a:rPr lang="en-IN" b="1" dirty="0"/>
              <a:t>Title: Agent Configuration &amp; Deployment</a:t>
            </a:r>
            <a:br>
              <a:rPr lang="en-IN" dirty="0"/>
            </a:br>
            <a:r>
              <a:rPr lang="en-IN" b="1" dirty="0"/>
              <a:t>Content:</a:t>
            </a:r>
            <a:endParaRPr lang="en-IN" dirty="0"/>
          </a:p>
          <a:p>
            <a:r>
              <a:rPr lang="en-IN" b="1" dirty="0"/>
              <a:t>Algorithm</a:t>
            </a:r>
            <a:r>
              <a:rPr lang="en-IN" dirty="0"/>
              <a:t>:</a:t>
            </a:r>
          </a:p>
          <a:p>
            <a:pPr lvl="1"/>
            <a:r>
              <a:rPr lang="en-IN" b="1" dirty="0"/>
              <a:t>Prompt Engineering</a:t>
            </a:r>
            <a:r>
              <a:rPr lang="en-IN" dirty="0"/>
              <a:t>: Rules-based instructions (e.g., </a:t>
            </a:r>
            <a:r>
              <a:rPr lang="en-IN" i="1" dirty="0"/>
              <a:t>"Always ask 3 questions before answering"</a:t>
            </a:r>
            <a:r>
              <a:rPr lang="en-IN" dirty="0"/>
              <a:t>).</a:t>
            </a:r>
          </a:p>
          <a:p>
            <a:pPr lvl="1"/>
            <a:r>
              <a:rPr lang="en-IN" b="1" dirty="0"/>
              <a:t>Tool Integration</a:t>
            </a:r>
            <a:r>
              <a:rPr lang="en-IN" dirty="0"/>
              <a:t>: Function calling for external data (e.g., calorie counts).</a:t>
            </a:r>
          </a:p>
          <a:p>
            <a:r>
              <a:rPr lang="en-IN" b="1" dirty="0"/>
              <a:t>Deployment Steps</a:t>
            </a:r>
            <a:r>
              <a:rPr lang="en-IN" dirty="0"/>
              <a:t>:</a:t>
            </a:r>
          </a:p>
          <a:p>
            <a:pPr lvl="1"/>
            <a:r>
              <a:rPr lang="en-IN" dirty="0"/>
              <a:t>Created </a:t>
            </a:r>
            <a:r>
              <a:rPr lang="en-IN" b="1" dirty="0"/>
              <a:t>Cloud Object Storage</a:t>
            </a:r>
            <a:r>
              <a:rPr lang="en-IN" dirty="0"/>
              <a:t> (Lite Plan).</a:t>
            </a:r>
          </a:p>
          <a:p>
            <a:pPr lvl="1"/>
            <a:r>
              <a:rPr lang="en-IN" dirty="0"/>
              <a:t>Configured </a:t>
            </a:r>
            <a:r>
              <a:rPr lang="en-IN" b="1" dirty="0"/>
              <a:t>Watsonx.ai Runtime</a:t>
            </a:r>
            <a:r>
              <a:rPr lang="en-IN" dirty="0"/>
              <a:t> service.</a:t>
            </a:r>
          </a:p>
          <a:p>
            <a:pPr lvl="1"/>
            <a:r>
              <a:rPr lang="en-IN" dirty="0"/>
              <a:t>Deployed as an </a:t>
            </a:r>
            <a:r>
              <a:rPr lang="en-IN" b="1" dirty="0"/>
              <a:t>AI service</a:t>
            </a:r>
            <a:r>
              <a:rPr lang="en-IN" dirty="0"/>
              <a:t> with API access.</a:t>
            </a:r>
          </a:p>
        </p:txBody>
      </p:sp>
      <p:pic>
        <p:nvPicPr>
          <p:cNvPr id="7" name="Picture 6">
            <a:extLst>
              <a:ext uri="{FF2B5EF4-FFF2-40B4-BE49-F238E27FC236}">
                <a16:creationId xmlns:a16="http://schemas.microsoft.com/office/drawing/2014/main" id="{6270420B-3AFF-1C72-D292-8E341E2D5A44}"/>
              </a:ext>
            </a:extLst>
          </p:cNvPr>
          <p:cNvPicPr>
            <a:picLocks noChangeAspect="1"/>
          </p:cNvPicPr>
          <p:nvPr/>
        </p:nvPicPr>
        <p:blipFill>
          <a:blip r:embed="rId2"/>
          <a:stretch>
            <a:fillRect/>
          </a:stretch>
        </p:blipFill>
        <p:spPr>
          <a:xfrm>
            <a:off x="8655377" y="1232452"/>
            <a:ext cx="3146981" cy="4720472"/>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C18BC-F98C-3C2A-82A0-A9C03AF65C7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9D96D77-1431-6C97-8548-02C7C3C17942}"/>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913EBA26-9D10-9477-E29F-800A827CA3AA}"/>
              </a:ext>
            </a:extLst>
          </p:cNvPr>
          <p:cNvSpPr>
            <a:spLocks noGrp="1"/>
          </p:cNvSpPr>
          <p:nvPr>
            <p:ph idx="1"/>
          </p:nvPr>
        </p:nvSpPr>
        <p:spPr/>
        <p:txBody>
          <a:bodyPr/>
          <a:lstStyle/>
          <a:p>
            <a:r>
              <a:rPr lang="en-IN" b="1" dirty="0"/>
              <a:t>Visual</a:t>
            </a:r>
            <a:r>
              <a:rPr lang="en-IN" dirty="0"/>
              <a:t>:</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C0FBEDC8-844D-9A4B-9DD7-3C8A59E3D44C}"/>
              </a:ext>
            </a:extLst>
          </p:cNvPr>
          <p:cNvPicPr>
            <a:picLocks noChangeAspect="1"/>
          </p:cNvPicPr>
          <p:nvPr/>
        </p:nvPicPr>
        <p:blipFill>
          <a:blip r:embed="rId2"/>
          <a:stretch>
            <a:fillRect/>
          </a:stretch>
        </p:blipFill>
        <p:spPr>
          <a:xfrm>
            <a:off x="2461966" y="2445786"/>
            <a:ext cx="7268066" cy="3844235"/>
          </a:xfrm>
          <a:prstGeom prst="rect">
            <a:avLst/>
          </a:prstGeom>
        </p:spPr>
      </p:pic>
    </p:spTree>
    <p:extLst>
      <p:ext uri="{BB962C8B-B14F-4D97-AF65-F5344CB8AC3E}">
        <p14:creationId xmlns:p14="http://schemas.microsoft.com/office/powerpoint/2010/main" val="87944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342900" indent="-342900">
              <a:buFont typeface="+mj-lt"/>
              <a:buAutoNum type="arabicPeriod"/>
            </a:pPr>
            <a:r>
              <a:rPr lang="en-US" dirty="0"/>
              <a:t>"I'm new to fitness - what 20-minute routine matches my [beginner/intermediate/Professional] level and [available equipment]?“</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0" indent="0">
              <a:buNone/>
            </a:pPr>
            <a:endParaRPr lang="en-IN" sz="2400" dirty="0"/>
          </a:p>
        </p:txBody>
      </p:sp>
      <p:pic>
        <p:nvPicPr>
          <p:cNvPr id="4" name="Picture 3">
            <a:extLst>
              <a:ext uri="{FF2B5EF4-FFF2-40B4-BE49-F238E27FC236}">
                <a16:creationId xmlns:a16="http://schemas.microsoft.com/office/drawing/2014/main" id="{382FD956-E3DB-DB6D-B9DC-2F77A14CA14F}"/>
              </a:ext>
            </a:extLst>
          </p:cNvPr>
          <p:cNvPicPr>
            <a:picLocks noChangeAspect="1"/>
          </p:cNvPicPr>
          <p:nvPr/>
        </p:nvPicPr>
        <p:blipFill>
          <a:blip r:embed="rId2"/>
          <a:stretch>
            <a:fillRect/>
          </a:stretch>
        </p:blipFill>
        <p:spPr>
          <a:xfrm>
            <a:off x="1047472" y="3020975"/>
            <a:ext cx="8211696" cy="2629267"/>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E1DF7D-5225-804E-8C07-D8EE483894F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C9D4ECC-D8CD-4E3F-A8BB-5F77B28D76FA}"/>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0642F328-349F-49F7-5A56-B4BF6913825D}"/>
              </a:ext>
            </a:extLst>
          </p:cNvPr>
          <p:cNvSpPr>
            <a:spLocks noGrp="1"/>
          </p:cNvSpPr>
          <p:nvPr>
            <p:ph idx="1"/>
          </p:nvPr>
        </p:nvSpPr>
        <p:spPr/>
        <p:txBody>
          <a:bodyPr>
            <a:normAutofit/>
          </a:bodyPr>
          <a:lstStyle/>
          <a:p>
            <a:pPr marL="342900" indent="-342900">
              <a:buFont typeface="+mj-lt"/>
              <a:buAutoNum type="arabicPeriod"/>
            </a:pPr>
            <a:r>
              <a:rPr lang="en-US" dirty="0"/>
              <a:t>"I want to do muscle gain workout “</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0" indent="0">
              <a:buNone/>
            </a:pPr>
            <a:endParaRPr lang="en-IN" sz="2400" dirty="0"/>
          </a:p>
        </p:txBody>
      </p:sp>
      <p:pic>
        <p:nvPicPr>
          <p:cNvPr id="6" name="Picture 5">
            <a:extLst>
              <a:ext uri="{FF2B5EF4-FFF2-40B4-BE49-F238E27FC236}">
                <a16:creationId xmlns:a16="http://schemas.microsoft.com/office/drawing/2014/main" id="{46D51A99-312A-6D85-B943-5027DFAEC231}"/>
              </a:ext>
            </a:extLst>
          </p:cNvPr>
          <p:cNvPicPr>
            <a:picLocks noChangeAspect="1"/>
          </p:cNvPicPr>
          <p:nvPr/>
        </p:nvPicPr>
        <p:blipFill>
          <a:blip r:embed="rId2"/>
          <a:stretch>
            <a:fillRect/>
          </a:stretch>
        </p:blipFill>
        <p:spPr>
          <a:xfrm>
            <a:off x="1824948" y="2990761"/>
            <a:ext cx="7354326" cy="2686425"/>
          </a:xfrm>
          <a:prstGeom prst="rect">
            <a:avLst/>
          </a:prstGeom>
        </p:spPr>
      </p:pic>
    </p:spTree>
    <p:extLst>
      <p:ext uri="{BB962C8B-B14F-4D97-AF65-F5344CB8AC3E}">
        <p14:creationId xmlns:p14="http://schemas.microsoft.com/office/powerpoint/2010/main" val="204474765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717</TotalTime>
  <Words>877</Words>
  <Application>Microsoft Office PowerPoint</Application>
  <PresentationFormat>Widescreen</PresentationFormat>
  <Paragraphs>200</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Franklin Gothic Book</vt:lpstr>
      <vt:lpstr>Franklin Gothic Demi</vt:lpstr>
      <vt:lpstr>Wingdings 2</vt:lpstr>
      <vt:lpstr>DividendVTI</vt:lpstr>
      <vt:lpstr>Fitness Buddy- Your AI-powered health and fitness companion</vt:lpstr>
      <vt:lpstr>OUTLINE</vt:lpstr>
      <vt:lpstr>Problem Statement 13 – Fitness buddy </vt:lpstr>
      <vt:lpstr>Proposed Solution</vt:lpstr>
      <vt:lpstr>System  Approach</vt:lpstr>
      <vt:lpstr>Algorithm &amp; Deployment</vt:lpstr>
      <vt:lpstr>Algorithm &amp; Deployment</vt:lpstr>
      <vt:lpstr>Result</vt:lpstr>
      <vt:lpstr>Result</vt:lpstr>
      <vt:lpstr>Result</vt:lpstr>
      <vt:lpstr>Result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manjit singh</cp:lastModifiedBy>
  <cp:revision>40</cp:revision>
  <dcterms:created xsi:type="dcterms:W3CDTF">2021-05-26T16:50:10Z</dcterms:created>
  <dcterms:modified xsi:type="dcterms:W3CDTF">2025-08-04T16:48:58Z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