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43"/>
  </p:normalViewPr>
  <p:slideViewPr>
    <p:cSldViewPr snapToGrid="0">
      <p:cViewPr varScale="1">
        <p:scale>
          <a:sx n="105" d="100"/>
          <a:sy n="105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D2636-A128-4D4A-A923-F9CD8ACB405E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25256-C740-48CF-AB9A-C22DA098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25256-C740-48CF-AB9A-C22DA098B0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3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C2E0-46B6-AB38-10DC-6CA9CFAD5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D4EB1-9E7A-065C-50E6-1B8A74544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8A40B-8EDF-3276-A4DC-4F9E4C75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59DB-F6C2-C8D8-3955-B5C7305B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2B42-CC47-0BD1-8289-2A8D94F1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8B44-21C8-C043-3AA7-AE4E157A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A96FD-E426-BF4E-FE57-3E8A692F3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2098-C9E3-E020-C86A-FFDBE8D29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34A9E-4715-129B-2E15-CF4F6FCF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366A-817B-1D00-C74C-0E7F48C0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E280-D284-2CF6-DCDE-B73525CB4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6ECDD-B7FE-9BAD-72C5-1CE63247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C704-8B3A-11C0-D31E-0DDD8D12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7C00-EC6D-795E-C0DC-345FBA13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47896-D9C8-B882-66ED-77AF7B1A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0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863E-3C4B-9F17-81A5-F630ED5A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5DB1-7541-6DF5-6FB8-9DD8C7CA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E4DF-0A14-E6B9-9547-7AEA33A7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982C-8E61-008E-5967-F451A7EDB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27EA9-9218-8CA0-C637-CE939EC2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4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24AA-5B35-2A59-26A7-A6B97284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97A1B-4452-D218-91CA-DA62D04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F5E85-B528-BFBE-4581-BCEC9026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E406-F5DF-2DC1-B589-BEBB7106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2DF61-2C06-5B9F-ACBE-292EA7A8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9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3F33-8D30-46D4-A949-58DDE1B0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6EE98-7EB2-0290-5423-9FAB0C350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78985-F918-8235-D942-56B32F53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2C4F5-EAF9-FECB-158F-67F78819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09B4-C68B-8EA6-1147-2FBC9AA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0EDDD-CC36-2155-EC31-B310546D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3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FFC8-0226-F335-066A-ACD2A9A3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C575-F3CC-FEF2-EB6E-EA5B869BF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84DBC-5C0A-7157-6520-9BA0C55C1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6DFC9-ADC0-6CBF-E7CC-7A161F392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4AE33-297D-6FFE-D1F5-A1F351616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C4636-B860-8EF1-5B1F-503DDE75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326B5-F2CE-1C0C-3485-5479D8D2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B7277-0848-9C81-473F-D99D9708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3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C454-52DE-A781-8081-D4C0307A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0BA69-19AC-37C4-93A7-7C2A44E0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5A58B-0A78-3127-1BC0-8F190591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64437-CF2C-D285-0A8E-FCB3CBF6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9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C24C-C0B6-6D84-F18D-C5245EF3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D832C-0CBC-AA40-A680-2CFC8781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68D05-0782-4C22-38EC-2CDCDB70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87D7-80BB-21BE-CE20-386E1B5A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14ED-D286-ACC8-BF15-89E00409A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A32E3-866F-E573-9391-36E81C757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9D631-035E-4044-A8DA-1167B6F8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B7758-987D-CD29-00B0-369508BB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D02AE-4AE3-8B2D-CB67-2E8F4203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83A9-4B4D-8503-10A4-A5CC2213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D88B7-CA75-7116-6462-5701D41BD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E8047-736D-38C6-5CAF-0965763A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8D5B-0E01-7B1B-6E52-2A53FEC2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DC18F-06E8-8DD1-A112-562B1FC4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5482-A5FA-13D1-14CF-3B3E1414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BEED3-550D-C18E-50A0-74D4D503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8588B-DA05-6CA6-8293-1C61FCDC1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95B2-5ABF-504F-9665-86E0B9A78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237EC8-BCC9-4952-AE0E-849347A024DD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801D8-1221-5957-9614-6E57ACA79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BB2E-1C97-E69E-16EF-42693C103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E17D1-8D93-45E1-B92B-ABBD46896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emssolutionsint.blogspot.com/2016/12/cetoacidosis-la-diabetes-y-su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erlund.blogspot.com/2019/05/machine-learning-explained-machine.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/3.0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mpare-comparison-scale-balance-643305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thank-you-heart-text-791024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ocean.com/community/tutorials/an-introduction-to-machine-lear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87961&amp;picture=course-introduction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cmit.mit.edu/problem-solv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kpik.com/search?q=data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4free.org/photo/14553/explanation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nt.iriss.org.uk/writing-analysis-social-care/explanation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nc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outreach.org/articles/value-added-data-systems-architecture-end-user-informed-data-preparation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6429-1721-C20B-BB28-C759BF14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dirty="0">
                <a:solidFill>
                  <a:srgbClr val="FFFFFF"/>
                </a:solidFill>
              </a:rPr>
              <a:t>DIABETES PREDICTION WITH LINEAR REGRESSION AND CLASSIFICATION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A40B-E361-D74F-9BE8-4C972789B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8044" y="3739764"/>
            <a:ext cx="4517954" cy="1198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Team : 5240 Group</a:t>
            </a:r>
          </a:p>
        </p:txBody>
      </p:sp>
      <p:sp>
        <p:nvSpPr>
          <p:cNvPr id="27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3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5" descr="A diagram of the different types of diseases&#10;&#10;Description automatically generated">
            <a:extLst>
              <a:ext uri="{FF2B5EF4-FFF2-40B4-BE49-F238E27FC236}">
                <a16:creationId xmlns:a16="http://schemas.microsoft.com/office/drawing/2014/main" id="{F81E55D7-06DD-7265-13C8-0197FA6EA8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670" r="-1" b="-1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D53E4-62C2-339B-6E97-19B8596CB589}"/>
              </a:ext>
            </a:extLst>
          </p:cNvPr>
          <p:cNvSpPr txBox="1"/>
          <p:nvPr/>
        </p:nvSpPr>
        <p:spPr>
          <a:xfrm>
            <a:off x="9581991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emssolutionsint.blogspot.com/2016/12/cetoacidosis-la-diabetes-y-su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F8F85-0F33-8A50-C287-5C28F949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0816"/>
            <a:ext cx="5452431" cy="13255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 After Removal of Outliers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3C7-E1AE-EA91-4739-398D5F38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D4631-C5BE-8D2D-1735-CE0EB12AB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7" y="1911146"/>
            <a:ext cx="11146970" cy="46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circuit board with gears inside&#10;&#10;Description automatically generated">
            <a:extLst>
              <a:ext uri="{FF2B5EF4-FFF2-40B4-BE49-F238E27FC236}">
                <a16:creationId xmlns:a16="http://schemas.microsoft.com/office/drawing/2014/main" id="{87428015-A4AB-B395-4902-AB9C20DB86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B0D72-0D69-65B5-C471-5BACB37E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Algorithms Used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EAB5-C71A-5A6D-E9BC-858322790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Random Forest Classifier  is the ensemble technique  which uses many decision trees and average the final score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Linear Regression Model :  It is used for predicting the dependent variable with respect to different independent variables . It fits the Predicted values with a line with independent variables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Gradient Boost Regressor : It used to  </a:t>
            </a:r>
            <a:r>
              <a:rPr lang="en-US" dirty="0" err="1"/>
              <a:t>sequencialy</a:t>
            </a:r>
            <a:r>
              <a:rPr lang="en-US" dirty="0"/>
              <a:t>  build weak decision trees  and combines their predictions to improve accuracy of regression tasks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86A18-04BB-03FD-BAF6-8859E34CC424}"/>
              </a:ext>
            </a:extLst>
          </p:cNvPr>
          <p:cNvSpPr txBox="1"/>
          <p:nvPr/>
        </p:nvSpPr>
        <p:spPr>
          <a:xfrm>
            <a:off x="7372219" y="6657945"/>
            <a:ext cx="22974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scherlund.blogspot.com/2019/05/machine-learning-explained-machin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4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B9367760-0F8D-9779-9D4E-D6FEC91A4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AFBAB-064E-0E55-02F1-A3EA3CCD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Algorithm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F8D94-E0E3-62DD-D5E6-EA7A1FD35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Root Mean Squared Error for Linear Regression is 0.62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Root Mean Squared Error for Random Forest Regressor is 0.66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Root Mean Squared Error for Gradient Boost Regressor is 0.61</a:t>
            </a:r>
          </a:p>
        </p:txBody>
      </p:sp>
    </p:spTree>
    <p:extLst>
      <p:ext uri="{BB962C8B-B14F-4D97-AF65-F5344CB8AC3E}">
        <p14:creationId xmlns:p14="http://schemas.microsoft.com/office/powerpoint/2010/main" val="95901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5F163-0664-540B-6D8F-9466B05E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 Comparison Conclusion</a:t>
            </a:r>
          </a:p>
        </p:txBody>
      </p:sp>
      <p:pic>
        <p:nvPicPr>
          <p:cNvPr id="6" name="Content Placeholder 5" descr="Apples and oranges on a balance&#10;&#10;Description automatically generated">
            <a:extLst>
              <a:ext uri="{FF2B5EF4-FFF2-40B4-BE49-F238E27FC236}">
                <a16:creationId xmlns:a16="http://schemas.microsoft.com/office/drawing/2014/main" id="{E9D12CB8-B386-CA84-B209-EDAC51975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911" r="444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51A8F-E125-6B67-DEA9-60E2B707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Linear Regression model has 0.62 Root Mean squared error which is lowest value when compared to other models . So Linear regression works well on test dataset. Even Random Forest Regressor has lowest Root Mean squared Error . So linear regressor has better RMSE and performs good on unseen Data</a:t>
            </a:r>
          </a:p>
        </p:txBody>
      </p:sp>
    </p:spTree>
    <p:extLst>
      <p:ext uri="{BB962C8B-B14F-4D97-AF65-F5344CB8AC3E}">
        <p14:creationId xmlns:p14="http://schemas.microsoft.com/office/powerpoint/2010/main" val="176900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thank you note&#10;&#10;Description automatically generated">
            <a:extLst>
              <a:ext uri="{FF2B5EF4-FFF2-40B4-BE49-F238E27FC236}">
                <a16:creationId xmlns:a16="http://schemas.microsoft.com/office/drawing/2014/main" id="{34A43686-E0B0-3B3A-2D11-097780D8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10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ook with a yellow cover&#10;&#10;Description automatically generated">
            <a:extLst>
              <a:ext uri="{FF2B5EF4-FFF2-40B4-BE49-F238E27FC236}">
                <a16:creationId xmlns:a16="http://schemas.microsoft.com/office/drawing/2014/main" id="{3149C1E6-29F0-5176-EBD9-F17EEF3E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2950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794F4-4A73-422E-B390-BA6731EB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Topics Covered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45AFC-3A9C-903A-74CD-39DFA982B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Introduction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Problem solving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Data Description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Data Processing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Exploratory Data analysis 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Algorithms used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Comparing Algorithm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Results evaluation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Conclusion  and Interpretation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EB691D-B0A6-3CB4-51C4-C57D4DB88637}"/>
              </a:ext>
            </a:extLst>
          </p:cNvPr>
          <p:cNvSpPr txBox="1"/>
          <p:nvPr/>
        </p:nvSpPr>
        <p:spPr>
          <a:xfrm>
            <a:off x="7080473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digitalocean.com/community/tutorials/an-introduction-to-machine-learn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4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standing at a podium with a microphone and a tv&#10;&#10;Description automatically generated">
            <a:extLst>
              <a:ext uri="{FF2B5EF4-FFF2-40B4-BE49-F238E27FC236}">
                <a16:creationId xmlns:a16="http://schemas.microsoft.com/office/drawing/2014/main" id="{1BCAAA77-011B-1930-5DEC-0E537E042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47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F545B-BAAA-387D-017E-3C5B3360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86629-C291-9E2E-0FDB-1085BDB45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Diabetes Health prediction :  It refers that expecting diabetics health by different machine learning models.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Exploratory Data Analysis : Detection and management outliers, missing values and also interactions among predictors through visualization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Model training : Training models for predicting diabetic health status that includes linear regression, Random Forest Classifier, and Gradient Boosting.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Model performance: Metrics such as accuracy, RMSE and confusion matrix are used to assess how  each model will work.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346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6AF24-FD1D-E29C-4856-764C6BBF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Problem to solve </a:t>
            </a:r>
          </a:p>
        </p:txBody>
      </p:sp>
      <p:pic>
        <p:nvPicPr>
          <p:cNvPr id="6" name="Content Placeholder 5" descr="A diagram of a problem solving process&#10;&#10;Description automatically generated">
            <a:extLst>
              <a:ext uri="{FF2B5EF4-FFF2-40B4-BE49-F238E27FC236}">
                <a16:creationId xmlns:a16="http://schemas.microsoft.com/office/drawing/2014/main" id="{988BECAD-35A1-3D0E-F778-97656010F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2" b="133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7B249-563E-07EA-E20A-E51AE807B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20465" y="2194102"/>
            <a:ext cx="4140013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Which of this health indicators are the best predictor of diabetes?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 Can we guess the diabetes status of persons according their survey responses?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What are the model that performs good for guessing these outcomes in the context of given data?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5038-5ADE-3F54-A8A9-536CB81D4E43}"/>
              </a:ext>
            </a:extLst>
          </p:cNvPr>
          <p:cNvSpPr txBox="1"/>
          <p:nvPr/>
        </p:nvSpPr>
        <p:spPr>
          <a:xfrm>
            <a:off x="9894576" y="6657945"/>
            <a:ext cx="2297424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ccmit.mit.edu/problem-solving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6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 descr="A close-up of a tunnel of binary code&#10;&#10;Description automatically generated">
            <a:extLst>
              <a:ext uri="{FF2B5EF4-FFF2-40B4-BE49-F238E27FC236}">
                <a16:creationId xmlns:a16="http://schemas.microsoft.com/office/drawing/2014/main" id="{8F9FA510-7DDA-868C-49A6-25ECDE7C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32577-9ECA-5AB6-0A65-44F59E54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Dataset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98DF3-7F48-447A-711B-AEDFA93B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Diabetes Health Indicator Dataset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/>
              <a:t>The Dataset has 250k plus records and 22 columns  </a:t>
            </a:r>
          </a:p>
        </p:txBody>
      </p:sp>
    </p:spTree>
    <p:extLst>
      <p:ext uri="{BB962C8B-B14F-4D97-AF65-F5344CB8AC3E}">
        <p14:creationId xmlns:p14="http://schemas.microsoft.com/office/powerpoint/2010/main" val="13413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 descr="A person in a suit touching a screen&#10;&#10;Description automatically generated">
            <a:extLst>
              <a:ext uri="{FF2B5EF4-FFF2-40B4-BE49-F238E27FC236}">
                <a16:creationId xmlns:a16="http://schemas.microsoft.com/office/drawing/2014/main" id="{E840019A-34BF-9638-10E2-6385D630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BAD08-A0B3-C17B-1A70-6C230D45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Data Set Explanation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CA4AD-4FED-801A-ADD6-6C9C71782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Diabetes_012 : Diabetes status of individual (No Diabetes , </a:t>
            </a:r>
            <a:r>
              <a:rPr lang="en-US" sz="1000" dirty="0" err="1"/>
              <a:t>Diabete</a:t>
            </a:r>
            <a:r>
              <a:rPr lang="en-US" sz="1000" dirty="0"/>
              <a:t> only during </a:t>
            </a:r>
            <a:r>
              <a:rPr lang="en-US" sz="1000" dirty="0" err="1"/>
              <a:t>pregnency</a:t>
            </a:r>
            <a:r>
              <a:rPr lang="en-US" sz="1000" dirty="0"/>
              <a:t> ,  Diabetes 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/>
              <a:t>HBP : High Blood pressure of a individual , which is risk factor of diabetes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 err="1"/>
              <a:t>Highcol</a:t>
            </a:r>
            <a:r>
              <a:rPr lang="en-US" sz="1000" dirty="0"/>
              <a:t> : in this dataset which indicates ,, individuals has high level of cholesterol levels which is risk factor cardiovascular diseases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 err="1"/>
              <a:t>CholCheck</a:t>
            </a:r>
            <a:r>
              <a:rPr lang="en-US" sz="1000" dirty="0"/>
              <a:t>: individual has checked the cholesterol level in a specified time frame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 err="1"/>
              <a:t>BMI:Body</a:t>
            </a:r>
            <a:r>
              <a:rPr lang="en-US" sz="1000" dirty="0"/>
              <a:t> Mass Index of a individual , </a:t>
            </a:r>
            <a:r>
              <a:rPr lang="en-US" sz="1000" dirty="0" err="1"/>
              <a:t>Bmi</a:t>
            </a:r>
            <a:r>
              <a:rPr lang="en-US" sz="1000" dirty="0"/>
              <a:t> indicates various categories of weights which are associated various health risks , including diabetes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000" dirty="0" err="1"/>
              <a:t>GenHealth:General</a:t>
            </a:r>
            <a:r>
              <a:rPr lang="en-US" sz="1000" dirty="0"/>
              <a:t> Health Perception of individual , which is a self rated health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74EAF-08EE-E714-BD2B-B8677368CE31}"/>
              </a:ext>
            </a:extLst>
          </p:cNvPr>
          <p:cNvSpPr txBox="1"/>
          <p:nvPr/>
        </p:nvSpPr>
        <p:spPr>
          <a:xfrm>
            <a:off x="7515006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pix4free.org/photo/14553/explanation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5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person using a computer&#10;&#10;Description automatically generated">
            <a:extLst>
              <a:ext uri="{FF2B5EF4-FFF2-40B4-BE49-F238E27FC236}">
                <a16:creationId xmlns:a16="http://schemas.microsoft.com/office/drawing/2014/main" id="{142C601A-A251-5CCC-98B6-6377BA01BF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335" r="10854" b="-1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A3CD5-75B7-BCFF-7BAB-1CE8BAE0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253266"/>
            <a:ext cx="4110197" cy="907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Dataset Explanation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02D41-451C-B36B-7842-45C67921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46001" y="2458095"/>
            <a:ext cx="4110198" cy="3075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Smoker: This attribute indicate whether the patient currently smokes tobacco. '1' for yes, '0' for no.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Stroke: This variable would indicate if the patient has ever had a stroke. '1' for yes, '0' for no.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HeartDiseaseorAttack : This variable indicate , if the patient have told they have heart diseases or have a heart attack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PhysActivity: This would indicate whether the patient engages in physical activity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HvyAlcoholConsump:This variable  refers to heavy alcohol consumption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MentHlth:This could indicate the number of days in the past month that the respondent experienced poor mental health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CA4B3-BDAD-0F96-D97C-E4751FF7A1F0}"/>
              </a:ext>
            </a:extLst>
          </p:cNvPr>
          <p:cNvSpPr txBox="1"/>
          <p:nvPr/>
        </p:nvSpPr>
        <p:spPr>
          <a:xfrm>
            <a:off x="2820747" y="6657945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ntent.iriss.org.uk/writing-analysis-social-care/explan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5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Content Placeholder 5" descr="Gears icons on a screen&#10;&#10;Description automatically generated with medium confidence">
            <a:extLst>
              <a:ext uri="{FF2B5EF4-FFF2-40B4-BE49-F238E27FC236}">
                <a16:creationId xmlns:a16="http://schemas.microsoft.com/office/drawing/2014/main" id="{83E6D714-9763-1B9C-BE68-D9D941A8E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318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4FDBE-DC57-F9AA-6481-112DE7AF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Data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77EAC-30E1-C88B-64E1-DBEA85583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19" y="2722729"/>
            <a:ext cx="3633747" cy="2700062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Data Cleaning  : It is the process of removing the outliers , incorrect values and missing values in a dataset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Feature Encoding : In our dataset all the variables are look like categorical encoding of 1’s and 0’s . If we have as categorical labels in our dataset we can do one hot encoding by using </a:t>
            </a:r>
            <a:r>
              <a:rPr lang="en-US" sz="1400" dirty="0" err="1"/>
              <a:t>pd.get_dummies</a:t>
            </a:r>
            <a:endParaRPr lang="en-US" sz="1400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Data Splitting : When training the machine learning  model  we need to split the dataset into 80 -20 rule The training dataset fit the model . The testing data evaluates the performance of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D80E4-16CF-D577-6AA0-6E6ED563E8B5}"/>
              </a:ext>
            </a:extLst>
          </p:cNvPr>
          <p:cNvSpPr txBox="1"/>
          <p:nvPr/>
        </p:nvSpPr>
        <p:spPr>
          <a:xfrm>
            <a:off x="7337073" y="6657945"/>
            <a:ext cx="261000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researchoutreach.org/articles/value-added-data-systems-architecture-end-user-informed-data-prepara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F8F85-0F33-8A50-C287-5C28F949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816"/>
            <a:ext cx="4508946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C3C7-E1AE-EA91-4739-398D5F38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EF3D8-00C1-01D7-039C-1AF838B3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" y="1456379"/>
            <a:ext cx="11939584" cy="530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7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729</Words>
  <Application>Microsoft Macintosh PowerPoint</Application>
  <PresentationFormat>Widescreen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Aptos</vt:lpstr>
      <vt:lpstr>Aptos Display</vt:lpstr>
      <vt:lpstr>Arial</vt:lpstr>
      <vt:lpstr>Office Theme</vt:lpstr>
      <vt:lpstr>DIABETES PREDICTION WITH LINEAR REGRESSION AND CLASSIFICATION MODEL</vt:lpstr>
      <vt:lpstr>Topics Covered </vt:lpstr>
      <vt:lpstr>Introduction</vt:lpstr>
      <vt:lpstr>Problem to solve </vt:lpstr>
      <vt:lpstr>Dataset </vt:lpstr>
      <vt:lpstr>Data Set Explanation</vt:lpstr>
      <vt:lpstr>Dataset Explanation</vt:lpstr>
      <vt:lpstr>Data Preparation</vt:lpstr>
      <vt:lpstr>Exploratory Data Analysis</vt:lpstr>
      <vt:lpstr>Exploratory Data Analysis After Removal of Outliers</vt:lpstr>
      <vt:lpstr>Algorithms Used </vt:lpstr>
      <vt:lpstr>Algorithm Comparison</vt:lpstr>
      <vt:lpstr> Comparison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Regression of  Diabetes  Health  using the  Diabetes Health Indicators Data</dc:title>
  <dc:creator>Hari Babu</dc:creator>
  <cp:lastModifiedBy>Sarikonda, Sai Teja</cp:lastModifiedBy>
  <cp:revision>6</cp:revision>
  <dcterms:created xsi:type="dcterms:W3CDTF">2024-05-02T22:49:35Z</dcterms:created>
  <dcterms:modified xsi:type="dcterms:W3CDTF">2024-05-06T00:54:10Z</dcterms:modified>
</cp:coreProperties>
</file>