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8" r:id="rId10"/>
    <p:sldId id="270" r:id="rId11"/>
    <p:sldId id="267" r:id="rId12"/>
    <p:sldId id="263" r:id="rId13"/>
    <p:sldId id="265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456353434733369E-2"/>
          <c:y val="5.9373715676828483E-2"/>
          <c:w val="0.89182222469159855"/>
          <c:h val="0.5834625713961494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34660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E-4A52-98D1-0AD5AFF58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Fake Reviews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AE-4A52-98D1-0AD5AFF585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Final Reviews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AE-4A52-98D1-0AD5AFF585DB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AE-4A52-98D1-0AD5AFF58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7416880"/>
        <c:axId val="1207416464"/>
      </c:barChart>
      <c:catAx>
        <c:axId val="120741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16464"/>
        <c:crosses val="autoZero"/>
        <c:auto val="1"/>
        <c:lblAlgn val="ctr"/>
        <c:lblOffset val="100"/>
        <c:noMultiLvlLbl val="0"/>
      </c:catAx>
      <c:valAx>
        <c:axId val="120741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16880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0697397377047E-2"/>
          <c:y val="4.8364343999421154E-2"/>
          <c:w val="0.55595300512535173"/>
          <c:h val="0.847997776001819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FF-4BA9-92BD-FFA4774950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FF-4BA9-92BD-FFA47749503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True Review</c:v>
                </c:pt>
                <c:pt idx="1">
                  <c:v>Fake Review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34600</c:v>
                </c:pt>
                <c:pt idx="1">
                  <c:v>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B-43FE-8A07-40BF22CBBA7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3871-D522-4E27-908D-90CBB713862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7D1C-6B47-401E-A49A-066935A2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FB98-DA46-4360-B1E7-68880BB8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B56F5-C3D6-47F5-8A16-25FE9F4FB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9199-E930-409F-97C7-22DA2F35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2BC-E131-4C27-927A-B5A18A076D17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8F5A-B9D0-4C91-91DC-ED58D541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A4FE-3CCF-4393-A59C-9DE1EAAC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ADB2-DB29-45B0-AA23-74348BFA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6AE8D-4293-45F8-A957-6C679DD3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F29E-9C1D-42DF-94CC-5C24024D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9AC-6382-48E5-9851-36BB3225A806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F00-DD80-4237-AD76-055BAEB3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21DE-54DE-42C2-B786-71D39A5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17543-8245-4EB4-A9F0-8AB8F79DA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49A86-719C-4C19-A7F5-31E857378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7CAD-486A-4F4B-AC9B-4A29787E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EB30-7BBF-4053-97CF-8B958E7493E4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442F-7DC9-4156-AEAE-E0CBFE1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8647-3A32-4AEC-9CA8-DD9D6CB7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563E-6EB4-4B79-93CA-EA3583F8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D3E-62AA-4F9C-AC90-36CA24D6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DF00-09BF-4C6B-A8BC-1694BC30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452A-CA18-4802-BB60-6CC216068FA9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F1BF-F9B1-4214-9420-D2DA275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8F67-C53D-4BDF-AE2F-0D61DCF6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3509-4187-45EE-8B50-C1635F80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2837-7AAD-4A2B-89AB-D3D206DA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B641-7E41-4C99-BFDF-2089041C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B65-788B-4759-9117-F1D85D4C07F5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BA25-AE15-44B5-9EA8-96A13156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87-0B52-4875-BE28-0D185CD6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AD0-00BC-4D00-8D65-9F344BA2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9CD8-685E-4195-9600-41718827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053FF-EF5C-48EE-A4FF-079B2F61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49EF-7922-4BE8-87AC-6A644353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379-5902-405E-B72B-A9C3F674E4B2}" type="datetime1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CA10-F17B-4BB6-A3F8-6D057288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811F-02FE-4CBA-A7D8-622B8058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39E3-B9B9-4CC6-B8B3-7E83C4D4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BAE93-0487-4C4D-9FF1-329D58AC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025AE-41FC-464F-BDB4-CC850376A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9163A-0B55-4680-B955-C477D73B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3D535-7ED5-4C21-B23D-B0BE91776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ACA2-03A6-4518-A508-53B44E75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8B4-60D5-4BF5-9482-29ACE04CE98F}" type="datetime1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A4533-B91D-4DF1-B7F1-E03AC361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5F40-B667-48E3-9BE8-552782D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1A8-F9ED-4172-8DF2-2C1E1A00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C7ECD-0460-4478-9CDE-E24337CD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A6A7-6CE2-4BA0-AFF0-17DC715B7443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26AD-8083-498C-BE66-3A7CD6DE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B9B11-4AA9-4E3C-9CA3-AE1C4F72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5104-051C-4A0F-87DF-07EE02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C7D-E2EC-4992-AB71-AEC24EC0216D}" type="datetime1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1043C-EE8D-4984-AA7C-7B0EC0B8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3CF6-E080-4278-AFC4-9D644C8D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573D-E90D-4D21-8522-D32CB550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D03-EAAF-49E4-9935-E70DB69C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0DE22-E685-4937-AEF3-0464EC7E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6D058-4A60-4E5A-A1EB-8A8F115A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572-8172-4169-8196-ED6B296CE452}" type="datetime1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DCDD-25A9-4F04-BC2E-E669150A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82A9-1F8A-4702-AFCB-73A0E83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259A-A103-490B-A31D-C7F71BB0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914D1-738A-47E2-ABEC-55D935E6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A4B2-4813-47CC-AC22-2BB5918A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BE60-3F90-4996-8861-1AEFBBC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E63-7D93-46C7-B26F-1F29E45A1106}" type="datetime1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BC44-D4BB-4640-A4AB-7DB0C3C3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9EAD-F3F1-4C17-AC40-026AAFC7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7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09F7-1B32-49D5-BB28-098D8DC5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0854-EA59-4BB0-87AA-90F5E627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BE67-7F08-4D4C-BA7B-E66A58B8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B3FD-07CA-4314-869D-62D024C0AD64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0ED6-9ED6-4F7A-AE07-8E9184743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89A6-B0ED-4250-8F7D-4B3DC8E9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132F-0A17-4816-BFE4-10A2CC6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963" y="1558736"/>
            <a:ext cx="9144000" cy="1478943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  <a:b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and Recommendation Prediction for Amazon Products Reviews 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20097"/>
              </p:ext>
            </p:extLst>
          </p:nvPr>
        </p:nvGraphicFramePr>
        <p:xfrm>
          <a:off x="7459857" y="3876052"/>
          <a:ext cx="3747613" cy="2503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303">
                  <a:extLst>
                    <a:ext uri="{9D8B030D-6E8A-4147-A177-3AD203B41FA5}">
                      <a16:colId xmlns:a16="http://schemas.microsoft.com/office/drawing/2014/main" val="914335717"/>
                    </a:ext>
                  </a:extLst>
                </a:gridCol>
                <a:gridCol w="2225310">
                  <a:extLst>
                    <a:ext uri="{9D8B030D-6E8A-4147-A177-3AD203B41FA5}">
                      <a16:colId xmlns:a16="http://schemas.microsoft.com/office/drawing/2014/main" val="3428841500"/>
                    </a:ext>
                  </a:extLst>
                </a:gridCol>
              </a:tblGrid>
              <a:tr h="29371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</a:t>
                      </a:r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Data Mining </a:t>
                      </a:r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6850"/>
                  </a:ext>
                </a:extLst>
              </a:tr>
              <a:tr h="33777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No </a:t>
                      </a:r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52206"/>
                  </a:ext>
                </a:extLst>
              </a:tr>
              <a:tr h="9545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 </a:t>
                      </a:r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Nishi Patel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Eshaa Sood </a:t>
                      </a:r>
                      <a:br>
                        <a:rPr lang="en-I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15493"/>
                  </a:ext>
                </a:extLst>
              </a:tr>
            </a:tbl>
          </a:graphicData>
        </a:graphic>
      </p:graphicFrame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2350" t="18660" r="60409" b="58001"/>
          <a:stretch/>
        </p:blipFill>
        <p:spPr>
          <a:xfrm>
            <a:off x="548638" y="3844827"/>
            <a:ext cx="3657602" cy="2016429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3"/>
          <a:srcRect l="25687" t="22456" r="72051" b="62017"/>
          <a:stretch/>
        </p:blipFill>
        <p:spPr>
          <a:xfrm>
            <a:off x="10560106" y="364142"/>
            <a:ext cx="985295" cy="2179695"/>
          </a:xfrm>
          <a:prstGeom prst="rect">
            <a:avLst/>
          </a:prstGeom>
        </p:spPr>
      </p:pic>
      <p:pic>
        <p:nvPicPr>
          <p:cNvPr id="10" name="Content Placeholder 10"/>
          <p:cNvPicPr>
            <a:picLocks noChangeAspect="1"/>
          </p:cNvPicPr>
          <p:nvPr/>
        </p:nvPicPr>
        <p:blipFill rotWithShape="1">
          <a:blip r:embed="rId4"/>
          <a:srcRect l="24996" t="12218" r="61317" b="39929"/>
          <a:stretch/>
        </p:blipFill>
        <p:spPr>
          <a:xfrm>
            <a:off x="723569" y="290434"/>
            <a:ext cx="1439186" cy="16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2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0" y="584331"/>
            <a:ext cx="10455442" cy="3039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model a binary dependent variable (in our case positive and negative review).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function converts this log-odds to probability.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review the class that gets the highest probability is denoted as the sentiment of that review.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93.8%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8F49-C9AD-42E1-924A-B74B7CD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3FC4-D1A1-43E4-AE53-E9B179AC111C}" type="datetime1">
              <a:rPr lang="en-IN" smtClean="0"/>
              <a:t>15-04-2020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B899A-EECE-4B40-8033-E6CAB7E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10</a:t>
            </a:fld>
            <a:endParaRPr lang="en-IN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2"/>
          <a:srcRect l="10488" t="11509" r="67697" b="32327"/>
          <a:stretch/>
        </p:blipFill>
        <p:spPr>
          <a:xfrm>
            <a:off x="7644063" y="3023937"/>
            <a:ext cx="2574758" cy="3088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44760" y="2952162"/>
            <a:ext cx="11123720" cy="323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(LSTM):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is used that turns each text into either a sequence of integers into a vector.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cells add recurrent connections to the network so we can include information about the sequence of words in the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layer will just be a single unit then, with a sigmoid activation function that gives the prediction as positive or negative 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30 epoch’s we were able to achieve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ccuracy of 95%</a:t>
            </a:r>
          </a:p>
        </p:txBody>
      </p:sp>
    </p:spTree>
    <p:extLst>
      <p:ext uri="{BB962C8B-B14F-4D97-AF65-F5344CB8AC3E}">
        <p14:creationId xmlns:p14="http://schemas.microsoft.com/office/powerpoint/2010/main" val="7276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5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78460"/>
              </p:ext>
            </p:extLst>
          </p:nvPr>
        </p:nvGraphicFramePr>
        <p:xfrm>
          <a:off x="2120016" y="1940119"/>
          <a:ext cx="6492903" cy="24887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28283">
                  <a:extLst>
                    <a:ext uri="{9D8B030D-6E8A-4147-A177-3AD203B41FA5}">
                      <a16:colId xmlns:a16="http://schemas.microsoft.com/office/drawing/2014/main" val="335468104"/>
                    </a:ext>
                  </a:extLst>
                </a:gridCol>
                <a:gridCol w="3164620">
                  <a:extLst>
                    <a:ext uri="{9D8B030D-6E8A-4147-A177-3AD203B41FA5}">
                      <a16:colId xmlns:a16="http://schemas.microsoft.com/office/drawing/2014/main" val="1302538853"/>
                    </a:ext>
                  </a:extLst>
                </a:gridCol>
              </a:tblGrid>
              <a:tr h="4287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5765"/>
                  </a:ext>
                </a:extLst>
              </a:tr>
              <a:tr h="41199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79294"/>
                  </a:ext>
                </a:extLst>
              </a:tr>
              <a:tr h="41199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Bernoulli Naïve Bayes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92629"/>
                  </a:ext>
                </a:extLst>
              </a:tr>
              <a:tr h="411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Multinomial Naïve Bayes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13403"/>
                  </a:ext>
                </a:extLst>
              </a:tr>
              <a:tr h="41199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93.8%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8563"/>
                  </a:ext>
                </a:extLst>
              </a:tr>
              <a:tr h="41199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Neural Network (LSTM)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95%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8012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BECC2-8C7F-4BC1-AD00-F084290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A421-CE0A-42EB-BAF0-E21039A685B3}" type="datetime1">
              <a:rPr lang="en-IN" smtClean="0"/>
              <a:t>15-04-2020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6F73-E031-4CE0-9CD7-FFEC567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15862" y="4812014"/>
            <a:ext cx="8025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LSTM is the best suitable method for sentiment analysis     However, it takes more time as compared to Logistic Regression.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</a:t>
            </a:r>
            <a:br>
              <a:rPr lang="en-IN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933946" y="1690688"/>
            <a:ext cx="9132405" cy="822159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built a recommendation model to recommend products based on the review text and not the ratings.  </a:t>
            </a:r>
          </a:p>
          <a:p>
            <a:pPr marL="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A5312-496A-4699-A54F-9571B10B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4591-8754-426F-8A4C-DAAF388209D0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F0C09-38F6-4692-9C52-5C8DF7A0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12</a:t>
            </a:fld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2968486" y="3016251"/>
            <a:ext cx="5819463" cy="60732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28800" y="3908453"/>
            <a:ext cx="8067759" cy="149702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806414" y="3125164"/>
            <a:ext cx="6096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ratings are available then why do we need the model?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30217" y="405225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interpretation of rating is different                                                                for different customers. Sometimes even if a customer is very satisfied with the product he/she might give a low rating and vice versa.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48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7" y="3731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Development process 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10862569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term normalization processes like Porter stemming and lemmatization.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tf-id vector values for each of the terms in the review.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vader_lexicon library to calculate the sentiment score for each of the reviews.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do-recommend column was used as the label, true was given a label of 1 and false 0.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was used to train the model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– 0.963, recall – 0.985 and accuracy of 0.971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8FF5-87EE-4AC3-B7ED-A3368AD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FF2-DF5B-42E4-AAFA-C3C2EE92870B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F0FF-7C4F-47ED-9FD5-D45453B1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2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F5E8-DB58-452A-970F-DC50F880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7581-D59F-4FFB-A458-7DCA133B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analyzed the data, removed fake reviews and implemented a prediction model to effectively predict the sentiment of a given review.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devised a recommendation model that would either recommend or not recommend a product based solely on the reviews given by the customers.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a higher accuracy more data can be used to train the models. Also the neural network can be run for more than 30 epochs to improve it’s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0018-905C-43D1-95E8-435F03A3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D4C0-4864-4158-AEE9-64D10C8C4AE4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BEAA-4EA5-41F7-9836-89DD387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451" y="2790907"/>
            <a:ext cx="4715124" cy="21359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91967-87BB-4F84-9FFF-46957211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F95B-504C-4551-9C6D-373B288EA363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629BE-3881-4A31-91C8-322D3277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customer reviews as positive or negative over different Amazon products and develop a supervised learning model that can effectively polarize large amount of reviews.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prediction model to recommend a product based on the received review text, if ratings are not available or missing for any reason.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627C-4588-417E-9040-E8B69D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2A5-5C76-4C86-A272-D5EC723FFD57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8A35A-8A20-45EA-97AB-F5F71B82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5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0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34,660 customer reviews for Amazon products.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21 columns about :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Source_Url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of dataset is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0631-E607-41B3-8EA2-500FA9B3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E05-4A8A-42C1-A60F-2F2E1C2B94F3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91230-CB4E-485F-BDD7-1B60634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39" y="420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39" y="2040311"/>
            <a:ext cx="10256520" cy="2873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Review Detection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 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0ECD-5619-4A39-943F-B04C1A85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B56B-ADED-48F2-91A3-2591D5FB0A6E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3ED-6353-4F5D-8457-8F6498E0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7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65" y="159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DB37-D3C1-40B7-BF8F-37D5F476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C9E-B1F0-41AA-A608-BD12008B72B9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4E2E-9EDF-4584-9042-B28806BC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6" y="2041827"/>
            <a:ext cx="3322542" cy="2124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369" y="1359674"/>
            <a:ext cx="3606580" cy="280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50736" y="1175702"/>
            <a:ext cx="35032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users per rating? 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9653" y="2814498"/>
            <a:ext cx="4449863" cy="3267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01478" y="2507769"/>
            <a:ext cx="464621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ratings comparison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49" y="3440292"/>
            <a:ext cx="3262902" cy="24994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91136" y="340058"/>
            <a:ext cx="3950143" cy="209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233216" y="462281"/>
            <a:ext cx="406598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part of data analysis we have tried to answer these questions :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different products are there?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reviews per each product?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users per rating?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ratings comparison.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reviews given by each user?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83" y="3768198"/>
            <a:ext cx="4041396" cy="2417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1159626"/>
            <a:ext cx="3352799" cy="2571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73" y="22565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u="sng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reviews given by each user? </a:t>
            </a:r>
          </a:p>
        </p:txBody>
      </p:sp>
      <p:sp>
        <p:nvSpPr>
          <p:cNvPr id="7" name="Rectangle 6"/>
          <p:cNvSpPr/>
          <p:nvPr/>
        </p:nvSpPr>
        <p:spPr>
          <a:xfrm>
            <a:off x="567856" y="499061"/>
            <a:ext cx="4115462" cy="3331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77685" y="3331707"/>
            <a:ext cx="4475993" cy="321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277685" y="328258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Used in the reviews:</a:t>
            </a:r>
            <a:endParaRPr lang="en-IN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0798" y="393429"/>
            <a:ext cx="4757178" cy="1265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170797" y="464026"/>
            <a:ext cx="52028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NPS Score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Net Promoter Score, that help companies to evaluate customer satisfaction.</a:t>
            </a:r>
          </a:p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NPS score for amazon is 86.76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B74B-56D1-4527-BA80-2AC5366C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9A90-F530-467E-BC4A-5AE906104D30}" type="datetime1">
              <a:rPr lang="en-IN" smtClean="0"/>
              <a:t>15-04-2020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8439D-8AD1-4C30-89A5-D645057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Review Detection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8885E-6C4F-4DB0-8157-7985F4E1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3BE-BF53-4A56-BB8C-A1B5B23046D4}" type="datetime1">
              <a:rPr lang="en-IN" smtClean="0"/>
              <a:t>15-04-2020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C20D-E28F-4B3F-80DE-1ED8AADA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98636" y="2662304"/>
            <a:ext cx="53558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some users give more than one review for product promotion or detraction.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analysis of the data we found that there are some users who gave more than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reviews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single product. 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fake reviews resulted in increase of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fake reviews            : 58.97%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without fake reviews       : 64.91%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011474440"/>
              </p:ext>
            </p:extLst>
          </p:nvPr>
        </p:nvGraphicFramePr>
        <p:xfrm>
          <a:off x="811762" y="2549105"/>
          <a:ext cx="5255488" cy="235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87987" y="5298750"/>
            <a:ext cx="330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Reviews   : 34660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Fake Reviews   : 6000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After removal   :28660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81210868"/>
              </p:ext>
            </p:extLst>
          </p:nvPr>
        </p:nvGraphicFramePr>
        <p:xfrm>
          <a:off x="7553269" y="338365"/>
          <a:ext cx="2803710" cy="1838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8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36"/>
            <a:ext cx="10515600" cy="4820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Bayes: </a:t>
            </a:r>
          </a:p>
          <a:p>
            <a:pPr lvl="1"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first cleaned the reviews by converting all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to lower case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spaces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words by stripping the sentences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whitespaces in the sentences.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calculated the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each word occurring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negative review and the probability of each word occurring in a positive review 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hich eventually helped to compute the probabilities of a new review belonging to each class </a:t>
            </a:r>
            <a:endParaRPr lang="en-IN" sz="2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accuracy: 58.97%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Smoothening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 1 to every count so it’s never zero. To balance this, we add the number of possible words to the divisor, so the division will never be greater than 1.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considering each word individually it could result in different sentiment than taking the words grouped together, this can be solved by using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our implementation when we used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2-gram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is using two words grouped together.</a:t>
            </a:r>
          </a:p>
          <a:p>
            <a:pPr lvl="1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accuracy: 55.4%</a:t>
            </a:r>
          </a:p>
          <a:p>
            <a:pPr lvl="1"/>
            <a:endParaRPr lang="en-I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FF42-7929-4244-97E3-91E72851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46C7-A2E8-4104-BC38-BB742A2E2F64}" type="datetime1">
              <a:rPr lang="en-IN" smtClean="0"/>
              <a:t>15-04-2020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35F18-F757-4AC5-BD46-566CF522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8</a:t>
            </a:fld>
            <a:endParaRPr lang="en-IN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9115" t="25899" r="73493" b="62961"/>
          <a:stretch/>
        </p:blipFill>
        <p:spPr>
          <a:xfrm>
            <a:off x="3647307" y="2484411"/>
            <a:ext cx="3581384" cy="753978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62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695"/>
            <a:ext cx="10455442" cy="62323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Bayes: </a:t>
            </a:r>
          </a:p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estimates the conditional probability of a word given a class as the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frequency of term x in documents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belonging to class c.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Count Vectorizer to tokenize a collection of reviews and TfidfTransformer to transform the count matrix to a normalized tf or tf-idf representation. </a:t>
            </a: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: 93%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Naïve Bayes: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indicator about each term of the vocabulary equal to 1 if the term belongs to the examining document and 0 if it does not </a:t>
            </a:r>
            <a:endParaRPr lang="en-US" sz="2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differs significantly different from Multinomial not only because it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into consideration the number of occurrences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word, but also because it considers the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non-occurring terms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the document. </a:t>
            </a:r>
          </a:p>
          <a:p>
            <a:pPr lvl="1"/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: 92.3% 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42927-04D6-43E9-A69A-096BD128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889A-72AF-411A-8E9D-B4CA59BF03E9}" type="datetime1">
              <a:rPr lang="en-IN" smtClean="0"/>
              <a:t>15-04-2020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000F-D2E9-4997-8713-3546FA7E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132F-0A17-4816-BFE4-10A2CC60C62A}" type="slidenum">
              <a:rPr lang="en-IN" smtClean="0"/>
              <a:t>9</a:t>
            </a:fld>
            <a:endParaRPr lang="en-IN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8887" t="26793" r="75489" b="62498"/>
          <a:stretch/>
        </p:blipFill>
        <p:spPr>
          <a:xfrm>
            <a:off x="3465095" y="4751614"/>
            <a:ext cx="3963393" cy="775982"/>
          </a:xfrm>
          <a:prstGeom prst="rect">
            <a:avLst/>
          </a:prstGeom>
          <a:ln w="38100" cap="sq">
            <a:solidFill>
              <a:schemeClr val="bg2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3"/>
          <a:srcRect l="9878" t="22649" r="73951" b="65051"/>
          <a:stretch/>
        </p:blipFill>
        <p:spPr>
          <a:xfrm>
            <a:off x="3552468" y="1802088"/>
            <a:ext cx="3553327" cy="804111"/>
          </a:xfrm>
          <a:prstGeom prst="rect">
            <a:avLst/>
          </a:prstGeom>
          <a:ln w="38100" cap="sq">
            <a:solidFill>
              <a:schemeClr val="bg2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22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1031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Final Project Presentation    Sentiment Analysis and Recommendation Prediction for Amazon Products Reviews </vt:lpstr>
      <vt:lpstr>OBJECTIVE</vt:lpstr>
      <vt:lpstr>DATASET </vt:lpstr>
      <vt:lpstr>PROJECT OUTLINE</vt:lpstr>
      <vt:lpstr>Data Analysis </vt:lpstr>
      <vt:lpstr>PowerPoint Presentation</vt:lpstr>
      <vt:lpstr>Fake Review Detection</vt:lpstr>
      <vt:lpstr>Sentiment Analysis</vt:lpstr>
      <vt:lpstr>PowerPoint Presentation</vt:lpstr>
      <vt:lpstr>PowerPoint Presentation</vt:lpstr>
      <vt:lpstr>Summary</vt:lpstr>
      <vt:lpstr> Recommendation Model </vt:lpstr>
      <vt:lpstr>Development process </vt:lpstr>
      <vt:lpstr>Conclusion</vt:lpstr>
      <vt:lpstr>Questions?  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Rating Prediction for Amazon Products Reviews</dc:title>
  <dc:creator>NISHI PATEL</dc:creator>
  <cp:lastModifiedBy>Eshaa Sood</cp:lastModifiedBy>
  <cp:revision>86</cp:revision>
  <dcterms:created xsi:type="dcterms:W3CDTF">2020-04-11T18:30:13Z</dcterms:created>
  <dcterms:modified xsi:type="dcterms:W3CDTF">2020-04-16T01:07:31Z</dcterms:modified>
</cp:coreProperties>
</file>