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D75E8-F376-4337-AC0D-9A5C6B95B328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D7B6-7505-4F47-8533-64107DE3F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9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9D7B6-7505-4F47-8533-64107DE3FD8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9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4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8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2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35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4CF33-E480-489C-A316-8ACDBEE199DC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CDCDD-B086-4792-840E-7BCE252AAC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70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1F11-B92B-D227-6625-4EAB652AB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AI Resume Detector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0E7D5-BFB3-B4D8-C544-D8C2D317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44568"/>
            <a:ext cx="9144000" cy="1445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Eshaan Karanth | GenAI Intern</a:t>
            </a:r>
          </a:p>
          <a:p>
            <a:r>
              <a:rPr lang="en-US" dirty="0"/>
              <a:t>Date: 18/06/25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80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8456A2-6FC7-2A6E-CCC6-3F5CE0523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84048"/>
            <a:ext cx="11190300" cy="5687567"/>
          </a:xfrm>
        </p:spPr>
      </p:pic>
    </p:spTree>
    <p:extLst>
      <p:ext uri="{BB962C8B-B14F-4D97-AF65-F5344CB8AC3E}">
        <p14:creationId xmlns:p14="http://schemas.microsoft.com/office/powerpoint/2010/main" val="69703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26A52-DA5D-BB1F-B4D0-3BFE32904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1257"/>
            <a:ext cx="12096284" cy="1349305"/>
          </a:xfrm>
        </p:spPr>
      </p:pic>
    </p:spTree>
    <p:extLst>
      <p:ext uri="{BB962C8B-B14F-4D97-AF65-F5344CB8AC3E}">
        <p14:creationId xmlns:p14="http://schemas.microsoft.com/office/powerpoint/2010/main" val="35275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13EC-7772-4640-3227-BE05C5E4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27FBA-9133-2B62-F673-06267C8F2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HR/Recruitment team can benefit from these 2 modules to increase the efficiency and transparency in hiring process.</a:t>
            </a:r>
          </a:p>
          <a:p>
            <a:endParaRPr lang="en-IN" dirty="0"/>
          </a:p>
          <a:p>
            <a:r>
              <a:rPr lang="en-IN" dirty="0"/>
              <a:t>This project can be integrated to the </a:t>
            </a:r>
            <a:r>
              <a:rPr lang="en-IN" dirty="0" err="1"/>
              <a:t>PramitiHR</a:t>
            </a:r>
            <a:r>
              <a:rPr lang="en-IN" dirty="0"/>
              <a:t> product as a separate service to increase the quality of candidates being hired.</a:t>
            </a:r>
          </a:p>
        </p:txBody>
      </p:sp>
    </p:spTree>
    <p:extLst>
      <p:ext uri="{BB962C8B-B14F-4D97-AF65-F5344CB8AC3E}">
        <p14:creationId xmlns:p14="http://schemas.microsoft.com/office/powerpoint/2010/main" val="55458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01B5E1-D914-0C86-FBF7-DA240C196F29}"/>
              </a:ext>
            </a:extLst>
          </p:cNvPr>
          <p:cNvSpPr txBox="1"/>
          <p:nvPr/>
        </p:nvSpPr>
        <p:spPr>
          <a:xfrm>
            <a:off x="1986534" y="3044279"/>
            <a:ext cx="71666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742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05D2-B86D-D85E-415A-A16A6AE7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2128A-40C8-21D6-FAD6-661022B09B83}"/>
              </a:ext>
            </a:extLst>
          </p:cNvPr>
          <p:cNvSpPr txBox="1"/>
          <p:nvPr/>
        </p:nvSpPr>
        <p:spPr>
          <a:xfrm>
            <a:off x="1986534" y="3044279"/>
            <a:ext cx="71666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5897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E565-70EA-9B79-ACBD-35FB40C8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of AI Detector: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1D1A-C3E5-ABFB-09BF-14D16D1E3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machine learning system classifies resumes as AI-generated or human-written using the DeBERTa-v3-small model. The training pipeline includes:</a:t>
            </a:r>
          </a:p>
          <a:p>
            <a:r>
              <a:rPr lang="en-US" b="1" dirty="0"/>
              <a:t>Data Loading</a:t>
            </a:r>
            <a:r>
              <a:rPr lang="en-US" dirty="0"/>
              <a:t>: Processes CSV datasets from ./</a:t>
            </a:r>
            <a:r>
              <a:rPr lang="en-US" dirty="0" err="1"/>
              <a:t>kaggle_data</a:t>
            </a:r>
            <a:r>
              <a:rPr lang="en-US" dirty="0"/>
              <a:t>, balancing AI and human resumes (5600 resumes).</a:t>
            </a:r>
          </a:p>
          <a:p>
            <a:r>
              <a:rPr lang="en-US" b="1" dirty="0"/>
              <a:t>Preprocessing</a:t>
            </a:r>
            <a:r>
              <a:rPr lang="en-US" dirty="0"/>
              <a:t>: Cleans text, tokenizes with a max length of 384, and splits data.</a:t>
            </a:r>
          </a:p>
          <a:p>
            <a:r>
              <a:rPr lang="en-US" b="1" dirty="0"/>
              <a:t>Training</a:t>
            </a:r>
            <a:r>
              <a:rPr lang="en-US" dirty="0"/>
              <a:t>: Uses Hugging Face's Trainer with 5 epochs, early stopping, and F1-based model selection. Optimizations include bf16 (if supported), gradient accumulation, and checkpointing.</a:t>
            </a:r>
          </a:p>
          <a:p>
            <a:r>
              <a:rPr lang="en-US" b="1" dirty="0"/>
              <a:t>Evaluation</a:t>
            </a:r>
            <a:r>
              <a:rPr lang="en-US" dirty="0"/>
              <a:t>: Computes accuracy, precision, recall, and F1 on a test set, saving the best model.</a:t>
            </a:r>
          </a:p>
          <a:p>
            <a:r>
              <a:rPr lang="en-US" b="1" dirty="0"/>
              <a:t>Efficiency</a:t>
            </a:r>
            <a:r>
              <a:rPr lang="en-US" dirty="0"/>
              <a:t>: Manages memory with garbage collection and CUDA cache clearing.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03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00E1-389A-14ED-F398-7CB40563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901952"/>
            <a:ext cx="9966960" cy="39671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training configuration for the </a:t>
            </a:r>
            <a:r>
              <a:rPr lang="en-US" dirty="0" err="1"/>
              <a:t>OptimizedKaggleAIResumeDetector</a:t>
            </a:r>
            <a:r>
              <a:rPr lang="en-US" dirty="0"/>
              <a:t> is defined in the </a:t>
            </a:r>
            <a:r>
              <a:rPr lang="en-US" dirty="0" err="1"/>
              <a:t>create_training_args</a:t>
            </a:r>
            <a:r>
              <a:rPr lang="en-US" dirty="0"/>
              <a:t> method using Hugging Face's </a:t>
            </a:r>
            <a:r>
              <a:rPr lang="en-US" dirty="0" err="1"/>
              <a:t>TrainingArguments</a:t>
            </a:r>
            <a:r>
              <a:rPr lang="en-US" dirty="0"/>
              <a:t>. Below is a concise summary of all training parameters: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Directory</a:t>
            </a:r>
            <a:r>
              <a:rPr lang="en-US" dirty="0"/>
              <a:t>: ./</a:t>
            </a:r>
            <a:r>
              <a:rPr lang="en-US" dirty="0" err="1"/>
              <a:t>ai_resume_detector_optimized</a:t>
            </a:r>
            <a:r>
              <a:rPr lang="en-US" dirty="0"/>
              <a:t> (saves model checkpoints and logs).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Epochs</a:t>
            </a:r>
            <a:r>
              <a:rPr lang="en-US" dirty="0"/>
              <a:t>: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 Size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Training: 16 per device, with 3 gradient accumulation steps (effective batch size: 48).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Evaluation: 24 per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: 2e-5.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Scheduler</a:t>
            </a:r>
            <a:r>
              <a:rPr lang="en-US" dirty="0"/>
              <a:t>: Cosine with 10% warmup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: </a:t>
            </a:r>
            <a:r>
              <a:rPr lang="en-US" dirty="0" err="1"/>
              <a:t>AdamW</a:t>
            </a:r>
            <a:r>
              <a:rPr lang="en-US" dirty="0"/>
              <a:t> (</a:t>
            </a:r>
            <a:r>
              <a:rPr lang="en-US" dirty="0" err="1"/>
              <a:t>adamw_torch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45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D48CA3-AE10-71D8-C81B-6126B51E3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57298"/>
            <a:ext cx="7682296" cy="32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Weight Decay: 0.01.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Gradient Clipping: Max norm of 1.0.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Mixed Precision: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bf16 if supported on CUDA-enabled GPU.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Falls back to fp32 otherwise.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Evaluation Strategy: Every 100 steps.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Save Strategy: Every 100 steps, with a limit of 3 checkpoints.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Model Selection: Loads best model at end based on F1 score (higher is better).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Early Stopping: Patience of 3 evaluation steps.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Efficiency: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Gradient checkpointing enabled.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Data loader: Pinned memory, 2 workers.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Logging: Every 50 steps, saved to {</a:t>
            </a:r>
            <a:r>
              <a:rPr lang="en-US" altLang="en-US" sz="1800" dirty="0" err="1"/>
              <a:t>output_dir</a:t>
            </a:r>
            <a:r>
              <a:rPr lang="en-US" altLang="en-US" sz="1800" dirty="0"/>
              <a:t>}/logs. </a:t>
            </a:r>
          </a:p>
          <a:p>
            <a:pPr marR="0"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/>
              <a:t>Reporting: Disabled (</a:t>
            </a:r>
            <a:r>
              <a:rPr lang="en-US" altLang="en-US" sz="1800" dirty="0" err="1"/>
              <a:t>report_to</a:t>
            </a:r>
            <a:r>
              <a:rPr lang="en-US" altLang="en-US" sz="1800" dirty="0"/>
              <a:t>="none"). </a:t>
            </a:r>
          </a:p>
        </p:txBody>
      </p:sp>
    </p:spTree>
    <p:extLst>
      <p:ext uri="{BB962C8B-B14F-4D97-AF65-F5344CB8AC3E}">
        <p14:creationId xmlns:p14="http://schemas.microsoft.com/office/powerpoint/2010/main" val="173169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EA09-C068-7C80-4553-780425E6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IN" sz="1900" b="1" dirty="0"/>
              <a:t>Additional Settings: 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IN" sz="1900" dirty="0" err="1"/>
              <a:t>dataloader_pin_memory</a:t>
            </a:r>
            <a:r>
              <a:rPr lang="en-IN" sz="1900" dirty="0"/>
              <a:t>=True for faster data transfer.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IN" sz="1900" dirty="0" err="1"/>
              <a:t>max_grad_norm</a:t>
            </a:r>
            <a:r>
              <a:rPr lang="en-IN" sz="1900" dirty="0"/>
              <a:t>=1.0 for stable gradients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98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F01C-0C4B-1D94-E6BA-4A2BA4D8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challenges:</a:t>
            </a:r>
          </a:p>
          <a:p>
            <a:r>
              <a:rPr lang="en-US" sz="2400" b="1" dirty="0"/>
              <a:t>Plagiarized resumes</a:t>
            </a:r>
          </a:p>
          <a:p>
            <a:r>
              <a:rPr lang="en-US" sz="2400" b="1" dirty="0"/>
              <a:t>AI-generated resumes</a:t>
            </a:r>
          </a:p>
          <a:p>
            <a:endParaRPr lang="en-US" sz="2400" b="1" dirty="0"/>
          </a:p>
          <a:p>
            <a:r>
              <a:rPr lang="en-US" sz="2400" dirty="0"/>
              <a:t>Effects:</a:t>
            </a:r>
          </a:p>
          <a:p>
            <a:r>
              <a:rPr lang="en-US" sz="2400" b="1" dirty="0"/>
              <a:t>Inefficient hiring</a:t>
            </a:r>
          </a:p>
          <a:p>
            <a:r>
              <a:rPr lang="en-US" sz="2400" b="1" dirty="0"/>
              <a:t>Risk of poor hire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AC718-A111-1CF2-500C-5B5268D07768}"/>
              </a:ext>
            </a:extLst>
          </p:cNvPr>
          <p:cNvSpPr txBox="1"/>
          <p:nvPr/>
        </p:nvSpPr>
        <p:spPr>
          <a:xfrm>
            <a:off x="1097280" y="740664"/>
            <a:ext cx="9498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+mj-lt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05123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4866-C040-8CA6-4114-EF55B8F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928B-4ECB-A0AD-DFFB-5BE503F5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08961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/>
              <a:t>Automate plagiarized resume screening, reducing manual efforts</a:t>
            </a:r>
          </a:p>
          <a:p>
            <a:r>
              <a:rPr lang="en-US" b="1" dirty="0"/>
              <a:t>Improve hire quality</a:t>
            </a:r>
          </a:p>
          <a:p>
            <a:r>
              <a:rPr lang="en-US" b="1" dirty="0"/>
              <a:t>Streamline operations for the HR/Recruitment team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7C3C-80B0-8614-4B94-011BFB73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AI Detector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39AE-5BB5-6281-28BB-44273D67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Research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Investigated the prevalence of AI-generated resumes in hiring, focusing on patterns (e.g., overly polished text, generic phrasing) produced by tools like ChatGPT.</a:t>
            </a:r>
          </a:p>
          <a:p>
            <a:pPr lvl="1"/>
            <a:r>
              <a:rPr lang="en-IN" dirty="0"/>
              <a:t>Reviewed transformer-based models (e.g., BERT, </a:t>
            </a:r>
            <a:r>
              <a:rPr lang="en-IN" dirty="0" err="1"/>
              <a:t>DeBERTa</a:t>
            </a:r>
            <a:r>
              <a:rPr lang="en-IN" dirty="0"/>
              <a:t>) for text classification, prioritizing accuracy and efficiency for resume-sized inputs.</a:t>
            </a:r>
          </a:p>
          <a:p>
            <a:pPr lvl="1"/>
            <a:r>
              <a:rPr lang="en-IN" dirty="0"/>
              <a:t>Identified datasets (e.g., Kaggle resume datasets) for training and fine-tuning to distinguish human vs. AI-generated text.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11C92E4-FA44-3101-E197-6A306D772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4607590"/>
            <a:ext cx="105373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Calibri" panose="020F0502020204030204" pitchFamily="34" charset="0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Used: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Selected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/deberta-v3-small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its balance of accuracy and computational efficiency.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Evaluated text extraction tools (</a:t>
            </a: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PyMuPDF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unstructured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to preprocess resumes for model input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Chose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Streamlit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UI, displaying results as a percentage table for HR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52F6-D935-425F-94C8-F19BBD49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03869"/>
          </a:xfrm>
        </p:spPr>
        <p:txBody>
          <a:bodyPr/>
          <a:lstStyle/>
          <a:p>
            <a:pPr algn="ctr"/>
            <a:r>
              <a:rPr lang="en-IN" dirty="0"/>
              <a:t>AI Detector Text Extraction Logic: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BF2D2-073E-6D71-4F2A-80AB90A5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435" y="1828800"/>
            <a:ext cx="6230781" cy="4508817"/>
          </a:xfrm>
        </p:spPr>
      </p:pic>
    </p:spTree>
    <p:extLst>
      <p:ext uri="{BB962C8B-B14F-4D97-AF65-F5344CB8AC3E}">
        <p14:creationId xmlns:p14="http://schemas.microsoft.com/office/powerpoint/2010/main" val="342785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E23-6D5B-5136-4483-392789EF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Approaches used for Plagiarism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4105-0E2E-8E7F-83B5-EB391C67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8000" b="1" i="1" u="sng" dirty="0"/>
              <a:t>Metrics Used:</a:t>
            </a:r>
            <a:r>
              <a:rPr lang="en-IN" sz="8000" b="1" i="1" dirty="0"/>
              <a:t> </a:t>
            </a:r>
            <a:endParaRPr lang="en-IN" sz="8000" dirty="0"/>
          </a:p>
          <a:p>
            <a:endParaRPr lang="en-IN" sz="2600" dirty="0"/>
          </a:p>
          <a:p>
            <a:pPr lvl="0" fontAlgn="base"/>
            <a:r>
              <a:rPr lang="en-IN" sz="8000" b="1" dirty="0"/>
              <a:t>Cosine Similarity</a:t>
            </a:r>
            <a:r>
              <a:rPr lang="en-IN" sz="8000" dirty="0"/>
              <a:t> </a:t>
            </a:r>
          </a:p>
          <a:p>
            <a:pPr lvl="0" fontAlgn="base"/>
            <a:r>
              <a:rPr lang="en-IN" sz="8000" b="1" dirty="0"/>
              <a:t>TF-IDF Similarity</a:t>
            </a:r>
            <a:r>
              <a:rPr lang="en-IN" sz="8000" dirty="0"/>
              <a:t> </a:t>
            </a:r>
          </a:p>
          <a:p>
            <a:pPr lvl="0" fontAlgn="base"/>
            <a:r>
              <a:rPr lang="en-IN" sz="8000" b="1" dirty="0"/>
              <a:t>Fuzzy Similarity (</a:t>
            </a:r>
            <a:r>
              <a:rPr lang="en-IN" sz="8000" b="1" dirty="0" err="1"/>
              <a:t>Levenshtein</a:t>
            </a:r>
            <a:r>
              <a:rPr lang="en-IN" sz="8000" b="1" dirty="0"/>
              <a:t> Distance)</a:t>
            </a:r>
            <a:r>
              <a:rPr lang="en-IN" sz="8000" dirty="0"/>
              <a:t> </a:t>
            </a:r>
          </a:p>
          <a:p>
            <a:pPr marL="0" lvl="0" indent="0" fontAlgn="base">
              <a:buNone/>
            </a:pPr>
            <a:r>
              <a:rPr lang="en-IN" sz="8000" b="1" dirty="0"/>
              <a:t> N-gram Similarity</a:t>
            </a:r>
            <a:r>
              <a:rPr lang="en-IN" sz="8000" dirty="0"/>
              <a:t> </a:t>
            </a:r>
          </a:p>
          <a:p>
            <a:pPr marL="0" lvl="0" indent="0" fontAlgn="base">
              <a:buNone/>
            </a:pPr>
            <a:r>
              <a:rPr lang="en-IN" sz="8000" dirty="0"/>
              <a:t> </a:t>
            </a:r>
            <a:r>
              <a:rPr lang="en-IN" sz="8000" b="1" dirty="0" err="1"/>
              <a:t>Bleurt</a:t>
            </a:r>
            <a:r>
              <a:rPr lang="en-IN" sz="8000" b="1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161495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B139-D6DD-B18B-885D-B505280B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Extraction Logic for Plagiarism Detection Module: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BB949-6D18-5CD2-A0E1-794DB5953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736" y="1847088"/>
            <a:ext cx="6821424" cy="43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AF15-324B-D9FC-BD43-268F179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628" y="2464367"/>
            <a:ext cx="10058400" cy="1450757"/>
          </a:xfrm>
        </p:spPr>
        <p:txBody>
          <a:bodyPr/>
          <a:lstStyle/>
          <a:p>
            <a:r>
              <a:rPr lang="en-IN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419591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A06D-CA2D-E841-C261-6783A3E2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F465A-0956-3E37-A0D9-6E178CE21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1846263"/>
            <a:ext cx="9098280" cy="4472241"/>
          </a:xfrm>
        </p:spPr>
      </p:pic>
    </p:spTree>
    <p:extLst>
      <p:ext uri="{BB962C8B-B14F-4D97-AF65-F5344CB8AC3E}">
        <p14:creationId xmlns:p14="http://schemas.microsoft.com/office/powerpoint/2010/main" val="3433508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374</TotalTime>
  <Words>651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AI Resume Detector </vt:lpstr>
      <vt:lpstr>PowerPoint Presentation</vt:lpstr>
      <vt:lpstr>Objectives</vt:lpstr>
      <vt:lpstr>Approaches for AI Detector</vt:lpstr>
      <vt:lpstr>AI Detector Text Extraction Logic:</vt:lpstr>
      <vt:lpstr>Approaches used for Plagiarism Module:</vt:lpstr>
      <vt:lpstr>Text Extraction Logic for Plagiarism Detection Module:</vt:lpstr>
      <vt:lpstr>Demo time!</vt:lpstr>
      <vt:lpstr>Sample Output</vt:lpstr>
      <vt:lpstr>PowerPoint Presentation</vt:lpstr>
      <vt:lpstr>PowerPoint Presentation</vt:lpstr>
      <vt:lpstr>Insights and next steps:</vt:lpstr>
      <vt:lpstr>PowerPoint Presentation</vt:lpstr>
      <vt:lpstr>PowerPoint Presentation</vt:lpstr>
      <vt:lpstr>Training of AI Detector: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eshaan karanth</dc:creator>
  <cp:lastModifiedBy>eshaan karanth</cp:lastModifiedBy>
  <cp:revision>2</cp:revision>
  <dcterms:created xsi:type="dcterms:W3CDTF">2025-06-18T05:45:37Z</dcterms:created>
  <dcterms:modified xsi:type="dcterms:W3CDTF">2025-06-18T12:00:02Z</dcterms:modified>
</cp:coreProperties>
</file>