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762BB-DDE6-FA96-80A9-957B1EFD6F80}" v="345" dt="2024-11-27T01:40:27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6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7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4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6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8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3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7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4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3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5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ea typeface="+mj-lt"/>
                <a:cs typeface="+mj-lt"/>
              </a:rPr>
              <a:t>Onion Routing and Encrypted Communications</a:t>
            </a:r>
            <a:endParaRPr lang="en-US" sz="72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By Eshaan Prakash (0303204p)</a:t>
            </a:r>
            <a:endParaRPr lang="en-US" sz="2400">
              <a:solidFill>
                <a:schemeClr val="tx1"/>
              </a:solidFill>
            </a:endParaRPr>
          </a:p>
          <a:p>
            <a:pPr algn="l"/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COMP 3343 FA01 Data Comm &amp; Comp Networks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644477-EE2D-4599-7A85-A675C5C9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tx1"/>
                </a:solidFill>
              </a:rPr>
              <a:t>Thank you! 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FD78E-56CC-EEF1-EE5D-701A674A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By Eshaan Prakash (0303204p)</a:t>
            </a:r>
          </a:p>
          <a:p>
            <a:pPr algn="l"/>
            <a:r>
              <a:rPr lang="en-US" sz="2400">
                <a:solidFill>
                  <a:schemeClr val="tx1"/>
                </a:solidFill>
              </a:rPr>
              <a:t>COMP 3343 FA01 Data Comm &amp; Comp Networks</a:t>
            </a:r>
          </a:p>
          <a:p>
            <a:pPr algn="l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44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4C0B-852B-C6A8-DEE0-93F3F6D4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Introduction to onion routing and encrypted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175C-CD7F-C8B5-97D0-B7B35F7A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Onion Routing?</a:t>
            </a:r>
          </a:p>
          <a:p>
            <a:r>
              <a:rPr lang="en-US" dirty="0"/>
              <a:t>Significance in </a:t>
            </a:r>
            <a:r>
              <a:rPr lang="en-US" dirty="0" err="1"/>
              <a:t>CyberSecurity</a:t>
            </a:r>
          </a:p>
          <a:p>
            <a:r>
              <a:rPr lang="en-US" dirty="0"/>
              <a:t>Encrypted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3306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5C4F-1749-E0E1-1D7C-A7DC1524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Behind the Scenes</a:t>
            </a:r>
          </a:p>
        </p:txBody>
      </p:sp>
      <p:pic>
        <p:nvPicPr>
          <p:cNvPr id="4" name="Content Placeholder 3" descr="A black screen with white labels&#10;&#10;Description automatically generated">
            <a:extLst>
              <a:ext uri="{FF2B5EF4-FFF2-40B4-BE49-F238E27FC236}">
                <a16:creationId xmlns:a16="http://schemas.microsoft.com/office/drawing/2014/main" id="{F780B3C6-B498-BE70-87A0-89498ECDD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584" y="1504185"/>
            <a:ext cx="7409215" cy="3846622"/>
          </a:xfrm>
        </p:spPr>
      </p:pic>
    </p:spTree>
    <p:extLst>
      <p:ext uri="{BB962C8B-B14F-4D97-AF65-F5344CB8AC3E}">
        <p14:creationId xmlns:p14="http://schemas.microsoft.com/office/powerpoint/2010/main" val="330300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24A819-A623-3A61-182C-732156AB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Onion Services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940BC79-933A-DBBF-D62D-5F5E193E4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0586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306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65778F-311F-480B-9116-644B389AA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3496A0-0D5A-41B4-9A21-C68AB9DA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BC8597F-C1D5-4A84-9C48-21C2603AA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FC4A778-0D40-4681-9FAE-D7DF9EBCD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362FCB34-E0FF-4F01-890A-4D82E698C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01C1EE9D-91C3-4C34-A53E-9945274E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9FCDFDEF-6A08-4031-B5A8-D8A63887F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897356B-B98C-449B-B39C-0A90B247D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0B64764-18F5-402A-931A-D2E42E419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DCB8BFB-E681-4553-8BED-B4E359676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BB95FFC-8B03-4CBF-846C-A47C5B253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D26916F9-B6FF-4180-A2C9-4922DEB89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81C5EEE8-402C-46A1-9212-871CAEA6B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ACAB69D1-00F8-4615-A28F-77F71E068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D5CF840D-68FF-46AE-915B-44986A1C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3E6B3D0-159E-4661-B6E5-067D0D9E7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7A3C002-F6C7-48C4-BF5E-A2CD24A3F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81536D32-35AD-4281-8D30-408EBC9E0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2A74D58-2720-46D1-92E6-74ECCF0A2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BEEF286-1602-4624-81EC-142A41539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FFAE2050-6DD6-4902-B716-F380E869E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F3E4218-9348-4E37-B1BC-9275A3712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53E3481-9181-48CC-B4EC-AC845C5A4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C428A963-235E-4AC4-9716-7FE1772E7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AF7A1DC-FFBF-4A90-AE0B-53AF11D1C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56AB-79C1-AB60-2154-CEB019B5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/>
              <a:t>Implementation case 1: socksTest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C3CA38-AA4C-600E-BACD-A95FF68EE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2794" b="1"/>
          <a:stretch/>
        </p:blipFill>
        <p:spPr>
          <a:xfrm>
            <a:off x="5446972" y="227"/>
            <a:ext cx="6745028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026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51FFBE-BF18-E975-83A5-B8C333E0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/>
              <a:t>Implementation case 2: torPortScan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8EF5779-71A2-34D8-B499-76250409E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262" y="1742834"/>
            <a:ext cx="6120318" cy="338147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9962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61752715-D0DA-4D34-B400-AF7C9F0AC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235DF68B-2749-4199-A168-9760196F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801013C8-DBD4-44D9-B59B-5ACE91175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57FC56F7-4378-439F-BA5C-7294C8D6C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26437AEA-17A0-407D-8B23-79E5833BE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F2511498-B701-4B57-9A26-3D644806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DDF8AEE8-BDAC-4783-84C5-8CFE40F22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6BE52642-3E09-46F1-98D0-AFE2CACEE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150E5638-DBD7-427D-BD1F-056F7F949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AE1E9FBE-8396-476B-9E58-903B6FDAC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1FB65677-54DE-45DE-A970-678B53DEA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18B3163F-ED7A-472A-A80E-381DABFB7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C16E57C7-01DA-49E6-8C06-27D309D3A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81D84002-F8EF-4286-8482-7121A7C5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29D44FB0-3875-4E50-91DC-F858A8942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797FD83A-1355-47CB-B496-E7159052D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F5C4D8E7-7D3A-4584-9E77-5F5CECB8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C5F407B5-936F-4344-B7DB-22ECF8008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D5DD06D2-EAA6-4BDF-8D49-9E592ECAA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C880359C-482C-4782-8D2E-5CD698322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8C8B309-79B6-4B51-8ED1-D1466A6C9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CBA0844-65E0-4FBF-92E9-DDDE179E7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868E85B-A29D-4B05-AB58-06B8162E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C0189AF-0080-47DC-9216-770CA9E7B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41B79267-F76A-4F76-90C0-4A74F88E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C445207-0BC9-4D48-8FC7-C16E9B1C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B3351E2B-7A92-46A0-B35A-CE6DF142F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50CA0B98-0145-4252-BA3B-BC7B5DD2A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D05EC823-BCA5-426A-9CF6-B163C8361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14472F5F-8AF2-4CDA-8ED5-0C417F43C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3A3C8211-F278-4072-86FD-25A6BBA2F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EC0F7967-7B73-4D52-B515-F75FF2D0F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FE305521-A9C4-4590-8067-DE093E144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C445F9B-9F74-48E6-988C-756BEBCD2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D3C8503C-5A23-4AAC-8AF6-0733419B6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B837D9BE-0C9D-4D07-9FF6-94CBB4646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66F6A13D-C6D2-415F-BA88-87C5E9B8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0796A967-3D1D-49AD-BCE2-6BF545A96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6A3E2B21-965A-4D9E-AC40-3F693C05E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DD690A63-C307-4D2C-86D6-EAF87A1E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C443F848-CC76-49A3-9E72-D693A841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21412D43-B16E-4504-AE0E-80FCC02E0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3C1AFC7D-6E75-40E9-92BC-3B3D421C1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97094882-03D2-4F89-BFBE-00B6E287E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67340C70-AD45-4DF8-A1B8-B2D6A873E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DA332A5-BA16-4DE3-82C5-22B2214C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AE43022-E866-BCC9-4970-94113976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" y="407653"/>
            <a:ext cx="5973588" cy="3386514"/>
          </a:xfrm>
          <a:prstGeom prst="rect">
            <a:avLst/>
          </a:prstGeom>
          <a:ln w="12700">
            <a:noFill/>
          </a:ln>
        </p:spPr>
      </p:pic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3C82DD5-F3D5-CACC-6DB3-D50D7A99A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4680" b="2"/>
          <a:stretch/>
        </p:blipFill>
        <p:spPr>
          <a:xfrm>
            <a:off x="7133545" y="80815"/>
            <a:ext cx="3973670" cy="4040190"/>
          </a:xfrm>
          <a:prstGeom prst="rect">
            <a:avLst/>
          </a:prstGeom>
          <a:ln w="12700">
            <a:noFill/>
          </a:ln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F47AB70-A01A-4FBE-B56A-E0F84A7A5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18" name="Isosceles Triangle 39">
              <a:extLst>
                <a:ext uri="{FF2B5EF4-FFF2-40B4-BE49-F238E27FC236}">
                  <a16:creationId xmlns:a16="http://schemas.microsoft.com/office/drawing/2014/main" id="{54A1523F-E38A-4ACC-9EB4-0C861C7AA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08D8AE7-F590-4340-90AE-1A649D285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3C028F-A4AF-0AFB-7616-E66BA202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Implementation case 3: app.py</a:t>
            </a:r>
          </a:p>
        </p:txBody>
      </p:sp>
    </p:spTree>
    <p:extLst>
      <p:ext uri="{BB962C8B-B14F-4D97-AF65-F5344CB8AC3E}">
        <p14:creationId xmlns:p14="http://schemas.microsoft.com/office/powerpoint/2010/main" val="166261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B515-BA51-7544-6894-D6358BF7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8A57-D757-5A9B-A40C-06FD34DB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    • </a:t>
            </a:r>
            <a:r>
              <a:rPr lang="en-US" b="1" dirty="0">
                <a:ea typeface="+mn-lt"/>
                <a:cs typeface="+mn-lt"/>
              </a:rPr>
              <a:t>Tor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 ◦ Best for anonymous web browsing and accessing .onion services.</a:t>
            </a:r>
          </a:p>
          <a:p>
            <a:r>
              <a:rPr lang="en-US" dirty="0">
                <a:ea typeface="+mn-lt"/>
                <a:cs typeface="+mn-lt"/>
              </a:rPr>
              <a:t>        ◦ Optimized for low-latency applications like browsing and messaging.</a:t>
            </a:r>
          </a:p>
          <a:p>
            <a:r>
              <a:rPr lang="en-US" dirty="0">
                <a:ea typeface="+mn-lt"/>
                <a:cs typeface="+mn-lt"/>
              </a:rPr>
              <a:t>    • </a:t>
            </a:r>
            <a:r>
              <a:rPr lang="en-US" b="1" dirty="0">
                <a:ea typeface="+mn-lt"/>
                <a:cs typeface="+mn-lt"/>
              </a:rPr>
              <a:t>I2P </a:t>
            </a:r>
            <a:r>
              <a:rPr lang="en-US" dirty="0">
                <a:ea typeface="+mn-lt"/>
                <a:cs typeface="+mn-lt"/>
              </a:rPr>
              <a:t>(Invisible Internet Project):</a:t>
            </a:r>
          </a:p>
          <a:p>
            <a:r>
              <a:rPr lang="en-US" dirty="0">
                <a:ea typeface="+mn-lt"/>
                <a:cs typeface="+mn-lt"/>
              </a:rPr>
              <a:t>        ◦ Focuses on peer-to-peer communication within a decentralized network.</a:t>
            </a:r>
          </a:p>
          <a:p>
            <a:r>
              <a:rPr lang="en-US" dirty="0">
                <a:ea typeface="+mn-lt"/>
                <a:cs typeface="+mn-lt"/>
              </a:rPr>
              <a:t>        ◦ Works better for internal services and file sharing; not primarily for web browsing.</a:t>
            </a:r>
          </a:p>
          <a:p>
            <a:r>
              <a:rPr lang="en-US" dirty="0">
                <a:ea typeface="+mn-lt"/>
                <a:cs typeface="+mn-lt"/>
              </a:rPr>
              <a:t>    • </a:t>
            </a:r>
            <a:r>
              <a:rPr lang="en-US" b="1" dirty="0">
                <a:ea typeface="+mn-lt"/>
                <a:cs typeface="+mn-lt"/>
              </a:rPr>
              <a:t>Freenet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        ◦ Emphasizes anonymous file storage and distribution.</a:t>
            </a:r>
          </a:p>
          <a:p>
            <a:r>
              <a:rPr lang="en-US" dirty="0">
                <a:ea typeface="+mn-lt"/>
                <a:cs typeface="+mn-lt"/>
              </a:rPr>
              <a:t>        ◦ Designed for persistent data availability rather than real-time communication.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• </a:t>
            </a:r>
            <a:r>
              <a:rPr lang="en-US" b="1" dirty="0">
                <a:ea typeface="+mn-lt"/>
                <a:cs typeface="+mn-lt"/>
              </a:rPr>
              <a:t>Key Differences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◦ Tor: Public internet gateway; best for browsing.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◦ I2P: Internal communications; focuses on decentralization.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◦ Freenet: Data publishing and archival; resistant to takedowns.</a:t>
            </a:r>
          </a:p>
        </p:txBody>
      </p:sp>
    </p:spTree>
    <p:extLst>
      <p:ext uri="{BB962C8B-B14F-4D97-AF65-F5344CB8AC3E}">
        <p14:creationId xmlns:p14="http://schemas.microsoft.com/office/powerpoint/2010/main" val="164719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0690-2EB4-E6F9-2040-FB214972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5D94-E21A-81C9-539B-E625E24C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Importance of Encrypted Networks: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Helps keep personal data safe and protect against surveillance.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Provide a haven for free speech and sensitive communications.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Onion Routing’s Role: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Balances privacy, security, and anonymity.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Enables safe interaction in situations requiring confidentiality.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Applications:</a:t>
            </a:r>
            <a:endParaRPr lang="en-US"/>
          </a:p>
          <a:p>
            <a:pPr lvl="1"/>
            <a:r>
              <a:rPr lang="en-US" dirty="0"/>
              <a:t>Tor can be applied in your day to day applications in many ways as showcased.</a:t>
            </a:r>
          </a:p>
          <a:p>
            <a:pPr lvl="1"/>
            <a:r>
              <a:rPr lang="en-US" dirty="0"/>
              <a:t>It will help provide anonymity and privacy in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1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Atlas</vt:lpstr>
      <vt:lpstr>Onion Routing and Encrypted Communications</vt:lpstr>
      <vt:lpstr>Introduction to onion routing and encrypted communication</vt:lpstr>
      <vt:lpstr>Behind the Scenes</vt:lpstr>
      <vt:lpstr>Onion Services</vt:lpstr>
      <vt:lpstr>Implementation case 1: socksTest</vt:lpstr>
      <vt:lpstr>Implementation case 2: torPortScan</vt:lpstr>
      <vt:lpstr>Implementation case 3: app.py</vt:lpstr>
      <vt:lpstr>Comparisons</vt:lpstr>
      <vt:lpstr>Conclusion </vt:lpstr>
      <vt:lpstr>Thank you! 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86</cp:revision>
  <dcterms:created xsi:type="dcterms:W3CDTF">2024-11-27T01:15:03Z</dcterms:created>
  <dcterms:modified xsi:type="dcterms:W3CDTF">2024-11-27T01:41:25Z</dcterms:modified>
</cp:coreProperties>
</file>