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540" y="129385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795528" y="4833253"/>
            <a:ext cx="1103680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ESHAAN SANDHU</a:t>
            </a:r>
          </a:p>
          <a:p>
            <a:r>
              <a:rPr lang="en-US" sz="2000" b="1" dirty="0">
                <a:solidFill>
                  <a:schemeClr val="accent1">
                    <a:lumMod val="75000"/>
                  </a:schemeClr>
                </a:solidFill>
                <a:latin typeface="Arial"/>
                <a:cs typeface="Arial"/>
              </a:rPr>
              <a:t>College Name &amp; Department : DEPARTMENT OF CSE, PUNJABI UNIVERSITY PATIALA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2">
            <a:extLst>
              <a:ext uri="{FF2B5EF4-FFF2-40B4-BE49-F238E27FC236}">
                <a16:creationId xmlns:a16="http://schemas.microsoft.com/office/drawing/2014/main" id="{DA8AAEE1-98F7-A41E-A340-786686EBD9E6}"/>
              </a:ext>
            </a:extLst>
          </p:cNvPr>
          <p:cNvSpPr>
            <a:spLocks noGrp="1" noChangeArrowheads="1"/>
          </p:cNvSpPr>
          <p:nvPr>
            <p:ph idx="1"/>
          </p:nvPr>
        </p:nvSpPr>
        <p:spPr bwMode="auto">
          <a:xfrm>
            <a:off x="535670" y="1497182"/>
            <a:ext cx="1156675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Enhanced Security: Explore and implement more advanced steganographic techniques to further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   enhance the security and undetectability of hidden data, such as incorporating adaptive steganography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   or exploring methods resistant to more sophisticated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Expanded File Support: Extend support to other image formats (e.g., JPEG, TIFF) and potentially other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Franklin Gothic Book" panose="020B0503020102020204" pitchFamily="34" charset="0"/>
              </a:rPr>
              <a:t>   </a:t>
            </a:r>
            <a:r>
              <a:rPr kumimoji="0" lang="en-US" altLang="en-US" sz="2000" i="0" u="none" strike="noStrike" cap="none" normalizeH="0" baseline="0" dirty="0">
                <a:ln>
                  <a:noFill/>
                </a:ln>
                <a:solidFill>
                  <a:schemeClr val="tx1"/>
                </a:solidFill>
                <a:effectLst/>
                <a:latin typeface="Franklin Gothic Book" panose="020B0503020102020204" pitchFamily="34" charset="0"/>
              </a:rPr>
              <a:t>media types (audio, video) to increase the versatility and applicability of the steganography tool.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89305" y="23090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41013" y="992466"/>
            <a:ext cx="10515600" cy="56624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275588"/>
            <a:ext cx="11019020" cy="43068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2191368"/>
          </a:xfrm>
        </p:spPr>
        <p:txBody>
          <a:bodyPr>
            <a:normAutofit/>
          </a:bodyPr>
          <a:lstStyle/>
          <a:p>
            <a:pPr marL="0" indent="0">
              <a:buNone/>
            </a:pPr>
            <a:r>
              <a:rPr lang="en-US" sz="2000" dirty="0"/>
              <a:t>The proliferation of digital images as a common medium of communication presents a unique opportunity for covert data transfer. While steganography offers this potential, existing methods often struggle to balance capacity, security, and imperceptibility. Many techniques are vulnerable to sophisticated steganalysis, lack sufficient payload capacity for practical applications, or introduce noticeable artifacts that betray the presence of hidden data. Furthermore, ensuring the robust and secure extraction of the embedded information remains a challenge.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7663" y="1335025"/>
            <a:ext cx="11613485" cy="4681727"/>
          </a:xfrm>
        </p:spPr>
        <p:txBody>
          <a:bodyPr vert="horz" lIns="91440" tIns="45720" rIns="91440" bIns="45720" rtlCol="0" anchor="ctr">
            <a:noAutofit/>
          </a:bodyPr>
          <a:lstStyle/>
          <a:p>
            <a:pPr marL="342900" indent="-342900">
              <a:buFont typeface="+mj-lt"/>
              <a:buAutoNum type="arabicPeriod"/>
            </a:pPr>
            <a:r>
              <a:rPr lang="en-IN" sz="2000" dirty="0"/>
              <a:t>Platform Used :</a:t>
            </a:r>
          </a:p>
          <a:p>
            <a:pPr marL="666900" lvl="1" indent="-342900">
              <a:buFont typeface="+mj-lt"/>
              <a:buAutoNum type="arabicPeriod"/>
            </a:pPr>
            <a:r>
              <a:rPr lang="en-IN" sz="2000" dirty="0"/>
              <a:t>Visual Studio Code</a:t>
            </a:r>
          </a:p>
          <a:p>
            <a:pPr marL="342900" indent="-342900">
              <a:buFont typeface="+mj-lt"/>
              <a:buAutoNum type="arabicPeriod"/>
            </a:pPr>
            <a:r>
              <a:rPr lang="en-IN" sz="2000" dirty="0"/>
              <a:t>Libraries Used:</a:t>
            </a:r>
          </a:p>
          <a:p>
            <a:pPr marL="666900" lvl="1" indent="-342900">
              <a:buFont typeface="+mj-lt"/>
              <a:buAutoNum type="arabicPeriod"/>
            </a:pPr>
            <a:r>
              <a:rPr lang="en-IN" sz="2000" dirty="0"/>
              <a:t>cv2</a:t>
            </a:r>
          </a:p>
          <a:p>
            <a:pPr marL="666900" lvl="1" indent="-342900">
              <a:buFont typeface="+mj-lt"/>
              <a:buAutoNum type="arabicPeriod"/>
            </a:pPr>
            <a:r>
              <a:rPr lang="en-IN" sz="2000" dirty="0" err="1"/>
              <a:t>tkinter</a:t>
            </a:r>
            <a:endParaRPr lang="en-IN" sz="2000" dirty="0"/>
          </a:p>
          <a:p>
            <a:pPr marL="666900" lvl="1" indent="-342900">
              <a:buFont typeface="+mj-lt"/>
              <a:buAutoNum type="arabicPeriod"/>
            </a:pPr>
            <a:r>
              <a:rPr lang="en-IN" sz="2000" dirty="0" err="1"/>
              <a:t>os</a:t>
            </a:r>
            <a:endParaRPr lang="en-IN" sz="2000" dirty="0"/>
          </a:p>
          <a:p>
            <a:pPr marL="666900" lvl="1" indent="-342900">
              <a:buFont typeface="+mj-lt"/>
              <a:buAutoNum type="arabicPeriod"/>
            </a:pPr>
            <a:r>
              <a:rPr lang="en-IN" sz="2000" dirty="0"/>
              <a:t>pillow</a:t>
            </a:r>
          </a:p>
          <a:p>
            <a:pPr marL="666900" lvl="1" indent="-342900">
              <a:buFont typeface="+mj-lt"/>
              <a:buAutoNum type="arabicPeriod"/>
            </a:pPr>
            <a:r>
              <a:rPr lang="en-IN" sz="2000" dirty="0" err="1"/>
              <a:t>shutil</a:t>
            </a:r>
            <a:endParaRPr lang="en-IN" sz="2000" dirty="0"/>
          </a:p>
          <a:p>
            <a:pPr marL="666900" lvl="1" indent="-342900">
              <a:buFont typeface="+mj-lt"/>
              <a:buAutoNum type="arabicPeriod"/>
            </a:pPr>
            <a:r>
              <a:rPr lang="en-IN" sz="2000" dirty="0" err="1"/>
              <a:t>cyptography</a:t>
            </a:r>
            <a:endParaRPr lang="en-IN" sz="2000" dirty="0"/>
          </a:p>
          <a:p>
            <a:pPr marL="666900" lvl="1" indent="-342900">
              <a:buFont typeface="+mj-lt"/>
              <a:buAutoNum type="arabicPeriod"/>
            </a:pPr>
            <a:r>
              <a:rPr lang="en-IN" sz="2000" dirty="0" err="1"/>
              <a:t>numpy</a:t>
            </a:r>
            <a:endParaRPr lang="en-IN" sz="2000" dirty="0"/>
          </a:p>
          <a:p>
            <a:pPr marL="666900" lvl="1"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2338"/>
            <a:ext cx="11029615" cy="4673324"/>
          </a:xfrm>
        </p:spPr>
        <p:txBody>
          <a:bodyPr>
            <a:normAutofit/>
          </a:bodyPr>
          <a:lstStyle/>
          <a:p>
            <a:pPr marL="342900" indent="-342900">
              <a:buFont typeface="+mj-lt"/>
              <a:buAutoNum type="arabicPeriod"/>
            </a:pPr>
            <a:r>
              <a:rPr lang="en-US" sz="2000" dirty="0"/>
              <a:t>User-Friendly Interface : Experience seamless data hiding with intuitive Graphical User Interface (GUI). No complex commands, just point-and-click simplicity.</a:t>
            </a:r>
          </a:p>
          <a:p>
            <a:pPr marL="342900" indent="-342900">
              <a:buFont typeface="+mj-lt"/>
              <a:buAutoNum type="arabicPeriod"/>
            </a:pPr>
            <a:r>
              <a:rPr lang="en-US" sz="2000" dirty="0"/>
              <a:t>Ironclad Password Protection : Your secrets are safe. I employed a robust SHA-256 hashing algorithm to securely store your password, ensuring impenetrable protection against unauthorized access.</a:t>
            </a:r>
          </a:p>
          <a:p>
            <a:pPr marL="342900" indent="-342900">
              <a:buFont typeface="+mj-lt"/>
              <a:buAutoNum type="arabicPeriod"/>
            </a:pPr>
            <a:r>
              <a:rPr lang="en-US" sz="2000" dirty="0"/>
              <a:t>Blazing Fast Performance : Get results in a flash! Highly efficient algorithms ensure rapid data embedding and extraction, saving you valuable time.</a:t>
            </a:r>
          </a:p>
          <a:p>
            <a:pPr marL="342900" indent="-342900">
              <a:buFont typeface="+mj-lt"/>
              <a:buAutoNum type="arabicPeriod"/>
            </a:pPr>
            <a:r>
              <a:rPr lang="en-US" sz="2000" dirty="0"/>
              <a:t>PNG Power : Preserve image quality and maximize data capacity. Its support for PNG images, with their lossless compression, guarantees pristine image integrity and ample space for your hidden information.</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8" name="TextBox 7">
            <a:extLst>
              <a:ext uri="{FF2B5EF4-FFF2-40B4-BE49-F238E27FC236}">
                <a16:creationId xmlns:a16="http://schemas.microsoft.com/office/drawing/2014/main" id="{514A4EDE-0FEC-AEAB-2E02-624E81A0F7A1}"/>
              </a:ext>
            </a:extLst>
          </p:cNvPr>
          <p:cNvSpPr txBox="1"/>
          <p:nvPr/>
        </p:nvSpPr>
        <p:spPr>
          <a:xfrm>
            <a:off x="581192" y="1344168"/>
            <a:ext cx="11029616" cy="2554545"/>
          </a:xfrm>
          <a:prstGeom prst="rect">
            <a:avLst/>
          </a:prstGeom>
          <a:noFill/>
        </p:spPr>
        <p:txBody>
          <a:bodyPr wrap="square" rtlCol="0">
            <a:spAutoFit/>
          </a:bodyPr>
          <a:lstStyle/>
          <a:p>
            <a:pPr marL="457200" indent="-457200">
              <a:buFont typeface="+mj-lt"/>
              <a:buAutoNum type="arabicPeriod"/>
            </a:pPr>
            <a:r>
              <a:rPr lang="en-US" sz="2000" dirty="0"/>
              <a:t>Journalist</a:t>
            </a:r>
          </a:p>
          <a:p>
            <a:pPr marL="457200" indent="-457200">
              <a:buFont typeface="+mj-lt"/>
              <a:buAutoNum type="arabicPeriod"/>
            </a:pPr>
            <a:r>
              <a:rPr lang="en-US" sz="2000" dirty="0"/>
              <a:t>Activist and Human Right Advocates</a:t>
            </a:r>
          </a:p>
          <a:p>
            <a:pPr marL="457200" indent="-457200">
              <a:buFont typeface="+mj-lt"/>
              <a:buAutoNum type="arabicPeriod"/>
            </a:pPr>
            <a:r>
              <a:rPr lang="en-US" sz="2000" dirty="0"/>
              <a:t>Everyday Users</a:t>
            </a:r>
          </a:p>
          <a:p>
            <a:pPr marL="457200" indent="-457200">
              <a:buFont typeface="+mj-lt"/>
              <a:buAutoNum type="arabicPeriod"/>
            </a:pPr>
            <a:r>
              <a:rPr lang="en-US" sz="2000" dirty="0"/>
              <a:t>Companies</a:t>
            </a:r>
          </a:p>
          <a:p>
            <a:pPr marL="457200" indent="-457200">
              <a:buFont typeface="+mj-lt"/>
              <a:buAutoNum type="arabicPeriod"/>
            </a:pPr>
            <a:r>
              <a:rPr lang="en-US" sz="2000" dirty="0"/>
              <a:t>Government Organizations</a:t>
            </a:r>
          </a:p>
          <a:p>
            <a:pPr marL="457200" indent="-457200">
              <a:buFont typeface="+mj-lt"/>
              <a:buAutoNum type="arabicPeriod"/>
            </a:pPr>
            <a:r>
              <a:rPr lang="en-US" sz="2000" dirty="0"/>
              <a:t>Healthcare Providers</a:t>
            </a:r>
          </a:p>
          <a:p>
            <a:pPr marL="457200" indent="-457200">
              <a:buFont typeface="+mj-lt"/>
              <a:buAutoNum type="arabicPeriod"/>
            </a:pPr>
            <a:r>
              <a:rPr lang="en-US" sz="2000" dirty="0"/>
              <a:t>Cybersecurity Experts</a:t>
            </a:r>
          </a:p>
          <a:p>
            <a:pPr marL="457200" indent="-457200">
              <a:buFont typeface="+mj-lt"/>
              <a:buAutoNum type="arabicPeriod"/>
            </a:pPr>
            <a:r>
              <a:rPr lang="en-US" sz="2000" dirty="0"/>
              <a:t>Forensic Investigators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Picture 16">
            <a:extLst>
              <a:ext uri="{FF2B5EF4-FFF2-40B4-BE49-F238E27FC236}">
                <a16:creationId xmlns:a16="http://schemas.microsoft.com/office/drawing/2014/main" id="{36AC0788-CF27-7F72-29F7-D607DD5C8542}"/>
              </a:ext>
            </a:extLst>
          </p:cNvPr>
          <p:cNvPicPr>
            <a:picLocks noChangeAspect="1"/>
          </p:cNvPicPr>
          <p:nvPr/>
        </p:nvPicPr>
        <p:blipFill>
          <a:blip r:embed="rId2"/>
          <a:stretch>
            <a:fillRect/>
          </a:stretch>
        </p:blipFill>
        <p:spPr>
          <a:xfrm>
            <a:off x="29028" y="1232452"/>
            <a:ext cx="4416415" cy="2177963"/>
          </a:xfrm>
          <a:prstGeom prst="rect">
            <a:avLst/>
          </a:prstGeom>
        </p:spPr>
      </p:pic>
      <p:pic>
        <p:nvPicPr>
          <p:cNvPr id="19" name="Picture 18">
            <a:extLst>
              <a:ext uri="{FF2B5EF4-FFF2-40B4-BE49-F238E27FC236}">
                <a16:creationId xmlns:a16="http://schemas.microsoft.com/office/drawing/2014/main" id="{9D96ACEC-DA35-C9B8-8429-D91F12DCB5E0}"/>
              </a:ext>
            </a:extLst>
          </p:cNvPr>
          <p:cNvPicPr>
            <a:picLocks noChangeAspect="1"/>
          </p:cNvPicPr>
          <p:nvPr/>
        </p:nvPicPr>
        <p:blipFill>
          <a:blip r:embed="rId3"/>
          <a:stretch>
            <a:fillRect/>
          </a:stretch>
        </p:blipFill>
        <p:spPr>
          <a:xfrm>
            <a:off x="4506072" y="1160274"/>
            <a:ext cx="3161779" cy="2322318"/>
          </a:xfrm>
          <a:prstGeom prst="rect">
            <a:avLst/>
          </a:prstGeom>
        </p:spPr>
      </p:pic>
      <p:pic>
        <p:nvPicPr>
          <p:cNvPr id="21" name="Picture 20">
            <a:extLst>
              <a:ext uri="{FF2B5EF4-FFF2-40B4-BE49-F238E27FC236}">
                <a16:creationId xmlns:a16="http://schemas.microsoft.com/office/drawing/2014/main" id="{342801E0-C5DC-AF72-078F-68A4759464A4}"/>
              </a:ext>
            </a:extLst>
          </p:cNvPr>
          <p:cNvPicPr>
            <a:picLocks noChangeAspect="1"/>
          </p:cNvPicPr>
          <p:nvPr/>
        </p:nvPicPr>
        <p:blipFill>
          <a:blip r:embed="rId4"/>
          <a:stretch>
            <a:fillRect/>
          </a:stretch>
        </p:blipFill>
        <p:spPr>
          <a:xfrm>
            <a:off x="4931839" y="3846547"/>
            <a:ext cx="2527122" cy="2676337"/>
          </a:xfrm>
          <a:prstGeom prst="rect">
            <a:avLst/>
          </a:prstGeom>
        </p:spPr>
      </p:pic>
      <p:pic>
        <p:nvPicPr>
          <p:cNvPr id="23" name="Picture 22">
            <a:extLst>
              <a:ext uri="{FF2B5EF4-FFF2-40B4-BE49-F238E27FC236}">
                <a16:creationId xmlns:a16="http://schemas.microsoft.com/office/drawing/2014/main" id="{35AD80C2-41E5-B8B5-4C90-A57D57360F3B}"/>
              </a:ext>
            </a:extLst>
          </p:cNvPr>
          <p:cNvPicPr>
            <a:picLocks noChangeAspect="1"/>
          </p:cNvPicPr>
          <p:nvPr/>
        </p:nvPicPr>
        <p:blipFill>
          <a:blip r:embed="rId5"/>
          <a:stretch>
            <a:fillRect/>
          </a:stretch>
        </p:blipFill>
        <p:spPr>
          <a:xfrm>
            <a:off x="7728481" y="877800"/>
            <a:ext cx="4248073" cy="5102400"/>
          </a:xfrm>
          <a:prstGeom prst="rect">
            <a:avLst/>
          </a:prstGeom>
        </p:spPr>
      </p:pic>
      <p:pic>
        <p:nvPicPr>
          <p:cNvPr id="25" name="Picture 24">
            <a:extLst>
              <a:ext uri="{FF2B5EF4-FFF2-40B4-BE49-F238E27FC236}">
                <a16:creationId xmlns:a16="http://schemas.microsoft.com/office/drawing/2014/main" id="{A8796568-FF82-F8D6-B481-26A540416F6E}"/>
              </a:ext>
            </a:extLst>
          </p:cNvPr>
          <p:cNvPicPr>
            <a:picLocks noChangeAspect="1"/>
          </p:cNvPicPr>
          <p:nvPr/>
        </p:nvPicPr>
        <p:blipFill>
          <a:blip r:embed="rId6"/>
          <a:stretch>
            <a:fillRect/>
          </a:stretch>
        </p:blipFill>
        <p:spPr>
          <a:xfrm>
            <a:off x="2363636" y="3730434"/>
            <a:ext cx="2369405" cy="2825896"/>
          </a:xfrm>
          <a:prstGeom prst="rect">
            <a:avLst/>
          </a:prstGeom>
        </p:spPr>
      </p:pic>
      <p:pic>
        <p:nvPicPr>
          <p:cNvPr id="27" name="Picture 26">
            <a:extLst>
              <a:ext uri="{FF2B5EF4-FFF2-40B4-BE49-F238E27FC236}">
                <a16:creationId xmlns:a16="http://schemas.microsoft.com/office/drawing/2014/main" id="{17931346-04C5-63FB-59A8-F3CEAA0D210D}"/>
              </a:ext>
            </a:extLst>
          </p:cNvPr>
          <p:cNvPicPr>
            <a:picLocks noChangeAspect="1"/>
          </p:cNvPicPr>
          <p:nvPr/>
        </p:nvPicPr>
        <p:blipFill>
          <a:blip r:embed="rId7"/>
          <a:stretch>
            <a:fillRect/>
          </a:stretch>
        </p:blipFill>
        <p:spPr>
          <a:xfrm>
            <a:off x="130092" y="3729558"/>
            <a:ext cx="2107144" cy="282589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11029615" cy="3809470"/>
          </a:xfrm>
        </p:spPr>
        <p:txBody>
          <a:bodyPr>
            <a:normAutofit/>
          </a:bodyPr>
          <a:lstStyle/>
          <a:p>
            <a:pPr marL="0" indent="0" algn="just">
              <a:buNone/>
            </a:pPr>
            <a:r>
              <a:rPr lang="en-US" sz="2000" dirty="0"/>
              <a:t>This project has been successfully developed using a robust and user-friendly system for secure data hiding within digital images using steganography. By implementing a graphical user interface (GUI), the process of embedding and extracting hidden information is made accessible and intuitive for users of all technical levels. The incorporation of SHA-256 hashing ensures the secure storage of user passwords, safeguarding against unauthorized access. Furthermore, the choice of the PNG image format, with its lossless compression, guarantees that image quality is preserved throughout the steganographic process, maximizing both data capacity and visual integrity. The comprehensive design of the application provides all necessary options for secure data hiding in a single, readily available package, streamlining the process and promoting its wider adoption for secure and covert communication. This work contributes to the field of steganography by offering a practical and secure solution for protecting sensitive information in the digital age.</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385118"/>
            <a:ext cx="5847039" cy="530296"/>
          </a:xfrm>
        </p:spPr>
        <p:txBody>
          <a:bodyPr/>
          <a:lstStyle/>
          <a:p>
            <a:pPr marL="0" indent="0">
              <a:buNone/>
            </a:pPr>
            <a:r>
              <a:rPr lang="en-IN" dirty="0">
                <a:solidFill>
                  <a:srgbClr val="0070C0"/>
                </a:solidFill>
              </a:rPr>
              <a:t>https://github.com/EshaanSandhu/Eshaan_Cryptography.git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543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Ravinder Sandhu</cp:lastModifiedBy>
  <cp:revision>27</cp:revision>
  <dcterms:created xsi:type="dcterms:W3CDTF">2021-05-26T16:50:10Z</dcterms:created>
  <dcterms:modified xsi:type="dcterms:W3CDTF">2025-02-14T07:31:15Z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