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8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1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89C2D-7191-4E44-93CF-F1B759085C2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8ADAD-5854-42EA-AE9F-C9C30D5EDD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7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3BE4-3D7B-2B9E-4C1F-4B28B1BF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0286"/>
            <a:ext cx="10058400" cy="1494826"/>
          </a:xfrm>
        </p:spPr>
        <p:txBody>
          <a:bodyPr/>
          <a:lstStyle/>
          <a:p>
            <a:r>
              <a:rPr lang="en-IN" dirty="0"/>
              <a:t>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D490-0528-6782-0AF9-7F28D84D1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comprehensive overview of Superstore's sales performance across regions, time periods, product categories, and customer segments, to help business stakeholders make informed decisions based on profitability, growth, and order trends.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1598D-6F2C-1704-F9E3-92140C740C0C}"/>
              </a:ext>
            </a:extLst>
          </p:cNvPr>
          <p:cNvSpPr txBox="1"/>
          <p:nvPr/>
        </p:nvSpPr>
        <p:spPr>
          <a:xfrm>
            <a:off x="8890612" y="165253"/>
            <a:ext cx="318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Name : Eshaan </a:t>
            </a:r>
            <a:r>
              <a:rPr lang="en-IN" dirty="0"/>
              <a:t>Michael</a:t>
            </a:r>
          </a:p>
          <a:p>
            <a:r>
              <a:rPr lang="en-IN" dirty="0"/>
              <a:t>Contact: 7893744128</a:t>
            </a:r>
          </a:p>
        </p:txBody>
      </p:sp>
    </p:spTree>
    <p:extLst>
      <p:ext uri="{BB962C8B-B14F-4D97-AF65-F5344CB8AC3E}">
        <p14:creationId xmlns:p14="http://schemas.microsoft.com/office/powerpoint/2010/main" val="41086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205C-A7F2-02BF-1D51-3174F4B1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0F10-4537-972A-14A4-7249F5C3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Source: Kaggle – Global Superstore Dataset  </a:t>
            </a:r>
          </a:p>
          <a:p>
            <a:r>
              <a:rPr lang="en-US" dirty="0"/>
              <a:t>• Rows: ~10,000 records  </a:t>
            </a:r>
          </a:p>
          <a:p>
            <a:r>
              <a:rPr lang="en-US" dirty="0"/>
              <a:t>• Columns: 21 fields  </a:t>
            </a:r>
          </a:p>
          <a:p>
            <a:r>
              <a:rPr lang="en-US" dirty="0"/>
              <a:t>• Time Period: 2014 to 2017  </a:t>
            </a:r>
          </a:p>
          <a:p>
            <a:r>
              <a:rPr lang="en-US" dirty="0"/>
              <a:t>• Industry: Retail (Office Supplies, Technology, Furniture)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Key Fields Used:</a:t>
            </a:r>
          </a:p>
          <a:p>
            <a:r>
              <a:rPr lang="en-US" dirty="0"/>
              <a:t>  – Order Date, Sales, Profit, Discount</a:t>
            </a:r>
          </a:p>
          <a:p>
            <a:r>
              <a:rPr lang="en-US" dirty="0"/>
              <a:t>  – Category, Sub-Category, Segment, Region</a:t>
            </a:r>
          </a:p>
          <a:p>
            <a:r>
              <a:rPr lang="en-US" dirty="0"/>
              <a:t>  – Customer Name, Product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5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7C3-CEFD-A72D-77D6-EE1A6721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0B78-A543-C50F-FC9C-D2D9B288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Total Sales– Total revenue generated from all orders  </a:t>
            </a:r>
          </a:p>
          <a:p>
            <a:r>
              <a:rPr lang="en-US" dirty="0"/>
              <a:t>• Total Profit – Earnings after subtracting discounts and costs  </a:t>
            </a:r>
          </a:p>
          <a:p>
            <a:r>
              <a:rPr lang="en-US" dirty="0"/>
              <a:t>• Profit Margin – Profit as a percentage of total sales  </a:t>
            </a:r>
          </a:p>
          <a:p>
            <a:r>
              <a:rPr lang="en-US" dirty="0"/>
              <a:t>• Total Orders – Number of unique orders placed  </a:t>
            </a:r>
          </a:p>
          <a:p>
            <a:r>
              <a:rPr lang="en-US" dirty="0"/>
              <a:t>• Average Discount – Average discount given across all sales  </a:t>
            </a:r>
          </a:p>
          <a:p>
            <a:r>
              <a:rPr lang="en-US" dirty="0"/>
              <a:t>• Total Customers – Number of unique customers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9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A7A1-5855-343F-CAC9-EC4ABA1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5D2FD-4A5B-4D5C-3D05-64C6A05DF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" y="1"/>
            <a:ext cx="12179671" cy="58782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615CA-8A15-C6AD-6A8A-9AE084400960}"/>
              </a:ext>
            </a:extLst>
          </p:cNvPr>
          <p:cNvSpPr txBox="1"/>
          <p:nvPr/>
        </p:nvSpPr>
        <p:spPr>
          <a:xfrm>
            <a:off x="0" y="587828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Power BI dashboard summarizes key performance metrics across time, region, category, and customer segments. Users can interact through filters to gain deeper insights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33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8D39-7405-AB69-21D7-B898F9BF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IN" b="1" dirty="0"/>
              <a:t>Key Insight’s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6E4D-2A8A-2A29-BFA1-48B178D7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9944"/>
            <a:ext cx="10058400" cy="4572000"/>
          </a:xfrm>
        </p:spPr>
        <p:txBody>
          <a:bodyPr>
            <a:noAutofit/>
          </a:bodyPr>
          <a:lstStyle/>
          <a:p>
            <a:r>
              <a:rPr lang="en-US" sz="1700" dirty="0"/>
              <a:t>• 📈 Sales and Profit steadily increased from 2014 to 2017, with the highest growth in 2017.</a:t>
            </a:r>
          </a:p>
          <a:p>
            <a:endParaRPr lang="en-US" sz="1700" dirty="0"/>
          </a:p>
          <a:p>
            <a:r>
              <a:rPr lang="en-US" sz="1700" dirty="0"/>
              <a:t>• 🌍 The West region generated the highest sales, while the South had the lowest performance.</a:t>
            </a:r>
          </a:p>
          <a:p>
            <a:endParaRPr lang="en-US" sz="1700" dirty="0"/>
          </a:p>
          <a:p>
            <a:r>
              <a:rPr lang="en-US" sz="1700" dirty="0"/>
              <a:t>• 💡 Technology category contributed the most to total profit, despite fewer orders compared to Office Supplies.</a:t>
            </a:r>
          </a:p>
          <a:p>
            <a:endParaRPr lang="en-US" sz="1700" dirty="0"/>
          </a:p>
          <a:p>
            <a:r>
              <a:rPr lang="en-US" sz="1700" dirty="0"/>
              <a:t>• 🛍️ The Consumer segment accounted for the majority of orders and revenue.</a:t>
            </a:r>
          </a:p>
          <a:p>
            <a:endParaRPr lang="en-US" sz="1700" dirty="0"/>
          </a:p>
          <a:p>
            <a:r>
              <a:rPr lang="en-US" sz="1700" dirty="0"/>
              <a:t>• 📉 Average discount across all sales is ~16%, potentially impacting profit margins.</a:t>
            </a:r>
          </a:p>
          <a:p>
            <a:endParaRPr lang="en-US" sz="1700" dirty="0"/>
          </a:p>
          <a:p>
            <a:r>
              <a:rPr lang="en-US" sz="1700" dirty="0"/>
              <a:t>• 📦 Sub-Categories like Phones and Chairs are top performers, while Tables show low profitability.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6421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FB64-E3CC-CF87-B00C-90802E05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336A-AC08-AC2E-40D4-84063C17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Overall business performance is improving year-over-year, with 2017 being the best-performing year.</a:t>
            </a:r>
          </a:p>
          <a:p>
            <a:endParaRPr lang="en-US" dirty="0"/>
          </a:p>
          <a:p>
            <a:r>
              <a:rPr lang="en-US" dirty="0"/>
              <a:t>• The West region and Consumer segment are key contributors to revenue growth.</a:t>
            </a:r>
          </a:p>
          <a:p>
            <a:endParaRPr lang="en-US" dirty="0"/>
          </a:p>
          <a:p>
            <a:r>
              <a:rPr lang="en-US" dirty="0"/>
              <a:t>• Technology products, especially Phones, are highly profitable.</a:t>
            </a:r>
          </a:p>
          <a:p>
            <a:endParaRPr lang="en-US" dirty="0"/>
          </a:p>
          <a:p>
            <a:r>
              <a:rPr lang="en-US" dirty="0"/>
              <a:t>• High average discount (~16%) may be negatively affecting profit margins.</a:t>
            </a:r>
          </a:p>
          <a:p>
            <a:endParaRPr lang="en-US" dirty="0"/>
          </a:p>
          <a:p>
            <a:r>
              <a:rPr lang="en-US" dirty="0"/>
              <a:t>• Certain categories (e.g., Tables) show consistently low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D1A-608E-6E1A-E517-FDA6DE4F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AEF8-901D-1446-2BC6-BB7E70B0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Focus marketing efforts on high-profit segments like Technology and Phones.</a:t>
            </a:r>
          </a:p>
          <a:p>
            <a:endParaRPr lang="en-US" dirty="0"/>
          </a:p>
          <a:p>
            <a:r>
              <a:rPr lang="en-US" dirty="0"/>
              <a:t>• Review and optimize discount strategies to improve margin without reducing sales volume.</a:t>
            </a:r>
          </a:p>
          <a:p>
            <a:endParaRPr lang="en-US" dirty="0"/>
          </a:p>
          <a:p>
            <a:r>
              <a:rPr lang="en-US" dirty="0"/>
              <a:t>• Explore performance in underperforming categories (like Tables) to identify root causes.</a:t>
            </a:r>
          </a:p>
          <a:p>
            <a:endParaRPr lang="en-US" dirty="0"/>
          </a:p>
          <a:p>
            <a:r>
              <a:rPr lang="en-US" dirty="0"/>
              <a:t>• Consider investing more in regions like West and improving strategies in South.</a:t>
            </a:r>
          </a:p>
          <a:p>
            <a:endParaRPr lang="en-US" dirty="0"/>
          </a:p>
          <a:p>
            <a:r>
              <a:rPr lang="en-US" dirty="0"/>
              <a:t>• Continue tracking KPIs quarterly to monitor profit and category-level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EF92-DB96-48ED-8203-5811A5B7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 AND FUTRE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CC87-7AEF-32E6-3FCA-E5923D2E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Dataset limited to U.S. sales only — no international data considered.</a:t>
            </a:r>
          </a:p>
          <a:p>
            <a:r>
              <a:rPr lang="en-US" dirty="0"/>
              <a:t>• Data covers only 4 years (2014–2017), which may not reflect long-term trends.</a:t>
            </a:r>
          </a:p>
          <a:p>
            <a:r>
              <a:rPr lang="en-US" dirty="0"/>
              <a:t>• Profit and cost breakdown is aggregated — no detailed cost structures.</a:t>
            </a:r>
          </a:p>
          <a:p>
            <a:r>
              <a:rPr lang="en-US" dirty="0"/>
              <a:t>• External factors (like marketing campaigns, economic conditions) are not included.</a:t>
            </a:r>
          </a:p>
          <a:p>
            <a:r>
              <a:rPr lang="en-US" dirty="0"/>
              <a:t>• Incorporate real-time or more recent data for ongoing performance tracking.</a:t>
            </a:r>
          </a:p>
          <a:p>
            <a:endParaRPr lang="en-US" dirty="0"/>
          </a:p>
          <a:p>
            <a:r>
              <a:rPr lang="en-US" dirty="0"/>
              <a:t>• Add customer-level metrics (e.g., lifetime value, return rate).</a:t>
            </a:r>
          </a:p>
          <a:p>
            <a:r>
              <a:rPr lang="en-US" dirty="0"/>
              <a:t>• Introduce forecasting (e.g., future sales trends using machine learning).</a:t>
            </a:r>
          </a:p>
          <a:p>
            <a:r>
              <a:rPr lang="en-US" dirty="0"/>
              <a:t>• Build additional dashboards (e.g., Product-Level Deep Dive, Region-Level Insights).</a:t>
            </a:r>
          </a:p>
          <a:p>
            <a:r>
              <a:rPr lang="en-US" dirty="0"/>
              <a:t>• Integrate Power BI with SQL or cloud sources for automation.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89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586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SUPERSTORE</vt:lpstr>
      <vt:lpstr>DATASET OVERVIEW</vt:lpstr>
      <vt:lpstr>KPI’S</vt:lpstr>
      <vt:lpstr>PowerPoint Presentation</vt:lpstr>
      <vt:lpstr>Key Insight’s</vt:lpstr>
      <vt:lpstr>CONCLUSIONS:</vt:lpstr>
      <vt:lpstr>RECOMMENDATIONS:</vt:lpstr>
      <vt:lpstr>LIMITATIONS AND FUTRE 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Eshaan Michael</dc:creator>
  <cp:lastModifiedBy>Eshaan Michael</cp:lastModifiedBy>
  <cp:revision>1</cp:revision>
  <dcterms:created xsi:type="dcterms:W3CDTF">2025-06-26T14:56:47Z</dcterms:created>
  <dcterms:modified xsi:type="dcterms:W3CDTF">2025-06-26T15:10:40Z</dcterms:modified>
</cp:coreProperties>
</file>