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C2F48AFD-CE4C-2847-B89A-73560F88C6A7}">
          <p14:sldIdLst/>
        </p14:section>
        <p14:section name="                                                   " id="{8D663472-CD07-814F-9906-CD2876B071E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/>
    <p:restoredTop sz="94697"/>
  </p:normalViewPr>
  <p:slideViewPr>
    <p:cSldViewPr snapToGrid="0">
      <p:cViewPr varScale="1">
        <p:scale>
          <a:sx n="108" d="100"/>
          <a:sy n="108" d="100"/>
        </p:scale>
        <p:origin x="9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B5E5F6-9964-6F9A-9DF5-58234BA33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P</a:t>
            </a:r>
            <a:r>
              <a:rPr lang="en-PK" dirty="0"/>
              <a:t>repared by eshalkhan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A7E71-40C5-3662-DCCC-CAF5B27F1F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PK" dirty="0"/>
          </a:p>
          <a:p>
            <a:fld id="{4959DB56-6585-6E4C-96A8-1C930614B43B}" type="datetimeFigureOut">
              <a:rPr lang="en-PK" smtClean="0"/>
              <a:t>12/10/2024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70068-BE4D-7F48-4B82-6A572814CC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54320-F4D7-25CF-EF39-5D3D9C9EC9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E8900-AD67-E049-AE5F-347EEC11AB8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30506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553E7-BAE7-0345-999E-1019A47DE185}" type="datetimeFigureOut">
              <a:rPr lang="en-PK" smtClean="0"/>
              <a:t>11/10/2024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A5CF8-9353-5948-A1D4-062B90DB050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8380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A5CF8-9353-5948-A1D4-062B90DB050A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95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25B02E0-58BD-B642-96DC-3D8B1E59DE0C}" type="datetime1">
              <a:rPr lang="en-US" smtClean="0"/>
              <a:t>10/12/24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294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ACB6-C0E8-0C47-A762-D487469D6E45}" type="datetime1">
              <a:rPr lang="en-US" smtClean="0"/>
              <a:t>10/12/24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868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75A8-D26D-2349-AB32-2EA4C1AD55BC}" type="datetime1">
              <a:rPr lang="en-US" smtClean="0"/>
              <a:t>10/12/24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647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86AC-4372-304F-837A-C5FA1E2FCE4B}" type="datetime1">
              <a:rPr lang="en-US" smtClean="0"/>
              <a:t>10/12/24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863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17B0-FCB1-5944-AF39-C0DF631A1E40}" type="datetime1">
              <a:rPr lang="en-US" smtClean="0"/>
              <a:t>10/12/24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611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52D8-20CF-B042-AEFF-1AEAF3E909BC}" type="datetime1">
              <a:rPr lang="en-US" smtClean="0"/>
              <a:t>10/12/24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9558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D07F5-82C2-9540-B3FB-69E5CC2DA613}" type="datetime1">
              <a:rPr lang="en-US" smtClean="0"/>
              <a:t>10/12/24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6051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4CBB03-2184-4742-9142-42520902B544}" type="datetime1">
              <a:rPr lang="en-US" smtClean="0"/>
              <a:t>10/12/24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01762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DA32894-290C-E240-9027-1047BD68034E}" type="datetime1">
              <a:rPr lang="en-US" smtClean="0"/>
              <a:t>10/12/24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5403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2BB5-59E7-8E44-B66E-F11B8A785092}" type="datetime1">
              <a:rPr lang="en-US" smtClean="0"/>
              <a:t>10/12/24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808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EBAB-75F3-3246-8EEF-875F7584C6C1}" type="datetime1">
              <a:rPr lang="en-US" smtClean="0"/>
              <a:t>10/12/24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540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8362-62E7-044B-ADBE-AF04D3048644}" type="datetime1">
              <a:rPr lang="en-US" smtClean="0"/>
              <a:t>10/12/24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4447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15A7-C9DB-E740-94C3-0AA0C9B09D0A}" type="datetime1">
              <a:rPr lang="en-US" smtClean="0"/>
              <a:t>10/12/24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104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CFF2-B546-8D4B-93E8-91AA76ACF7EF}" type="datetime1">
              <a:rPr lang="en-US" smtClean="0"/>
              <a:t>10/12/24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30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3E4-4F2A-CD45-94D0-638CE1C1E6CF}" type="datetime1">
              <a:rPr lang="en-US" smtClean="0"/>
              <a:t>10/12/24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21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0D16-8CBF-8643-B94C-1123621F466F}" type="datetime1">
              <a:rPr lang="en-US" smtClean="0"/>
              <a:t>10/12/24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54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0462-BFFB-5C4E-9237-94D6D75DD98B}" type="datetime1">
              <a:rPr lang="en-US" smtClean="0"/>
              <a:t>10/12/24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135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C725B7B-3D87-254A-9552-3F233A38AA6E}" type="datetime1">
              <a:rPr lang="en-US" smtClean="0"/>
              <a:t>10/12/24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P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1DB45DA-8648-B84C-B3AB-C65C77FDD5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919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linsinchen/14729999351/in/photolist-orD6C4-oaqPZi-fsgc3E-58R3Xk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d_disk_driv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shank.com/cgi-bin/article.pl?aid=393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663C-4F31-95EA-D2DF-9422F13D7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PK" dirty="0"/>
            </a:br>
            <a:br>
              <a:rPr lang="en-PK" dirty="0"/>
            </a:br>
            <a:r>
              <a:rPr lang="en-PK" dirty="0"/>
              <a:t>                               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C5D65-0504-7965-2A5C-95D9CE4EA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961152"/>
            <a:ext cx="8825658" cy="2677648"/>
          </a:xfrm>
        </p:spPr>
        <p:txBody>
          <a:bodyPr>
            <a:noAutofit/>
          </a:bodyPr>
          <a:lstStyle/>
          <a:p>
            <a:r>
              <a:rPr lang="en-PK" sz="4000" dirty="0"/>
              <a:t>          </a:t>
            </a:r>
            <a:r>
              <a:rPr lang="en-PK" sz="4000" dirty="0">
                <a:latin typeface="Arial Rounded MT Bold" panose="020F0704030504030204" pitchFamily="34" charset="77"/>
              </a:rPr>
              <a:t>        HDD,SSD AND SSHD</a:t>
            </a:r>
          </a:p>
          <a:p>
            <a:r>
              <a:rPr lang="en-PK" sz="4000" dirty="0">
                <a:latin typeface="Arial Rounded MT Bold" panose="020F0704030504030204" pitchFamily="34" charset="77"/>
              </a:rPr>
              <a:t>                        </a:t>
            </a:r>
            <a:r>
              <a:rPr lang="en-PK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ESHAL KHAN</a:t>
            </a:r>
          </a:p>
          <a:p>
            <a:r>
              <a:rPr lang="en-PK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           BS AI  (1ST)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209889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2272-3E27-2ACC-F771-83BBC70E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                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BC2B-3260-8FF1-6806-46EEEB19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557" y="2570508"/>
            <a:ext cx="8825659" cy="3416300"/>
          </a:xfrm>
        </p:spPr>
        <p:txBody>
          <a:bodyPr/>
          <a:lstStyle/>
          <a:p>
            <a:r>
              <a:rPr lang="en-PK" dirty="0"/>
              <a:t>Initial data access : SSHD retrives data from HDD.</a:t>
            </a:r>
          </a:p>
          <a:p>
            <a:r>
              <a:rPr lang="en-GB" dirty="0"/>
              <a:t>F</a:t>
            </a:r>
            <a:r>
              <a:rPr lang="en-PK" dirty="0"/>
              <a:t>requently accessed data : SSHD caches data in SSD.</a:t>
            </a:r>
          </a:p>
          <a:p>
            <a:r>
              <a:rPr lang="en-PK" dirty="0"/>
              <a:t>Subsequent access : SSHD retrives data from SSD cache.</a:t>
            </a:r>
          </a:p>
          <a:p>
            <a:r>
              <a:rPr lang="en-PK" dirty="0"/>
              <a:t>Maintenance : cache cleaning(removing unused data),cache optimization(reorganizing data).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43A5E-F8D5-3FCF-46F9-9A7371430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6346" y="4186381"/>
            <a:ext cx="3729421" cy="265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8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AB31-1916-F557-045B-84BF8549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                TYPES OF SSHD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5BF9E2-5780-39F8-E991-54458C19128A}"/>
              </a:ext>
            </a:extLst>
          </p:cNvPr>
          <p:cNvSpPr/>
          <p:nvPr/>
        </p:nvSpPr>
        <p:spPr>
          <a:xfrm>
            <a:off x="1824123" y="2461845"/>
            <a:ext cx="7423074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CF550-3FC9-124C-691B-E093D1843BE9}"/>
              </a:ext>
            </a:extLst>
          </p:cNvPr>
          <p:cNvSpPr/>
          <p:nvPr/>
        </p:nvSpPr>
        <p:spPr>
          <a:xfrm>
            <a:off x="2211387" y="5345724"/>
            <a:ext cx="1312984" cy="1348153"/>
          </a:xfrm>
          <a:prstGeom prst="ellipse">
            <a:avLst/>
          </a:prstGeom>
          <a:gradFill flip="none" rotWithShape="1">
            <a:gsLst>
              <a:gs pos="42018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</a:t>
            </a:r>
            <a:r>
              <a:rPr lang="en-PK" sz="1600" dirty="0"/>
              <a:t>ingle tier</a:t>
            </a:r>
          </a:p>
          <a:p>
            <a:pPr algn="ctr"/>
            <a:r>
              <a:rPr lang="en-PK" sz="1600" dirty="0"/>
              <a:t>SSHD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A5CDD5-1C78-4D61-2B3D-9CFF6DA6289C}"/>
              </a:ext>
            </a:extLst>
          </p:cNvPr>
          <p:cNvSpPr/>
          <p:nvPr/>
        </p:nvSpPr>
        <p:spPr>
          <a:xfrm>
            <a:off x="2115465" y="4382964"/>
            <a:ext cx="191844" cy="2461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F24C3B-CCC8-7D8B-C0CB-E306C58F572F}"/>
              </a:ext>
            </a:extLst>
          </p:cNvPr>
          <p:cNvSpPr/>
          <p:nvPr/>
        </p:nvSpPr>
        <p:spPr>
          <a:xfrm>
            <a:off x="3524371" y="4346330"/>
            <a:ext cx="191844" cy="2461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3ADD8E-274F-3F05-D0A6-81B438E2F112}"/>
              </a:ext>
            </a:extLst>
          </p:cNvPr>
          <p:cNvSpPr/>
          <p:nvPr/>
        </p:nvSpPr>
        <p:spPr>
          <a:xfrm>
            <a:off x="4836531" y="5345724"/>
            <a:ext cx="1351351" cy="1348153"/>
          </a:xfrm>
          <a:prstGeom prst="ellipse">
            <a:avLst/>
          </a:prstGeom>
          <a:gradFill flip="none" rotWithShape="1">
            <a:gsLst>
              <a:gs pos="42018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rgbClr val="7030A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400" dirty="0"/>
              <a:t>Dual tier</a:t>
            </a:r>
          </a:p>
          <a:p>
            <a:pPr algn="ctr"/>
            <a:r>
              <a:rPr lang="en-PK" sz="1400" dirty="0"/>
              <a:t>SSHD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B5FF81-4A45-7369-D22D-7991FADEBE81}"/>
              </a:ext>
            </a:extLst>
          </p:cNvPr>
          <p:cNvSpPr/>
          <p:nvPr/>
        </p:nvSpPr>
        <p:spPr>
          <a:xfrm>
            <a:off x="7572642" y="5418489"/>
            <a:ext cx="1351352" cy="1348153"/>
          </a:xfrm>
          <a:prstGeom prst="ellipse">
            <a:avLst/>
          </a:prstGeom>
          <a:gradFill flip="none" rotWithShape="1">
            <a:gsLst>
              <a:gs pos="42018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400" dirty="0"/>
              <a:t>Multi tier</a:t>
            </a:r>
          </a:p>
          <a:p>
            <a:pPr algn="ctr"/>
            <a:r>
              <a:rPr lang="en-PK" sz="1400" dirty="0"/>
              <a:t>SSHD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361622C-E2AB-B0D9-9525-4D1574B5C2A2}"/>
              </a:ext>
            </a:extLst>
          </p:cNvPr>
          <p:cNvSpPr/>
          <p:nvPr/>
        </p:nvSpPr>
        <p:spPr>
          <a:xfrm>
            <a:off x="2307309" y="2565856"/>
            <a:ext cx="6426788" cy="258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BASED ON ARCHITECTURE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A33EFE-4FAB-244D-3546-23EC5C0964E5}"/>
              </a:ext>
            </a:extLst>
          </p:cNvPr>
          <p:cNvCxnSpPr>
            <a:cxnSpLocks/>
          </p:cNvCxnSpPr>
          <p:nvPr/>
        </p:nvCxnSpPr>
        <p:spPr>
          <a:xfrm>
            <a:off x="5535660" y="2839397"/>
            <a:ext cx="2425926" cy="2694300"/>
          </a:xfrm>
          <a:prstGeom prst="line">
            <a:avLst/>
          </a:prstGeom>
          <a:ln w="47625">
            <a:solidFill>
              <a:schemeClr val="accent1">
                <a:alpha val="9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A3A318-4213-8235-108E-7230C77F5A86}"/>
              </a:ext>
            </a:extLst>
          </p:cNvPr>
          <p:cNvCxnSpPr>
            <a:cxnSpLocks/>
          </p:cNvCxnSpPr>
          <p:nvPr/>
        </p:nvCxnSpPr>
        <p:spPr>
          <a:xfrm flipH="1">
            <a:off x="3029935" y="2809110"/>
            <a:ext cx="2450393" cy="2646548"/>
          </a:xfrm>
          <a:prstGeom prst="line">
            <a:avLst/>
          </a:prstGeom>
          <a:ln w="47625"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49B844-E0FB-CE38-8556-F636F09DABB1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flipH="1">
            <a:off x="5512207" y="2919047"/>
            <a:ext cx="23455" cy="2426677"/>
          </a:xfrm>
          <a:prstGeom prst="line">
            <a:avLst/>
          </a:prstGeom>
          <a:ln w="47625">
            <a:solidFill>
              <a:schemeClr val="accent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19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F27C-57A9-6E61-46F9-AA655B7E8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K" sz="3600" dirty="0">
                <a:solidFill>
                  <a:schemeClr val="accent1"/>
                </a:solidFill>
                <a:latin typeface="Britannic Bold" panose="020B0903060703020204" pitchFamily="34" charset="77"/>
              </a:rPr>
              <a:t>       </a:t>
            </a:r>
          </a:p>
          <a:p>
            <a:pPr marL="0" indent="0">
              <a:buNone/>
            </a:pPr>
            <a:r>
              <a:rPr lang="en-PK" sz="3600" dirty="0">
                <a:solidFill>
                  <a:schemeClr val="accent1"/>
                </a:solidFill>
                <a:latin typeface="Britannic Bold" panose="020B0903060703020204" pitchFamily="34" charset="77"/>
              </a:rPr>
              <a:t>     </a:t>
            </a:r>
          </a:p>
          <a:p>
            <a:pPr marL="0" indent="0">
              <a:buNone/>
            </a:pPr>
            <a:r>
              <a:rPr lang="en-PK" sz="3600" dirty="0">
                <a:solidFill>
                  <a:schemeClr val="accent1"/>
                </a:solidFill>
                <a:latin typeface="Britannic Bold" panose="020B0903060703020204" pitchFamily="34" charset="77"/>
              </a:rPr>
              <a:t>      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59778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7224-D507-0108-D560-88DA8060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WHAT IS A HARD DISK DRIVE (HDD)?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CAB6-9777-2329-6A1F-04C19075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PK" dirty="0"/>
              <a:t> hard disk drive (HDD) is a storage device that uses magnetic storage to store and retrieve digital information using one or more rigid rapidly rotating disks(platters)coated with magnetic material</a:t>
            </a:r>
          </a:p>
          <a:p>
            <a:r>
              <a:rPr lang="en-PK" dirty="0"/>
              <a:t>The platters are paired with magnetic heads,usually arranged on moving actuator arm,which read and write data to the platter surfaces.</a:t>
            </a:r>
          </a:p>
          <a:p>
            <a:r>
              <a:rPr lang="en-GB" dirty="0"/>
              <a:t>D</a:t>
            </a:r>
            <a:r>
              <a:rPr lang="en-PK" dirty="0"/>
              <a:t>ata is accessed in a random access manner,meaning that individual blocks of data can be stored or retrieved in any order and not only sequentially.</a:t>
            </a:r>
          </a:p>
        </p:txBody>
      </p:sp>
    </p:spTree>
    <p:extLst>
      <p:ext uri="{BB962C8B-B14F-4D97-AF65-F5344CB8AC3E}">
        <p14:creationId xmlns:p14="http://schemas.microsoft.com/office/powerpoint/2010/main" val="293345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18BD-677E-7457-29F4-17D6EF66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HOW IT WORKS</a:t>
            </a:r>
            <a:r>
              <a:rPr lang="en-P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2FAA-61CF-2CF4-F352-7AF2842D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PK" dirty="0"/>
              <a:t>ata is written to magnetic disks using read/write heads.</a:t>
            </a:r>
          </a:p>
          <a:p>
            <a:r>
              <a:rPr lang="en-GB" dirty="0"/>
              <a:t>D</a:t>
            </a:r>
            <a:r>
              <a:rPr lang="en-PK" dirty="0"/>
              <a:t>isks spin at high speed (typically 5400-7200 RPM).</a:t>
            </a:r>
          </a:p>
          <a:p>
            <a:r>
              <a:rPr lang="en-GB" dirty="0"/>
              <a:t>R</a:t>
            </a:r>
            <a:r>
              <a:rPr lang="en-PK" dirty="0"/>
              <a:t>ead/write heads above disks,reading/writing data.</a:t>
            </a:r>
          </a:p>
          <a:p>
            <a:r>
              <a:rPr lang="en-GB" dirty="0"/>
              <a:t>D</a:t>
            </a:r>
            <a:r>
              <a:rPr lang="en-PK" dirty="0"/>
              <a:t>ata is stored in tracks,sectors and clusters.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1DA62-A0D2-904B-E31F-3DB26FBF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51387" y="4311650"/>
            <a:ext cx="3965819" cy="225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6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CABC-7E08-570D-6E58-316B0EBC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                   TYPES OF HDD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806B-0C4E-58A5-4F2F-F4A9640180DE}"/>
              </a:ext>
            </a:extLst>
          </p:cNvPr>
          <p:cNvSpPr/>
          <p:nvPr/>
        </p:nvSpPr>
        <p:spPr>
          <a:xfrm>
            <a:off x="1824123" y="2451426"/>
            <a:ext cx="7423074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03D774-0B1F-165C-276A-576AC388CC01}"/>
              </a:ext>
            </a:extLst>
          </p:cNvPr>
          <p:cNvSpPr/>
          <p:nvPr/>
        </p:nvSpPr>
        <p:spPr>
          <a:xfrm>
            <a:off x="2234015" y="5363310"/>
            <a:ext cx="1312984" cy="1348153"/>
          </a:xfrm>
          <a:prstGeom prst="ellipse">
            <a:avLst/>
          </a:prstGeom>
          <a:gradFill flip="none" rotWithShape="1">
            <a:gsLst>
              <a:gs pos="42018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600" dirty="0"/>
              <a:t>internal</a:t>
            </a:r>
          </a:p>
          <a:p>
            <a:pPr algn="ctr"/>
            <a:r>
              <a:rPr lang="en-PK" sz="1600" dirty="0"/>
              <a:t>HDD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4EF246-E60B-C14E-75B5-870AA496F5E8}"/>
              </a:ext>
            </a:extLst>
          </p:cNvPr>
          <p:cNvSpPr/>
          <p:nvPr/>
        </p:nvSpPr>
        <p:spPr>
          <a:xfrm>
            <a:off x="2115465" y="4382964"/>
            <a:ext cx="191844" cy="2461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64EF79-EEB6-B3D1-9ABF-78DC837C6B95}"/>
              </a:ext>
            </a:extLst>
          </p:cNvPr>
          <p:cNvSpPr/>
          <p:nvPr/>
        </p:nvSpPr>
        <p:spPr>
          <a:xfrm>
            <a:off x="3524371" y="4346330"/>
            <a:ext cx="191844" cy="2461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6FFEB9-3F4F-7906-A43A-29BA26E41CF9}"/>
              </a:ext>
            </a:extLst>
          </p:cNvPr>
          <p:cNvSpPr/>
          <p:nvPr/>
        </p:nvSpPr>
        <p:spPr>
          <a:xfrm>
            <a:off x="6234139" y="5345725"/>
            <a:ext cx="1351352" cy="1348153"/>
          </a:xfrm>
          <a:prstGeom prst="ellipse">
            <a:avLst/>
          </a:prstGeom>
          <a:gradFill flip="none" rotWithShape="1">
            <a:gsLst>
              <a:gs pos="42018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400" dirty="0"/>
              <a:t>Laptop</a:t>
            </a:r>
          </a:p>
          <a:p>
            <a:pPr algn="ctr"/>
            <a:r>
              <a:rPr lang="en-PK" sz="1400" dirty="0"/>
              <a:t>HDD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243958-1E08-0A24-325E-F35CE19E48FB}"/>
              </a:ext>
            </a:extLst>
          </p:cNvPr>
          <p:cNvSpPr/>
          <p:nvPr/>
        </p:nvSpPr>
        <p:spPr>
          <a:xfrm>
            <a:off x="7585494" y="5297269"/>
            <a:ext cx="1351353" cy="1348153"/>
          </a:xfrm>
          <a:prstGeom prst="ellipse">
            <a:avLst/>
          </a:prstGeom>
          <a:gradFill flip="none" rotWithShape="1">
            <a:gsLst>
              <a:gs pos="42018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400" dirty="0"/>
              <a:t>Hybrid</a:t>
            </a:r>
          </a:p>
          <a:p>
            <a:pPr algn="ctr"/>
            <a:r>
              <a:rPr lang="en-PK" sz="1400" dirty="0"/>
              <a:t>HDD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6F37DD6-6237-044E-4BD7-6B1593BBA436}"/>
              </a:ext>
            </a:extLst>
          </p:cNvPr>
          <p:cNvSpPr/>
          <p:nvPr/>
        </p:nvSpPr>
        <p:spPr>
          <a:xfrm>
            <a:off x="2727436" y="2848710"/>
            <a:ext cx="326145" cy="22626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0341A85-0F40-1855-7046-EB6099CC6C09}"/>
              </a:ext>
            </a:extLst>
          </p:cNvPr>
          <p:cNvSpPr/>
          <p:nvPr/>
        </p:nvSpPr>
        <p:spPr>
          <a:xfrm>
            <a:off x="3879791" y="2848708"/>
            <a:ext cx="326145" cy="23178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1910AC6-66FC-F293-89E3-4A2EBBAF29EA}"/>
              </a:ext>
            </a:extLst>
          </p:cNvPr>
          <p:cNvSpPr/>
          <p:nvPr/>
        </p:nvSpPr>
        <p:spPr>
          <a:xfrm>
            <a:off x="5281610" y="2824401"/>
            <a:ext cx="326145" cy="23421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E6EB952-BC9F-9836-0346-8AA44B404FFE}"/>
              </a:ext>
            </a:extLst>
          </p:cNvPr>
          <p:cNvSpPr/>
          <p:nvPr/>
        </p:nvSpPr>
        <p:spPr>
          <a:xfrm>
            <a:off x="6683429" y="2824399"/>
            <a:ext cx="326145" cy="22869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22787F45-0145-3A44-4DB6-526923774F9C}"/>
              </a:ext>
            </a:extLst>
          </p:cNvPr>
          <p:cNvSpPr/>
          <p:nvPr/>
        </p:nvSpPr>
        <p:spPr>
          <a:xfrm>
            <a:off x="8085248" y="2831123"/>
            <a:ext cx="326145" cy="23354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482E59-AEC2-0894-B374-DE624ED1D6CC}"/>
              </a:ext>
            </a:extLst>
          </p:cNvPr>
          <p:cNvSpPr/>
          <p:nvPr/>
        </p:nvSpPr>
        <p:spPr>
          <a:xfrm>
            <a:off x="3530260" y="5418489"/>
            <a:ext cx="1351351" cy="1348153"/>
          </a:xfrm>
          <a:prstGeom prst="ellipse">
            <a:avLst/>
          </a:prstGeom>
          <a:gradFill flip="none" rotWithShape="1">
            <a:gsLst>
              <a:gs pos="42018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rgbClr val="7030A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400" dirty="0"/>
              <a:t>External </a:t>
            </a:r>
          </a:p>
          <a:p>
            <a:pPr algn="ctr"/>
            <a:r>
              <a:rPr lang="en-PK" sz="1400" dirty="0"/>
              <a:t>HDD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04F5D0-D6D3-0BBE-E41F-7CAC62B523A8}"/>
              </a:ext>
            </a:extLst>
          </p:cNvPr>
          <p:cNvSpPr/>
          <p:nvPr/>
        </p:nvSpPr>
        <p:spPr>
          <a:xfrm>
            <a:off x="4859984" y="5431809"/>
            <a:ext cx="1351352" cy="1348153"/>
          </a:xfrm>
          <a:prstGeom prst="ellipse">
            <a:avLst/>
          </a:prstGeom>
          <a:gradFill flip="none" rotWithShape="1">
            <a:gsLst>
              <a:gs pos="42018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400" dirty="0"/>
              <a:t>Desktop</a:t>
            </a:r>
          </a:p>
          <a:p>
            <a:pPr algn="ctr"/>
            <a:r>
              <a:rPr lang="en-PK" sz="1400" dirty="0"/>
              <a:t>HDD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E1A8A07-F53E-9067-3BF8-92C6BA32D6A8}"/>
              </a:ext>
            </a:extLst>
          </p:cNvPr>
          <p:cNvSpPr/>
          <p:nvPr/>
        </p:nvSpPr>
        <p:spPr>
          <a:xfrm>
            <a:off x="2307309" y="2565856"/>
            <a:ext cx="6426788" cy="258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HARD DISK DRIVE</a:t>
            </a:r>
          </a:p>
        </p:txBody>
      </p:sp>
    </p:spTree>
    <p:extLst>
      <p:ext uri="{BB962C8B-B14F-4D97-AF65-F5344CB8AC3E}">
        <p14:creationId xmlns:p14="http://schemas.microsoft.com/office/powerpoint/2010/main" val="316184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2B9B-4570-40D0-0896-018A79E3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WHAT IS SOLID STATE DRIVE(SSD)?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8BF8-2486-BD2E-9B1B-28B7C202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</a:t>
            </a:r>
            <a:r>
              <a:rPr lang="en-PK" dirty="0"/>
              <a:t> solid state state drive(SSD)is a data storage device,typically used in a computer .It uses flash memory to store data even after power is turned off.SSDs are designed to access data in the same way as traditional hard disk drives.</a:t>
            </a:r>
          </a:p>
          <a:p>
            <a:r>
              <a:rPr lang="en-PK" dirty="0"/>
              <a:t>SSDs have no moving mechanical components.This distinguishes them from traditional electromechanical drives such as hard disk drives or floppy disks,which contain spinning disks and movable read/write heads.</a:t>
            </a:r>
          </a:p>
          <a:p>
            <a:r>
              <a:rPr lang="en-GB" dirty="0"/>
              <a:t>C</a:t>
            </a:r>
            <a:r>
              <a:rPr lang="en-PK" dirty="0"/>
              <a:t>ompared with electromechanical drives,SSDs are typically more resistant to physical shock ,run silently,have quicker access time and lower latency.</a:t>
            </a:r>
          </a:p>
        </p:txBody>
      </p:sp>
    </p:spTree>
    <p:extLst>
      <p:ext uri="{BB962C8B-B14F-4D97-AF65-F5344CB8AC3E}">
        <p14:creationId xmlns:p14="http://schemas.microsoft.com/office/powerpoint/2010/main" val="27029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B25E-302D-26F9-82E8-687414D7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              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9507-4201-B9CF-6F20-8BB02F32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Data is written to flash memory chips.</a:t>
            </a:r>
          </a:p>
          <a:p>
            <a:r>
              <a:rPr lang="en-GB" dirty="0"/>
              <a:t>C</a:t>
            </a:r>
            <a:r>
              <a:rPr lang="en-PK" dirty="0"/>
              <a:t>ontroller chip manages data storage and retrivel.</a:t>
            </a:r>
          </a:p>
          <a:p>
            <a:r>
              <a:rPr lang="en-GB" dirty="0"/>
              <a:t>I</a:t>
            </a:r>
            <a:r>
              <a:rPr lang="en-PK" dirty="0"/>
              <a:t>nterface connects SSD to computer.</a:t>
            </a:r>
          </a:p>
          <a:p>
            <a:r>
              <a:rPr lang="en-GB" dirty="0"/>
              <a:t>C</a:t>
            </a:r>
            <a:r>
              <a:rPr lang="en-PK" dirty="0"/>
              <a:t>ache memory(If present)optimizes performance.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73F33F-F93F-33EE-3773-B9BD0E513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2" y="4194929"/>
            <a:ext cx="3355209" cy="24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8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48C4-10D3-E962-116C-92907778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                  TYPES OF SSD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365AA6-94C9-0F8E-7B04-06272D1B2089}"/>
              </a:ext>
            </a:extLst>
          </p:cNvPr>
          <p:cNvSpPr/>
          <p:nvPr/>
        </p:nvSpPr>
        <p:spPr>
          <a:xfrm>
            <a:off x="1824123" y="2461845"/>
            <a:ext cx="7423074" cy="4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3F81CF-B958-5A87-0FA8-FFAA0CECBDE1}"/>
              </a:ext>
            </a:extLst>
          </p:cNvPr>
          <p:cNvSpPr/>
          <p:nvPr/>
        </p:nvSpPr>
        <p:spPr>
          <a:xfrm>
            <a:off x="2234015" y="5363310"/>
            <a:ext cx="1312984" cy="1348153"/>
          </a:xfrm>
          <a:prstGeom prst="ellipse">
            <a:avLst/>
          </a:prstGeom>
          <a:gradFill flip="none" rotWithShape="1">
            <a:gsLst>
              <a:gs pos="42018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600" dirty="0"/>
              <a:t>SATA</a:t>
            </a:r>
          </a:p>
          <a:p>
            <a:pPr algn="ctr"/>
            <a:r>
              <a:rPr lang="en-PK" sz="1600" dirty="0"/>
              <a:t>SSD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24C1E0-704F-0E2D-3A94-21D8AE3D587D}"/>
              </a:ext>
            </a:extLst>
          </p:cNvPr>
          <p:cNvSpPr/>
          <p:nvPr/>
        </p:nvSpPr>
        <p:spPr>
          <a:xfrm>
            <a:off x="2115465" y="4382964"/>
            <a:ext cx="191844" cy="2461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2DB92B-8634-0BAA-DE1E-ADDB928B91EC}"/>
              </a:ext>
            </a:extLst>
          </p:cNvPr>
          <p:cNvSpPr/>
          <p:nvPr/>
        </p:nvSpPr>
        <p:spPr>
          <a:xfrm>
            <a:off x="3524371" y="4346330"/>
            <a:ext cx="191844" cy="2461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F47115-A295-27A0-2BE5-B047A44285B5}"/>
              </a:ext>
            </a:extLst>
          </p:cNvPr>
          <p:cNvSpPr/>
          <p:nvPr/>
        </p:nvSpPr>
        <p:spPr>
          <a:xfrm>
            <a:off x="6234139" y="5345725"/>
            <a:ext cx="1351352" cy="1348153"/>
          </a:xfrm>
          <a:prstGeom prst="ellipse">
            <a:avLst/>
          </a:prstGeom>
          <a:gradFill flip="none" rotWithShape="1">
            <a:gsLst>
              <a:gs pos="42018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400" dirty="0"/>
              <a:t>M.2</a:t>
            </a:r>
          </a:p>
          <a:p>
            <a:pPr algn="ctr"/>
            <a:r>
              <a:rPr lang="en-PK" sz="1400" dirty="0"/>
              <a:t>SSD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73F0035D-DF98-FB93-A02C-C0FB7CB3AD2F}"/>
              </a:ext>
            </a:extLst>
          </p:cNvPr>
          <p:cNvSpPr/>
          <p:nvPr/>
        </p:nvSpPr>
        <p:spPr>
          <a:xfrm>
            <a:off x="2727436" y="2848710"/>
            <a:ext cx="326145" cy="22626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A81697D-12F4-C8AD-E9F5-121F623A7D3E}"/>
              </a:ext>
            </a:extLst>
          </p:cNvPr>
          <p:cNvSpPr/>
          <p:nvPr/>
        </p:nvSpPr>
        <p:spPr>
          <a:xfrm>
            <a:off x="3879791" y="2848708"/>
            <a:ext cx="326145" cy="23178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10C04C8B-0BDC-5342-75BF-432F26039391}"/>
              </a:ext>
            </a:extLst>
          </p:cNvPr>
          <p:cNvSpPr/>
          <p:nvPr/>
        </p:nvSpPr>
        <p:spPr>
          <a:xfrm>
            <a:off x="5281610" y="2824401"/>
            <a:ext cx="326145" cy="23421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72DEF60-32F9-5986-6948-DDF5885F644C}"/>
              </a:ext>
            </a:extLst>
          </p:cNvPr>
          <p:cNvSpPr/>
          <p:nvPr/>
        </p:nvSpPr>
        <p:spPr>
          <a:xfrm>
            <a:off x="6683429" y="2824399"/>
            <a:ext cx="326145" cy="22869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52761EF-1AD0-36A4-66CD-4EC473ED9ECA}"/>
              </a:ext>
            </a:extLst>
          </p:cNvPr>
          <p:cNvSpPr/>
          <p:nvPr/>
        </p:nvSpPr>
        <p:spPr>
          <a:xfrm>
            <a:off x="8085248" y="2831123"/>
            <a:ext cx="326145" cy="23354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92DC8C-5013-CCEA-9C22-9CC8802A051B}"/>
              </a:ext>
            </a:extLst>
          </p:cNvPr>
          <p:cNvSpPr/>
          <p:nvPr/>
        </p:nvSpPr>
        <p:spPr>
          <a:xfrm>
            <a:off x="3530260" y="5418489"/>
            <a:ext cx="1351351" cy="1348153"/>
          </a:xfrm>
          <a:prstGeom prst="ellipse">
            <a:avLst/>
          </a:prstGeom>
          <a:gradFill flip="none" rotWithShape="1">
            <a:gsLst>
              <a:gs pos="42018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rgbClr val="7030A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400" dirty="0"/>
              <a:t>PCLe</a:t>
            </a:r>
          </a:p>
          <a:p>
            <a:pPr algn="ctr"/>
            <a:r>
              <a:rPr lang="en-PK" sz="1400" dirty="0"/>
              <a:t>SSD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BF238B-19C3-8029-4E17-03177301AE4D}"/>
              </a:ext>
            </a:extLst>
          </p:cNvPr>
          <p:cNvSpPr/>
          <p:nvPr/>
        </p:nvSpPr>
        <p:spPr>
          <a:xfrm>
            <a:off x="4859984" y="5431809"/>
            <a:ext cx="1351352" cy="1348153"/>
          </a:xfrm>
          <a:prstGeom prst="ellipse">
            <a:avLst/>
          </a:prstGeom>
          <a:gradFill flip="none" rotWithShape="1">
            <a:gsLst>
              <a:gs pos="42018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400" dirty="0"/>
              <a:t>NVME</a:t>
            </a:r>
          </a:p>
          <a:p>
            <a:pPr algn="ctr"/>
            <a:r>
              <a:rPr lang="en-PK" sz="1400" dirty="0"/>
              <a:t>SSD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DDEBAB8-06FF-B1E4-A15A-F275C87EF492}"/>
              </a:ext>
            </a:extLst>
          </p:cNvPr>
          <p:cNvSpPr/>
          <p:nvPr/>
        </p:nvSpPr>
        <p:spPr>
          <a:xfrm>
            <a:off x="2234015" y="2603502"/>
            <a:ext cx="6702830" cy="220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SOLID STATE DRIVE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4CB03E-95C5-2DDA-B670-729B38F061A5}"/>
              </a:ext>
            </a:extLst>
          </p:cNvPr>
          <p:cNvSpPr/>
          <p:nvPr/>
        </p:nvSpPr>
        <p:spPr>
          <a:xfrm>
            <a:off x="7572642" y="5382512"/>
            <a:ext cx="1351352" cy="1348153"/>
          </a:xfrm>
          <a:prstGeom prst="ellipse">
            <a:avLst/>
          </a:prstGeom>
          <a:gradFill flip="none" rotWithShape="1">
            <a:gsLst>
              <a:gs pos="42018">
                <a:schemeClr val="accent1"/>
              </a:gs>
              <a:gs pos="100000">
                <a:schemeClr val="accent1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400" dirty="0"/>
              <a:t>U.2</a:t>
            </a:r>
          </a:p>
          <a:p>
            <a:pPr algn="ctr"/>
            <a:r>
              <a:rPr lang="en-PK" sz="1400" dirty="0"/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378055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0DEC-9087-4A32-D972-E92C36F8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77" y="715251"/>
            <a:ext cx="8761413" cy="706964"/>
          </a:xfrm>
        </p:spPr>
        <p:txBody>
          <a:bodyPr/>
          <a:lstStyle/>
          <a:p>
            <a:r>
              <a:rPr lang="en-PK" dirty="0"/>
              <a:t>DIFFERENCES BETWEEN SSD AND HDD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E18479E-A8F9-69C4-9F03-7FDD704A6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831769"/>
              </p:ext>
            </p:extLst>
          </p:nvPr>
        </p:nvGraphicFramePr>
        <p:xfrm>
          <a:off x="316524" y="2058378"/>
          <a:ext cx="11722320" cy="48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584">
                  <a:extLst>
                    <a:ext uri="{9D8B030D-6E8A-4147-A177-3AD203B41FA5}">
                      <a16:colId xmlns:a16="http://schemas.microsoft.com/office/drawing/2014/main" val="1843701600"/>
                    </a:ext>
                  </a:extLst>
                </a:gridCol>
                <a:gridCol w="5009899">
                  <a:extLst>
                    <a:ext uri="{9D8B030D-6E8A-4147-A177-3AD203B41FA5}">
                      <a16:colId xmlns:a16="http://schemas.microsoft.com/office/drawing/2014/main" val="849261018"/>
                    </a:ext>
                  </a:extLst>
                </a:gridCol>
                <a:gridCol w="4408837">
                  <a:extLst>
                    <a:ext uri="{9D8B030D-6E8A-4147-A177-3AD203B41FA5}">
                      <a16:colId xmlns:a16="http://schemas.microsoft.com/office/drawing/2014/main" val="476363766"/>
                    </a:ext>
                  </a:extLst>
                </a:gridCol>
              </a:tblGrid>
              <a:tr h="485237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PK" dirty="0"/>
                        <a:t>DIFFERENCES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K" dirty="0"/>
                        <a:t>SPEED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PK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</a:t>
                      </a:r>
                      <a:r>
                        <a:rPr lang="en-PK" dirty="0"/>
                        <a:t>apacity and associated costs.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PK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</a:t>
                      </a:r>
                      <a:r>
                        <a:rPr lang="en-PK" dirty="0"/>
                        <a:t>ature of operations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PK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</a:t>
                      </a:r>
                      <a:r>
                        <a:rPr lang="en-PK" dirty="0"/>
                        <a:t>ower consumption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PK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</a:t>
                      </a:r>
                      <a:r>
                        <a:rPr lang="en-PK" dirty="0"/>
                        <a:t>eat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                  HDD</a:t>
                      </a:r>
                    </a:p>
                    <a:p>
                      <a:r>
                        <a:rPr lang="en-PK" dirty="0"/>
                        <a:t>Slower read/write speeds</a:t>
                      </a:r>
                    </a:p>
                    <a:p>
                      <a:endParaRPr lang="en-PK" dirty="0"/>
                    </a:p>
                    <a:p>
                      <a:r>
                        <a:rPr lang="en-GB" dirty="0"/>
                        <a:t>Higher </a:t>
                      </a:r>
                      <a:r>
                        <a:rPr lang="en-PK" dirty="0"/>
                        <a:t> capacity,lower cost per GB.</a:t>
                      </a:r>
                    </a:p>
                    <a:p>
                      <a:endParaRPr lang="en-PK" dirty="0"/>
                    </a:p>
                    <a:p>
                      <a:endParaRPr lang="en-PK" dirty="0"/>
                    </a:p>
                    <a:p>
                      <a:r>
                        <a:rPr lang="en-GB" dirty="0"/>
                        <a:t>M</a:t>
                      </a:r>
                      <a:r>
                        <a:rPr lang="en-PK" dirty="0"/>
                        <a:t>echanical movement.</a:t>
                      </a:r>
                    </a:p>
                    <a:p>
                      <a:endParaRPr lang="en-PK" dirty="0"/>
                    </a:p>
                    <a:p>
                      <a:r>
                        <a:rPr lang="en-GB" dirty="0"/>
                        <a:t>C</a:t>
                      </a:r>
                      <a:r>
                        <a:rPr lang="en-PK" dirty="0"/>
                        <a:t>onsumes more power,can reduce battery life.</a:t>
                      </a:r>
                    </a:p>
                    <a:p>
                      <a:endParaRPr lang="en-PK" dirty="0"/>
                    </a:p>
                    <a:p>
                      <a:r>
                        <a:rPr lang="en-GB" dirty="0"/>
                        <a:t>M</a:t>
                      </a:r>
                      <a:r>
                        <a:rPr lang="en-PK" dirty="0"/>
                        <a:t>oving parts generate more heat ,potentially causing damage.</a:t>
                      </a:r>
                    </a:p>
                    <a:p>
                      <a:endParaRPr lang="en-PK" dirty="0"/>
                    </a:p>
                    <a:p>
                      <a:endParaRPr lang="en-PK" dirty="0"/>
                    </a:p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               SDD</a:t>
                      </a:r>
                    </a:p>
                    <a:p>
                      <a:r>
                        <a:rPr lang="en-GB" dirty="0"/>
                        <a:t>F</a:t>
                      </a:r>
                      <a:r>
                        <a:rPr lang="en-PK" dirty="0"/>
                        <a:t>aster read/write speeds</a:t>
                      </a:r>
                    </a:p>
                    <a:p>
                      <a:endParaRPr lang="en-PK" dirty="0"/>
                    </a:p>
                    <a:p>
                      <a:r>
                        <a:rPr lang="en-GB" dirty="0"/>
                        <a:t>S</a:t>
                      </a:r>
                      <a:r>
                        <a:rPr lang="en-PK" dirty="0"/>
                        <a:t>maller capacity,higher cost per GB.</a:t>
                      </a:r>
                    </a:p>
                    <a:p>
                      <a:endParaRPr lang="en-PK" dirty="0"/>
                    </a:p>
                    <a:p>
                      <a:endParaRPr lang="en-PK" dirty="0"/>
                    </a:p>
                    <a:p>
                      <a:r>
                        <a:rPr lang="en-GB" dirty="0"/>
                        <a:t>N</a:t>
                      </a:r>
                      <a:r>
                        <a:rPr lang="en-PK" dirty="0"/>
                        <a:t>o mechanical movement.</a:t>
                      </a:r>
                    </a:p>
                    <a:p>
                      <a:endParaRPr lang="en-PK" dirty="0"/>
                    </a:p>
                    <a:p>
                      <a:r>
                        <a:rPr lang="en-GB" dirty="0"/>
                        <a:t>C</a:t>
                      </a:r>
                      <a:r>
                        <a:rPr lang="en-PK" dirty="0"/>
                        <a:t>onsumes less power,extends battery life.</a:t>
                      </a:r>
                    </a:p>
                    <a:p>
                      <a:endParaRPr lang="en-PK" dirty="0"/>
                    </a:p>
                    <a:p>
                      <a:r>
                        <a:rPr lang="en-GB" dirty="0"/>
                        <a:t>G</a:t>
                      </a:r>
                      <a:r>
                        <a:rPr lang="en-PK" dirty="0"/>
                        <a:t>enerates less heat ,contributing to its lifespan.</a:t>
                      </a:r>
                    </a:p>
                    <a:p>
                      <a:endParaRPr lang="en-PK" dirty="0"/>
                    </a:p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34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57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DA2E-D3FF-8760-2D06-BBC6DB23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39550" cy="706964"/>
          </a:xfrm>
        </p:spPr>
        <p:txBody>
          <a:bodyPr/>
          <a:lstStyle/>
          <a:p>
            <a:r>
              <a:rPr lang="en-PK" dirty="0"/>
              <a:t>WHAT IS SOLID STATE HYBRID DRIVE(SSHD)?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C911-9151-3013-4650-18E62FFD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SSD is a storage device that combines a traditional hard disk drive(HDD) with a solid state drive(SSD) cache,providing a balance between storage capacity,performance and cost.</a:t>
            </a:r>
          </a:p>
          <a:p>
            <a:r>
              <a:rPr lang="en-GB" dirty="0"/>
              <a:t>U</a:t>
            </a:r>
            <a:r>
              <a:rPr lang="en-PK" dirty="0"/>
              <a:t>sing a small SSD cache to store frequently accessed data,such as operating system files,applications and user data.</a:t>
            </a:r>
          </a:p>
          <a:p>
            <a:r>
              <a:rPr lang="en-GB" dirty="0"/>
              <a:t>S</a:t>
            </a:r>
            <a:r>
              <a:rPr lang="en-PK" dirty="0"/>
              <a:t>toring less frequently accessed data on the larger HDD.</a:t>
            </a:r>
          </a:p>
          <a:p>
            <a:r>
              <a:rPr lang="en-PK" dirty="0"/>
              <a:t>Automatically optimizing data placement between SSD and HDD.</a:t>
            </a:r>
          </a:p>
        </p:txBody>
      </p:sp>
    </p:spTree>
    <p:extLst>
      <p:ext uri="{BB962C8B-B14F-4D97-AF65-F5344CB8AC3E}">
        <p14:creationId xmlns:p14="http://schemas.microsoft.com/office/powerpoint/2010/main" val="147454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954</TotalTime>
  <Words>633</Words>
  <Application>Microsoft Macintosh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Angsana New</vt:lpstr>
      <vt:lpstr>Arial</vt:lpstr>
      <vt:lpstr>Arial Rounded MT Bold</vt:lpstr>
      <vt:lpstr>Britannic Bold</vt:lpstr>
      <vt:lpstr>Calibri</vt:lpstr>
      <vt:lpstr>Century Gothic</vt:lpstr>
      <vt:lpstr>Wingdings 3</vt:lpstr>
      <vt:lpstr>Ion Boardroom</vt:lpstr>
      <vt:lpstr>                                                   </vt:lpstr>
      <vt:lpstr>WHAT IS A HARD DISK DRIVE (HDD)?</vt:lpstr>
      <vt:lpstr>                    HOW IT WORKS?</vt:lpstr>
      <vt:lpstr>                   TYPES OF HDD</vt:lpstr>
      <vt:lpstr>WHAT IS SOLID STATE DRIVE(SSD)?</vt:lpstr>
      <vt:lpstr>               HOW IT WORKS?</vt:lpstr>
      <vt:lpstr>                  TYPES OF SSD</vt:lpstr>
      <vt:lpstr>DIFFERENCES BETWEEN SSD AND HDD</vt:lpstr>
      <vt:lpstr>WHAT IS SOLID STATE HYBRID DRIVE(SSHD)?</vt:lpstr>
      <vt:lpstr>                 HOW IT WORKS?</vt:lpstr>
      <vt:lpstr>                TYPES OF SSHD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</dc:title>
  <dc:creator>ek132062@gmail.com</dc:creator>
  <cp:lastModifiedBy>ek132062@gmail.com</cp:lastModifiedBy>
  <cp:revision>3</cp:revision>
  <dcterms:created xsi:type="dcterms:W3CDTF">2024-10-11T15:39:48Z</dcterms:created>
  <dcterms:modified xsi:type="dcterms:W3CDTF">2024-10-12T07:33:56Z</dcterms:modified>
</cp:coreProperties>
</file>