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A85FD9-7F01-463E-889A-A1109D2B3BA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  <p14:section name="Untitled Section" id="{F0C79C6F-A739-43A9-956F-C2399D094B18}">
          <p14:sldIdLst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5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8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6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1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5" y="2743200"/>
            <a:ext cx="3362063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6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3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10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6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9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4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1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E959F12-6A8A-49F8-839D-E5676818D18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190B834-0AB1-4200-9560-92206359AA3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721114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0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Netzwerk Academy</a:t>
            </a:r>
          </a:p>
          <a:p>
            <a:pPr lvl="0" algn="ctr"/>
            <a:endParaRPr lang="en-US" sz="12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Machine Learning </a:t>
            </a:r>
          </a:p>
          <a:p>
            <a:pPr lvl="0" algn="ctr"/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pPr lvl="0" algn="ctr"/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Navya Raj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3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478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Cross Validation is a very useful technique for assessing the effectiveness of your model, particularly in cases where you need to mitigate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lphaLcParenR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For evaluating the performance of any ML model we need to test it on some unseen data.</a:t>
            </a:r>
          </a:p>
          <a:p>
            <a:pPr marL="457200" indent="-457200">
              <a:buAutoNum type="alphaLcParenR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To perform CV we need to keep aside a portion of the data which is not used for training the model and later used as a testing data for finding the accuracy.</a:t>
            </a:r>
          </a:p>
          <a:p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183" y="706582"/>
            <a:ext cx="2722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Cross Validation</a:t>
            </a:r>
            <a:endParaRPr lang="en-US" sz="28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0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364" y="651164"/>
            <a:ext cx="3910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K-Fold Cross Validation</a:t>
            </a:r>
            <a:endParaRPr lang="en-US" sz="28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0020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there is never enough data to train your model, removing a part of it for validation poses a problem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underfitting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reducing the training data, we risk losing important patterns/ trends in data set, which in turn increases error induced by bias.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what we require is a method that provides ample data for training the model and also leaves ample data for validation. K Fold cross validation does exactly that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0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589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Performance Metrics in classification</a:t>
            </a:r>
            <a:endParaRPr lang="en-US" sz="28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696015"/>
            <a:ext cx="396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 smtClean="0"/>
              <a:t>Accuracy</a:t>
            </a:r>
          </a:p>
          <a:p>
            <a:pPr marL="342900" indent="-342900">
              <a:buAutoNum type="alphaLcParenR"/>
            </a:pPr>
            <a:r>
              <a:rPr lang="en-US" sz="2800" dirty="0" smtClean="0"/>
              <a:t>Confusion Matrix</a:t>
            </a:r>
          </a:p>
          <a:p>
            <a:pPr marL="342900" indent="-342900">
              <a:buAutoNum type="alphaLcParenR"/>
            </a:pPr>
            <a:r>
              <a:rPr lang="en-US" sz="2800" dirty="0" smtClean="0"/>
              <a:t>Precision</a:t>
            </a:r>
          </a:p>
          <a:p>
            <a:pPr marL="342900" indent="-342900">
              <a:buAutoNum type="alphaLcParenR"/>
            </a:pPr>
            <a:r>
              <a:rPr lang="en-US" sz="2800" dirty="0" smtClean="0"/>
              <a:t>Recall</a:t>
            </a:r>
          </a:p>
          <a:p>
            <a:pPr marL="342900" indent="-342900">
              <a:buAutoNum type="alphaLcParenR"/>
            </a:pPr>
            <a:r>
              <a:rPr lang="en-US" sz="2800" dirty="0" smtClean="0"/>
              <a:t>F1 Score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105400" y="1600199"/>
            <a:ext cx="32766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6743700" y="1600199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5105400" y="2819399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2133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21453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93878" y="332523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1400" y="33549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8609" y="11240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24715" y="1108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0" y="2133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31240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20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1" y="414193"/>
            <a:ext cx="3408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Confusion matrix: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1" y="1579418"/>
            <a:ext cx="824135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Much better Way to evaluate Classifier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basically tells that how much time our classifier got confus</a:t>
            </a:r>
            <a:r>
              <a:rPr lang="en-US" dirty="0" smtClean="0"/>
              <a:t>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TP = True Positive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TN = True Negative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FP = False Positive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FN = False Negative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0" t="33769" r="28883" b="34515"/>
          <a:stretch/>
        </p:blipFill>
        <p:spPr bwMode="auto">
          <a:xfrm>
            <a:off x="4654080" y="2667000"/>
            <a:ext cx="2920621" cy="232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3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1"/>
            <a:ext cx="4544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Type 1 and Type 2 error: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108" y="19050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1 error  =  FP / (FP + TN)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Also known as False positive rate</a:t>
            </a:r>
          </a:p>
          <a:p>
            <a:pPr marL="285750" indent="-285750">
              <a:buFont typeface="Arial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2 error = FN/ (FN + TP)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Also known as False negative rate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731521" y="533401"/>
            <a:ext cx="3992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Precision and Recall</a:t>
            </a:r>
            <a:endParaRPr lang="en-US" sz="32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279" y="1600200"/>
            <a:ext cx="883049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Precision:  What proportion of actual positive is correctly classified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  =  TP/(TP + FP) 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Spam mail Detection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Recall: What proportion of predicted positive is truly positive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R = TP/(TP + FN)  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Cancer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84860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F-1 Score: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convenient to combine the performance of a classifier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precision and recall into a single metric called the F-1 Score.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harmonic Mean of Precision and Recall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F-1 score = 2*Precision*Recall / (Precision + Recall)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F-1 score Is High means Precision and Recall both are high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F-1 score Is low means either precision or recall is low value.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3364200"/>
            <a:ext cx="6705600" cy="82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198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UnderSampling</a:t>
            </a:r>
            <a:r>
              <a:rPr lang="en-US" sz="2800" b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Used for handling Imbalance dataset. In this we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undersample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majority class To match the minority class</a:t>
            </a:r>
          </a:p>
          <a:p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u="sng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Downsampling</a:t>
            </a:r>
            <a:r>
              <a:rPr lang="en-US" sz="2800" b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800" b="1" u="sng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Used for handling imbalance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datset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In this we duplicate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minority classes in order to match the majority 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calss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1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How well does the model fit the data points?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905001"/>
            <a:ext cx="533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Underfitting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Optimal fit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0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91" y="17526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Model is said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overfit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the data points when it tries to fit all the data points including the noise.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Gives very high accuracy on training data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Poor accuracy on test data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2" y="543581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32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3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19201"/>
            <a:ext cx="3812885" cy="39180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381001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endParaRPr lang="en-US" sz="36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2" y="1524000"/>
            <a:ext cx="2999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Low Bias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High Variance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4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2" y="533401"/>
            <a:ext cx="2800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Underfitting:</a:t>
            </a:r>
            <a:endParaRPr lang="en-US" sz="36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model fits very less number of data, resulting in very poor accuracy for training data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95600"/>
            <a:ext cx="3296227" cy="3367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3352801"/>
            <a:ext cx="275748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High Bias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Low Variance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71601"/>
            <a:ext cx="3879272" cy="39209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2057401"/>
            <a:ext cx="3124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Low Bias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Low Variance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037" y="206377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Right fit</a:t>
            </a:r>
            <a:endParaRPr lang="en-US" sz="36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4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1"/>
            <a:ext cx="81534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Bias:</a:t>
            </a:r>
          </a:p>
          <a:p>
            <a:endParaRPr lang="en-IN" sz="28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Bias of a machine learning model is difference between what was expected and what it is predicting.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other words it is nothing but </a:t>
            </a:r>
            <a:r>
              <a:rPr lang="en-IN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training error.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occurs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due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oversimplified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assumptions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345" y="3352800"/>
            <a:ext cx="792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Variance:</a:t>
            </a:r>
          </a:p>
          <a:p>
            <a:endParaRPr lang="en-IN" sz="24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a machine learning model fits well for training data, but when it is tested on unknown data(or test data), and it performs bad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other words it’s basically a </a:t>
            </a:r>
            <a:r>
              <a:rPr lang="en-I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error of a test data.</a:t>
            </a:r>
            <a:endParaRPr lang="en-IN" sz="24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difference between accuracy on the training data, and the test data accuracy is called variance.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6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1"/>
            <a:ext cx="4610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Tuning: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1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The whole process of finding the optimal </a:t>
            </a:r>
            <a:r>
              <a:rPr lang="en-US" sz="2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value is Known as </a:t>
            </a:r>
            <a:r>
              <a:rPr lang="en-US" sz="2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tuning.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0" y="3048000"/>
            <a:ext cx="0" cy="2286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5334000"/>
            <a:ext cx="4114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341419" y="3255736"/>
            <a:ext cx="3644251" cy="1371683"/>
          </a:xfrm>
          <a:custGeom>
            <a:avLst/>
            <a:gdLst>
              <a:gd name="connsiteX0" fmla="*/ 0 w 3644251"/>
              <a:gd name="connsiteY0" fmla="*/ 1371683 h 1371683"/>
              <a:gd name="connsiteX1" fmla="*/ 1274618 w 3644251"/>
              <a:gd name="connsiteY1" fmla="*/ 83 h 1371683"/>
              <a:gd name="connsiteX2" fmla="*/ 2687782 w 3644251"/>
              <a:gd name="connsiteY2" fmla="*/ 1302410 h 1371683"/>
              <a:gd name="connsiteX3" fmla="*/ 3546764 w 3644251"/>
              <a:gd name="connsiteY3" fmla="*/ 734374 h 1371683"/>
              <a:gd name="connsiteX4" fmla="*/ 3588327 w 3644251"/>
              <a:gd name="connsiteY4" fmla="*/ 748229 h 137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4251" h="1371683">
                <a:moveTo>
                  <a:pt x="0" y="1371683"/>
                </a:moveTo>
                <a:cubicBezTo>
                  <a:pt x="413327" y="691655"/>
                  <a:pt x="826654" y="11628"/>
                  <a:pt x="1274618" y="83"/>
                </a:cubicBezTo>
                <a:cubicBezTo>
                  <a:pt x="1722582" y="-11462"/>
                  <a:pt x="2309091" y="1180028"/>
                  <a:pt x="2687782" y="1302410"/>
                </a:cubicBezTo>
                <a:cubicBezTo>
                  <a:pt x="3066473" y="1424792"/>
                  <a:pt x="3396673" y="826737"/>
                  <a:pt x="3546764" y="734374"/>
                </a:cubicBezTo>
                <a:cubicBezTo>
                  <a:pt x="3696855" y="642011"/>
                  <a:pt x="3642591" y="695120"/>
                  <a:pt x="3588327" y="748229"/>
                </a:cubicBez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341417" y="4953000"/>
            <a:ext cx="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53000" y="4953000"/>
            <a:ext cx="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6400" y="3255735"/>
            <a:ext cx="2057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9534" y="580742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2" y="587669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15</a:t>
            </a:r>
            <a:endParaRPr lang="en-US" dirty="0"/>
          </a:p>
        </p:txBody>
      </p:sp>
      <p:cxnSp>
        <p:nvCxnSpPr>
          <p:cNvPr id="22" name="Straight Connector 21"/>
          <p:cNvCxnSpPr>
            <a:stCxn id="8" idx="1"/>
          </p:cNvCxnSpPr>
          <p:nvPr/>
        </p:nvCxnSpPr>
        <p:spPr>
          <a:xfrm>
            <a:off x="3616037" y="3255819"/>
            <a:ext cx="41564" cy="20781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68958" y="559505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5</a:t>
            </a:r>
            <a:endParaRPr lang="en-US" dirty="0"/>
          </a:p>
        </p:txBody>
      </p:sp>
      <p:cxnSp>
        <p:nvCxnSpPr>
          <p:cNvPr id="25" name="Straight Connector 24"/>
          <p:cNvCxnSpPr>
            <a:endCxn id="8" idx="0"/>
          </p:cNvCxnSpPr>
          <p:nvPr/>
        </p:nvCxnSpPr>
        <p:spPr>
          <a:xfrm>
            <a:off x="1676400" y="4627418"/>
            <a:ext cx="6650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5434" y="30986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95%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4653" y="4442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60%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00500" y="2775529"/>
            <a:ext cx="232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</a:t>
            </a:r>
            <a:r>
              <a:rPr lang="en-US" dirty="0" err="1" smtClean="0"/>
              <a:t>Hyperparameter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14981"/>
            <a:ext cx="6502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Purpose of </a:t>
            </a:r>
            <a:r>
              <a:rPr lang="en-US" sz="3200" b="1" u="sng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Tuning: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020" y="16764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It is important because </a:t>
            </a:r>
            <a:r>
              <a:rPr lang="en-US" sz="2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directly control the </a:t>
            </a:r>
            <a:r>
              <a:rPr lang="en-US" sz="2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of the training algorithm.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sz="2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has to be tuned so that Model can optimally solve the ML problems and can improve the accuracy by Minimizing the error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03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91</TotalTime>
  <Words>521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2021-01-15T10:11:46Z</dcterms:created>
  <dcterms:modified xsi:type="dcterms:W3CDTF">2021-01-15T13:27:53Z</dcterms:modified>
</cp:coreProperties>
</file>