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  <p:sldId id="260" r:id="rId10"/>
    <p:sldId id="265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8E176F3-7BE9-45E2-9E49-855FC99DE7D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DC630AF-7815-4241-B644-D4A04199BD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524000"/>
            <a:ext cx="5715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Netzwerk Academy</a:t>
            </a:r>
          </a:p>
          <a:p>
            <a:pPr lvl="0" algn="ctr"/>
            <a:endParaRPr lang="en-US" sz="28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Machine Learning </a:t>
            </a:r>
          </a:p>
          <a:p>
            <a:pPr lvl="0" algn="ctr"/>
            <a:r>
              <a:rPr lang="en-US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pPr lvl="0" algn="ctr"/>
            <a:r>
              <a:rPr lang="en-US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Navya Raj</a:t>
            </a:r>
            <a:endParaRPr lang="en-US" sz="4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512618" y="1447800"/>
            <a:ext cx="8077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 Nearest Neighbour is classification algorithm based on the training data </a:t>
            </a:r>
          </a:p>
          <a:p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Will set K value and calculate the Euclidean distance of the point with the other data points to get K nearest neighbours</a:t>
            </a:r>
          </a:p>
          <a:p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Once the distance is calculated, the class with more number of data points is assigned to the new data point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457200"/>
            <a:ext cx="2930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KNN algorithm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7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304800" y="1447800"/>
            <a:ext cx="8229600" cy="362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Select a k value</a:t>
            </a:r>
          </a:p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For a new data point, distance of a new data point with all other existing data points is calculated</a:t>
            </a:r>
          </a:p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Sort the distances</a:t>
            </a:r>
          </a:p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Based on selected k value, select k smallest distances</a:t>
            </a:r>
          </a:p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Based on majority voting, assign the new data point to the majority class</a:t>
            </a:r>
            <a:endParaRPr lang="en-IN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457200"/>
            <a:ext cx="2589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KNN algorithm</a:t>
            </a:r>
            <a:endParaRPr lang="en-US" sz="28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8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Drawback of KNN:</a:t>
            </a:r>
            <a:endParaRPr lang="en-US" sz="36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 value is always in Odd No because if k is even then situation might come where There is a combination of 2 Classes.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When all classes data points are Mixed.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 Case of Outliers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 case of Imbalance data Set KNN will be biased w.r.t one kind of output</a:t>
            </a:r>
            <a:r>
              <a:rPr lang="en-US" sz="2400" dirty="0" smtClean="0">
                <a:solidFill>
                  <a:srgbClr val="FFC000"/>
                </a:solidFill>
              </a:rPr>
              <a:t>.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5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3432"/>
              </p:ext>
            </p:extLst>
          </p:nvPr>
        </p:nvGraphicFramePr>
        <p:xfrm>
          <a:off x="1524000" y="1397000"/>
          <a:ext cx="6096000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Regression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4600" y="355753"/>
            <a:ext cx="3844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Supervised Learning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762000"/>
            <a:ext cx="427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Representation Of data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23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 = { Xi  ,  Yi}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44334"/>
              </p:ext>
            </p:extLst>
          </p:nvPr>
        </p:nvGraphicFramePr>
        <p:xfrm>
          <a:off x="1606256" y="3352800"/>
          <a:ext cx="6095999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066800" y="3352800"/>
            <a:ext cx="304800" cy="26670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93273" y="2826327"/>
            <a:ext cx="5214926" cy="360218"/>
          </a:xfrm>
          <a:custGeom>
            <a:avLst/>
            <a:gdLst>
              <a:gd name="connsiteX0" fmla="*/ 0 w 5214926"/>
              <a:gd name="connsiteY0" fmla="*/ 318655 h 360218"/>
              <a:gd name="connsiteX1" fmla="*/ 69272 w 5214926"/>
              <a:gd name="connsiteY1" fmla="*/ 304800 h 360218"/>
              <a:gd name="connsiteX2" fmla="*/ 166254 w 5214926"/>
              <a:gd name="connsiteY2" fmla="*/ 290946 h 360218"/>
              <a:gd name="connsiteX3" fmla="*/ 207818 w 5214926"/>
              <a:gd name="connsiteY3" fmla="*/ 277091 h 360218"/>
              <a:gd name="connsiteX4" fmla="*/ 1316182 w 5214926"/>
              <a:gd name="connsiteY4" fmla="*/ 263237 h 360218"/>
              <a:gd name="connsiteX5" fmla="*/ 2286000 w 5214926"/>
              <a:gd name="connsiteY5" fmla="*/ 249382 h 360218"/>
              <a:gd name="connsiteX6" fmla="*/ 2424545 w 5214926"/>
              <a:gd name="connsiteY6" fmla="*/ 207818 h 360218"/>
              <a:gd name="connsiteX7" fmla="*/ 2466109 w 5214926"/>
              <a:gd name="connsiteY7" fmla="*/ 193964 h 360218"/>
              <a:gd name="connsiteX8" fmla="*/ 2507672 w 5214926"/>
              <a:gd name="connsiteY8" fmla="*/ 180109 h 360218"/>
              <a:gd name="connsiteX9" fmla="*/ 2535382 w 5214926"/>
              <a:gd name="connsiteY9" fmla="*/ 152400 h 360218"/>
              <a:gd name="connsiteX10" fmla="*/ 2507672 w 5214926"/>
              <a:gd name="connsiteY10" fmla="*/ 13855 h 360218"/>
              <a:gd name="connsiteX11" fmla="*/ 2466109 w 5214926"/>
              <a:gd name="connsiteY11" fmla="*/ 0 h 360218"/>
              <a:gd name="connsiteX12" fmla="*/ 2424545 w 5214926"/>
              <a:gd name="connsiteY12" fmla="*/ 13855 h 360218"/>
              <a:gd name="connsiteX13" fmla="*/ 2396836 w 5214926"/>
              <a:gd name="connsiteY13" fmla="*/ 207818 h 360218"/>
              <a:gd name="connsiteX14" fmla="*/ 2479963 w 5214926"/>
              <a:gd name="connsiteY14" fmla="*/ 235528 h 360218"/>
              <a:gd name="connsiteX15" fmla="*/ 2521527 w 5214926"/>
              <a:gd name="connsiteY15" fmla="*/ 249382 h 360218"/>
              <a:gd name="connsiteX16" fmla="*/ 2840182 w 5214926"/>
              <a:gd name="connsiteY16" fmla="*/ 221673 h 360218"/>
              <a:gd name="connsiteX17" fmla="*/ 2951018 w 5214926"/>
              <a:gd name="connsiteY17" fmla="*/ 193964 h 360218"/>
              <a:gd name="connsiteX18" fmla="*/ 5084618 w 5214926"/>
              <a:gd name="connsiteY18" fmla="*/ 207818 h 360218"/>
              <a:gd name="connsiteX19" fmla="*/ 5209309 w 5214926"/>
              <a:gd name="connsiteY19" fmla="*/ 360218 h 3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14926" h="360218">
                <a:moveTo>
                  <a:pt x="0" y="318655"/>
                </a:moveTo>
                <a:cubicBezTo>
                  <a:pt x="23091" y="314037"/>
                  <a:pt x="46044" y="308671"/>
                  <a:pt x="69272" y="304800"/>
                </a:cubicBezTo>
                <a:cubicBezTo>
                  <a:pt x="101483" y="299431"/>
                  <a:pt x="134233" y="297350"/>
                  <a:pt x="166254" y="290946"/>
                </a:cubicBezTo>
                <a:cubicBezTo>
                  <a:pt x="180575" y="288082"/>
                  <a:pt x="193218" y="277443"/>
                  <a:pt x="207818" y="277091"/>
                </a:cubicBezTo>
                <a:cubicBezTo>
                  <a:pt x="577194" y="268190"/>
                  <a:pt x="946731" y="268163"/>
                  <a:pt x="1316182" y="263237"/>
                </a:cubicBezTo>
                <a:lnTo>
                  <a:pt x="2286000" y="249382"/>
                </a:lnTo>
                <a:cubicBezTo>
                  <a:pt x="2369761" y="228442"/>
                  <a:pt x="2323343" y="241552"/>
                  <a:pt x="2424545" y="207818"/>
                </a:cubicBezTo>
                <a:lnTo>
                  <a:pt x="2466109" y="193964"/>
                </a:lnTo>
                <a:lnTo>
                  <a:pt x="2507672" y="180109"/>
                </a:lnTo>
                <a:cubicBezTo>
                  <a:pt x="2516909" y="170873"/>
                  <a:pt x="2528661" y="163601"/>
                  <a:pt x="2535382" y="152400"/>
                </a:cubicBezTo>
                <a:cubicBezTo>
                  <a:pt x="2561436" y="108977"/>
                  <a:pt x="2553344" y="41259"/>
                  <a:pt x="2507672" y="13855"/>
                </a:cubicBezTo>
                <a:cubicBezTo>
                  <a:pt x="2495149" y="6341"/>
                  <a:pt x="2479963" y="4618"/>
                  <a:pt x="2466109" y="0"/>
                </a:cubicBezTo>
                <a:cubicBezTo>
                  <a:pt x="2452254" y="4618"/>
                  <a:pt x="2436696" y="5754"/>
                  <a:pt x="2424545" y="13855"/>
                </a:cubicBezTo>
                <a:cubicBezTo>
                  <a:pt x="2358406" y="57948"/>
                  <a:pt x="2351286" y="123224"/>
                  <a:pt x="2396836" y="207818"/>
                </a:cubicBezTo>
                <a:cubicBezTo>
                  <a:pt x="2410683" y="233535"/>
                  <a:pt x="2452254" y="226292"/>
                  <a:pt x="2479963" y="235528"/>
                </a:cubicBezTo>
                <a:lnTo>
                  <a:pt x="2521527" y="249382"/>
                </a:lnTo>
                <a:cubicBezTo>
                  <a:pt x="2700738" y="239426"/>
                  <a:pt x="2715768" y="250384"/>
                  <a:pt x="2840182" y="221673"/>
                </a:cubicBezTo>
                <a:cubicBezTo>
                  <a:pt x="2877289" y="213110"/>
                  <a:pt x="2951018" y="193964"/>
                  <a:pt x="2951018" y="193964"/>
                </a:cubicBezTo>
                <a:lnTo>
                  <a:pt x="5084618" y="207818"/>
                </a:lnTo>
                <a:cubicBezTo>
                  <a:pt x="5255208" y="209911"/>
                  <a:pt x="5209309" y="198474"/>
                  <a:pt x="5209309" y="360218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927273" y="2826327"/>
            <a:ext cx="721458" cy="332509"/>
          </a:xfrm>
          <a:custGeom>
            <a:avLst/>
            <a:gdLst>
              <a:gd name="connsiteX0" fmla="*/ 0 w 721458"/>
              <a:gd name="connsiteY0" fmla="*/ 332509 h 332509"/>
              <a:gd name="connsiteX1" fmla="*/ 13854 w 721458"/>
              <a:gd name="connsiteY1" fmla="*/ 207818 h 332509"/>
              <a:gd name="connsiteX2" fmla="*/ 27709 w 721458"/>
              <a:gd name="connsiteY2" fmla="*/ 152400 h 332509"/>
              <a:gd name="connsiteX3" fmla="*/ 41563 w 721458"/>
              <a:gd name="connsiteY3" fmla="*/ 41564 h 332509"/>
              <a:gd name="connsiteX4" fmla="*/ 443345 w 721458"/>
              <a:gd name="connsiteY4" fmla="*/ 27709 h 332509"/>
              <a:gd name="connsiteX5" fmla="*/ 498763 w 721458"/>
              <a:gd name="connsiteY5" fmla="*/ 13855 h 332509"/>
              <a:gd name="connsiteX6" fmla="*/ 540327 w 721458"/>
              <a:gd name="connsiteY6" fmla="*/ 0 h 332509"/>
              <a:gd name="connsiteX7" fmla="*/ 692727 w 721458"/>
              <a:gd name="connsiteY7" fmla="*/ 13855 h 332509"/>
              <a:gd name="connsiteX8" fmla="*/ 706582 w 721458"/>
              <a:gd name="connsiteY8" fmla="*/ 152400 h 332509"/>
              <a:gd name="connsiteX9" fmla="*/ 720436 w 721458"/>
              <a:gd name="connsiteY9" fmla="*/ 235528 h 332509"/>
              <a:gd name="connsiteX10" fmla="*/ 720436 w 721458"/>
              <a:gd name="connsiteY10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1458" h="332509">
                <a:moveTo>
                  <a:pt x="0" y="332509"/>
                </a:moveTo>
                <a:cubicBezTo>
                  <a:pt x="4618" y="290945"/>
                  <a:pt x="7495" y="249151"/>
                  <a:pt x="13854" y="207818"/>
                </a:cubicBezTo>
                <a:cubicBezTo>
                  <a:pt x="16749" y="188998"/>
                  <a:pt x="24579" y="171182"/>
                  <a:pt x="27709" y="152400"/>
                </a:cubicBezTo>
                <a:cubicBezTo>
                  <a:pt x="33830" y="115674"/>
                  <a:pt x="5900" y="52263"/>
                  <a:pt x="41563" y="41564"/>
                </a:cubicBezTo>
                <a:cubicBezTo>
                  <a:pt x="169918" y="3057"/>
                  <a:pt x="309418" y="32327"/>
                  <a:pt x="443345" y="27709"/>
                </a:cubicBezTo>
                <a:cubicBezTo>
                  <a:pt x="461818" y="23091"/>
                  <a:pt x="480454" y="19086"/>
                  <a:pt x="498763" y="13855"/>
                </a:cubicBezTo>
                <a:cubicBezTo>
                  <a:pt x="512805" y="9843"/>
                  <a:pt x="525723" y="0"/>
                  <a:pt x="540327" y="0"/>
                </a:cubicBezTo>
                <a:cubicBezTo>
                  <a:pt x="591336" y="0"/>
                  <a:pt x="641927" y="9237"/>
                  <a:pt x="692727" y="13855"/>
                </a:cubicBezTo>
                <a:cubicBezTo>
                  <a:pt x="697345" y="60037"/>
                  <a:pt x="700825" y="106346"/>
                  <a:pt x="706582" y="152400"/>
                </a:cubicBezTo>
                <a:cubicBezTo>
                  <a:pt x="710066" y="180275"/>
                  <a:pt x="718103" y="207534"/>
                  <a:pt x="720436" y="235528"/>
                </a:cubicBezTo>
                <a:cubicBezTo>
                  <a:pt x="722737" y="263141"/>
                  <a:pt x="720436" y="290946"/>
                  <a:pt x="720436" y="318655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7924800" y="3429000"/>
            <a:ext cx="304800" cy="24384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2604" y="2482334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Features(Xi)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7796" y="2297668"/>
            <a:ext cx="10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Label(Yi)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www.saedsayad.com/images/KNN_similarity.png"/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81"/>
          <a:stretch/>
        </p:blipFill>
        <p:spPr bwMode="auto">
          <a:xfrm>
            <a:off x="1524000" y="1905000"/>
            <a:ext cx="613256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5000" y="665018"/>
            <a:ext cx="5006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distance is calculated?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9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www.saedsayad.com/images/KNN_examp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086600" cy="42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3618" y="609600"/>
            <a:ext cx="223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9582" y="2053679"/>
            <a:ext cx="5465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 Nearest Neighbor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8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9" t="15664" r="7700" b="27255"/>
          <a:stretch/>
        </p:blipFill>
        <p:spPr>
          <a:xfrm>
            <a:off x="762000" y="1981200"/>
            <a:ext cx="7361383" cy="3802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6637" y="685800"/>
            <a:ext cx="3400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KNN works?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8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3" t="9240" r="8453" b="26521"/>
          <a:stretch/>
        </p:blipFill>
        <p:spPr>
          <a:xfrm>
            <a:off x="1085273" y="1828800"/>
            <a:ext cx="6973454" cy="4081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2200" y="457200"/>
            <a:ext cx="3400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KNN works?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1" t="9240" r="8359" b="27439"/>
          <a:stretch/>
        </p:blipFill>
        <p:spPr>
          <a:xfrm>
            <a:off x="609600" y="1524000"/>
            <a:ext cx="7472219" cy="43181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6527" y="332509"/>
            <a:ext cx="2997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KNN works?</a:t>
            </a:r>
            <a:endParaRPr lang="en-US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68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</TotalTime>
  <Words>238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2021-01-15T09:40:54Z</dcterms:created>
  <dcterms:modified xsi:type="dcterms:W3CDTF">2021-01-15T10:09:05Z</dcterms:modified>
</cp:coreProperties>
</file>