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2" r:id="rId2"/>
  </p:sldMasterIdLst>
  <p:notesMasterIdLst>
    <p:notesMasterId r:id="rId16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Inter" panose="02000503000000020004" pitchFamily="2" charset="0"/>
      <p:regular r:id="rId25"/>
      <p:bold r:id="rId26"/>
    </p:embeddedFont>
    <p:embeddedFont>
      <p:font typeface="Inter Black" panose="02000503000000020004" pitchFamily="2" charset="0"/>
      <p:bold r:id="rId27"/>
    </p:embeddedFont>
    <p:embeddedFont>
      <p:font typeface="Inter ExtraBold" panose="02000503000000020004" pitchFamily="2" charset="0"/>
      <p:bold r:id="rId28"/>
    </p:embeddedFont>
    <p:embeddedFont>
      <p:font typeface="Inter SemiBold" panose="02000503000000020004" pitchFamily="2" charset="0"/>
      <p:regular r:id="rId29"/>
      <p:bold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l42aaZB2CJOVlPBrxUtDMPdSv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ABFCC2-00D9-4F12-A13B-741E5FF8BA00}">
  <a:tblStyle styleId="{2AABFCC2-00D9-4F12-A13B-741E5FF8BA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>
      <p:cViewPr varScale="1">
        <p:scale>
          <a:sx n="123" d="100"/>
          <a:sy n="123" d="100"/>
        </p:scale>
        <p:origin x="784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viewProps" Target="view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62" name="Google Shape;1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78" name="Google Shape;17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ef39fae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ef39fae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16" cy="360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16" cy="360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46" name="Google Shape;1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endParaRPr sz="700"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718123" y="469250"/>
            <a:ext cx="2334810" cy="42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2700" b="1" i="0">
                <a:solidFill>
                  <a:srgbClr val="241F2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body" idx="1"/>
          </p:nvPr>
        </p:nvSpPr>
        <p:spPr>
          <a:xfrm>
            <a:off x="732411" y="1003803"/>
            <a:ext cx="3769662" cy="139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 b="1" i="0">
                <a:solidFill>
                  <a:srgbClr val="56565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869496" y="4835403"/>
            <a:ext cx="118704" cy="11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869496" y="4835403"/>
            <a:ext cx="118704" cy="11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2700" b="1" i="0">
                <a:solidFill>
                  <a:srgbClr val="241F2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1200" b="1" i="0">
                <a:solidFill>
                  <a:srgbClr val="56565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869496" y="4835403"/>
            <a:ext cx="118704" cy="11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/>
          <p:nvPr/>
        </p:nvSpPr>
        <p:spPr>
          <a:xfrm>
            <a:off x="330994" y="0"/>
            <a:ext cx="0" cy="5143211"/>
          </a:xfrm>
          <a:custGeom>
            <a:avLst/>
            <a:gdLst/>
            <a:ahLst/>
            <a:cxnLst/>
            <a:rect l="l" t="t" r="r" b="b"/>
            <a:pathLst>
              <a:path w="120000" h="11308715" extrusionOk="0">
                <a:moveTo>
                  <a:pt x="0" y="0"/>
                </a:moveTo>
                <a:lnTo>
                  <a:pt x="0" y="11308556"/>
                </a:lnTo>
              </a:path>
            </a:pathLst>
          </a:custGeom>
          <a:noFill/>
          <a:ln w="10450" cap="flat" cmpd="sng">
            <a:solidFill>
              <a:srgbClr val="E1E6E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6"/>
          <p:cNvSpPr/>
          <p:nvPr/>
        </p:nvSpPr>
        <p:spPr>
          <a:xfrm>
            <a:off x="142875" y="2428704"/>
            <a:ext cx="43034" cy="285910"/>
          </a:xfrm>
          <a:custGeom>
            <a:avLst/>
            <a:gdLst/>
            <a:ahLst/>
            <a:cxnLst/>
            <a:rect l="l" t="t" r="r" b="b"/>
            <a:pathLst>
              <a:path w="94615" h="628650" extrusionOk="0">
                <a:moveTo>
                  <a:pt x="94237" y="0"/>
                </a:moveTo>
                <a:lnTo>
                  <a:pt x="0" y="0"/>
                </a:lnTo>
                <a:lnTo>
                  <a:pt x="0" y="628253"/>
                </a:lnTo>
                <a:lnTo>
                  <a:pt x="94237" y="628253"/>
                </a:lnTo>
                <a:lnTo>
                  <a:pt x="94237" y="0"/>
                </a:lnTo>
                <a:close/>
              </a:path>
            </a:pathLst>
          </a:custGeom>
          <a:solidFill>
            <a:srgbClr val="ED1C2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6"/>
          <p:cNvSpPr txBox="1">
            <a:spLocks noGrp="1"/>
          </p:cNvSpPr>
          <p:nvPr>
            <p:ph type="title"/>
          </p:nvPr>
        </p:nvSpPr>
        <p:spPr>
          <a:xfrm>
            <a:off x="718123" y="469250"/>
            <a:ext cx="2334810" cy="423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2700" b="1" i="0" u="none" strike="noStrike" cap="none">
                <a:solidFill>
                  <a:srgbClr val="241F2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body" idx="1"/>
          </p:nvPr>
        </p:nvSpPr>
        <p:spPr>
          <a:xfrm>
            <a:off x="732411" y="1003803"/>
            <a:ext cx="3769662" cy="139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1200" b="1" i="0" u="none" strike="noStrike" cap="none">
                <a:solidFill>
                  <a:srgbClr val="56565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869496" y="4835403"/>
            <a:ext cx="118704" cy="11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7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7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7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7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7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7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7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7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title"/>
          </p:nvPr>
        </p:nvSpPr>
        <p:spPr>
          <a:xfrm>
            <a:off x="721363" y="1172038"/>
            <a:ext cx="7674429" cy="280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3200" dirty="0">
                <a:latin typeface="Inter ExtraBold"/>
                <a:ea typeface="Inter ExtraBold"/>
                <a:cs typeface="Inter ExtraBold"/>
                <a:sym typeface="Inter ExtraBold"/>
              </a:rPr>
              <a:t>Minor Project</a:t>
            </a:r>
            <a:br>
              <a:rPr lang="en-GB" sz="2500" b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2500" b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200" b="0" dirty="0"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  <a:br>
              <a:rPr lang="en-GB" sz="2200" b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2200" b="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800" b="0" dirty="0">
                <a:latin typeface="Times New Roman"/>
                <a:ea typeface="Times New Roman"/>
                <a:cs typeface="Times New Roman"/>
                <a:sym typeface="Times New Roman"/>
              </a:rPr>
              <a:t>Mentor-Matrix</a:t>
            </a:r>
            <a:br>
              <a:rPr lang="en-GB" sz="2800" dirty="0">
                <a:latin typeface="Inter"/>
                <a:ea typeface="Inter"/>
                <a:cs typeface="Inter"/>
                <a:sym typeface="Inter"/>
              </a:rPr>
            </a:br>
            <a:br>
              <a:rPr lang="en-GB" sz="2800" dirty="0">
                <a:latin typeface="Arial"/>
                <a:ea typeface="Arial"/>
                <a:cs typeface="Arial"/>
                <a:sym typeface="Arial"/>
              </a:rPr>
            </a:br>
            <a:endParaRPr sz="25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2083" y="273422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6161033" y="4215423"/>
            <a:ext cx="2773500" cy="38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-GB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258388" y="3857183"/>
            <a:ext cx="4727700" cy="102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Presented by:</a:t>
            </a:r>
            <a:endParaRPr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 err="1"/>
              <a:t>Eshan</a:t>
            </a:r>
            <a:r>
              <a:rPr lang="en-US" sz="1100" dirty="0"/>
              <a:t> Singh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500091330</a:t>
            </a:r>
            <a:b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Batch -01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dirty="0"/>
              <a:t>Course -B.tech CSE CSF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" descr="A picture containing text, sign, outdoor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826" y="122709"/>
            <a:ext cx="398483" cy="67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9609" y="208885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5"/>
          <p:cNvSpPr txBox="1"/>
          <p:nvPr/>
        </p:nvSpPr>
        <p:spPr>
          <a:xfrm>
            <a:off x="492481" y="488848"/>
            <a:ext cx="6935095" cy="168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b="1" i="0" u="none" strike="noStrike" cap="none">
                <a:solidFill>
                  <a:srgbClr val="211E1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Implementation (contd)</a:t>
            </a:r>
            <a:r>
              <a:rPr lang="en-GB" sz="3300" b="1" i="0" u="none" strike="noStrike" cap="none">
                <a:solidFill>
                  <a:srgbClr val="ED2127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3300" b="1" i="0" u="none" strike="noStrike" cap="none">
              <a:solidFill>
                <a:srgbClr val="324659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24659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594081" y="1273910"/>
            <a:ext cx="7432319" cy="376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 startAt="4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Modelling: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Design a No-SQL Realtime-database using  Google Firebase and </a:t>
            </a:r>
            <a:r>
              <a:rPr lang="en-GB" sz="15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Firestore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to store user profiles and </a:t>
            </a:r>
            <a:r>
              <a:rPr lang="en-GB" sz="1500" dirty="0"/>
              <a:t>announcements 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ensuring efficient data storage and retrieval.</a:t>
            </a:r>
            <a:endParaRPr lang="en-GB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 startAt="4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Implementation: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Implementing security measures to protect user data, prevent unauthorized access, and ensure data integrity. Implement user authentication and authorization mechanisms, including multi-factor authentication if necessary.</a:t>
            </a:r>
            <a:endParaRPr lang="en-GB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 startAt="4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and Validation: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Perform </a:t>
            </a:r>
            <a:r>
              <a:rPr lang="en-GB" sz="1500" dirty="0"/>
              <a:t>Application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testing to ensure proper communication between frontend and backend components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9609" y="208885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/>
        </p:nvSpPr>
        <p:spPr>
          <a:xfrm>
            <a:off x="479362" y="465335"/>
            <a:ext cx="5233122" cy="5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211E1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PERT Chart</a:t>
            </a:r>
            <a:r>
              <a:rPr lang="en-GB" sz="3000" b="1" i="0" u="none" strike="noStrike" cap="none">
                <a:solidFill>
                  <a:srgbClr val="ED2127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7410475" y="2373675"/>
            <a:ext cx="75300" cy="10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B0083E-28DC-722E-A57D-5B02E3DC4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1121416"/>
            <a:ext cx="4957382" cy="376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ef39fae17_0_0"/>
          <p:cNvSpPr/>
          <p:nvPr/>
        </p:nvSpPr>
        <p:spPr>
          <a:xfrm>
            <a:off x="154948" y="149941"/>
            <a:ext cx="8831700" cy="4843500"/>
          </a:xfrm>
          <a:prstGeom prst="rect">
            <a:avLst/>
          </a:prstGeom>
          <a:noFill/>
          <a:ln w="5715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7060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565656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/>
          </a:p>
        </p:txBody>
      </p:sp>
      <p:graphicFrame>
        <p:nvGraphicFramePr>
          <p:cNvPr id="190" name="Google Shape;190;g2cef39fae17_0_0"/>
          <p:cNvGraphicFramePr/>
          <p:nvPr>
            <p:extLst>
              <p:ext uri="{D42A27DB-BD31-4B8C-83A1-F6EECF244321}">
                <p14:modId xmlns:p14="http://schemas.microsoft.com/office/powerpoint/2010/main" val="2632578913"/>
              </p:ext>
            </p:extLst>
          </p:nvPr>
        </p:nvGraphicFramePr>
        <p:xfrm>
          <a:off x="720750" y="2833800"/>
          <a:ext cx="7877450" cy="1194700"/>
        </p:xfrm>
        <a:graphic>
          <a:graphicData uri="http://schemas.openxmlformats.org/drawingml/2006/table">
            <a:tbl>
              <a:tblPr>
                <a:noFill/>
                <a:tableStyleId>{2AABFCC2-00D9-4F12-A13B-741E5FF8BA00}</a:tableStyleId>
              </a:tblPr>
              <a:tblGrid>
                <a:gridCol w="381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50" b="1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Opportunities</a:t>
                      </a:r>
                      <a:endParaRPr sz="950" b="1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50" b="1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Threats</a:t>
                      </a:r>
                      <a:endParaRPr sz="950" b="1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Expansion</a:t>
                      </a:r>
                      <a:endParaRPr sz="8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Changing User Preferences</a:t>
                      </a:r>
                      <a:endParaRPr sz="8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8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Changing User Preferences:</a:t>
                      </a:r>
                      <a:endParaRPr sz="8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1" name="Google Shape;191;g2cef39fae17_0_0"/>
          <p:cNvGraphicFramePr/>
          <p:nvPr>
            <p:extLst>
              <p:ext uri="{D42A27DB-BD31-4B8C-83A1-F6EECF244321}">
                <p14:modId xmlns:p14="http://schemas.microsoft.com/office/powerpoint/2010/main" val="1732476262"/>
              </p:ext>
            </p:extLst>
          </p:nvPr>
        </p:nvGraphicFramePr>
        <p:xfrm>
          <a:off x="720750" y="681300"/>
          <a:ext cx="7877450" cy="2097925"/>
        </p:xfrm>
        <a:graphic>
          <a:graphicData uri="http://schemas.openxmlformats.org/drawingml/2006/table">
            <a:tbl>
              <a:tblPr>
                <a:noFill/>
                <a:tableStyleId>{2AABFCC2-00D9-4F12-A13B-741E5FF8BA00}</a:tableStyleId>
              </a:tblPr>
              <a:tblGrid>
                <a:gridCol w="381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50" b="1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Strengths</a:t>
                      </a:r>
                      <a:endParaRPr sz="950" b="1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50" b="1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Weaknesses</a:t>
                      </a:r>
                      <a:endParaRPr sz="950" b="1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b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Innovative Concept</a:t>
                      </a:r>
                      <a:endParaRPr sz="9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Initial Learning Curve</a:t>
                      </a:r>
                      <a:endParaRPr sz="8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5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User-Friendly Interface</a:t>
                      </a:r>
                      <a:endParaRPr sz="85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Dependency on Internet Connection</a:t>
                      </a:r>
                      <a:endParaRPr sz="8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Continuous improvement</a:t>
                      </a:r>
                      <a:endParaRPr sz="8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50" dirty="0">
                          <a:solidFill>
                            <a:srgbClr val="37415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Utilization of Modern Technologies</a:t>
                      </a:r>
                      <a:endParaRPr sz="8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7142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50" dirty="0">
                        <a:solidFill>
                          <a:srgbClr val="37415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D9D9E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2" name="Google Shape;192;g2cef39fae17_0_0"/>
          <p:cNvSpPr txBox="1"/>
          <p:nvPr/>
        </p:nvSpPr>
        <p:spPr>
          <a:xfrm>
            <a:off x="906575" y="165575"/>
            <a:ext cx="676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SWOT Analysis</a:t>
            </a:r>
            <a:r>
              <a:rPr lang="en-GB" sz="3000" b="1">
                <a:solidFill>
                  <a:srgbClr val="ED2127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2000">
              <a:solidFill>
                <a:srgbClr val="565656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/>
        </p:nvSpPr>
        <p:spPr>
          <a:xfrm>
            <a:off x="568566" y="536310"/>
            <a:ext cx="2334246" cy="46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References</a:t>
            </a:r>
            <a:r>
              <a:rPr lang="en-GB" sz="2900" b="1" i="0" u="none" strike="noStrike" cap="none">
                <a:solidFill>
                  <a:srgbClr val="FF0000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2900" b="1" i="0" u="none" strike="noStrike" cap="none">
              <a:solidFill>
                <a:srgbClr val="FF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198" name="Google Shape;19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5673" y="211279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4"/>
          <p:cNvSpPr txBox="1"/>
          <p:nvPr/>
        </p:nvSpPr>
        <p:spPr>
          <a:xfrm>
            <a:off x="568566" y="919426"/>
            <a:ext cx="8215838" cy="108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spAutoFit/>
          </a:bodyPr>
          <a:lstStyle/>
          <a:p>
            <a:pPr marL="0" marR="4191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4191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h t </a:t>
            </a:r>
            <a:r>
              <a:rPr lang="en-GB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 s : / / w </a:t>
            </a:r>
            <a:r>
              <a:rPr lang="en-GB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GB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lang="en-GB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. m e n t o r c </a:t>
            </a:r>
            <a:r>
              <a:rPr lang="en-GB" sz="13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GB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 y . c o m /</a:t>
            </a: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4191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r>
              <a:rPr lang="pt-BR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 t t p s : / / w w w . m i c r o m e n t o r. o r g /</a:t>
            </a:r>
            <a:endParaRPr lang="en-GB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41910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4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627717" y="515825"/>
            <a:ext cx="5817127" cy="46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3000">
                <a:latin typeface="Inter ExtraBold"/>
                <a:ea typeface="Inter ExtraBold"/>
                <a:cs typeface="Inter ExtraBold"/>
                <a:sym typeface="Inter ExtraBold"/>
              </a:rPr>
              <a:t>Introduction</a:t>
            </a:r>
            <a:r>
              <a:rPr lang="en-GB" sz="2300">
                <a:solidFill>
                  <a:srgbClr val="FF0000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2300">
              <a:solidFill>
                <a:srgbClr val="FF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488924" y="1005654"/>
            <a:ext cx="7614075" cy="1675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50" rIns="0" bIns="0" anchor="t" anchorCtr="0">
            <a:spAutoFit/>
          </a:bodyPr>
          <a:lstStyle/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5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 portal that seamlessly connects students with qualified mentors, empowers teachers to showcase their skills, and simplifies scheduling hassles. Introducing Mentor Matrix, a groundbreaking project designed to unlock educational potential for everyone.</a:t>
            </a:r>
            <a:endParaRPr lang="en-US"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20306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522D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9737" y="189689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597714" y="591944"/>
            <a:ext cx="4274016" cy="467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GB" sz="30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Problem Statement</a:t>
            </a:r>
            <a:r>
              <a:rPr lang="en-GB" sz="3000">
                <a:solidFill>
                  <a:srgbClr val="FF0000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1956" y="265809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496719" y="1771996"/>
            <a:ext cx="7554065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 Struggles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It's often challenging for students to find suitable mentors, particularly when they lack specific guidance or clear pathways to connect with experts.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 Challenges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Teachers frequently face administrative burdens, limited platforms to showcase their skills, and inefficient communication channels with students.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Missed Opportunities: </a:t>
            </a:r>
            <a:r>
              <a:rPr lang="en-US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Despite the potential for impactful mentoring relationships, inadequate tools and processes often hinder their development. </a:t>
            </a:r>
            <a:endParaRPr lang="en-US"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sldNum" idx="12"/>
          </p:nvPr>
        </p:nvSpPr>
        <p:spPr>
          <a:xfrm>
            <a:off x="8869496" y="4835403"/>
            <a:ext cx="118704" cy="112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588007" y="561504"/>
            <a:ext cx="5315385" cy="47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241F2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Objective of the project</a:t>
            </a:r>
            <a:r>
              <a:rPr lang="en-GB" sz="3000" b="1" i="0" u="none" strike="noStrike" cap="none">
                <a:solidFill>
                  <a:srgbClr val="ED2127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3000" b="1" i="0" u="none" strike="noStrike" cap="none">
              <a:solidFill>
                <a:srgbClr val="324659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588007" y="1524101"/>
            <a:ext cx="4637136" cy="17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Our project aims to revolutionize student-teacher mentorship through a user-friendly web portal that leverages innovative technology.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platform will seamlessly connect students with qualified mentors based on expertise and interests, fostering stronger relationships and maximizing the potential for academic and personal growth.</a:t>
            </a: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4345" y="232127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5"/>
          <p:cNvSpPr txBox="1"/>
          <p:nvPr/>
        </p:nvSpPr>
        <p:spPr>
          <a:xfrm>
            <a:off x="360525" y="3237512"/>
            <a:ext cx="5666398" cy="457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203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03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Teacher Login Portal Software at best price in Meerut by Mac ERP  Technologies | ID: 19905771191">
            <a:extLst>
              <a:ext uri="{FF2B5EF4-FFF2-40B4-BE49-F238E27FC236}">
                <a16:creationId xmlns:a16="http://schemas.microsoft.com/office/drawing/2014/main" id="{70CCBACE-9FDA-7C70-3674-7322D3DC8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293" y="1552194"/>
            <a:ext cx="1920844" cy="203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472107" y="671791"/>
            <a:ext cx="2373947" cy="471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211E1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Tech Stack</a:t>
            </a:r>
            <a:r>
              <a:rPr lang="en-GB" sz="3000" b="1" i="0" u="none" strike="noStrike" cap="none">
                <a:solidFill>
                  <a:srgbClr val="ED2127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3000" b="1" i="0" u="none" strike="noStrike" cap="none">
              <a:solidFill>
                <a:srgbClr val="324659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3441" y="245050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618930" y="1396567"/>
            <a:ext cx="4206163" cy="311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Native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dirty="0"/>
              <a:t>React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GB" sz="1600" dirty="0"/>
              <a:t>Expo Asset Library</a:t>
            </a:r>
            <a:endParaRPr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dirty="0"/>
              <a:t>Express.js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Storage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5355771" y="1396567"/>
            <a:ext cx="3306536" cy="340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Realtime Database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VS-Code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9609" y="208885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7"/>
          <p:cNvSpPr txBox="1"/>
          <p:nvPr/>
        </p:nvSpPr>
        <p:spPr>
          <a:xfrm>
            <a:off x="458675" y="488848"/>
            <a:ext cx="3632999" cy="12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211E1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Methodology</a:t>
            </a:r>
            <a:r>
              <a:rPr lang="en-GB" sz="3300" b="1" i="0" u="none" strike="noStrike" cap="none">
                <a:solidFill>
                  <a:srgbClr val="ED2127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3300" b="1" i="0" u="none" strike="noStrike" cap="none">
              <a:solidFill>
                <a:srgbClr val="324659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628008" y="1332180"/>
            <a:ext cx="7533859" cy="3939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 Analysis: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Conduct thorough analysis and understanding of the requirements provided for the </a:t>
            </a:r>
            <a:r>
              <a:rPr lang="en-GB" dirty="0"/>
              <a:t>Mentor-ship portal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dirty="0"/>
              <a:t>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ntegrating Agile practices with a user-centered design approach. By prioritizing iterative development, continuous feedback, and cross-functional collaboration, we aim to create a dynamic and responsive application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Phase: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the app's UI components, including layouts, navigation, and user interfaces for each   feature.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9609" y="208885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463447" y="412643"/>
            <a:ext cx="8190262" cy="1218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2800" b="1" i="0" u="none" strike="noStrike" cap="none">
                <a:solidFill>
                  <a:srgbClr val="211E1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Methodology (contd)</a:t>
            </a:r>
            <a:r>
              <a:rPr lang="en-GB" sz="3200" b="1" i="0" u="none" strike="noStrike" cap="none">
                <a:solidFill>
                  <a:srgbClr val="ED2127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3200" b="1" i="0" u="none" strike="noStrike" cap="none">
              <a:solidFill>
                <a:srgbClr val="324659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587159" y="1150287"/>
            <a:ext cx="8190262" cy="3624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Iterations: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core functionalities and implement features for Profile Creation, and interaction functionality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 mechanism Develop alerts  for error and console logs.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Testing and Quality Assurance: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the security and integrity of the system by performing vulnerability assessments and penetration testing.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 any issues or bugs identified during testing promptly to maintain the stability and reliability of the system.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Documentation and Training: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comprehensive documentation covering system architecture, </a:t>
            </a:r>
            <a:r>
              <a:rPr lang="en-GB" dirty="0"/>
              <a:t>software requirement specifications</a:t>
            </a: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GB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training sessions to familiarize them with the operation and maintenance of the system.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9609" y="208885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2"/>
          <p:cNvSpPr txBox="1"/>
          <p:nvPr/>
        </p:nvSpPr>
        <p:spPr>
          <a:xfrm>
            <a:off x="368013" y="402560"/>
            <a:ext cx="8190262" cy="114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2800" b="1" i="0" u="none" strike="noStrike" cap="none">
                <a:solidFill>
                  <a:srgbClr val="211E1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Activity Diagram</a:t>
            </a:r>
            <a:r>
              <a:rPr lang="en-GB" sz="2800" b="1" i="0" u="none" strike="noStrike" cap="none">
                <a:solidFill>
                  <a:srgbClr val="FF0000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3200" b="1" i="0" u="none" strike="noStrike" cap="none">
              <a:solidFill>
                <a:srgbClr val="FF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2FCDBE-3B93-3FE0-8AE5-8D4F7D9FF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77" y="962486"/>
            <a:ext cx="7298245" cy="373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9609" y="208885"/>
            <a:ext cx="1435811" cy="55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9"/>
          <p:cNvSpPr txBox="1"/>
          <p:nvPr/>
        </p:nvSpPr>
        <p:spPr>
          <a:xfrm>
            <a:off x="492481" y="548115"/>
            <a:ext cx="3632975" cy="117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GB" sz="3000" b="1" i="0" u="none" strike="noStrike" cap="none">
                <a:solidFill>
                  <a:srgbClr val="211E1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Implementation</a:t>
            </a:r>
            <a:r>
              <a:rPr lang="en-GB" sz="3000" b="1" i="0" u="none" strike="noStrike" cap="none">
                <a:solidFill>
                  <a:srgbClr val="ED2127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3000" b="1" i="0" u="none" strike="noStrike" cap="none">
              <a:solidFill>
                <a:srgbClr val="324659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492481" y="1375428"/>
            <a:ext cx="7500052" cy="376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41575" rIns="41575" bIns="4157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Design and Architecture: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Design the overall system architecture, including database structure, user interfaces.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 Design: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 a user-friendly web-based/mobile based interface using modern frameworks through React and React Native.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Implementation:</a:t>
            </a:r>
            <a:r>
              <a:rPr lang="en-GB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Utilizing Node.js for backend development, ensuring robustness and scalability. Handling user requests for submitting and retrieving data.</a:t>
            </a:r>
            <a:endParaRPr dirty="0"/>
          </a:p>
          <a:p>
            <a:pPr marL="342900" marR="0" lvl="0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9"/>
          <p:cNvSpPr/>
          <p:nvPr/>
        </p:nvSpPr>
        <p:spPr>
          <a:xfrm>
            <a:off x="89704" y="107367"/>
            <a:ext cx="8937749" cy="4928766"/>
          </a:xfrm>
          <a:prstGeom prst="rect">
            <a:avLst/>
          </a:prstGeom>
          <a:noFill/>
          <a:ln w="38100" cap="flat" cmpd="sng">
            <a:solidFill>
              <a:srgbClr val="46B0F9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0" rotWithShape="0">
              <a:srgbClr val="000000">
                <a:alpha val="6666"/>
              </a:srgbClr>
            </a:outerShdw>
          </a:effectLst>
        </p:spPr>
        <p:txBody>
          <a:bodyPr spcFirstLastPara="1" wrap="square" lIns="15600" tIns="20775" rIns="15600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644</Words>
  <Application>Microsoft Macintosh PowerPoint</Application>
  <PresentationFormat>On-screen Show 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Century Gothic</vt:lpstr>
      <vt:lpstr>Inter SemiBold</vt:lpstr>
      <vt:lpstr>Roboto</vt:lpstr>
      <vt:lpstr>Calibri</vt:lpstr>
      <vt:lpstr>Inter</vt:lpstr>
      <vt:lpstr>Arial</vt:lpstr>
      <vt:lpstr>Inter ExtraBold</vt:lpstr>
      <vt:lpstr>Inter Black</vt:lpstr>
      <vt:lpstr>Times New Roman</vt:lpstr>
      <vt:lpstr>Office Theme</vt:lpstr>
      <vt:lpstr>Simple Light</vt:lpstr>
      <vt:lpstr>Minor Project  Title:  Mentor-Matrix  </vt:lpstr>
      <vt:lpstr>Introduction.</vt:lpstr>
      <vt:lpstr>Problem Statement.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 Title:  Mentor-Matrix  </dc:title>
  <dc:creator>Aryan_Panwar</dc:creator>
  <cp:lastModifiedBy>Microsoft Office User</cp:lastModifiedBy>
  <cp:revision>4</cp:revision>
  <dcterms:modified xsi:type="dcterms:W3CDTF">2024-07-29T15:22:07Z</dcterms:modified>
</cp:coreProperties>
</file>