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8" r:id="rId8"/>
    <p:sldId id="261" r:id="rId9"/>
    <p:sldId id="262" r:id="rId10"/>
    <p:sldId id="263" r:id="rId11"/>
    <p:sldId id="264" r:id="rId12"/>
    <p:sldId id="265" r:id="rId13"/>
    <p:sldId id="269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947" autoAdjust="0"/>
  </p:normalViewPr>
  <p:slideViewPr>
    <p:cSldViewPr snapToGrid="0">
      <p:cViewPr varScale="1">
        <p:scale>
          <a:sx n="104" d="100"/>
          <a:sy n="104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F03EE-CB0F-A97F-4F1E-EA896D673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D18BD-57A0-F9C0-7440-0A9D0727B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192BF-9071-90F9-F27A-4FDAAD6C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67B8-5E68-43C2-9CA5-563537857EA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76244-19FE-D455-6653-EC2E1EA45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2F5AD-46F8-7F7C-7BA9-2273753DC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F0E5-E3D7-4FF1-B0CB-418299D6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8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8F027-8164-5EA9-23B0-1EC6C9287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F9849-691C-1647-2DEF-F5B570AA8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A4018-F0D3-3824-0990-4363F90C0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67B8-5E68-43C2-9CA5-563537857EA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DA38F-B10D-66CC-7EF9-798B416BE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23C27-8528-60B1-9BD2-41F7F1BE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F0E5-E3D7-4FF1-B0CB-418299D6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22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A6F910-8627-5DDE-8A73-C7F293B87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303A5-1D0B-F0A9-B278-B06ADC5C2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92092-0677-CDB8-C483-B15EC53D7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67B8-5E68-43C2-9CA5-563537857EA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18938-FD6D-BF2A-15A4-927927B78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61BF0-EFB4-0E89-FCDF-FAAF8C03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F0E5-E3D7-4FF1-B0CB-418299D6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2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2E3AC-DBD7-045C-4CCA-729063C5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CFE76-9286-AD10-EE3D-B01BA390D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35070-2791-8CEA-B306-7D5E99296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67B8-5E68-43C2-9CA5-563537857EA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E9AB3-A0C3-7688-A3D5-84AA159FB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32EBF-EE25-0E57-C710-405C8AF4E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F0E5-E3D7-4FF1-B0CB-418299D6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9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4816A-7CDE-5E3B-61F0-9A226A31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C24BD-0E16-3B63-DC3B-4C1DED104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E56B1-54E7-EE8D-73D1-B7D7B4524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67B8-5E68-43C2-9CA5-563537857EA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AD658-81C1-03BE-713B-66BA7BD9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0AD41-A41F-CCA2-7CAB-1F9DE79F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F0E5-E3D7-4FF1-B0CB-418299D6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6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48367-B02E-801D-11C1-9F5A7AABE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C40F7-61E3-7EBE-2FEF-3F9FCADE4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3C916-B88B-40EA-6879-B82289027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0238A-4B79-4644-B51D-0CDA83E8F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67B8-5E68-43C2-9CA5-563537857EA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F292A-3035-43B9-8F50-D3FE4BD5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BA04C-6321-4298-3639-3167FE65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F0E5-E3D7-4FF1-B0CB-418299D6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0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37EB1-D98A-1E91-F3FC-995770DCE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925F8-EC06-1142-B9D8-8B33AD9E0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516FF-5226-F7A3-80AB-9C4AB1DD1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CB61BD-28AE-FF3A-62DC-0C853E7CE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9929D-90CB-6FE7-D20D-D3FA6F181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5F5F45-223A-8DAB-F879-755E51F2A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67B8-5E68-43C2-9CA5-563537857EA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F9747A-7F9B-17CE-5CEE-AE1DDA82B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097630-99B0-6EF0-2C1D-6AB52EA0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F0E5-E3D7-4FF1-B0CB-418299D6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0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C457-680F-6F11-7FFE-16B07026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122881-9F7A-2247-209E-FE5228C28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67B8-5E68-43C2-9CA5-563537857EA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6D9F33-A227-52C9-02A0-7020C0CC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407BD0-87B4-C42B-BA44-D8F2E48F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F0E5-E3D7-4FF1-B0CB-418299D6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9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0E8567-9861-DA87-4ACB-B1AA96024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67B8-5E68-43C2-9CA5-563537857EA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BE3C26-277D-80C4-DE23-B5F195149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E8102-8D23-E6E6-DC65-B3AEB54A8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F0E5-E3D7-4FF1-B0CB-418299D6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0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5A355-E89B-022D-CA0F-008E4A71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EB8F5-5172-BC24-5BF8-8D5CABD84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5F20F-4B76-FF37-A861-AE8D8BBD5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33FFC-F0A3-B485-C63D-062C980A0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67B8-5E68-43C2-9CA5-563537857EA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71CF2-252D-D0F1-285E-3F8E3396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2E74F-DE13-5D31-BA40-53F2311D0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F0E5-E3D7-4FF1-B0CB-418299D6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8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3CEE-469B-1F93-1F70-BA02F4E48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B775E0-9698-DE84-B144-7D4D98330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0F106-EB42-94AD-6DD5-2485ED190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58E81-F908-0AB6-24AE-43743FB82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67B8-5E68-43C2-9CA5-563537857EA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C8A59-D2C1-1E26-7F45-A7A86B49C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B0BCE-8257-A8D7-4BDC-83912B37D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F0E5-E3D7-4FF1-B0CB-418299D6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93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09AC7B-7850-9015-631F-CB09126AF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E4C41-C188-15D7-95C6-F0B747116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59DAB-9F97-1C34-8786-599A89BC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E67B8-5E68-43C2-9CA5-563537857EA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19919-A785-5C23-5617-1943B4B17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3252E-D702-B938-E343-E62ED6E076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3F0E5-E3D7-4FF1-B0CB-418299D6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19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kaggle.com/competitions/home-credit-default-ris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Of2qEVidq0EjRgV-iBboI_vFyV3p7cHs/view?usp=drive_link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27EF-194E-3C66-E48B-0539836BF0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Home Credit Default Risk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33015-4FEC-8194-C1E1-C2333AE3B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448" y="5735637"/>
            <a:ext cx="6797040" cy="59436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600" i="1" dirty="0"/>
              <a:t>Kaggle competition : </a:t>
            </a:r>
            <a:r>
              <a:rPr lang="en-US" sz="1600" i="1" dirty="0">
                <a:hlinkClick r:id="rId2"/>
              </a:rPr>
              <a:t>https://www.kaggle.com/competitions/home-credit-default-risk</a:t>
            </a:r>
            <a:r>
              <a:rPr lang="en-US" sz="1600" i="1" dirty="0"/>
              <a:t> </a:t>
            </a:r>
          </a:p>
          <a:p>
            <a:pPr algn="l"/>
            <a:r>
              <a:rPr lang="en-US" sz="1600" i="1" dirty="0"/>
              <a:t>May 18, 2018 - Aug 30, 2018</a:t>
            </a:r>
          </a:p>
        </p:txBody>
      </p:sp>
      <p:pic>
        <p:nvPicPr>
          <p:cNvPr id="1026" name="Picture 2" descr="home-credit-default-risk · GitHub Topics · GitHub">
            <a:extLst>
              <a:ext uri="{FF2B5EF4-FFF2-40B4-BE49-F238E27FC236}">
                <a16:creationId xmlns:a16="http://schemas.microsoft.com/office/drawing/2014/main" id="{94A5A245-A898-2617-B1A6-CD6FCCD04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709" y="5093854"/>
            <a:ext cx="3528290" cy="176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170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6EA5CA-14B0-1DBF-7881-C71781FBD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How does </a:t>
            </a:r>
            <a:r>
              <a:rPr lang="en-US" sz="3200" b="1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XGBoost</a:t>
            </a:r>
            <a:r>
              <a:rPr lang="en-US" sz="32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Work ?</a:t>
            </a:r>
            <a:endParaRPr lang="en-US" sz="3200" b="1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17E96B-4DB9-0FE5-391C-19E9AA8F9E25}"/>
              </a:ext>
            </a:extLst>
          </p:cNvPr>
          <p:cNvSpPr txBox="1"/>
          <p:nvPr/>
        </p:nvSpPr>
        <p:spPr>
          <a:xfrm>
            <a:off x="1706208" y="5825490"/>
            <a:ext cx="877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https://drive.google.com/file/d/1Of2qEVidq0EjRgV-iBboI_vFyV3p7cHs/view?usp=drive_link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B10A8B-4E57-D603-2DD7-05A6F7C2F3F6}"/>
              </a:ext>
            </a:extLst>
          </p:cNvPr>
          <p:cNvSpPr txBox="1"/>
          <p:nvPr/>
        </p:nvSpPr>
        <p:spPr>
          <a:xfrm>
            <a:off x="1000125" y="1609725"/>
            <a:ext cx="573862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Initialization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Calculate Residuals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Fit a Decision Tree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Calculate Similarity Score and Gain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Calculate Leaf Weights/Outputs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Update Predictions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Repeat for Multiple Trees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Final Model</a:t>
            </a:r>
          </a:p>
        </p:txBody>
      </p:sp>
    </p:spTree>
    <p:extLst>
      <p:ext uri="{BB962C8B-B14F-4D97-AF65-F5344CB8AC3E}">
        <p14:creationId xmlns:p14="http://schemas.microsoft.com/office/powerpoint/2010/main" val="1232011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466F2D6-E9A3-BFEA-0CDE-C4C467B4F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Model Performance on Selected Features based on EDA</a:t>
            </a:r>
            <a:endParaRPr lang="en-US" sz="3200" b="1" dirty="0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37AD6B-72C3-3BCD-A117-BF1F882F6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0" y="2512582"/>
            <a:ext cx="4305901" cy="1619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4175F5-C26A-BC79-4228-36A17DB5A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630" y="2424777"/>
            <a:ext cx="4505325" cy="34145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ED3BAA-1845-D143-7B2D-F5B015A3B561}"/>
              </a:ext>
            </a:extLst>
          </p:cNvPr>
          <p:cNvSpPr txBox="1"/>
          <p:nvPr/>
        </p:nvSpPr>
        <p:spPr>
          <a:xfrm>
            <a:off x="838200" y="1685926"/>
            <a:ext cx="3153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Classification Report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1AB8F6-E3CD-FE38-C9C6-B0D1406456C3}"/>
              </a:ext>
            </a:extLst>
          </p:cNvPr>
          <p:cNvSpPr txBox="1"/>
          <p:nvPr/>
        </p:nvSpPr>
        <p:spPr>
          <a:xfrm>
            <a:off x="6859450" y="1690688"/>
            <a:ext cx="2691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3227635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E46651C-66F1-549E-A883-0A927BAEC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11640" cy="13255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2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Performance after Selecting Features based on Feature Importance</a:t>
            </a:r>
            <a:endParaRPr lang="en-US" sz="3200" b="1" dirty="0">
              <a:effectLst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65D655-5473-E3C1-0271-14F9A48E4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18715"/>
            <a:ext cx="6080760" cy="31849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A6B8FC1-CFE7-7069-F2AF-45BB3C884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142" y="1555725"/>
            <a:ext cx="4296375" cy="16099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CEC6F67-7036-4D91-54B1-4618B33CC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4760" y="3429000"/>
            <a:ext cx="3749040" cy="29447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FE5-B4DB-DA18-2C98-C08E9882B8E4}"/>
              </a:ext>
            </a:extLst>
          </p:cNvPr>
          <p:cNvSpPr txBox="1"/>
          <p:nvPr/>
        </p:nvSpPr>
        <p:spPr>
          <a:xfrm>
            <a:off x="838200" y="1971676"/>
            <a:ext cx="6120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Feature Importances in </a:t>
            </a:r>
            <a:r>
              <a:rPr lang="en-US" sz="2800" dirty="0" err="1"/>
              <a:t>Decending</a:t>
            </a:r>
            <a:r>
              <a:rPr lang="en-US" sz="2800" dirty="0"/>
              <a:t> Order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C600BDE-B220-B7A1-2C11-9ADB3182E265}"/>
              </a:ext>
            </a:extLst>
          </p:cNvPr>
          <p:cNvCxnSpPr/>
          <p:nvPr/>
        </p:nvCxnSpPr>
        <p:spPr>
          <a:xfrm>
            <a:off x="7067550" y="1362075"/>
            <a:ext cx="0" cy="523875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56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0D089-894C-D031-D67E-973D1BAE0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Performance after Tuning Some Hyperparameters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AF6423-DB23-8C4C-A6C5-3D3BF37D3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706" y="2624025"/>
            <a:ext cx="4344006" cy="1609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637D7E-5B9D-B285-66FB-903FCB598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328" y="2483428"/>
            <a:ext cx="4645890" cy="36491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219793-A19A-BEB2-0ED4-2A2082B594BE}"/>
              </a:ext>
            </a:extLst>
          </p:cNvPr>
          <p:cNvSpPr txBox="1"/>
          <p:nvPr/>
        </p:nvSpPr>
        <p:spPr>
          <a:xfrm>
            <a:off x="838200" y="1832737"/>
            <a:ext cx="3153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Classification Report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6EC55E-749E-1A67-3079-AE07D6C20E37}"/>
              </a:ext>
            </a:extLst>
          </p:cNvPr>
          <p:cNvSpPr txBox="1"/>
          <p:nvPr/>
        </p:nvSpPr>
        <p:spPr>
          <a:xfrm>
            <a:off x="6859450" y="1837499"/>
            <a:ext cx="2691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629238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C6FF-D172-8431-5E33-AB48CB5F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Handling the Outliers</a:t>
            </a:r>
          </a:p>
        </p:txBody>
      </p:sp>
      <p:pic>
        <p:nvPicPr>
          <p:cNvPr id="3074" name="Picture 2" descr="Removing outliers from data using Python and Pandas | by Graham Harrison |  Analytics Vidhya | Medium">
            <a:extLst>
              <a:ext uri="{FF2B5EF4-FFF2-40B4-BE49-F238E27FC236}">
                <a16:creationId xmlns:a16="http://schemas.microsoft.com/office/drawing/2014/main" id="{A834F530-5D9F-FA43-97E0-61EC26227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2692373"/>
            <a:ext cx="3574633" cy="178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BA379C-13B9-1A75-38FE-169F3B5BD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681" y="2826719"/>
            <a:ext cx="2883046" cy="1594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6B2B7A-43B7-137B-1D90-02B9B8D4BA8F}"/>
              </a:ext>
            </a:extLst>
          </p:cNvPr>
          <p:cNvSpPr txBox="1"/>
          <p:nvPr/>
        </p:nvSpPr>
        <p:spPr>
          <a:xfrm>
            <a:off x="981075" y="2052079"/>
            <a:ext cx="1965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IQR Method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21B28B-CA0E-1476-B5A3-59C8CC756773}"/>
              </a:ext>
            </a:extLst>
          </p:cNvPr>
          <p:cNvSpPr txBox="1"/>
          <p:nvPr/>
        </p:nvSpPr>
        <p:spPr>
          <a:xfrm>
            <a:off x="6096000" y="2042907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Z-Score Method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9985DB-C1F7-CFB8-68A3-4E79450F2C33}"/>
              </a:ext>
            </a:extLst>
          </p:cNvPr>
          <p:cNvSpPr txBox="1"/>
          <p:nvPr/>
        </p:nvSpPr>
        <p:spPr>
          <a:xfrm>
            <a:off x="981075" y="4984624"/>
            <a:ext cx="7310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Mahalanobies</a:t>
            </a:r>
            <a:r>
              <a:rPr lang="en-US" sz="2800" dirty="0">
                <a:solidFill>
                  <a:srgbClr val="FF0000"/>
                </a:solidFill>
              </a:rPr>
              <a:t> Distance + Chi-Square Distribution</a:t>
            </a:r>
          </a:p>
        </p:txBody>
      </p:sp>
    </p:spTree>
    <p:extLst>
      <p:ext uri="{BB962C8B-B14F-4D97-AF65-F5344CB8AC3E}">
        <p14:creationId xmlns:p14="http://schemas.microsoft.com/office/powerpoint/2010/main" val="2464741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68DD-B2B2-24C0-2F1B-A33CCB30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16812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62A0A-41F0-76C9-33AC-31C81B837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93336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Home Credit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BF3AA6-5751-ADDB-89E6-1BD8656D6A1C}"/>
              </a:ext>
            </a:extLst>
          </p:cNvPr>
          <p:cNvSpPr txBox="1">
            <a:spLocks/>
          </p:cNvSpPr>
          <p:nvPr/>
        </p:nvSpPr>
        <p:spPr>
          <a:xfrm>
            <a:off x="838200" y="2858389"/>
            <a:ext cx="45933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kern="1200" dirty="0">
                <a:solidFill>
                  <a:srgbClr val="C00000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Default Risk</a:t>
            </a:r>
            <a:endParaRPr lang="en-US" dirty="0">
              <a:solidFill>
                <a:srgbClr val="C00000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82183-A91B-3B4E-7FE3-BEACA5C4C821}"/>
              </a:ext>
            </a:extLst>
          </p:cNvPr>
          <p:cNvSpPr txBox="1"/>
          <p:nvPr/>
        </p:nvSpPr>
        <p:spPr>
          <a:xfrm>
            <a:off x="838200" y="4183952"/>
            <a:ext cx="10131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risk a lender takes that a borrower will not make the required payments on a debt obligation such as a loan or a credit card.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0A2691-F755-84B5-0C1D-429F14B2619A}"/>
              </a:ext>
            </a:extLst>
          </p:cNvPr>
          <p:cNvSpPr txBox="1"/>
          <p:nvPr/>
        </p:nvSpPr>
        <p:spPr>
          <a:xfrm>
            <a:off x="838200" y="1690688"/>
            <a:ext cx="10131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Is an International consumer financial provider with operations in multiple European and Asian countries.</a:t>
            </a:r>
          </a:p>
        </p:txBody>
      </p:sp>
    </p:spTree>
    <p:extLst>
      <p:ext uri="{BB962C8B-B14F-4D97-AF65-F5344CB8AC3E}">
        <p14:creationId xmlns:p14="http://schemas.microsoft.com/office/powerpoint/2010/main" val="940225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220B9B8-0E17-4B8F-6795-0FE9AE995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52872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Problem Overview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6AF0A9-6D76-ED14-B5D8-DD338D2B3151}"/>
              </a:ext>
            </a:extLst>
          </p:cNvPr>
          <p:cNvSpPr txBox="1"/>
          <p:nvPr/>
        </p:nvSpPr>
        <p:spPr>
          <a:xfrm>
            <a:off x="838200" y="1690688"/>
            <a:ext cx="102229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Many people struggle to get loans due to insufficient or non-existent credit histories. And, unfortunately, this population is often taken advantage of by untrustworthy lenders.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4DC2CB-5178-46AA-AD78-B4A241CB8AB3}"/>
              </a:ext>
            </a:extLst>
          </p:cNvPr>
          <p:cNvSpPr txBox="1"/>
          <p:nvPr/>
        </p:nvSpPr>
        <p:spPr>
          <a:xfrm>
            <a:off x="838200" y="3429000"/>
            <a:ext cx="10222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Home Credit </a:t>
            </a:r>
            <a:r>
              <a:rPr lang="en-US" sz="2800" dirty="0"/>
              <a:t>has given some of the datasets by erasing personal details or the identities.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07D1F-BABD-698D-9EF2-FFFCDDDE548E}"/>
              </a:ext>
            </a:extLst>
          </p:cNvPr>
          <p:cNvSpPr txBox="1"/>
          <p:nvPr/>
        </p:nvSpPr>
        <p:spPr>
          <a:xfrm>
            <a:off x="838200" y="4605528"/>
            <a:ext cx="10222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Our Task is to build a better machine learning model to help both Home Credit and borrowers by predicting default risk.</a:t>
            </a:r>
          </a:p>
        </p:txBody>
      </p:sp>
    </p:spTree>
    <p:extLst>
      <p:ext uri="{BB962C8B-B14F-4D97-AF65-F5344CB8AC3E}">
        <p14:creationId xmlns:p14="http://schemas.microsoft.com/office/powerpoint/2010/main" val="1480246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ata">
            <a:extLst>
              <a:ext uri="{FF2B5EF4-FFF2-40B4-BE49-F238E27FC236}">
                <a16:creationId xmlns:a16="http://schemas.microsoft.com/office/drawing/2014/main" id="{E971EADA-758B-6234-4ECD-F87A52D08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0" y="351104"/>
            <a:ext cx="9588500" cy="615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306C9FD-D869-04D9-3C4A-CA0E78252F53}"/>
              </a:ext>
            </a:extLst>
          </p:cNvPr>
          <p:cNvSpPr/>
          <p:nvPr/>
        </p:nvSpPr>
        <p:spPr>
          <a:xfrm>
            <a:off x="4067176" y="276225"/>
            <a:ext cx="2590800" cy="1409699"/>
          </a:xfrm>
          <a:prstGeom prst="rect">
            <a:avLst/>
          </a:prstGeom>
          <a:noFill/>
          <a:ln w="381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7122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3C3A51-B989-015D-C8A4-586740277482}"/>
              </a:ext>
            </a:extLst>
          </p:cNvPr>
          <p:cNvSpPr/>
          <p:nvPr/>
        </p:nvSpPr>
        <p:spPr>
          <a:xfrm>
            <a:off x="1196999" y="2257425"/>
            <a:ext cx="2603475" cy="1658655"/>
          </a:xfrm>
          <a:prstGeom prst="rect">
            <a:avLst/>
          </a:prstGeom>
          <a:noFill/>
          <a:ln w="381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71224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5997AA-F647-36A7-3E62-F8E91D200D6C}"/>
              </a:ext>
            </a:extLst>
          </p:cNvPr>
          <p:cNvSpPr/>
          <p:nvPr/>
        </p:nvSpPr>
        <p:spPr>
          <a:xfrm>
            <a:off x="1381125" y="5114926"/>
            <a:ext cx="2019300" cy="1314450"/>
          </a:xfrm>
          <a:prstGeom prst="rect">
            <a:avLst/>
          </a:prstGeom>
          <a:noFill/>
          <a:ln w="381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131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203EACA-D3D6-A58E-82CF-FC0337997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52872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Solution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7EA669-3B5A-4550-BB23-301DEC03326A}"/>
              </a:ext>
            </a:extLst>
          </p:cNvPr>
          <p:cNvSpPr txBox="1"/>
          <p:nvPr/>
        </p:nvSpPr>
        <p:spPr>
          <a:xfrm>
            <a:off x="838200" y="1690688"/>
            <a:ext cx="1107670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EDA on each Dataset</a:t>
            </a:r>
          </a:p>
          <a:p>
            <a:r>
              <a:rPr lang="en-US" sz="2800" dirty="0"/>
              <a:t>Feature Engineering and Combining Datasets</a:t>
            </a:r>
          </a:p>
          <a:p>
            <a:r>
              <a:rPr lang="en-US" sz="2800" dirty="0"/>
              <a:t>Distribution of the Target Variable</a:t>
            </a:r>
          </a:p>
          <a:p>
            <a:r>
              <a:rPr lang="en-US" sz="2800" dirty="0"/>
              <a:t>Sample the Dataset such that the Original Class Distribution is Preserved </a:t>
            </a:r>
          </a:p>
          <a:p>
            <a:r>
              <a:rPr lang="en-US" sz="2800" dirty="0"/>
              <a:t>Determine Evaluation Metrics</a:t>
            </a:r>
          </a:p>
          <a:p>
            <a:r>
              <a:rPr lang="en-US" sz="2800" dirty="0"/>
              <a:t>Convert Categorical Features</a:t>
            </a:r>
          </a:p>
          <a:p>
            <a:r>
              <a:rPr lang="en-US" sz="2800" dirty="0"/>
              <a:t>Exploration on </a:t>
            </a:r>
            <a:r>
              <a:rPr lang="en-US" sz="2800" dirty="0" err="1"/>
              <a:t>XGBoost</a:t>
            </a:r>
            <a:r>
              <a:rPr lang="en-US" sz="2800" dirty="0"/>
              <a:t> model</a:t>
            </a:r>
          </a:p>
          <a:p>
            <a:r>
              <a:rPr lang="en-US" sz="2800" dirty="0"/>
              <a:t>Model Performance on Selected Features based on EDA</a:t>
            </a:r>
          </a:p>
          <a:p>
            <a:r>
              <a:rPr lang="en-US" sz="2800" dirty="0"/>
              <a:t>Performance after Selecting Features with Feature Importance</a:t>
            </a:r>
          </a:p>
          <a:p>
            <a:r>
              <a:rPr lang="en-US" sz="2800" dirty="0"/>
              <a:t>Handling the Outliers</a:t>
            </a:r>
          </a:p>
        </p:txBody>
      </p:sp>
    </p:spTree>
    <p:extLst>
      <p:ext uri="{BB962C8B-B14F-4D97-AF65-F5344CB8AC3E}">
        <p14:creationId xmlns:p14="http://schemas.microsoft.com/office/powerpoint/2010/main" val="1243520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8FE3-EDE0-4DB3-4067-1B59406ED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Distribution of the Target Variable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2C87D6-2FDD-6EC9-3436-B88D6C706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325" y="1824038"/>
            <a:ext cx="56864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07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573ECA-B282-8A23-5476-962490BE6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Sample the Dataset such that the Original Class Distribution is Preserved </a:t>
            </a:r>
            <a:endParaRPr lang="en-US" sz="3200" b="1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EC2C79-15FD-0E16-9932-040AC11C1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073" y="3085387"/>
            <a:ext cx="4708959" cy="34074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2F5995-0055-BCDD-A409-A58A8AD0F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603" y="3085387"/>
            <a:ext cx="4645857" cy="34074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DE252F-4C65-7047-C7F0-F27D489354C7}"/>
              </a:ext>
            </a:extLst>
          </p:cNvPr>
          <p:cNvSpPr txBox="1"/>
          <p:nvPr/>
        </p:nvSpPr>
        <p:spPr>
          <a:xfrm>
            <a:off x="1780309" y="2382957"/>
            <a:ext cx="3641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Distribution of Train 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9942E-1CCC-87B5-3930-B76642F2ABBD}"/>
              </a:ext>
            </a:extLst>
          </p:cNvPr>
          <p:cNvSpPr txBox="1"/>
          <p:nvPr/>
        </p:nvSpPr>
        <p:spPr>
          <a:xfrm>
            <a:off x="6823813" y="2382957"/>
            <a:ext cx="3641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Distribution of Test 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B5E982-FFF2-47A3-DCEA-DA259883BC47}"/>
              </a:ext>
            </a:extLst>
          </p:cNvPr>
          <p:cNvSpPr txBox="1"/>
          <p:nvPr/>
        </p:nvSpPr>
        <p:spPr>
          <a:xfrm>
            <a:off x="838200" y="1669843"/>
            <a:ext cx="4645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Stratified Sampling is used</a:t>
            </a:r>
          </a:p>
        </p:txBody>
      </p:sp>
    </p:spTree>
    <p:extLst>
      <p:ext uri="{BB962C8B-B14F-4D97-AF65-F5344CB8AC3E}">
        <p14:creationId xmlns:p14="http://schemas.microsoft.com/office/powerpoint/2010/main" val="892498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5A059B4-036F-8A5A-7F86-38BB4E74A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Determine Evaluation Metrics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F12DFB-E477-08C8-AF12-31437D3A0615}"/>
              </a:ext>
            </a:extLst>
          </p:cNvPr>
          <p:cNvSpPr txBox="1"/>
          <p:nvPr/>
        </p:nvSpPr>
        <p:spPr>
          <a:xfrm>
            <a:off x="838200" y="1644209"/>
            <a:ext cx="10858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Accuracy and Precision is not enough for highly imbalanced </a:t>
            </a:r>
          </a:p>
          <a:p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CEC9B0-42DA-F918-F328-B212D34C1D3C}"/>
                  </a:ext>
                </a:extLst>
              </p:cNvPr>
              <p:cNvSpPr txBox="1"/>
              <p:nvPr/>
            </p:nvSpPr>
            <p:spPr>
              <a:xfrm>
                <a:off x="6446522" y="2292578"/>
                <a:ext cx="3895297" cy="4001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𝑷𝒓𝒆𝒄𝒊𝒔𝒊𝒐𝒏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𝑻𝑷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𝑻𝑷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𝑭𝑷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𝟏𝟖𝟔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𝟏𝟖𝟔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𝟐𝟐𝟎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𝟒𝟔</m:t>
                    </m:r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CEC9B0-42DA-F918-F328-B212D34C1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522" y="2292578"/>
                <a:ext cx="3895297" cy="400174"/>
              </a:xfrm>
              <a:prstGeom prst="rect">
                <a:avLst/>
              </a:prstGeom>
              <a:blipFill>
                <a:blip r:embed="rId2"/>
                <a:stretch>
                  <a:fillRect l="-940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8FEBCD02-115E-EF3C-4969-80C2A57D9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583" y="3080333"/>
            <a:ext cx="4242817" cy="32156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F83C1B-209D-72D0-3FEA-0AC94F2380E0}"/>
                  </a:ext>
                </a:extLst>
              </p:cNvPr>
              <p:cNvSpPr txBox="1"/>
              <p:nvPr/>
            </p:nvSpPr>
            <p:spPr>
              <a:xfrm>
                <a:off x="6446521" y="3197804"/>
                <a:ext cx="4785359" cy="6173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𝑹𝒆𝒄𝒂𝒍𝒍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𝑻𝑷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𝑭𝑵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𝟏𝟖𝟔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𝟏𝟖𝟔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𝟒𝟕𝟕𝟗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𝟎𝟒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F83C1B-209D-72D0-3FEA-0AC94F238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521" y="3197804"/>
                <a:ext cx="4785359" cy="6173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E72921-9066-37EC-9844-6C29F931982D}"/>
                  </a:ext>
                </a:extLst>
              </p:cNvPr>
              <p:cNvSpPr txBox="1"/>
              <p:nvPr/>
            </p:nvSpPr>
            <p:spPr>
              <a:xfrm>
                <a:off x="6446522" y="4195363"/>
                <a:ext cx="4846318" cy="6154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𝑨𝒄𝒄𝒖𝒓𝒂𝒄𝒚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𝑻𝑵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𝑭𝑷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𝑻𝑵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𝑭𝑵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𝟗𝟐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E72921-9066-37EC-9844-6C29F9319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522" y="4195363"/>
                <a:ext cx="4846318" cy="6154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672FBC5-A9DA-77B3-AB4E-A2FC67EFF389}"/>
                  </a:ext>
                </a:extLst>
              </p:cNvPr>
              <p:cNvSpPr txBox="1"/>
              <p:nvPr/>
            </p:nvSpPr>
            <p:spPr>
              <a:xfrm>
                <a:off x="6446522" y="5192922"/>
                <a:ext cx="4907278" cy="6230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𝑺𝒄𝒐𝒓𝒆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𝑷𝒓𝒆𝒄𝒊𝒔𝒊𝒐𝒏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𝑹𝒆𝒄𝒂𝒍𝒍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𝑷𝒓𝒆𝒄𝒊𝒔𝒊𝒐𝒏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𝑹𝒆𝒄𝒂𝒍𝒍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𝟎𝟕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672FBC5-A9DA-77B3-AB4E-A2FC67EFF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522" y="5192922"/>
                <a:ext cx="4907278" cy="6230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1936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1895811-07C8-3CC8-38F6-B709B76AB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Convert Categorical Features</a:t>
            </a:r>
            <a:endParaRPr lang="en-US" sz="3200" b="1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AE7709-D6EC-0254-AB4F-90815E5F27B0}"/>
              </a:ext>
            </a:extLst>
          </p:cNvPr>
          <p:cNvSpPr txBox="1"/>
          <p:nvPr/>
        </p:nvSpPr>
        <p:spPr>
          <a:xfrm>
            <a:off x="838200" y="1429078"/>
            <a:ext cx="3154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One Hot Encoding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951F9F-672B-338F-28CF-854C28070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155121"/>
            <a:ext cx="4479107" cy="12052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95F1273-5730-2352-67F2-F77CEBB44110}"/>
              </a:ext>
            </a:extLst>
          </p:cNvPr>
          <p:cNvSpPr txBox="1"/>
          <p:nvPr/>
        </p:nvSpPr>
        <p:spPr>
          <a:xfrm>
            <a:off x="838200" y="3719698"/>
            <a:ext cx="3154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Ordinal Encoding</a:t>
            </a:r>
            <a:endParaRPr lang="en-US" sz="2800" dirty="0"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FC18FE-4FA1-97B1-1C34-0703C144C84A}"/>
              </a:ext>
            </a:extLst>
          </p:cNvPr>
          <p:cNvSpPr txBox="1"/>
          <p:nvPr/>
        </p:nvSpPr>
        <p:spPr>
          <a:xfrm>
            <a:off x="6621782" y="1434746"/>
            <a:ext cx="3154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Label Encoding</a:t>
            </a:r>
            <a:endParaRPr lang="en-US" sz="2800" dirty="0">
              <a:effectLst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B99E8FE-B03E-F002-FC12-A31EB99B7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66" y="4443819"/>
            <a:ext cx="2964180" cy="14119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640C114-B3DE-E16E-AFB2-BEAE87085425}"/>
              </a:ext>
            </a:extLst>
          </p:cNvPr>
          <p:cNvSpPr/>
          <p:nvPr/>
        </p:nvSpPr>
        <p:spPr>
          <a:xfrm>
            <a:off x="1818717" y="5230087"/>
            <a:ext cx="450057" cy="397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8462B6-C4AB-DDAC-9D69-F86BA98F8B91}"/>
              </a:ext>
            </a:extLst>
          </p:cNvPr>
          <p:cNvSpPr/>
          <p:nvPr/>
        </p:nvSpPr>
        <p:spPr>
          <a:xfrm>
            <a:off x="1882218" y="2153199"/>
            <a:ext cx="323056" cy="289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6358226-901A-5F48-969C-A14045445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523" y="2155120"/>
            <a:ext cx="2619577" cy="136293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D87D4AE-0D54-D5F8-1E68-C72CC8729F5E}"/>
              </a:ext>
            </a:extLst>
          </p:cNvPr>
          <p:cNvSpPr/>
          <p:nvPr/>
        </p:nvSpPr>
        <p:spPr>
          <a:xfrm>
            <a:off x="7433684" y="2892605"/>
            <a:ext cx="450057" cy="397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F62F95-3A76-CC2A-1C47-AE3DECB37BFA}"/>
              </a:ext>
            </a:extLst>
          </p:cNvPr>
          <p:cNvSpPr txBox="1"/>
          <p:nvPr/>
        </p:nvSpPr>
        <p:spPr>
          <a:xfrm>
            <a:off x="1414662" y="6044692"/>
            <a:ext cx="125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Occupation</a:t>
            </a:r>
          </a:p>
        </p:txBody>
      </p:sp>
    </p:spTree>
    <p:extLst>
      <p:ext uri="{BB962C8B-B14F-4D97-AF65-F5344CB8AC3E}">
        <p14:creationId xmlns:p14="http://schemas.microsoft.com/office/powerpoint/2010/main" val="4275756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385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Segoe UI Black</vt:lpstr>
      <vt:lpstr>Office Theme</vt:lpstr>
      <vt:lpstr>Home Credit Default Risk Prediction</vt:lpstr>
      <vt:lpstr>Home Credit</vt:lpstr>
      <vt:lpstr>Problem Overview</vt:lpstr>
      <vt:lpstr>PowerPoint Presentation</vt:lpstr>
      <vt:lpstr>Solution</vt:lpstr>
      <vt:lpstr>Distribution of the Target Variable</vt:lpstr>
      <vt:lpstr>Sample the Dataset such that the Original Class Distribution is Preserved </vt:lpstr>
      <vt:lpstr>Determine Evaluation Metrics</vt:lpstr>
      <vt:lpstr>Convert Categorical Features</vt:lpstr>
      <vt:lpstr>How does XGBoost Work ?</vt:lpstr>
      <vt:lpstr>Model Performance on Selected Features based on EDA</vt:lpstr>
      <vt:lpstr>Performance after Selecting Features based on Feature Importance</vt:lpstr>
      <vt:lpstr>Performance after Tuning Some Hyperparameters</vt:lpstr>
      <vt:lpstr>Handling the Outliers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Eshan Jayasundara</dc:creator>
  <cp:lastModifiedBy>Eshan Jayasundara</cp:lastModifiedBy>
  <cp:revision>6</cp:revision>
  <dcterms:created xsi:type="dcterms:W3CDTF">2024-07-14T11:50:43Z</dcterms:created>
  <dcterms:modified xsi:type="dcterms:W3CDTF">2024-07-15T18:35:37Z</dcterms:modified>
</cp:coreProperties>
</file>