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47" autoAdjust="0"/>
  </p:normalViewPr>
  <p:slideViewPr>
    <p:cSldViewPr snapToGrid="0">
      <p:cViewPr>
        <p:scale>
          <a:sx n="100" d="100"/>
          <a:sy n="100" d="100"/>
        </p:scale>
        <p:origin x="9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03EE-CB0F-A97F-4F1E-EA896D67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18BD-57A0-F9C0-7440-0A9D0727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92BF-9071-90F9-F27A-4FDAAD6C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6244-19FE-D455-6653-EC2E1EA4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F5AD-46F8-7F7C-7BA9-2273753D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F027-8164-5EA9-23B0-1EC6C928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F9849-691C-1647-2DEF-F5B570AA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4018-F0D3-3824-0990-4363F90C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A38F-B10D-66CC-7EF9-798B416B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3C27-8528-60B1-9BD2-41F7F1B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6F910-8627-5DDE-8A73-C7F293B87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303A5-1D0B-F0A9-B278-B06ADC5C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2092-0677-CDB8-C483-B15EC53D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8938-FD6D-BF2A-15A4-927927B7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1BF0-EFB4-0E89-FCDF-FAAF8C0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E3AC-DBD7-045C-4CCA-729063C5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FE76-9286-AD10-EE3D-B01BA390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5070-2791-8CEA-B306-7D5E992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9AB3-A0C3-7688-A3D5-84AA159F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2EBF-EE25-0E57-C710-405C8AF4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816A-7CDE-5E3B-61F0-9A226A31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24BD-0E16-3B63-DC3B-4C1DED10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56B1-54E7-EE8D-73D1-B7D7B452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D658-81C1-03BE-713B-66BA7BD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AD41-A41F-CCA2-7CAB-1F9DE79F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8367-B02E-801D-11C1-9F5A7AAB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40F7-61E3-7EBE-2FEF-3F9FCADE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3C916-B88B-40EA-6879-B8228902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238A-4B79-4644-B51D-0CDA83E8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292A-3035-43B9-8F50-D3FE4BD5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A04C-6321-4298-3639-3167FE65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7EB1-D98A-1E91-F3FC-995770DC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25F8-EC06-1142-B9D8-8B33AD9E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16FF-5226-F7A3-80AB-9C4AB1DD1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B61BD-28AE-FF3A-62DC-0C853E7C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929D-90CB-6FE7-D20D-D3FA6F181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F5F45-223A-8DAB-F879-755E51F2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9747A-7F9B-17CE-5CEE-AE1DDA82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97630-99B0-6EF0-2C1D-6AB52EA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457-680F-6F11-7FFE-16B07026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22881-9F7A-2247-209E-FE5228C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D9F33-A227-52C9-02A0-7020C0CC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07BD0-87B4-C42B-BA44-D8F2E48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E8567-9861-DA87-4ACB-B1AA9602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E3C26-277D-80C4-DE23-B5F19514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8102-8D23-E6E6-DC65-B3AEB54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355-E89B-022D-CA0F-008E4A71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B8F5-5172-BC24-5BF8-8D5CABD8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F20F-4B76-FF37-A861-AE8D8BBD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3FFC-F0A3-B485-C63D-062C980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1CF2-252D-D0F1-285E-3F8E3396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E74F-DE13-5D31-BA40-53F2311D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CEE-469B-1F93-1F70-BA02F4E4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775E0-9698-DE84-B144-7D4D98330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F106-EB42-94AD-6DD5-2485ED19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58E81-F908-0AB6-24AE-43743FB8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C8A59-D2C1-1E26-7F45-A7A86B49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0BCE-8257-A8D7-4BDC-83912B3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9AC7B-7850-9015-631F-CB09126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4C41-C188-15D7-95C6-F0B74711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9DAB-9F97-1C34-8786-599A89BC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67B8-5E68-43C2-9CA5-563537857E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919-A785-5C23-5617-1943B4B17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252E-D702-B938-E343-E62ED6E07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competitions/home-credit-default-ris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f2qEVidq0EjRgV-iBboI_vFyV3p7cHs/view?usp=driv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27EF-194E-3C66-E48B-0539836BF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Home Credit Default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3015-4FEC-8194-C1E1-C2333AE3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8" y="5735637"/>
            <a:ext cx="6797040" cy="5943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i="1" dirty="0"/>
              <a:t>Kaggle competition : </a:t>
            </a:r>
            <a:r>
              <a:rPr lang="en-US" sz="1600" i="1" dirty="0">
                <a:hlinkClick r:id="rId2"/>
              </a:rPr>
              <a:t>https://www.kaggle.com/competitions/home-credit-default-risk</a:t>
            </a:r>
            <a:r>
              <a:rPr lang="en-US" sz="1600" i="1" dirty="0"/>
              <a:t> </a:t>
            </a:r>
          </a:p>
          <a:p>
            <a:pPr algn="l"/>
            <a:r>
              <a:rPr lang="en-US" sz="1600" i="1" dirty="0"/>
              <a:t>May 18, 2018 - Aug 30, 2018</a:t>
            </a:r>
          </a:p>
        </p:txBody>
      </p:sp>
      <p:pic>
        <p:nvPicPr>
          <p:cNvPr id="1026" name="Picture 2" descr="home-credit-default-risk · GitHub Topics · GitHub">
            <a:extLst>
              <a:ext uri="{FF2B5EF4-FFF2-40B4-BE49-F238E27FC236}">
                <a16:creationId xmlns:a16="http://schemas.microsoft.com/office/drawing/2014/main" id="{94A5A245-A898-2617-B1A6-CD6FCCD0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09" y="5093854"/>
            <a:ext cx="3528290" cy="17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7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66F2D6-E9A3-BFEA-0CDE-C4C467B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Model Performance on Selected Features based on EDA</a:t>
            </a:r>
            <a:endParaRPr lang="en-US" sz="3200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7AD6B-72C3-3BCD-A117-BF1F882F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512582"/>
            <a:ext cx="4305901" cy="161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175F5-C26A-BC79-4228-36A17DB5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2424777"/>
            <a:ext cx="4505325" cy="3414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D3BAA-1845-D143-7B2D-F5B015A3B561}"/>
              </a:ext>
            </a:extLst>
          </p:cNvPr>
          <p:cNvSpPr txBox="1"/>
          <p:nvPr/>
        </p:nvSpPr>
        <p:spPr>
          <a:xfrm>
            <a:off x="838200" y="1685926"/>
            <a:ext cx="3153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AB8F6-E3CD-FE38-C9C6-B0D1406456C3}"/>
              </a:ext>
            </a:extLst>
          </p:cNvPr>
          <p:cNvSpPr txBox="1"/>
          <p:nvPr/>
        </p:nvSpPr>
        <p:spPr>
          <a:xfrm>
            <a:off x="6859450" y="1690688"/>
            <a:ext cx="269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22763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46651C-66F1-549E-A883-0A927BAE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Performance after Selecting Features based on Feature Importance</a:t>
            </a:r>
            <a:endParaRPr lang="en-US" sz="3200" b="1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5D655-5473-E3C1-0271-14F9A48E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8715"/>
            <a:ext cx="6080760" cy="3184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B8FC1-CFE7-7069-F2AF-45BB3C88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42" y="1555725"/>
            <a:ext cx="4296375" cy="1609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EC6F67-7036-4D91-54B1-4618B33C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60" y="3429000"/>
            <a:ext cx="3749040" cy="2944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FE5-B4DB-DA18-2C98-C08E9882B8E4}"/>
              </a:ext>
            </a:extLst>
          </p:cNvPr>
          <p:cNvSpPr txBox="1"/>
          <p:nvPr/>
        </p:nvSpPr>
        <p:spPr>
          <a:xfrm>
            <a:off x="838200" y="1971676"/>
            <a:ext cx="6120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Importances in </a:t>
            </a:r>
            <a:r>
              <a:rPr lang="en-US" sz="2800" dirty="0" err="1"/>
              <a:t>Decending</a:t>
            </a:r>
            <a:r>
              <a:rPr lang="en-US" sz="2800" dirty="0"/>
              <a:t> Order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600BDE-B220-B7A1-2C11-9ADB3182E265}"/>
              </a:ext>
            </a:extLst>
          </p:cNvPr>
          <p:cNvCxnSpPr/>
          <p:nvPr/>
        </p:nvCxnSpPr>
        <p:spPr>
          <a:xfrm>
            <a:off x="7067550" y="1362075"/>
            <a:ext cx="0" cy="52387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6FF-D172-8431-5E33-AB48CB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Handling the Outliers</a:t>
            </a:r>
          </a:p>
        </p:txBody>
      </p:sp>
      <p:pic>
        <p:nvPicPr>
          <p:cNvPr id="3074" name="Picture 2" descr="Removing outliers from data using Python and Pandas | by Graham Harrison |  Analytics Vidhya | Medium">
            <a:extLst>
              <a:ext uri="{FF2B5EF4-FFF2-40B4-BE49-F238E27FC236}">
                <a16:creationId xmlns:a16="http://schemas.microsoft.com/office/drawing/2014/main" id="{A834F530-5D9F-FA43-97E0-61EC2622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726531"/>
            <a:ext cx="5272087" cy="26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A379C-13B9-1A75-38FE-169F3B5B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2965265"/>
            <a:ext cx="4333875" cy="2397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B2B7A-43B7-137B-1D90-02B9B8D4BA8F}"/>
              </a:ext>
            </a:extLst>
          </p:cNvPr>
          <p:cNvSpPr txBox="1"/>
          <p:nvPr/>
        </p:nvSpPr>
        <p:spPr>
          <a:xfrm>
            <a:off x="981075" y="2052079"/>
            <a:ext cx="196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IQR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1B28B-CA0E-1476-B5A3-59C8CC756773}"/>
              </a:ext>
            </a:extLst>
          </p:cNvPr>
          <p:cNvSpPr txBox="1"/>
          <p:nvPr/>
        </p:nvSpPr>
        <p:spPr>
          <a:xfrm>
            <a:off x="7019925" y="2042907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Z-Score Method</a:t>
            </a:r>
          </a:p>
        </p:txBody>
      </p:sp>
    </p:spTree>
    <p:extLst>
      <p:ext uri="{BB962C8B-B14F-4D97-AF65-F5344CB8AC3E}">
        <p14:creationId xmlns:p14="http://schemas.microsoft.com/office/powerpoint/2010/main" val="24647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2A0A-41F0-76C9-33AC-31C81B83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Home Credit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F3AA6-5751-ADDB-89E6-1BD8656D6A1C}"/>
              </a:ext>
            </a:extLst>
          </p:cNvPr>
          <p:cNvSpPr txBox="1">
            <a:spLocks/>
          </p:cNvSpPr>
          <p:nvPr/>
        </p:nvSpPr>
        <p:spPr>
          <a:xfrm>
            <a:off x="838200" y="2858389"/>
            <a:ext cx="4593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kern="1200" dirty="0">
                <a:solidFill>
                  <a:srgbClr val="C0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Default Risk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2183-A91B-3B4E-7FE3-BEACA5C4C821}"/>
              </a:ext>
            </a:extLst>
          </p:cNvPr>
          <p:cNvSpPr txBox="1"/>
          <p:nvPr/>
        </p:nvSpPr>
        <p:spPr>
          <a:xfrm>
            <a:off x="838200" y="4183952"/>
            <a:ext cx="1013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risk a lender takes that a borrower will not make the required payments on a debt obligation such as a loan or a credit card.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A2691-F755-84B5-0C1D-429F14B2619A}"/>
              </a:ext>
            </a:extLst>
          </p:cNvPr>
          <p:cNvSpPr txBox="1"/>
          <p:nvPr/>
        </p:nvSpPr>
        <p:spPr>
          <a:xfrm>
            <a:off x="838200" y="1690688"/>
            <a:ext cx="1013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an International consumer financial provider with operations in multiple European and Asian countries.</a:t>
            </a:r>
          </a:p>
        </p:txBody>
      </p:sp>
    </p:spTree>
    <p:extLst>
      <p:ext uri="{BB962C8B-B14F-4D97-AF65-F5344CB8AC3E}">
        <p14:creationId xmlns:p14="http://schemas.microsoft.com/office/powerpoint/2010/main" val="94022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20B9B8-0E17-4B8F-6795-0FE9AE99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2872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 Overview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F0A9-6D76-ED14-B5D8-DD338D2B3151}"/>
              </a:ext>
            </a:extLst>
          </p:cNvPr>
          <p:cNvSpPr txBox="1"/>
          <p:nvPr/>
        </p:nvSpPr>
        <p:spPr>
          <a:xfrm>
            <a:off x="838200" y="1690688"/>
            <a:ext cx="10222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people struggle to get loans due to insufficient or non-existent credit histories. And, unfortunately, this population is often taken advantage of by untrustworthy lenders.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DC2CB-5178-46AA-AD78-B4A241CB8AB3}"/>
              </a:ext>
            </a:extLst>
          </p:cNvPr>
          <p:cNvSpPr txBox="1"/>
          <p:nvPr/>
        </p:nvSpPr>
        <p:spPr>
          <a:xfrm>
            <a:off x="838200" y="3429000"/>
            <a:ext cx="10222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Home Credit </a:t>
            </a:r>
            <a:r>
              <a:rPr lang="en-US" sz="2800" dirty="0"/>
              <a:t>has given some of the datasets by erasing personal details or the identities.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07D1F-BABD-698D-9EF2-FFFCDDDE548E}"/>
              </a:ext>
            </a:extLst>
          </p:cNvPr>
          <p:cNvSpPr txBox="1"/>
          <p:nvPr/>
        </p:nvSpPr>
        <p:spPr>
          <a:xfrm>
            <a:off x="838200" y="4605528"/>
            <a:ext cx="10222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Task is to build a better machine learning model to help both Home Credit and borrowers by predicting default risk.</a:t>
            </a:r>
          </a:p>
        </p:txBody>
      </p:sp>
    </p:spTree>
    <p:extLst>
      <p:ext uri="{BB962C8B-B14F-4D97-AF65-F5344CB8AC3E}">
        <p14:creationId xmlns:p14="http://schemas.microsoft.com/office/powerpoint/2010/main" val="148024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">
            <a:extLst>
              <a:ext uri="{FF2B5EF4-FFF2-40B4-BE49-F238E27FC236}">
                <a16:creationId xmlns:a16="http://schemas.microsoft.com/office/drawing/2014/main" id="{E971EADA-758B-6234-4ECD-F87A52D0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351104"/>
            <a:ext cx="9588500" cy="615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06C9FD-D869-04D9-3C4A-CA0E78252F53}"/>
              </a:ext>
            </a:extLst>
          </p:cNvPr>
          <p:cNvSpPr/>
          <p:nvPr/>
        </p:nvSpPr>
        <p:spPr>
          <a:xfrm>
            <a:off x="4067176" y="276225"/>
            <a:ext cx="2590800" cy="1409699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C3A51-B989-015D-C8A4-586740277482}"/>
              </a:ext>
            </a:extLst>
          </p:cNvPr>
          <p:cNvSpPr/>
          <p:nvPr/>
        </p:nvSpPr>
        <p:spPr>
          <a:xfrm>
            <a:off x="1196999" y="2257425"/>
            <a:ext cx="2603475" cy="1658655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997AA-F647-36A7-3E62-F8E91D200D6C}"/>
              </a:ext>
            </a:extLst>
          </p:cNvPr>
          <p:cNvSpPr/>
          <p:nvPr/>
        </p:nvSpPr>
        <p:spPr>
          <a:xfrm>
            <a:off x="1381125" y="5114926"/>
            <a:ext cx="2019300" cy="1314450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3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03EACA-D3D6-A58E-82CF-FC03379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2872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EA669-3B5A-4550-BB23-301DEC03326A}"/>
              </a:ext>
            </a:extLst>
          </p:cNvPr>
          <p:cNvSpPr txBox="1"/>
          <p:nvPr/>
        </p:nvSpPr>
        <p:spPr>
          <a:xfrm>
            <a:off x="838200" y="1690688"/>
            <a:ext cx="92652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EDA on each Dataset</a:t>
            </a:r>
          </a:p>
          <a:p>
            <a:r>
              <a:rPr lang="en-US" sz="2800" dirty="0"/>
              <a:t>Feature Engineering and Combining Datasets</a:t>
            </a:r>
          </a:p>
          <a:p>
            <a:r>
              <a:rPr lang="en-US" sz="2800" dirty="0"/>
              <a:t>Check Class </a:t>
            </a:r>
            <a:r>
              <a:rPr lang="en-US" sz="2800" dirty="0" err="1"/>
              <a:t>Imbalanceness</a:t>
            </a:r>
            <a:endParaRPr lang="en-US" sz="2800" dirty="0"/>
          </a:p>
          <a:p>
            <a:r>
              <a:rPr lang="en-US" sz="2800" dirty="0"/>
              <a:t>Determine Evaluation Metrics</a:t>
            </a:r>
          </a:p>
          <a:p>
            <a:r>
              <a:rPr lang="en-US" sz="2800" dirty="0"/>
              <a:t>Convert Categorical Features</a:t>
            </a:r>
          </a:p>
          <a:p>
            <a:r>
              <a:rPr lang="en-US" sz="2800" dirty="0"/>
              <a:t>Exploration on </a:t>
            </a:r>
            <a:r>
              <a:rPr lang="en-US" sz="2800" dirty="0" err="1"/>
              <a:t>XGBoost</a:t>
            </a:r>
            <a:r>
              <a:rPr lang="en-US" sz="2800" dirty="0"/>
              <a:t> model</a:t>
            </a:r>
          </a:p>
          <a:p>
            <a:r>
              <a:rPr lang="en-US" sz="2800" dirty="0"/>
              <a:t>Model Performance on Selected Features based on EDA</a:t>
            </a:r>
          </a:p>
          <a:p>
            <a:r>
              <a:rPr lang="en-US" sz="2800" dirty="0"/>
              <a:t>Performance after Selecting Features with Feature Importance</a:t>
            </a:r>
          </a:p>
          <a:p>
            <a:r>
              <a:rPr lang="en-US" sz="2800" dirty="0"/>
              <a:t>Handling the Outliers</a:t>
            </a:r>
          </a:p>
        </p:txBody>
      </p:sp>
    </p:spTree>
    <p:extLst>
      <p:ext uri="{BB962C8B-B14F-4D97-AF65-F5344CB8AC3E}">
        <p14:creationId xmlns:p14="http://schemas.microsoft.com/office/powerpoint/2010/main" val="124352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8FE3-EDE0-4DB3-4067-1B59406E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Check Class </a:t>
            </a:r>
            <a:r>
              <a:rPr lang="en-US" sz="3200" b="1" dirty="0" err="1">
                <a:latin typeface="+mn-lt"/>
              </a:rPr>
              <a:t>Imbalanceness</a:t>
            </a:r>
            <a:endParaRPr lang="en-US" sz="32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C87D6-2FDD-6EC9-3436-B88D6C70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824038"/>
            <a:ext cx="5686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0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A059B4-036F-8A5A-7F86-38BB4E74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Determine Evaluation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12DFB-E477-08C8-AF12-31437D3A0615}"/>
              </a:ext>
            </a:extLst>
          </p:cNvPr>
          <p:cNvSpPr txBox="1"/>
          <p:nvPr/>
        </p:nvSpPr>
        <p:spPr>
          <a:xfrm>
            <a:off x="838200" y="1644209"/>
            <a:ext cx="1085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and </a:t>
            </a:r>
            <a:r>
              <a:rPr lang="en-US" sz="2800" dirty="0" err="1"/>
              <a:t>Pricision</a:t>
            </a:r>
            <a:r>
              <a:rPr lang="en-US" sz="2800" dirty="0"/>
              <a:t> is not enough for highly imbalanced 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EC9B0-42DA-F918-F328-B212D34C1D3C}"/>
                  </a:ext>
                </a:extLst>
              </p:cNvPr>
              <p:cNvSpPr txBox="1"/>
              <p:nvPr/>
            </p:nvSpPr>
            <p:spPr>
              <a:xfrm>
                <a:off x="6705602" y="2754396"/>
                <a:ext cx="3895297" cy="400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𝑷𝒓𝒆𝒄𝒊𝒔𝒊𝒐𝒏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𝟏𝟖𝟔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𝟏𝟖𝟔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𝟐𝟐𝟎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𝟒𝟔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EC9B0-42DA-F918-F328-B212D34C1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2754396"/>
                <a:ext cx="3895297" cy="400174"/>
              </a:xfrm>
              <a:prstGeom prst="rect">
                <a:avLst/>
              </a:prstGeom>
              <a:blipFill>
                <a:blip r:embed="rId2"/>
                <a:stretch>
                  <a:fillRect l="-78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FEBCD02-115E-EF3C-4969-80C2A57D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3" y="3080333"/>
            <a:ext cx="4242817" cy="3215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3C1B-209D-72D0-3FEA-0AC94F2380E0}"/>
                  </a:ext>
                </a:extLst>
              </p:cNvPr>
              <p:cNvSpPr txBox="1"/>
              <p:nvPr/>
            </p:nvSpPr>
            <p:spPr>
              <a:xfrm>
                <a:off x="6705601" y="3659622"/>
                <a:ext cx="478535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𝟒𝟕𝟕𝟗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3C1B-209D-72D0-3FEA-0AC94F238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659622"/>
                <a:ext cx="478535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72921-9066-37EC-9844-6C29F931982D}"/>
                  </a:ext>
                </a:extLst>
              </p:cNvPr>
              <p:cNvSpPr txBox="1"/>
              <p:nvPr/>
            </p:nvSpPr>
            <p:spPr>
              <a:xfrm>
                <a:off x="6705602" y="4657181"/>
                <a:ext cx="4846318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72921-9066-37EC-9844-6C29F9319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4657181"/>
                <a:ext cx="4846318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72FBC5-A9DA-77B3-AB4E-A2FC67EFF389}"/>
                  </a:ext>
                </a:extLst>
              </p:cNvPr>
              <p:cNvSpPr txBox="1"/>
              <p:nvPr/>
            </p:nvSpPr>
            <p:spPr>
              <a:xfrm>
                <a:off x="6705602" y="5654740"/>
                <a:ext cx="4907278" cy="62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72FBC5-A9DA-77B3-AB4E-A2FC67EF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5654740"/>
                <a:ext cx="4907278" cy="623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895811-07C8-3CC8-38F6-B709B76A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Convert Categorical Features</a:t>
            </a:r>
            <a:endParaRPr lang="en-US" sz="32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E7709-D6EC-0254-AB4F-90815E5F27B0}"/>
              </a:ext>
            </a:extLst>
          </p:cNvPr>
          <p:cNvSpPr txBox="1"/>
          <p:nvPr/>
        </p:nvSpPr>
        <p:spPr>
          <a:xfrm>
            <a:off x="838200" y="1429078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Hot Encoding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51F9F-672B-338F-28CF-854C2807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121"/>
            <a:ext cx="4479107" cy="1205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5F1273-5730-2352-67F2-F77CEBB44110}"/>
              </a:ext>
            </a:extLst>
          </p:cNvPr>
          <p:cNvSpPr txBox="1"/>
          <p:nvPr/>
        </p:nvSpPr>
        <p:spPr>
          <a:xfrm>
            <a:off x="838200" y="3719698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Ordinal Encoding</a:t>
            </a:r>
            <a:endParaRPr lang="en-US" sz="28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C18FE-4FA1-97B1-1C34-0703C144C84A}"/>
              </a:ext>
            </a:extLst>
          </p:cNvPr>
          <p:cNvSpPr txBox="1"/>
          <p:nvPr/>
        </p:nvSpPr>
        <p:spPr>
          <a:xfrm>
            <a:off x="6621782" y="1434746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Label Encoding</a:t>
            </a:r>
            <a:endParaRPr lang="en-US" sz="28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99E8FE-B03E-F002-FC12-A31EB99B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" y="4443819"/>
            <a:ext cx="2964180" cy="14119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0C114-B3DE-E16E-AFB2-BEAE87085425}"/>
              </a:ext>
            </a:extLst>
          </p:cNvPr>
          <p:cNvSpPr/>
          <p:nvPr/>
        </p:nvSpPr>
        <p:spPr>
          <a:xfrm>
            <a:off x="1818717" y="5230087"/>
            <a:ext cx="450057" cy="39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462B6-C4AB-DDAC-9D69-F86BA98F8B91}"/>
              </a:ext>
            </a:extLst>
          </p:cNvPr>
          <p:cNvSpPr/>
          <p:nvPr/>
        </p:nvSpPr>
        <p:spPr>
          <a:xfrm>
            <a:off x="1882218" y="2153199"/>
            <a:ext cx="323056" cy="28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358226-901A-5F48-969C-A1404544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23" y="2155120"/>
            <a:ext cx="2619577" cy="13629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87D4AE-0D54-D5F8-1E68-C72CC8729F5E}"/>
              </a:ext>
            </a:extLst>
          </p:cNvPr>
          <p:cNvSpPr/>
          <p:nvPr/>
        </p:nvSpPr>
        <p:spPr>
          <a:xfrm>
            <a:off x="7433684" y="2892605"/>
            <a:ext cx="450057" cy="39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6EA5CA-14B0-1DBF-7881-C71781FB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</a:t>
            </a:r>
            <a:r>
              <a:rPr lang="en-US" sz="32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XGBoost</a:t>
            </a: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Works ?</a:t>
            </a:r>
            <a:endParaRPr lang="en-US" sz="3200" b="1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7E96B-4DB9-0FE5-391C-19E9AA8F9E25}"/>
              </a:ext>
            </a:extLst>
          </p:cNvPr>
          <p:cNvSpPr txBox="1"/>
          <p:nvPr/>
        </p:nvSpPr>
        <p:spPr>
          <a:xfrm>
            <a:off x="1706208" y="5825490"/>
            <a:ext cx="877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https://drive.google.com/file/d/1Of2qEVidq0EjRgV-iBboI_vFyV3p7cHs/view?usp=drive_link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10A8B-4E57-D603-2DD7-05A6F7C2F3F6}"/>
              </a:ext>
            </a:extLst>
          </p:cNvPr>
          <p:cNvSpPr txBox="1"/>
          <p:nvPr/>
        </p:nvSpPr>
        <p:spPr>
          <a:xfrm>
            <a:off x="1000125" y="1609725"/>
            <a:ext cx="57386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a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Similarity Score and 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Leaf Weights/Outputs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Update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for Multiple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12320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329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Segoe UI Black</vt:lpstr>
      <vt:lpstr>Office Theme</vt:lpstr>
      <vt:lpstr>Home Credit Default Risk Prediction</vt:lpstr>
      <vt:lpstr>Home Credit</vt:lpstr>
      <vt:lpstr>Problem Overview</vt:lpstr>
      <vt:lpstr>PowerPoint Presentation</vt:lpstr>
      <vt:lpstr>Solution</vt:lpstr>
      <vt:lpstr>Check Class Imbalanceness</vt:lpstr>
      <vt:lpstr>Determine Evaluation Metrics</vt:lpstr>
      <vt:lpstr>Convert Categorical Features</vt:lpstr>
      <vt:lpstr>How XGBoost Works ?</vt:lpstr>
      <vt:lpstr>Model Performance on Selected Features based on EDA</vt:lpstr>
      <vt:lpstr>Performance after Selecting Features based on Feature Importance</vt:lpstr>
      <vt:lpstr>Handling the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Eshan Jayasundara</dc:creator>
  <cp:lastModifiedBy>Eshan Jayasundara</cp:lastModifiedBy>
  <cp:revision>1</cp:revision>
  <dcterms:created xsi:type="dcterms:W3CDTF">2024-07-14T11:50:43Z</dcterms:created>
  <dcterms:modified xsi:type="dcterms:W3CDTF">2024-07-14T18:34:06Z</dcterms:modified>
</cp:coreProperties>
</file>