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79" r:id="rId2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kl\AppData\Local\Microsoft\Windows\INetCache\IE\6KRYTPS8\1Mg_projectss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kl\AppData\Local\Microsoft\Windows\INetCache\IE\6KRYTPS8\1Mg_projectss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kl\AppData\Local\Microsoft\Windows\INetCache\IE\6KRYTPS8\1Mg_projectss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kl\Downloads\1Mg%20project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[1Mg_projectss(1).xlsx]Aggregrations and Visulaization!PivotTable8</c:name>
    <c:fmtId val="5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2C2C2C">
                  <a:lumMod val="75000"/>
                  <a:lumOff val="25000"/>
                </a:srgbClr>
              </a:fgClr>
              <a:bgClr>
                <a:srgbClr val="2C2C2C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</c:pivotFmt>
      <c:pivotFmt>
        <c:idx val="4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2C2C2C">
                  <a:lumMod val="75000"/>
                  <a:lumOff val="25000"/>
                </a:srgbClr>
              </a:fgClr>
              <a:bgClr>
                <a:srgbClr val="2C2C2C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2C2C2C">
                  <a:lumMod val="75000"/>
                  <a:lumOff val="25000"/>
                </a:srgbClr>
              </a:fgClr>
              <a:bgClr>
                <a:srgbClr val="2C2C2C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9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5222111184187939"/>
          <c:y val="7.855523965138235E-2"/>
          <c:w val="0.3823608181529386"/>
          <c:h val="0.87025588238029827"/>
        </c:manualLayout>
      </c:layout>
      <c:doughnutChart>
        <c:varyColors val="1"/>
        <c:ser>
          <c:idx val="0"/>
          <c:order val="0"/>
          <c:tx>
            <c:strRef>
              <c:f>'Aggregrations and Visulaization'!$Y$3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0A-42EB-910A-8F7E776984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0A-42EB-910A-8F7E776984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0A-42EB-910A-8F7E776984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0A-42EB-910A-8F7E776984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D0A-42EB-910A-8F7E776984D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D0A-42EB-910A-8F7E776984D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D0A-42EB-910A-8F7E776984D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D0A-42EB-910A-8F7E776984D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D0A-42EB-910A-8F7E776984D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D0A-42EB-910A-8F7E776984D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D0A-42EB-910A-8F7E776984D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D0A-42EB-910A-8F7E776984D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D0A-42EB-910A-8F7E776984D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D0A-42EB-910A-8F7E776984D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D0A-42EB-910A-8F7E776984D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D0A-42EB-910A-8F7E776984D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D0A-42EB-910A-8F7E776984D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D0A-42EB-910A-8F7E776984D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D0A-42EB-910A-8F7E776984D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D0A-42EB-910A-8F7E776984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'Aggregrations and Visulaization'!$X$4:$X$24</c:f>
              <c:strCache>
                <c:ptCount val="20"/>
                <c:pt idx="0">
                  <c:v>SBL Pvt Ltd</c:v>
                </c:pt>
                <c:pt idx="1">
                  <c:v>Dr Reckeweg &amp; Co</c:v>
                </c:pt>
                <c:pt idx="2">
                  <c:v>Dr Willmar Schwabe India Pvt Ltd</c:v>
                </c:pt>
                <c:pt idx="3">
                  <c:v>Bakson's Homeopathy</c:v>
                </c:pt>
                <c:pt idx="4">
                  <c:v>Bakson Drugs &amp; Pharmaceuticals Pvt. Ltd.</c:v>
                </c:pt>
                <c:pt idx="5">
                  <c:v>Adel Pekana Germany</c:v>
                </c:pt>
                <c:pt idx="6">
                  <c:v>Wheezal Homeo Pharma</c:v>
                </c:pt>
                <c:pt idx="7">
                  <c:v>HAPDCO</c:v>
                </c:pt>
                <c:pt idx="8">
                  <c:v>Medisynth Chemicals Pvt Ltd</c:v>
                </c:pt>
                <c:pt idx="9">
                  <c:v>New Life Laboratories Pvt Ltd</c:v>
                </c:pt>
                <c:pt idx="10">
                  <c:v>Lord's Homoeopathic Laboratory Pvt Ltd</c:v>
                </c:pt>
                <c:pt idx="11">
                  <c:v>Allen Homoeo &amp; Herbal Products Ltd</c:v>
                </c:pt>
                <c:pt idx="12">
                  <c:v>Bjain Pharmaceuticals Pvt Ltd</c:v>
                </c:pt>
                <c:pt idx="13">
                  <c:v>HASLAB</c:v>
                </c:pt>
                <c:pt idx="14">
                  <c:v>Similia Homoeo Laboratory</c:v>
                </c:pt>
                <c:pt idx="15">
                  <c:v>Bhargava Phytolab</c:v>
                </c:pt>
                <c:pt idx="16">
                  <c:v>Bangalore Bio-Plasgens</c:v>
                </c:pt>
                <c:pt idx="17">
                  <c:v>St. George’s Homoeopathy</c:v>
                </c:pt>
                <c:pt idx="18">
                  <c:v>Homoeo Laboratories</c:v>
                </c:pt>
                <c:pt idx="19">
                  <c:v>Fourrts India Laboratories Pvt Ltd</c:v>
                </c:pt>
              </c:strCache>
            </c:strRef>
          </c:cat>
          <c:val>
            <c:numRef>
              <c:f>'Aggregrations and Visulaization'!$Y$4:$Y$24</c:f>
              <c:numCache>
                <c:formatCode>General</c:formatCode>
                <c:ptCount val="20"/>
                <c:pt idx="0">
                  <c:v>113</c:v>
                </c:pt>
                <c:pt idx="1">
                  <c:v>63</c:v>
                </c:pt>
                <c:pt idx="2">
                  <c:v>24</c:v>
                </c:pt>
                <c:pt idx="3">
                  <c:v>17</c:v>
                </c:pt>
                <c:pt idx="4">
                  <c:v>16</c:v>
                </c:pt>
                <c:pt idx="5">
                  <c:v>14</c:v>
                </c:pt>
                <c:pt idx="6">
                  <c:v>8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D0A-42EB-910A-8F7E776984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[1Mg_projectss(1).xlsx]Aggregrations and Visulaization!PivotTable1</c:name>
    <c:fmtId val="6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83317396232933E-2"/>
          <c:y val="0.18375016716406309"/>
          <c:w val="0.92605527317293002"/>
          <c:h val="0.4669369485729046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'Aggregrations and Visulaization'!$B$2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'Aggregrations and Visulaization'!$A$3:$A$16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'Aggregrations and Visulaization'!$B$3:$B$16</c:f>
              <c:numCache>
                <c:formatCode>General</c:formatCode>
                <c:ptCount val="13"/>
                <c:pt idx="0">
                  <c:v>6</c:v>
                </c:pt>
                <c:pt idx="1">
                  <c:v>30</c:v>
                </c:pt>
                <c:pt idx="2">
                  <c:v>57</c:v>
                </c:pt>
                <c:pt idx="3">
                  <c:v>20</c:v>
                </c:pt>
                <c:pt idx="4">
                  <c:v>6</c:v>
                </c:pt>
                <c:pt idx="5">
                  <c:v>20</c:v>
                </c:pt>
                <c:pt idx="6">
                  <c:v>4</c:v>
                </c:pt>
                <c:pt idx="7">
                  <c:v>26</c:v>
                </c:pt>
                <c:pt idx="8">
                  <c:v>14</c:v>
                </c:pt>
                <c:pt idx="9">
                  <c:v>30</c:v>
                </c:pt>
                <c:pt idx="10">
                  <c:v>6</c:v>
                </c:pt>
                <c:pt idx="11">
                  <c:v>16</c:v>
                </c:pt>
                <c:pt idx="1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C-40A9-A797-BF87F3A3C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4940896"/>
        <c:axId val="590617216"/>
        <c:axId val="0"/>
      </c:bar3DChart>
      <c:catAx>
        <c:axId val="178494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17216"/>
        <c:crosses val="autoZero"/>
        <c:auto val="1"/>
        <c:lblAlgn val="ctr"/>
        <c:lblOffset val="100"/>
        <c:noMultiLvlLbl val="0"/>
      </c:catAx>
      <c:valAx>
        <c:axId val="59061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alpha val="79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94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[1Mg_projectss(1).xlsx]Aggregrations and Visulaization!PivotTable4</c:name>
    <c:fmtId val="6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17"/>
          <c:spPr>
            <a:solidFill>
              <a:schemeClr val="accent1"/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17"/>
          <c:spPr>
            <a:solidFill>
              <a:schemeClr val="accent1"/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 w="31750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17"/>
          <c:spPr>
            <a:solidFill>
              <a:schemeClr val="accent1"/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409502934738531E-2"/>
          <c:y val="0.16490821722572255"/>
          <c:w val="0.88719056973075916"/>
          <c:h val="0.7382693281204973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'Aggregrations and Visulaization'!$O$2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'Aggregrations and Visulaization'!$N$3:$N$23</c:f>
              <c:strCache>
                <c:ptCount val="20"/>
                <c:pt idx="0">
                  <c:v>Adel Pekana Germany</c:v>
                </c:pt>
                <c:pt idx="1">
                  <c:v>Allen Homoeo &amp; Herbal Products Ltd</c:v>
                </c:pt>
                <c:pt idx="2">
                  <c:v>Bakson Drugs &amp; Pharmaceuticals Pvt. Ltd.</c:v>
                </c:pt>
                <c:pt idx="3">
                  <c:v>Bakson's Homeopathy</c:v>
                </c:pt>
                <c:pt idx="4">
                  <c:v>Bangalore Bio-Plasgens</c:v>
                </c:pt>
                <c:pt idx="5">
                  <c:v>Bhargava Phytolab</c:v>
                </c:pt>
                <c:pt idx="6">
                  <c:v>Bjain Pharmaceuticals Pvt Ltd</c:v>
                </c:pt>
                <c:pt idx="7">
                  <c:v>Dr Reckeweg &amp; Co</c:v>
                </c:pt>
                <c:pt idx="8">
                  <c:v>Dr Willmar Schwabe India Pvt Ltd</c:v>
                </c:pt>
                <c:pt idx="9">
                  <c:v>Fourrts India Laboratories Pvt Ltd</c:v>
                </c:pt>
                <c:pt idx="10">
                  <c:v>HAPDCO</c:v>
                </c:pt>
                <c:pt idx="11">
                  <c:v>HASLAB</c:v>
                </c:pt>
                <c:pt idx="12">
                  <c:v>Homoeo Laboratories</c:v>
                </c:pt>
                <c:pt idx="13">
                  <c:v>Lord's Homoeopathic Laboratory Pvt Ltd</c:v>
                </c:pt>
                <c:pt idx="14">
                  <c:v>Medisynth Chemicals Pvt Ltd</c:v>
                </c:pt>
                <c:pt idx="15">
                  <c:v>New Life Laboratories Pvt Ltd</c:v>
                </c:pt>
                <c:pt idx="16">
                  <c:v>SBL Pvt Ltd</c:v>
                </c:pt>
                <c:pt idx="17">
                  <c:v>Similia Homoeo Laboratory</c:v>
                </c:pt>
                <c:pt idx="18">
                  <c:v>St. George’s Homoeopathy</c:v>
                </c:pt>
                <c:pt idx="19">
                  <c:v>Wheezal Homeo Pharma</c:v>
                </c:pt>
              </c:strCache>
            </c:strRef>
          </c:cat>
          <c:val>
            <c:numRef>
              <c:f>'Aggregrations and Visulaization'!$O$3:$O$23</c:f>
              <c:numCache>
                <c:formatCode>0.00</c:formatCode>
                <c:ptCount val="20"/>
                <c:pt idx="0">
                  <c:v>151.5</c:v>
                </c:pt>
                <c:pt idx="1">
                  <c:v>266.5</c:v>
                </c:pt>
                <c:pt idx="2">
                  <c:v>277.625</c:v>
                </c:pt>
                <c:pt idx="3">
                  <c:v>67.352941176470594</c:v>
                </c:pt>
                <c:pt idx="4">
                  <c:v>280</c:v>
                </c:pt>
                <c:pt idx="5">
                  <c:v>1008</c:v>
                </c:pt>
                <c:pt idx="6">
                  <c:v>261</c:v>
                </c:pt>
                <c:pt idx="7">
                  <c:v>356.93650793650795</c:v>
                </c:pt>
                <c:pt idx="8">
                  <c:v>339.54166666666669</c:v>
                </c:pt>
                <c:pt idx="9">
                  <c:v>195</c:v>
                </c:pt>
                <c:pt idx="10">
                  <c:v>278</c:v>
                </c:pt>
                <c:pt idx="11">
                  <c:v>76.5</c:v>
                </c:pt>
                <c:pt idx="12">
                  <c:v>107</c:v>
                </c:pt>
                <c:pt idx="13">
                  <c:v>93</c:v>
                </c:pt>
                <c:pt idx="14">
                  <c:v>187.33333333333334</c:v>
                </c:pt>
                <c:pt idx="15">
                  <c:v>482.33333333333331</c:v>
                </c:pt>
                <c:pt idx="16">
                  <c:v>549.43362831858406</c:v>
                </c:pt>
                <c:pt idx="17">
                  <c:v>74</c:v>
                </c:pt>
                <c:pt idx="18">
                  <c:v>53</c:v>
                </c:pt>
                <c:pt idx="19">
                  <c:v>368.5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B-4BCE-8909-B093F33E5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6237184"/>
        <c:axId val="578497344"/>
      </c:barChart>
      <c:catAx>
        <c:axId val="1756237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tx2">
              <a:lumMod val="25000"/>
            </a:schemeClr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497344"/>
        <c:crosses val="autoZero"/>
        <c:auto val="1"/>
        <c:lblAlgn val="ctr"/>
        <c:lblOffset val="100"/>
        <c:noMultiLvlLbl val="0"/>
      </c:catAx>
      <c:valAx>
        <c:axId val="578497344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23718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[1Mg projectss.xlsx]Aggregrations and Visulaization!PivotTable3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Summary of Prices by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'Aggregrations and Visulaization'!$I$2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'Aggregrations and Visulaization'!$H$3:$H$23</c:f>
              <c:strCache>
                <c:ptCount val="20"/>
                <c:pt idx="0">
                  <c:v>Adel Pekana Germany</c:v>
                </c:pt>
                <c:pt idx="1">
                  <c:v>Allen Homoeo &amp; Herbal Products Ltd</c:v>
                </c:pt>
                <c:pt idx="2">
                  <c:v>Bakson Drugs &amp; Pharmaceuticals Pvt. Ltd.</c:v>
                </c:pt>
                <c:pt idx="3">
                  <c:v>Bakson's Homeopathy</c:v>
                </c:pt>
                <c:pt idx="4">
                  <c:v>Bangalore Bio-Plasgens</c:v>
                </c:pt>
                <c:pt idx="5">
                  <c:v>Bhargava Phytolab</c:v>
                </c:pt>
                <c:pt idx="6">
                  <c:v>Bjain Pharmaceuticals Pvt Ltd</c:v>
                </c:pt>
                <c:pt idx="7">
                  <c:v>Dr Reckeweg &amp; Co</c:v>
                </c:pt>
                <c:pt idx="8">
                  <c:v>Dr Willmar Schwabe India Pvt Ltd</c:v>
                </c:pt>
                <c:pt idx="9">
                  <c:v>Fourrts India Laboratories Pvt Ltd</c:v>
                </c:pt>
                <c:pt idx="10">
                  <c:v>HAPDCO</c:v>
                </c:pt>
                <c:pt idx="11">
                  <c:v>HASLAB</c:v>
                </c:pt>
                <c:pt idx="12">
                  <c:v>Homoeo Laboratories</c:v>
                </c:pt>
                <c:pt idx="13">
                  <c:v>Lord's Homoeopathic Laboratory Pvt Ltd</c:v>
                </c:pt>
                <c:pt idx="14">
                  <c:v>Medisynth Chemicals Pvt Ltd</c:v>
                </c:pt>
                <c:pt idx="15">
                  <c:v>New Life Laboratories Pvt Ltd</c:v>
                </c:pt>
                <c:pt idx="16">
                  <c:v>SBL Pvt Ltd</c:v>
                </c:pt>
                <c:pt idx="17">
                  <c:v>Similia Homoeo Laboratory</c:v>
                </c:pt>
                <c:pt idx="18">
                  <c:v>St. George’s Homoeopathy</c:v>
                </c:pt>
                <c:pt idx="19">
                  <c:v>Wheezal Homeo Pharma</c:v>
                </c:pt>
              </c:strCache>
            </c:strRef>
          </c:cat>
          <c:val>
            <c:numRef>
              <c:f>'Aggregrations and Visulaization'!$I$3:$I$23</c:f>
              <c:numCache>
                <c:formatCode>0.00</c:formatCode>
                <c:ptCount val="20"/>
                <c:pt idx="0">
                  <c:v>327.92857142857144</c:v>
                </c:pt>
                <c:pt idx="1">
                  <c:v>138</c:v>
                </c:pt>
                <c:pt idx="2">
                  <c:v>307.5625</c:v>
                </c:pt>
                <c:pt idx="3">
                  <c:v>373.94117647058823</c:v>
                </c:pt>
                <c:pt idx="4">
                  <c:v>97</c:v>
                </c:pt>
                <c:pt idx="5">
                  <c:v>170</c:v>
                </c:pt>
                <c:pt idx="6">
                  <c:v>246.5</c:v>
                </c:pt>
                <c:pt idx="7">
                  <c:v>220.11111111111111</c:v>
                </c:pt>
                <c:pt idx="8">
                  <c:v>233.66666666666666</c:v>
                </c:pt>
                <c:pt idx="9">
                  <c:v>94</c:v>
                </c:pt>
                <c:pt idx="10">
                  <c:v>108</c:v>
                </c:pt>
                <c:pt idx="11">
                  <c:v>145.5</c:v>
                </c:pt>
                <c:pt idx="12">
                  <c:v>94</c:v>
                </c:pt>
                <c:pt idx="13">
                  <c:v>599</c:v>
                </c:pt>
                <c:pt idx="14">
                  <c:v>176</c:v>
                </c:pt>
                <c:pt idx="15">
                  <c:v>161.66666666666666</c:v>
                </c:pt>
                <c:pt idx="16">
                  <c:v>123.82300884955752</c:v>
                </c:pt>
                <c:pt idx="17">
                  <c:v>162</c:v>
                </c:pt>
                <c:pt idx="18">
                  <c:v>141</c:v>
                </c:pt>
                <c:pt idx="19">
                  <c:v>193.75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5-495A-94C0-DAA3EE935B68}"/>
            </c:ext>
          </c:extLst>
        </c:ser>
        <c:ser>
          <c:idx val="1"/>
          <c:order val="1"/>
          <c:tx>
            <c:strRef>
              <c:f>'Aggregrations and Visulaization'!$J$2</c:f>
              <c:strCache>
                <c:ptCount val="1"/>
                <c:pt idx="0">
                  <c:v>Min of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'Aggregrations and Visulaization'!$H$3:$H$23</c:f>
              <c:strCache>
                <c:ptCount val="20"/>
                <c:pt idx="0">
                  <c:v>Adel Pekana Germany</c:v>
                </c:pt>
                <c:pt idx="1">
                  <c:v>Allen Homoeo &amp; Herbal Products Ltd</c:v>
                </c:pt>
                <c:pt idx="2">
                  <c:v>Bakson Drugs &amp; Pharmaceuticals Pvt. Ltd.</c:v>
                </c:pt>
                <c:pt idx="3">
                  <c:v>Bakson's Homeopathy</c:v>
                </c:pt>
                <c:pt idx="4">
                  <c:v>Bangalore Bio-Plasgens</c:v>
                </c:pt>
                <c:pt idx="5">
                  <c:v>Bhargava Phytolab</c:v>
                </c:pt>
                <c:pt idx="6">
                  <c:v>Bjain Pharmaceuticals Pvt Ltd</c:v>
                </c:pt>
                <c:pt idx="7">
                  <c:v>Dr Reckeweg &amp; Co</c:v>
                </c:pt>
                <c:pt idx="8">
                  <c:v>Dr Willmar Schwabe India Pvt Ltd</c:v>
                </c:pt>
                <c:pt idx="9">
                  <c:v>Fourrts India Laboratories Pvt Ltd</c:v>
                </c:pt>
                <c:pt idx="10">
                  <c:v>HAPDCO</c:v>
                </c:pt>
                <c:pt idx="11">
                  <c:v>HASLAB</c:v>
                </c:pt>
                <c:pt idx="12">
                  <c:v>Homoeo Laboratories</c:v>
                </c:pt>
                <c:pt idx="13">
                  <c:v>Lord's Homoeopathic Laboratory Pvt Ltd</c:v>
                </c:pt>
                <c:pt idx="14">
                  <c:v>Medisynth Chemicals Pvt Ltd</c:v>
                </c:pt>
                <c:pt idx="15">
                  <c:v>New Life Laboratories Pvt Ltd</c:v>
                </c:pt>
                <c:pt idx="16">
                  <c:v>SBL Pvt Ltd</c:v>
                </c:pt>
                <c:pt idx="17">
                  <c:v>Similia Homoeo Laboratory</c:v>
                </c:pt>
                <c:pt idx="18">
                  <c:v>St. George’s Homoeopathy</c:v>
                </c:pt>
                <c:pt idx="19">
                  <c:v>Wheezal Homeo Pharma</c:v>
                </c:pt>
              </c:strCache>
            </c:strRef>
          </c:cat>
          <c:val>
            <c:numRef>
              <c:f>'Aggregrations and Visulaization'!$J$3:$J$23</c:f>
              <c:numCache>
                <c:formatCode>General</c:formatCode>
                <c:ptCount val="20"/>
                <c:pt idx="0">
                  <c:v>245</c:v>
                </c:pt>
                <c:pt idx="1">
                  <c:v>123</c:v>
                </c:pt>
                <c:pt idx="2">
                  <c:v>167</c:v>
                </c:pt>
                <c:pt idx="3">
                  <c:v>45</c:v>
                </c:pt>
                <c:pt idx="4">
                  <c:v>97</c:v>
                </c:pt>
                <c:pt idx="5">
                  <c:v>170</c:v>
                </c:pt>
                <c:pt idx="6">
                  <c:v>172</c:v>
                </c:pt>
                <c:pt idx="7">
                  <c:v>121</c:v>
                </c:pt>
                <c:pt idx="8">
                  <c:v>70</c:v>
                </c:pt>
                <c:pt idx="9">
                  <c:v>94</c:v>
                </c:pt>
                <c:pt idx="10">
                  <c:v>84</c:v>
                </c:pt>
                <c:pt idx="11">
                  <c:v>144</c:v>
                </c:pt>
                <c:pt idx="12">
                  <c:v>94</c:v>
                </c:pt>
                <c:pt idx="13">
                  <c:v>142</c:v>
                </c:pt>
                <c:pt idx="14">
                  <c:v>98</c:v>
                </c:pt>
                <c:pt idx="15">
                  <c:v>113</c:v>
                </c:pt>
                <c:pt idx="16">
                  <c:v>45</c:v>
                </c:pt>
                <c:pt idx="17">
                  <c:v>162</c:v>
                </c:pt>
                <c:pt idx="18">
                  <c:v>141</c:v>
                </c:pt>
                <c:pt idx="1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75-495A-94C0-DAA3EE935B68}"/>
            </c:ext>
          </c:extLst>
        </c:ser>
        <c:ser>
          <c:idx val="2"/>
          <c:order val="2"/>
          <c:tx>
            <c:strRef>
              <c:f>'Aggregrations and Visulaization'!$K$2</c:f>
              <c:strCache>
                <c:ptCount val="1"/>
                <c:pt idx="0">
                  <c:v>Max of price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'Aggregrations and Visulaization'!$H$3:$H$23</c:f>
              <c:strCache>
                <c:ptCount val="20"/>
                <c:pt idx="0">
                  <c:v>Adel Pekana Germany</c:v>
                </c:pt>
                <c:pt idx="1">
                  <c:v>Allen Homoeo &amp; Herbal Products Ltd</c:v>
                </c:pt>
                <c:pt idx="2">
                  <c:v>Bakson Drugs &amp; Pharmaceuticals Pvt. Ltd.</c:v>
                </c:pt>
                <c:pt idx="3">
                  <c:v>Bakson's Homeopathy</c:v>
                </c:pt>
                <c:pt idx="4">
                  <c:v>Bangalore Bio-Plasgens</c:v>
                </c:pt>
                <c:pt idx="5">
                  <c:v>Bhargava Phytolab</c:v>
                </c:pt>
                <c:pt idx="6">
                  <c:v>Bjain Pharmaceuticals Pvt Ltd</c:v>
                </c:pt>
                <c:pt idx="7">
                  <c:v>Dr Reckeweg &amp; Co</c:v>
                </c:pt>
                <c:pt idx="8">
                  <c:v>Dr Willmar Schwabe India Pvt Ltd</c:v>
                </c:pt>
                <c:pt idx="9">
                  <c:v>Fourrts India Laboratories Pvt Ltd</c:v>
                </c:pt>
                <c:pt idx="10">
                  <c:v>HAPDCO</c:v>
                </c:pt>
                <c:pt idx="11">
                  <c:v>HASLAB</c:v>
                </c:pt>
                <c:pt idx="12">
                  <c:v>Homoeo Laboratories</c:v>
                </c:pt>
                <c:pt idx="13">
                  <c:v>Lord's Homoeopathic Laboratory Pvt Ltd</c:v>
                </c:pt>
                <c:pt idx="14">
                  <c:v>Medisynth Chemicals Pvt Ltd</c:v>
                </c:pt>
                <c:pt idx="15">
                  <c:v>New Life Laboratories Pvt Ltd</c:v>
                </c:pt>
                <c:pt idx="16">
                  <c:v>SBL Pvt Ltd</c:v>
                </c:pt>
                <c:pt idx="17">
                  <c:v>Similia Homoeo Laboratory</c:v>
                </c:pt>
                <c:pt idx="18">
                  <c:v>St. George’s Homoeopathy</c:v>
                </c:pt>
                <c:pt idx="19">
                  <c:v>Wheezal Homeo Pharma</c:v>
                </c:pt>
              </c:strCache>
            </c:strRef>
          </c:cat>
          <c:val>
            <c:numRef>
              <c:f>'Aggregrations and Visulaization'!$K$3:$K$23</c:f>
              <c:numCache>
                <c:formatCode>General</c:formatCode>
                <c:ptCount val="20"/>
                <c:pt idx="0">
                  <c:v>791</c:v>
                </c:pt>
                <c:pt idx="1">
                  <c:v>153</c:v>
                </c:pt>
                <c:pt idx="2">
                  <c:v>448</c:v>
                </c:pt>
                <c:pt idx="3">
                  <c:v>634</c:v>
                </c:pt>
                <c:pt idx="4">
                  <c:v>97</c:v>
                </c:pt>
                <c:pt idx="5">
                  <c:v>170</c:v>
                </c:pt>
                <c:pt idx="6">
                  <c:v>321</c:v>
                </c:pt>
                <c:pt idx="7">
                  <c:v>580</c:v>
                </c:pt>
                <c:pt idx="8">
                  <c:v>756</c:v>
                </c:pt>
                <c:pt idx="9">
                  <c:v>94</c:v>
                </c:pt>
                <c:pt idx="10">
                  <c:v>154</c:v>
                </c:pt>
                <c:pt idx="11">
                  <c:v>147</c:v>
                </c:pt>
                <c:pt idx="12">
                  <c:v>94</c:v>
                </c:pt>
                <c:pt idx="13">
                  <c:v>1056</c:v>
                </c:pt>
                <c:pt idx="14">
                  <c:v>272</c:v>
                </c:pt>
                <c:pt idx="15">
                  <c:v>240</c:v>
                </c:pt>
                <c:pt idx="16">
                  <c:v>458</c:v>
                </c:pt>
                <c:pt idx="17">
                  <c:v>162</c:v>
                </c:pt>
                <c:pt idx="18">
                  <c:v>141</c:v>
                </c:pt>
                <c:pt idx="19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75-495A-94C0-DAA3EE935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262544"/>
        <c:axId val="107310608"/>
        <c:axId val="0"/>
      </c:bar3DChart>
      <c:catAx>
        <c:axId val="108262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10608"/>
        <c:crosses val="autoZero"/>
        <c:auto val="1"/>
        <c:lblAlgn val="ctr"/>
        <c:lblOffset val="100"/>
        <c:noMultiLvlLbl val="0"/>
      </c:catAx>
      <c:valAx>
        <c:axId val="107310608"/>
        <c:scaling>
          <c:orientation val="minMax"/>
          <c:max val="1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6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5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9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55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9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3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4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20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30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18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17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66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12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17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14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55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0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7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0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6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3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2">
                <a:tint val="90000"/>
                <a:lumMod val="110000"/>
                <a:alpha val="68000"/>
              </a:schemeClr>
            </a:gs>
            <a:gs pos="83000">
              <a:schemeClr val="bg2">
                <a:shade val="64000"/>
                <a:lumMod val="98000"/>
                <a:alpha val="3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84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2">
                <a:tint val="90000"/>
                <a:lumMod val="110000"/>
                <a:alpha val="68000"/>
              </a:schemeClr>
            </a:gs>
            <a:gs pos="83000">
              <a:schemeClr val="bg2">
                <a:shade val="64000"/>
                <a:lumMod val="98000"/>
                <a:alpha val="3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D6493-B92B-47C7-AA1E-D81529BEF81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B001-F2C6-4D13-BE68-22EDC675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A1FB-9B14-D8A5-45B1-6618455F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91" y="2649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Imprint MT Shadow" panose="04020605060303030202" pitchFamily="82" charset="0"/>
              </a:rPr>
              <a:t>1mg Homeopathy Medicine</a:t>
            </a:r>
            <a:br>
              <a:rPr lang="en-US" sz="2800" b="1" dirty="0">
                <a:solidFill>
                  <a:srgbClr val="05066D"/>
                </a:solidFill>
                <a:latin typeface="Imprint MT Shadow" panose="04020605060303030202" pitchFamily="82" charset="0"/>
              </a:rPr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B46EA-0DD6-05D1-2D71-BC7EBDAD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599" y="-276965"/>
            <a:ext cx="10018713" cy="3124201"/>
          </a:xfrm>
        </p:spPr>
        <p:txBody>
          <a:bodyPr/>
          <a:lstStyle/>
          <a:p>
            <a:br>
              <a:rPr lang="en-US" sz="2400" b="1" dirty="0">
                <a:solidFill>
                  <a:srgbClr val="05066D"/>
                </a:solidFill>
                <a:latin typeface="Imprint MT Shadow" panose="04020605060303030202" pitchFamily="82" charset="0"/>
              </a:rPr>
            </a:br>
            <a:r>
              <a:rPr lang="en-US" sz="3200" b="1" dirty="0">
                <a:solidFill>
                  <a:srgbClr val="05066D"/>
                </a:solidFill>
                <a:latin typeface="Imprint MT Shadow" panose="04020605060303030202" pitchFamily="82" charset="0"/>
              </a:rPr>
              <a:t>Data Analysis</a:t>
            </a:r>
            <a:endParaRPr lang="en-IN" sz="3200" dirty="0"/>
          </a:p>
        </p:txBody>
      </p:sp>
      <p:pic>
        <p:nvPicPr>
          <p:cNvPr id="4" name="Picture 2" descr="Homeopathy - Which Way Now? - Homeopathic Remedies">
            <a:extLst>
              <a:ext uri="{FF2B5EF4-FFF2-40B4-BE49-F238E27FC236}">
                <a16:creationId xmlns:a16="http://schemas.microsoft.com/office/drawing/2014/main" id="{B1443DF1-15D9-A101-6941-D9E745BB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09" y="1987227"/>
            <a:ext cx="6308332" cy="3826432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DDC66-427F-BF31-A270-4BBB1A2B950F}"/>
              </a:ext>
            </a:extLst>
          </p:cNvPr>
          <p:cNvSpPr txBox="1"/>
          <p:nvPr/>
        </p:nvSpPr>
        <p:spPr>
          <a:xfrm>
            <a:off x="9326338" y="4513405"/>
            <a:ext cx="3760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Presented by</a:t>
            </a:r>
            <a:r>
              <a:rPr lang="en-US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Eshansh Shukla</a:t>
            </a:r>
          </a:p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Sachin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Lanje</a:t>
            </a:r>
            <a:endParaRPr lang="en-US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Abhishek Singh</a:t>
            </a:r>
          </a:p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Ankita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Keshari</a:t>
            </a:r>
            <a:endParaRPr lang="en-US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C8C52-2A38-14A0-E940-A0750B4610F0}"/>
              </a:ext>
            </a:extLst>
          </p:cNvPr>
          <p:cNvSpPr txBox="1"/>
          <p:nvPr/>
        </p:nvSpPr>
        <p:spPr>
          <a:xfrm rot="19868289">
            <a:off x="2683042" y="2644170"/>
            <a:ext cx="7269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9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9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B3F8-0934-2179-09A3-920D7175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ABOUT 1mg</a:t>
            </a:r>
            <a:br>
              <a:rPr lang="en-US" sz="40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4A6B-5D0A-62DD-0A36-5A0BC60E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736" y="2009453"/>
            <a:ext cx="10018713" cy="3505201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is an online healthcare platform and a trusted name in the healthcare industry in India. They provide various services such as online medicine ordering, booking lab tests, consulting with doctors, and accessing reliable healthcare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4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38D-62BA-D7C1-8050-07E03C1B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13015"/>
            <a:ext cx="10018713" cy="1904143"/>
          </a:xfrm>
        </p:spPr>
        <p:txBody>
          <a:bodyPr/>
          <a:lstStyle/>
          <a:p>
            <a:r>
              <a:rPr lang="en-IN" sz="4000" dirty="0">
                <a:solidFill>
                  <a:srgbClr val="002060"/>
                </a:solidFill>
                <a:latin typeface="Elephant" panose="02020904090505020303" pitchFamily="18" charset="0"/>
              </a:rPr>
              <a:t>Objectives of this project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6B70-AA6D-D4C0-577C-781F3928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30001"/>
            <a:ext cx="10018713" cy="3507770"/>
          </a:xfrm>
        </p:spPr>
        <p:txBody>
          <a:bodyPr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Scraped and Analyse data to identify the most effective and popular homeopathic medicines.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Choose the best products based on customer preferences.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Reduce costs and maximize profits.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Ensure customer satisfaction with a curated selection of quality offerings.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a competitive advantage and achieve sustainable growth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224A-B5FD-9C36-33E4-C8114E92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5613" y="55994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11100" b="1" dirty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Insights</a:t>
            </a:r>
            <a:br>
              <a:rPr lang="en-US" sz="9600" b="1" dirty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CD33F0C-0167-AD34-D907-47474E7671AB}"/>
              </a:ext>
            </a:extLst>
          </p:cNvPr>
          <p:cNvSpPr/>
          <p:nvPr/>
        </p:nvSpPr>
        <p:spPr>
          <a:xfrm>
            <a:off x="8109735" y="205483"/>
            <a:ext cx="3931311" cy="6421348"/>
          </a:xfrm>
          <a:custGeom>
            <a:avLst/>
            <a:gdLst/>
            <a:ahLst/>
            <a:cxnLst/>
            <a:rect l="l" t="t" r="r" b="b"/>
            <a:pathLst>
              <a:path w="5176985" h="9650643">
                <a:moveTo>
                  <a:pt x="0" y="0"/>
                </a:moveTo>
                <a:lnTo>
                  <a:pt x="5176985" y="0"/>
                </a:lnTo>
                <a:lnTo>
                  <a:pt x="5176985" y="9650643"/>
                </a:lnTo>
                <a:lnTo>
                  <a:pt x="0" y="965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5" r="-1240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7CEF-0E34-5570-F4B7-32766B5C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83" y="172092"/>
            <a:ext cx="10018713" cy="175259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Brands with Higher Medicine Rating</a:t>
            </a:r>
            <a:b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4E17-986F-82E2-B671-2D956541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4153931"/>
            <a:ext cx="10018713" cy="312420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this chart we can derive  SBL Pvt Ltd, has major positive impact in homeopathy market followed by </a:t>
            </a:r>
            <a:r>
              <a:rPr lang="en-IN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Reckeweg&amp;Co</a:t>
            </a:r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, </a:t>
            </a:r>
            <a:r>
              <a:rPr lang="en-IN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Willmar Schwabe </a:t>
            </a:r>
            <a:r>
              <a:rPr lang="en-IN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Indai</a:t>
            </a:r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Pvt Ltd and </a:t>
            </a:r>
            <a:r>
              <a:rPr lang="en-IN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Bakson’s</a:t>
            </a:r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Homeopathy.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EE7393-C52B-43E7-86CD-AB78B93BD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190462"/>
              </p:ext>
            </p:extLst>
          </p:nvPr>
        </p:nvGraphicFramePr>
        <p:xfrm>
          <a:off x="2024744" y="1284514"/>
          <a:ext cx="8556170" cy="3367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703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F06E-AAB8-C0C1-BF6E-480EBB26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925" y="89899"/>
            <a:ext cx="10018713" cy="1752599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of Medicines by </a:t>
            </a:r>
            <a:r>
              <a:rPr lang="en-US" sz="40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key_benefits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Area</a:t>
            </a:r>
            <a:b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DCA9-8499-8BA8-3EEA-39D2A067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632" y="4127593"/>
            <a:ext cx="10018713" cy="3124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major number of medicines are for digestion and skin while joints, hair, blood and respiratory market is still underutilized.</a:t>
            </a:r>
            <a:endParaRPr lang="en-IN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D12A19-CC2D-44F9-9EAA-881594998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39611"/>
              </p:ext>
            </p:extLst>
          </p:nvPr>
        </p:nvGraphicFramePr>
        <p:xfrm>
          <a:off x="2030932" y="1087655"/>
          <a:ext cx="8674740" cy="419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790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E453-3127-4028-ECEF-44127CA3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76" y="160296"/>
            <a:ext cx="6858305" cy="163359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Number of Ratings by Brand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4997B-EC8D-D77D-EA99-A077C3AA6EAB}"/>
              </a:ext>
            </a:extLst>
          </p:cNvPr>
          <p:cNvSpPr txBox="1"/>
          <p:nvPr/>
        </p:nvSpPr>
        <p:spPr>
          <a:xfrm>
            <a:off x="1500077" y="1633591"/>
            <a:ext cx="53615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Bhargava </a:t>
            </a:r>
            <a:r>
              <a:rPr lang="en-US" sz="1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Phytolab</a:t>
            </a:r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has the highest number of customer ratings, indicating a strong reputation and trust among consumers. This highlights the company's commitment to producing high-quality products that meet customer expectations.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SBL Pvt Ltd and New Life Laboratories Pvt Ltd are the leading brands with the highest number of medicines rated above 4 points. This suggests that these brands consistently deliver effective and reliable medications, making them popular choices among consumers. It also demonstrates their focus on quality and customer satisfaction.</a:t>
            </a:r>
            <a:endParaRPr lang="en-IN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E2FCA7-7F6D-415F-8195-3AE4E6A0C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541635"/>
              </p:ext>
            </p:extLst>
          </p:nvPr>
        </p:nvGraphicFramePr>
        <p:xfrm>
          <a:off x="7103444" y="105879"/>
          <a:ext cx="5088556" cy="642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452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AD03-87F0-6ED8-27E7-CAD2423C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96" y="597568"/>
            <a:ext cx="7236177" cy="109487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Prices by Brands</a:t>
            </a:r>
            <a:b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5CCB-978D-0C47-DF99-DA2C7A14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058" y="2041357"/>
            <a:ext cx="5628759" cy="385892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price range of brands such as Lord's Homoeopathic Laboratory Pvt Ltd, Dr </a:t>
            </a:r>
            <a:r>
              <a:rPr lang="en-US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&amp; Co, and Dr Willmar Schwabe India Pvt Ltd varies significantly, with some products priced at a lower rate and others at a higher rate.</a:t>
            </a:r>
          </a:p>
          <a:p>
            <a:endParaRPr lang="en-US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Similarly, we can observe that brands such as St. George’s Homoeopathy, Similia </a:t>
            </a:r>
            <a:r>
              <a:rPr lang="en-US" sz="24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Homoeo</a:t>
            </a:r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Laboratory, and HASLAB might produce medicines with the same price range, as their minimum, maximum, and average values are identical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E2D1EF-5CD3-41E7-A374-0D78CCE8C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884056"/>
              </p:ext>
            </p:extLst>
          </p:nvPr>
        </p:nvGraphicFramePr>
        <p:xfrm>
          <a:off x="7380460" y="597568"/>
          <a:ext cx="4910666" cy="5868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54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93CC8-0600-A16E-3C94-8FFFE9B5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182"/>
            <a:ext cx="12360888" cy="67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382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Cambria Math</vt:lpstr>
      <vt:lpstr>Corbel</vt:lpstr>
      <vt:lpstr>Elephant</vt:lpstr>
      <vt:lpstr>Imprint MT Shadow</vt:lpstr>
      <vt:lpstr>Parallax</vt:lpstr>
      <vt:lpstr>Office Theme</vt:lpstr>
      <vt:lpstr>1mg Homeopathy Medicine </vt:lpstr>
      <vt:lpstr>ABOUT 1mg </vt:lpstr>
      <vt:lpstr>Objectives of this project</vt:lpstr>
      <vt:lpstr>Insights </vt:lpstr>
      <vt:lpstr>Top Brands with Higher Medicine Rating </vt:lpstr>
      <vt:lpstr>Count of Medicines by key_benefits Area </vt:lpstr>
      <vt:lpstr>Average Number of Ratings by Brand </vt:lpstr>
      <vt:lpstr>Summary of Prices by Brands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1mg Homeopathy Medicine</dc:title>
  <dc:creator>Kavyansh Shukla</dc:creator>
  <cp:lastModifiedBy>Kavyansh Shukla</cp:lastModifiedBy>
  <cp:revision>6</cp:revision>
  <dcterms:created xsi:type="dcterms:W3CDTF">2023-09-07T18:47:17Z</dcterms:created>
  <dcterms:modified xsi:type="dcterms:W3CDTF">2023-10-18T04:56:07Z</dcterms:modified>
</cp:coreProperties>
</file>