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0" r:id="rId12"/>
    <p:sldId id="265" r:id="rId13"/>
    <p:sldId id="270" r:id="rId14"/>
    <p:sldId id="291" r:id="rId15"/>
    <p:sldId id="292" r:id="rId16"/>
    <p:sldId id="293" r:id="rId17"/>
    <p:sldId id="294" r:id="rId18"/>
    <p:sldId id="295" r:id="rId19"/>
    <p:sldId id="296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accountingcourse.com/accounting-dictionary/financial-leverage" TargetMode="External"/><Relationship Id="rId2" Type="http://schemas.openxmlformats.org/officeDocument/2006/relationships/hyperlink" Target="https://www.myaccountingcourse.com/financial-ratios/solvency-ratio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yaccountingcourse.com/accounting-dictionary/balance-shee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valuation/cash-flow-guide-ebitda-cf-fcf-fcff/" TargetMode="External"/><Relationship Id="rId2" Type="http://schemas.openxmlformats.org/officeDocument/2006/relationships/hyperlink" Target="https://corporatefinanceinstitute.com/resources/knowledge/finance/degree-of-financial-leverag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knowledge/finance/cost-of-equity-guide/" TargetMode="External"/><Relationship Id="rId2" Type="http://schemas.openxmlformats.org/officeDocument/2006/relationships/hyperlink" Target="https://corporatefinanceinstitute.com/resources/uncategorized/what-is-return-on-equity-ro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poratefinanceinstitute.com/resources/knowledge/finance/what-is-wacc-formul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9371" y="4429455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xample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75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458" y="2998470"/>
            <a:ext cx="501015" cy="0"/>
          </a:xfrm>
          <a:custGeom>
            <a:avLst/>
            <a:gdLst/>
            <a:ahLst/>
            <a:cxnLst/>
            <a:rect l="l" t="t" r="r" b="b"/>
            <a:pathLst>
              <a:path w="501015">
                <a:moveTo>
                  <a:pt x="0" y="0"/>
                </a:moveTo>
                <a:lnTo>
                  <a:pt x="500405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1257300"/>
          </a:xfrm>
          <a:custGeom>
            <a:avLst/>
            <a:gdLst/>
            <a:ahLst/>
            <a:cxnLst/>
            <a:rect l="l" t="t" r="r" b="b"/>
            <a:pathLst>
              <a:path w="9144000" h="1257300">
                <a:moveTo>
                  <a:pt x="0" y="1257300"/>
                </a:moveTo>
                <a:lnTo>
                  <a:pt x="9144000" y="1257300"/>
                </a:lnTo>
                <a:lnTo>
                  <a:pt x="9144000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93873" y="590550"/>
            <a:ext cx="35604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065" marR="5080" indent="-889000">
              <a:lnSpc>
                <a:spcPct val="100000"/>
              </a:lnSpc>
              <a:spcBef>
                <a:spcPts val="100"/>
              </a:spcBef>
            </a:pPr>
            <a:r>
              <a:rPr sz="36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Leverage</a:t>
            </a:r>
            <a:r>
              <a:rPr sz="3600" u="sng" spc="-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u="sng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Ratio</a:t>
            </a:r>
            <a:endParaRPr sz="3600" u="sng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19075"/>
            <a:ext cx="81534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717170"/>
            <a:ext cx="5886450" cy="314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F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9961" y="4496561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249" y="0"/>
                </a:lnTo>
              </a:path>
            </a:pathLst>
          </a:custGeom>
          <a:ln w="19812">
            <a:solidFill>
              <a:srgbClr val="62D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5" y="1921205"/>
            <a:ext cx="19500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0" dirty="0">
                <a:solidFill>
                  <a:srgbClr val="1F2729"/>
                </a:solidFill>
                <a:latin typeface="Calibri"/>
                <a:cs typeface="Calibri"/>
              </a:rPr>
              <a:t>Analysis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7513" y="1681181"/>
            <a:ext cx="3409315" cy="255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5"/>
              </a:spcBef>
            </a:pPr>
            <a:r>
              <a:rPr lang="en-IN" b="1" spc="-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5" smtClean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Capital-intensive industries  tend to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higher debt-to-  equity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ratios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low-capital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industries because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capital-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intensive industries must  purchase more property,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plants and equipment to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operate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91998"/>
            <a:ext cx="163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120" dirty="0">
                <a:uFill>
                  <a:solidFill>
                    <a:srgbClr val="1F2729"/>
                  </a:solidFill>
                </a:uFill>
                <a:latin typeface="Calibri"/>
                <a:cs typeface="Calibri"/>
              </a:rPr>
              <a:t>Debt</a:t>
            </a:r>
            <a:r>
              <a:rPr sz="2800" u="sng" spc="25" dirty="0">
                <a:uFill>
                  <a:solidFill>
                    <a:srgbClr val="1F2729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45" dirty="0">
                <a:uFill>
                  <a:solidFill>
                    <a:srgbClr val="1F2729"/>
                  </a:solidFill>
                </a:uFill>
                <a:latin typeface="Calibri"/>
                <a:cs typeface="Calibri"/>
              </a:rPr>
              <a:t>ratio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281827"/>
            <a:ext cx="7924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Debt ratio is a </a:t>
            </a:r>
            <a:r>
              <a:rPr lang="en-US" u="sng" dirty="0" smtClean="0">
                <a:hlinkClick r:id="rId2"/>
              </a:rPr>
              <a:t>solvency ratio</a:t>
            </a:r>
            <a:r>
              <a:rPr lang="en-US" dirty="0" smtClean="0"/>
              <a:t> that measures a firm’s total liabilities as a percentage of its total assets. In a sense, the debt ratio shows a company’s ability to pay off its liabilities with its assets. In other words, this shows how many assets the company must sell in order to pay off all of its liabilities.</a:t>
            </a:r>
          </a:p>
          <a:p>
            <a:endParaRPr lang="en-US" dirty="0" smtClean="0"/>
          </a:p>
          <a:p>
            <a:r>
              <a:rPr lang="en-US" dirty="0" smtClean="0"/>
              <a:t>This ratio measures the </a:t>
            </a:r>
            <a:r>
              <a:rPr lang="en-US" u="sng" dirty="0" smtClean="0">
                <a:hlinkClick r:id="rId3"/>
              </a:rPr>
              <a:t>financial leverage</a:t>
            </a:r>
            <a:r>
              <a:rPr lang="en-US" dirty="0" smtClean="0"/>
              <a:t> of a company. Companies with higher levels of liabilities compared with assets are considered highly leveraged and more risky for lenders.</a:t>
            </a:r>
          </a:p>
          <a:p>
            <a:endParaRPr lang="en-US" dirty="0" smtClean="0"/>
          </a:p>
          <a:p>
            <a:r>
              <a:rPr lang="en-US" dirty="0" smtClean="0"/>
              <a:t>This helps investors and creditors analysis the overall debt burden on the company as well as the firm’s ability to pay off the debt in future, uncertain economic times.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90550"/>
            <a:ext cx="8229600" cy="213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Formula</a:t>
            </a:r>
          </a:p>
          <a:p>
            <a:r>
              <a:rPr lang="en-US" sz="2400" dirty="0" smtClean="0"/>
              <a:t>The debt ratio is calculated by dividing total liabilities by total assets. Both of these numbers can easily be found the </a:t>
            </a:r>
            <a:r>
              <a:rPr lang="en-US" sz="2400" u="sng" dirty="0" smtClean="0">
                <a:hlinkClick r:id="rId2"/>
              </a:rPr>
              <a:t>balance sheet</a:t>
            </a:r>
            <a:r>
              <a:rPr lang="en-US" sz="2400" dirty="0" smtClean="0"/>
              <a:t>. Here is the calculation: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724150"/>
            <a:ext cx="59626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08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Analysis</a:t>
            </a:r>
          </a:p>
          <a:p>
            <a:r>
              <a:rPr lang="en-US" sz="2400" dirty="0" smtClean="0"/>
              <a:t>The debt ratio is shown in decimal format because it calculates total liabilities as a percentage of total assets. As with many solvency ratios, a lower ratios is more favorable than a higher ratio.</a:t>
            </a:r>
          </a:p>
          <a:p>
            <a:endParaRPr lang="en-US" sz="2400" dirty="0" smtClean="0"/>
          </a:p>
          <a:p>
            <a:r>
              <a:rPr lang="en-US" sz="2400" dirty="0" smtClean="0"/>
              <a:t>A lower debt ratio usually implies a more stable business with the potential of longevity because a company with lower ratio also has lower overall debt. Each industry has its own benchmarks for debt, but .5 is reasonable ratio.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debt ratio of .5 is often considered to be less risky. </a:t>
            </a:r>
          </a:p>
          <a:p>
            <a:r>
              <a:rPr lang="en-US" sz="2400" dirty="0" smtClean="0"/>
              <a:t>This means that the company has twice as many assets as liabilities. </a:t>
            </a:r>
          </a:p>
          <a:p>
            <a:r>
              <a:rPr lang="en-US" sz="2400" dirty="0" smtClean="0"/>
              <a:t>Or said a different way, this company’s liabilities are only 50 percent of its total assets. </a:t>
            </a:r>
          </a:p>
          <a:p>
            <a:r>
              <a:rPr lang="en-US" sz="2400" dirty="0" smtClean="0"/>
              <a:t>Essentially, only its creditors own half of the company’s assets and the shareholders own the remainder of the assets.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ratio of 1 means that total liabilities equals total assets. </a:t>
            </a:r>
          </a:p>
          <a:p>
            <a:r>
              <a:rPr lang="en-US" sz="2400" dirty="0" smtClean="0"/>
              <a:t>In other words, the company would have to sell off all of its assets in order to pay off its liabilities. </a:t>
            </a:r>
          </a:p>
          <a:p>
            <a:r>
              <a:rPr lang="en-US" sz="2400" dirty="0" smtClean="0"/>
              <a:t>Obviously, this is a highly leverage firm. </a:t>
            </a:r>
          </a:p>
          <a:p>
            <a:r>
              <a:rPr lang="en-US" sz="2400" dirty="0" smtClean="0"/>
              <a:t>Once its assets are sold off, the business no longer can operate.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debt ratio is a fundamental solvency ratio because creditors are always concerned about being repaid. </a:t>
            </a:r>
          </a:p>
          <a:p>
            <a:r>
              <a:rPr lang="en-US" sz="2400" dirty="0" smtClean="0"/>
              <a:t>When companies borrow more money, their ratio increases creditors will no longer loan them money.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300038"/>
            <a:ext cx="75438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70450"/>
            <a:ext cx="6934200" cy="45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11" y="237743"/>
            <a:ext cx="9105900" cy="1049020"/>
          </a:xfrm>
          <a:custGeom>
            <a:avLst/>
            <a:gdLst/>
            <a:ahLst/>
            <a:cxnLst/>
            <a:rect l="l" t="t" r="r" b="b"/>
            <a:pathLst>
              <a:path w="9105900" h="1049020">
                <a:moveTo>
                  <a:pt x="0" y="1048512"/>
                </a:moveTo>
                <a:lnTo>
                  <a:pt x="9105900" y="1048512"/>
                </a:lnTo>
                <a:lnTo>
                  <a:pt x="9105900" y="0"/>
                </a:lnTo>
                <a:lnTo>
                  <a:pt x="0" y="0"/>
                </a:lnTo>
                <a:lnTo>
                  <a:pt x="0" y="10485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7438" y="303733"/>
            <a:ext cx="4929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000000"/>
                </a:solidFill>
                <a:latin typeface="Arial"/>
                <a:cs typeface="Arial"/>
              </a:rPr>
              <a:t>Interest </a:t>
            </a:r>
            <a:r>
              <a:rPr sz="3600" u="none" spc="-5" dirty="0">
                <a:solidFill>
                  <a:srgbClr val="000000"/>
                </a:solidFill>
                <a:latin typeface="Arial"/>
                <a:cs typeface="Arial"/>
              </a:rPr>
              <a:t>coverage</a:t>
            </a:r>
            <a:r>
              <a:rPr sz="3600" u="none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u="none" dirty="0">
                <a:solidFill>
                  <a:srgbClr val="000000"/>
                </a:solidFill>
                <a:latin typeface="Arial"/>
                <a:cs typeface="Arial"/>
              </a:rPr>
              <a:t>ratio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840" y="476758"/>
            <a:ext cx="1289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spc="204" dirty="0">
                <a:uFill>
                  <a:solidFill>
                    <a:srgbClr val="1F2729"/>
                  </a:solidFill>
                </a:uFill>
                <a:latin typeface="Calibri"/>
                <a:cs typeface="Calibri"/>
              </a:rPr>
              <a:t>Uses: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8119109" cy="2489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965" indent="-21590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228600" algn="l"/>
              </a:tabLst>
            </a:pPr>
            <a:r>
              <a:rPr sz="2000" spc="30" dirty="0">
                <a:solidFill>
                  <a:srgbClr val="1F2729"/>
                </a:solidFill>
                <a:latin typeface="Calibri"/>
                <a:cs typeface="Calibri"/>
              </a:rPr>
              <a:t>Interest </a:t>
            </a:r>
            <a:r>
              <a:rPr sz="2000" spc="105" dirty="0">
                <a:solidFill>
                  <a:srgbClr val="1F2729"/>
                </a:solidFill>
                <a:latin typeface="Calibri"/>
                <a:cs typeface="Calibri"/>
              </a:rPr>
              <a:t>coverage </a:t>
            </a:r>
            <a:r>
              <a:rPr sz="2000" spc="10" dirty="0">
                <a:solidFill>
                  <a:srgbClr val="1F2729"/>
                </a:solidFill>
                <a:latin typeface="Calibri"/>
                <a:cs typeface="Calibri"/>
              </a:rPr>
              <a:t>ratio 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is </a:t>
            </a:r>
            <a:r>
              <a:rPr sz="2000" spc="80" dirty="0">
                <a:solidFill>
                  <a:srgbClr val="1F2729"/>
                </a:solidFill>
                <a:latin typeface="Calibri"/>
                <a:cs typeface="Calibri"/>
              </a:rPr>
              <a:t>also 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known </a:t>
            </a:r>
            <a:r>
              <a:rPr sz="2000" spc="125" dirty="0">
                <a:solidFill>
                  <a:srgbClr val="1F2729"/>
                </a:solidFill>
                <a:latin typeface="Calibri"/>
                <a:cs typeface="Calibri"/>
              </a:rPr>
              <a:t>as </a:t>
            </a:r>
            <a:r>
              <a:rPr sz="2000" spc="90" dirty="0">
                <a:solidFill>
                  <a:srgbClr val="1F2729"/>
                </a:solidFill>
                <a:latin typeface="Calibri"/>
                <a:cs typeface="Calibri"/>
              </a:rPr>
              <a:t>Times </a:t>
            </a:r>
            <a:r>
              <a:rPr sz="2000" spc="30" dirty="0">
                <a:solidFill>
                  <a:srgbClr val="1F2729"/>
                </a:solidFill>
                <a:latin typeface="Calibri"/>
                <a:cs typeface="Calibri"/>
              </a:rPr>
              <a:t>Interest</a:t>
            </a:r>
            <a:r>
              <a:rPr sz="2000" spc="-270" dirty="0">
                <a:solidFill>
                  <a:srgbClr val="1F2729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1F2729"/>
                </a:solidFill>
                <a:latin typeface="Calibri"/>
                <a:cs typeface="Calibri"/>
              </a:rPr>
              <a:t>Earned</a:t>
            </a:r>
            <a:endParaRPr sz="2000">
              <a:latin typeface="Calibri"/>
              <a:cs typeface="Calibri"/>
            </a:endParaRPr>
          </a:p>
          <a:p>
            <a:pPr marL="12700" marR="182245">
              <a:lnSpc>
                <a:spcPct val="115100"/>
              </a:lnSpc>
              <a:spcBef>
                <a:spcPts val="1595"/>
              </a:spcBef>
              <a:buAutoNum type="arabicParenR"/>
              <a:tabLst>
                <a:tab pos="290195" algn="l"/>
              </a:tabLst>
            </a:pPr>
            <a:r>
              <a:rPr sz="2000" spc="130" dirty="0">
                <a:solidFill>
                  <a:srgbClr val="1F2729"/>
                </a:solidFill>
                <a:latin typeface="Calibri"/>
                <a:cs typeface="Calibri"/>
              </a:rPr>
              <a:t>ICR 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is </a:t>
            </a:r>
            <a:r>
              <a:rPr sz="2000" spc="95" dirty="0">
                <a:solidFill>
                  <a:srgbClr val="1F2729"/>
                </a:solidFill>
                <a:latin typeface="Calibri"/>
                <a:cs typeface="Calibri"/>
              </a:rPr>
              <a:t>a </a:t>
            </a:r>
            <a:r>
              <a:rPr sz="2000" spc="75" dirty="0">
                <a:solidFill>
                  <a:srgbClr val="1F2729"/>
                </a:solidFill>
                <a:latin typeface="Calibri"/>
                <a:cs typeface="Calibri"/>
              </a:rPr>
              <a:t>measure </a:t>
            </a:r>
            <a:r>
              <a:rPr sz="2000" spc="20" dirty="0">
                <a:solidFill>
                  <a:srgbClr val="1F2729"/>
                </a:solidFill>
                <a:latin typeface="Calibri"/>
                <a:cs typeface="Calibri"/>
              </a:rPr>
              <a:t>of </a:t>
            </a:r>
            <a:r>
              <a:rPr sz="2000" spc="75" dirty="0">
                <a:solidFill>
                  <a:srgbClr val="1F2729"/>
                </a:solidFill>
                <a:latin typeface="Calibri"/>
                <a:cs typeface="Calibri"/>
              </a:rPr>
              <a:t>company's </a:t>
            </a:r>
            <a:r>
              <a:rPr sz="2000" spc="25" dirty="0">
                <a:solidFill>
                  <a:srgbClr val="1F2729"/>
                </a:solidFill>
                <a:latin typeface="Calibri"/>
                <a:cs typeface="Calibri"/>
              </a:rPr>
              <a:t>ability </a:t>
            </a:r>
            <a:r>
              <a:rPr sz="2000" spc="5" dirty="0">
                <a:solidFill>
                  <a:srgbClr val="1F2729"/>
                </a:solidFill>
                <a:latin typeface="Calibri"/>
                <a:cs typeface="Calibri"/>
              </a:rPr>
              <a:t>to 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meets </a:t>
            </a:r>
            <a:r>
              <a:rPr sz="2000" spc="20" dirty="0">
                <a:solidFill>
                  <a:srgbClr val="1F2729"/>
                </a:solidFill>
                <a:latin typeface="Calibri"/>
                <a:cs typeface="Calibri"/>
              </a:rPr>
              <a:t>its </a:t>
            </a:r>
            <a:r>
              <a:rPr sz="2000" spc="30" dirty="0">
                <a:solidFill>
                  <a:srgbClr val="1F2729"/>
                </a:solidFill>
                <a:latin typeface="Calibri"/>
                <a:cs typeface="Calibri"/>
              </a:rPr>
              <a:t>interest </a:t>
            </a:r>
            <a:r>
              <a:rPr sz="2000" spc="40" dirty="0">
                <a:solidFill>
                  <a:srgbClr val="1F2729"/>
                </a:solidFill>
                <a:latin typeface="Calibri"/>
                <a:cs typeface="Calibri"/>
              </a:rPr>
              <a:t>payment;</a:t>
            </a:r>
            <a:r>
              <a:rPr sz="2000" spc="-135" dirty="0">
                <a:solidFill>
                  <a:srgbClr val="1F2729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1F2729"/>
                </a:solidFill>
                <a:latin typeface="Calibri"/>
                <a:cs typeface="Calibri"/>
              </a:rPr>
              <a:t>It  </a:t>
            </a:r>
            <a:r>
              <a:rPr sz="2000" spc="60" dirty="0">
                <a:solidFill>
                  <a:srgbClr val="1F2729"/>
                </a:solidFill>
                <a:latin typeface="Calibri"/>
                <a:cs typeface="Calibri"/>
              </a:rPr>
              <a:t>determines how 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easily </a:t>
            </a:r>
            <a:r>
              <a:rPr sz="2000" spc="95" dirty="0">
                <a:solidFill>
                  <a:srgbClr val="1F2729"/>
                </a:solidFill>
                <a:latin typeface="Calibri"/>
                <a:cs typeface="Calibri"/>
              </a:rPr>
              <a:t>a </a:t>
            </a:r>
            <a:r>
              <a:rPr sz="2000" spc="80" dirty="0">
                <a:solidFill>
                  <a:srgbClr val="1F2729"/>
                </a:solidFill>
                <a:latin typeface="Calibri"/>
                <a:cs typeface="Calibri"/>
              </a:rPr>
              <a:t>company </a:t>
            </a:r>
            <a:r>
              <a:rPr sz="2000" spc="95" dirty="0">
                <a:solidFill>
                  <a:srgbClr val="1F2729"/>
                </a:solidFill>
                <a:latin typeface="Calibri"/>
                <a:cs typeface="Calibri"/>
              </a:rPr>
              <a:t>can </a:t>
            </a:r>
            <a:r>
              <a:rPr sz="2000" spc="90" dirty="0">
                <a:solidFill>
                  <a:srgbClr val="1F2729"/>
                </a:solidFill>
                <a:latin typeface="Calibri"/>
                <a:cs typeface="Calibri"/>
              </a:rPr>
              <a:t>pay </a:t>
            </a:r>
            <a:r>
              <a:rPr sz="2000" spc="30" dirty="0">
                <a:solidFill>
                  <a:srgbClr val="1F2729"/>
                </a:solidFill>
                <a:latin typeface="Calibri"/>
                <a:cs typeface="Calibri"/>
              </a:rPr>
              <a:t>interest </a:t>
            </a:r>
            <a:r>
              <a:rPr sz="2000" spc="120" dirty="0">
                <a:solidFill>
                  <a:srgbClr val="1F2729"/>
                </a:solidFill>
                <a:latin typeface="Calibri"/>
                <a:cs typeface="Calibri"/>
              </a:rPr>
              <a:t>expenses 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on  </a:t>
            </a:r>
            <a:r>
              <a:rPr sz="2000" spc="55" dirty="0">
                <a:solidFill>
                  <a:srgbClr val="1F2729"/>
                </a:solidFill>
                <a:latin typeface="Calibri"/>
                <a:cs typeface="Calibri"/>
              </a:rPr>
              <a:t>outstanding</a:t>
            </a:r>
            <a:r>
              <a:rPr sz="2000" spc="15" dirty="0">
                <a:solidFill>
                  <a:srgbClr val="1F2729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1F2729"/>
                </a:solidFill>
                <a:latin typeface="Calibri"/>
                <a:cs typeface="Calibri"/>
              </a:rPr>
              <a:t>debts</a:t>
            </a:r>
            <a:endParaRPr sz="2000">
              <a:latin typeface="Calibri"/>
              <a:cs typeface="Calibri"/>
            </a:endParaRPr>
          </a:p>
          <a:p>
            <a:pPr marL="281940" indent="-269875">
              <a:lnSpc>
                <a:spcPct val="100000"/>
              </a:lnSpc>
              <a:spcBef>
                <a:spcPts val="1955"/>
              </a:spcBef>
              <a:buAutoNum type="arabicParenR"/>
              <a:tabLst>
                <a:tab pos="282575" algn="l"/>
              </a:tabLst>
            </a:pPr>
            <a:r>
              <a:rPr sz="2000" spc="-55" dirty="0">
                <a:solidFill>
                  <a:srgbClr val="1F2729"/>
                </a:solidFill>
                <a:latin typeface="Calibri"/>
                <a:cs typeface="Calibri"/>
              </a:rPr>
              <a:t>It 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is </a:t>
            </a:r>
            <a:r>
              <a:rPr sz="2000" spc="105" dirty="0">
                <a:solidFill>
                  <a:srgbClr val="1F2729"/>
                </a:solidFill>
                <a:latin typeface="Calibri"/>
                <a:cs typeface="Calibri"/>
              </a:rPr>
              <a:t>used </a:t>
            </a:r>
            <a:r>
              <a:rPr sz="2000" spc="5" dirty="0">
                <a:solidFill>
                  <a:srgbClr val="1F2729"/>
                </a:solidFill>
                <a:latin typeface="Calibri"/>
                <a:cs typeface="Calibri"/>
              </a:rPr>
              <a:t>to </a:t>
            </a:r>
            <a:r>
              <a:rPr sz="2000" spc="75" dirty="0">
                <a:solidFill>
                  <a:srgbClr val="1F2729"/>
                </a:solidFill>
                <a:latin typeface="Calibri"/>
                <a:cs typeface="Calibri"/>
              </a:rPr>
              <a:t>measure company's </a:t>
            </a:r>
            <a:r>
              <a:rPr sz="2000" spc="25" dirty="0">
                <a:solidFill>
                  <a:srgbClr val="1F2729"/>
                </a:solidFill>
                <a:latin typeface="Calibri"/>
                <a:cs typeface="Calibri"/>
              </a:rPr>
              <a:t>ability </a:t>
            </a:r>
            <a:r>
              <a:rPr sz="2000" spc="5" dirty="0">
                <a:solidFill>
                  <a:srgbClr val="1F2729"/>
                </a:solidFill>
                <a:latin typeface="Calibri"/>
                <a:cs typeface="Calibri"/>
              </a:rPr>
              <a:t>to </a:t>
            </a:r>
            <a:r>
              <a:rPr sz="2000" spc="90" dirty="0">
                <a:solidFill>
                  <a:srgbClr val="1F2729"/>
                </a:solidFill>
                <a:latin typeface="Calibri"/>
                <a:cs typeface="Calibri"/>
              </a:rPr>
              <a:t>make </a:t>
            </a:r>
            <a:r>
              <a:rPr sz="2000" spc="20" dirty="0">
                <a:solidFill>
                  <a:srgbClr val="1F2729"/>
                </a:solidFill>
                <a:latin typeface="Calibri"/>
                <a:cs typeface="Calibri"/>
              </a:rPr>
              <a:t>its </a:t>
            </a:r>
            <a:r>
              <a:rPr sz="2000" spc="30" dirty="0">
                <a:solidFill>
                  <a:srgbClr val="1F2729"/>
                </a:solidFill>
                <a:latin typeface="Calibri"/>
                <a:cs typeface="Calibri"/>
              </a:rPr>
              <a:t>interest </a:t>
            </a:r>
            <a:r>
              <a:rPr sz="2000" spc="55" dirty="0">
                <a:solidFill>
                  <a:srgbClr val="1F2729"/>
                </a:solidFill>
                <a:latin typeface="Calibri"/>
                <a:cs typeface="Calibri"/>
              </a:rPr>
              <a:t>payment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 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20" dirty="0">
                <a:solidFill>
                  <a:srgbClr val="1F2729"/>
                </a:solidFill>
                <a:latin typeface="Calibri"/>
                <a:cs typeface="Calibri"/>
              </a:rPr>
              <a:t>its </a:t>
            </a:r>
            <a:r>
              <a:rPr sz="2000" spc="65" dirty="0">
                <a:solidFill>
                  <a:srgbClr val="1F2729"/>
                </a:solidFill>
                <a:latin typeface="Calibri"/>
                <a:cs typeface="Calibri"/>
              </a:rPr>
              <a:t>debt </a:t>
            </a:r>
            <a:r>
              <a:rPr sz="2000" spc="20" dirty="0">
                <a:solidFill>
                  <a:srgbClr val="1F2729"/>
                </a:solidFill>
                <a:latin typeface="Calibri"/>
                <a:cs typeface="Calibri"/>
              </a:rPr>
              <a:t>in timely</a:t>
            </a:r>
            <a:r>
              <a:rPr sz="2000" spc="65" dirty="0">
                <a:solidFill>
                  <a:srgbClr val="1F2729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1F2729"/>
                </a:solidFill>
                <a:latin typeface="Calibri"/>
                <a:cs typeface="Calibri"/>
              </a:rPr>
              <a:t>manner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91998"/>
            <a:ext cx="1569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u="none" spc="210" dirty="0">
                <a:latin typeface="Calibri"/>
                <a:cs typeface="Calibri"/>
              </a:rPr>
              <a:t>Coca</a:t>
            </a:r>
            <a:r>
              <a:rPr sz="2800" b="0" u="none" spc="20" dirty="0">
                <a:latin typeface="Calibri"/>
                <a:cs typeface="Calibri"/>
              </a:rPr>
              <a:t> </a:t>
            </a:r>
            <a:r>
              <a:rPr sz="2800" b="0" u="none" spc="105" dirty="0">
                <a:latin typeface="Calibri"/>
                <a:cs typeface="Calibri"/>
              </a:rPr>
              <a:t>cola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40358"/>
            <a:ext cx="5001895" cy="1438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0" dirty="0">
                <a:solidFill>
                  <a:srgbClr val="1F2729"/>
                </a:solidFill>
                <a:latin typeface="Calibri"/>
                <a:cs typeface="Calibri"/>
              </a:rPr>
              <a:t>ICR= </a:t>
            </a:r>
            <a:r>
              <a:rPr sz="2000" dirty="0">
                <a:solidFill>
                  <a:srgbClr val="1F2729"/>
                </a:solidFill>
                <a:latin typeface="Calibri"/>
                <a:cs typeface="Calibri"/>
              </a:rPr>
              <a:t>profit </a:t>
            </a:r>
            <a:r>
              <a:rPr sz="2000" spc="60" dirty="0">
                <a:solidFill>
                  <a:srgbClr val="1F2729"/>
                </a:solidFill>
                <a:latin typeface="Calibri"/>
                <a:cs typeface="Calibri"/>
              </a:rPr>
              <a:t>before </a:t>
            </a:r>
            <a:r>
              <a:rPr sz="2000" spc="30" dirty="0">
                <a:solidFill>
                  <a:srgbClr val="1F2729"/>
                </a:solidFill>
                <a:latin typeface="Calibri"/>
                <a:cs typeface="Calibri"/>
              </a:rPr>
              <a:t>interest </a:t>
            </a:r>
            <a:r>
              <a:rPr sz="2000" spc="85" dirty="0">
                <a:solidFill>
                  <a:srgbClr val="1F2729"/>
                </a:solidFill>
                <a:latin typeface="Calibri"/>
                <a:cs typeface="Calibri"/>
              </a:rPr>
              <a:t>and </a:t>
            </a:r>
            <a:r>
              <a:rPr sz="2000" spc="35" dirty="0">
                <a:solidFill>
                  <a:srgbClr val="1F2729"/>
                </a:solidFill>
                <a:latin typeface="Calibri"/>
                <a:cs typeface="Calibri"/>
              </a:rPr>
              <a:t>taxes/</a:t>
            </a:r>
            <a:r>
              <a:rPr sz="2000" spc="-30" dirty="0">
                <a:solidFill>
                  <a:srgbClr val="1F2729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1F2729"/>
                </a:solidFill>
                <a:latin typeface="Calibri"/>
                <a:cs typeface="Calibri"/>
              </a:rPr>
              <a:t>Interest</a:t>
            </a:r>
            <a:endParaRPr sz="2000">
              <a:latin typeface="Calibri"/>
              <a:cs typeface="Calibri"/>
            </a:endParaRPr>
          </a:p>
          <a:p>
            <a:pPr marL="12700" marR="3678554">
              <a:lnSpc>
                <a:spcPct val="181600"/>
              </a:lnSpc>
            </a:pPr>
            <a:r>
              <a:rPr sz="2000" spc="100" dirty="0">
                <a:solidFill>
                  <a:srgbClr val="1F2729"/>
                </a:solidFill>
                <a:latin typeface="Calibri"/>
                <a:cs typeface="Calibri"/>
              </a:rPr>
              <a:t>ICR=</a:t>
            </a:r>
            <a:r>
              <a:rPr sz="2000" spc="-55" dirty="0">
                <a:solidFill>
                  <a:srgbClr val="1F27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F2729"/>
                </a:solidFill>
                <a:latin typeface="Calibri"/>
                <a:cs typeface="Calibri"/>
              </a:rPr>
              <a:t>8.9/2.1  </a:t>
            </a:r>
            <a:r>
              <a:rPr sz="2000" spc="85" dirty="0">
                <a:solidFill>
                  <a:srgbClr val="1F2729"/>
                </a:solidFill>
                <a:latin typeface="Calibri"/>
                <a:cs typeface="Calibri"/>
              </a:rPr>
              <a:t>ICR=4.23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3455923"/>
            <a:ext cx="8110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1F2729"/>
                </a:solidFill>
                <a:latin typeface="Calibri"/>
                <a:cs typeface="Calibri"/>
              </a:rPr>
              <a:t>The </a:t>
            </a:r>
            <a:r>
              <a:rPr sz="2000" spc="15" dirty="0">
                <a:solidFill>
                  <a:srgbClr val="1F2729"/>
                </a:solidFill>
                <a:latin typeface="Calibri"/>
                <a:cs typeface="Calibri"/>
              </a:rPr>
              <a:t>final 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answer is </a:t>
            </a:r>
            <a:r>
              <a:rPr sz="2000" spc="75" dirty="0">
                <a:solidFill>
                  <a:srgbClr val="1F2729"/>
                </a:solidFill>
                <a:latin typeface="Calibri"/>
                <a:cs typeface="Calibri"/>
              </a:rPr>
              <a:t>4.23 </a:t>
            </a:r>
            <a:r>
              <a:rPr sz="2000" spc="55" dirty="0">
                <a:solidFill>
                  <a:srgbClr val="1F2729"/>
                </a:solidFill>
                <a:latin typeface="Calibri"/>
                <a:cs typeface="Calibri"/>
              </a:rPr>
              <a:t>which </a:t>
            </a:r>
            <a:r>
              <a:rPr sz="2000" spc="65" dirty="0">
                <a:solidFill>
                  <a:srgbClr val="1F2729"/>
                </a:solidFill>
                <a:latin typeface="Calibri"/>
                <a:cs typeface="Calibri"/>
              </a:rPr>
              <a:t>indicates </a:t>
            </a:r>
            <a:r>
              <a:rPr sz="2000" spc="-5" dirty="0">
                <a:solidFill>
                  <a:srgbClr val="1F2729"/>
                </a:solidFill>
                <a:latin typeface="Calibri"/>
                <a:cs typeface="Calibri"/>
              </a:rPr>
              <a:t>that </a:t>
            </a:r>
            <a:r>
              <a:rPr sz="2000" spc="35" dirty="0">
                <a:solidFill>
                  <a:srgbClr val="1F2729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1F2729"/>
                </a:solidFill>
                <a:latin typeface="Calibri"/>
                <a:cs typeface="Calibri"/>
              </a:rPr>
              <a:t>firm </a:t>
            </a:r>
            <a:r>
              <a:rPr sz="2000" spc="70" dirty="0">
                <a:solidFill>
                  <a:srgbClr val="1F2729"/>
                </a:solidFill>
                <a:latin typeface="Calibri"/>
                <a:cs typeface="Calibri"/>
              </a:rPr>
              <a:t>is </a:t>
            </a:r>
            <a:r>
              <a:rPr sz="2000" spc="90" dirty="0">
                <a:solidFill>
                  <a:srgbClr val="1F2729"/>
                </a:solidFill>
                <a:latin typeface="Calibri"/>
                <a:cs typeface="Calibri"/>
              </a:rPr>
              <a:t>doing </a:t>
            </a:r>
            <a:r>
              <a:rPr sz="2000" spc="40" dirty="0">
                <a:solidFill>
                  <a:srgbClr val="1F2729"/>
                </a:solidFill>
                <a:latin typeface="Calibri"/>
                <a:cs typeface="Calibri"/>
              </a:rPr>
              <a:t>really</a:t>
            </a:r>
            <a:r>
              <a:rPr sz="2000" spc="-85" dirty="0">
                <a:solidFill>
                  <a:srgbClr val="1F2729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F2729"/>
                </a:solidFill>
                <a:latin typeface="Calibri"/>
                <a:cs typeface="Calibri"/>
              </a:rPr>
              <a:t>great.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9364" y="0"/>
            <a:ext cx="3564636" cy="2589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89442"/>
            <a:ext cx="41243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spc="160" dirty="0">
                <a:solidFill>
                  <a:srgbClr val="606060"/>
                </a:solidFill>
                <a:latin typeface="Calibri"/>
                <a:cs typeface="Calibri"/>
              </a:rPr>
              <a:t>Sarah’s </a:t>
            </a:r>
            <a:r>
              <a:rPr sz="3200" u="none" spc="260" dirty="0">
                <a:solidFill>
                  <a:srgbClr val="606060"/>
                </a:solidFill>
                <a:latin typeface="Calibri"/>
                <a:cs typeface="Calibri"/>
              </a:rPr>
              <a:t>Jam</a:t>
            </a:r>
            <a:r>
              <a:rPr sz="3200" u="none" spc="-50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3200" u="none" spc="185" dirty="0">
                <a:solidFill>
                  <a:srgbClr val="606060"/>
                </a:solidFill>
                <a:latin typeface="Calibri"/>
                <a:cs typeface="Calibri"/>
              </a:rPr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8366759" cy="2831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000" spc="65" dirty="0">
                <a:solidFill>
                  <a:srgbClr val="1A1B21"/>
                </a:solidFill>
                <a:latin typeface="Calibri"/>
                <a:cs typeface="Calibri"/>
              </a:rPr>
              <a:t>Let’s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take </a:t>
            </a:r>
            <a:r>
              <a:rPr sz="2000" spc="95" dirty="0">
                <a:solidFill>
                  <a:srgbClr val="1A1B21"/>
                </a:solidFill>
                <a:latin typeface="Calibri"/>
                <a:cs typeface="Calibri"/>
              </a:rPr>
              <a:t>a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look </a:t>
            </a:r>
            <a:r>
              <a:rPr sz="2000" spc="5" dirty="0">
                <a:solidFill>
                  <a:srgbClr val="1A1B21"/>
                </a:solidFill>
                <a:latin typeface="Calibri"/>
                <a:cs typeface="Calibri"/>
              </a:rPr>
              <a:t>at </a:t>
            </a:r>
            <a:r>
              <a:rPr sz="2000" spc="65" dirty="0">
                <a:solidFill>
                  <a:srgbClr val="1A1B21"/>
                </a:solidFill>
                <a:latin typeface="Calibri"/>
                <a:cs typeface="Calibri"/>
              </a:rPr>
              <a:t>an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interest </a:t>
            </a:r>
            <a:r>
              <a:rPr sz="2000" spc="100" dirty="0">
                <a:solidFill>
                  <a:srgbClr val="1A1B21"/>
                </a:solidFill>
                <a:latin typeface="Calibri"/>
                <a:cs typeface="Calibri"/>
              </a:rPr>
              <a:t>coverage </a:t>
            </a:r>
            <a:r>
              <a:rPr sz="2000" spc="10" dirty="0">
                <a:solidFill>
                  <a:srgbClr val="1A1B21"/>
                </a:solidFill>
                <a:latin typeface="Calibri"/>
                <a:cs typeface="Calibri"/>
              </a:rPr>
              <a:t>ratio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example.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Sarah’s </a:t>
            </a:r>
            <a:r>
              <a:rPr sz="2000" spc="130" dirty="0">
                <a:solidFill>
                  <a:srgbClr val="1A1B21"/>
                </a:solidFill>
                <a:latin typeface="Calibri"/>
                <a:cs typeface="Calibri"/>
              </a:rPr>
              <a:t>Jam  </a:t>
            </a:r>
            <a:r>
              <a:rPr sz="2000" spc="100" dirty="0">
                <a:solidFill>
                  <a:srgbClr val="1A1B21"/>
                </a:solidFill>
                <a:latin typeface="Calibri"/>
                <a:cs typeface="Calibri"/>
              </a:rPr>
              <a:t>Company </a:t>
            </a:r>
            <a:r>
              <a:rPr sz="2000" spc="65" dirty="0">
                <a:solidFill>
                  <a:srgbClr val="1A1B21"/>
                </a:solidFill>
                <a:latin typeface="Calibri"/>
                <a:cs typeface="Calibri"/>
              </a:rPr>
              <a:t>is </a:t>
            </a:r>
            <a:r>
              <a:rPr sz="2000" spc="95" dirty="0">
                <a:solidFill>
                  <a:srgbClr val="1A1B21"/>
                </a:solidFill>
                <a:latin typeface="Calibri"/>
                <a:cs typeface="Calibri"/>
              </a:rPr>
              <a:t>a </a:t>
            </a:r>
            <a:r>
              <a:rPr sz="2000" spc="25" dirty="0">
                <a:solidFill>
                  <a:srgbClr val="1A1B21"/>
                </a:solidFill>
                <a:latin typeface="Calibri"/>
                <a:cs typeface="Calibri"/>
              </a:rPr>
              <a:t>jelly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and </a:t>
            </a:r>
            <a:r>
              <a:rPr sz="2000" spc="25" dirty="0">
                <a:solidFill>
                  <a:srgbClr val="1A1B21"/>
                </a:solidFill>
                <a:latin typeface="Calibri"/>
                <a:cs typeface="Calibri"/>
              </a:rPr>
              <a:t>jam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jarring </a:t>
            </a:r>
            <a:r>
              <a:rPr sz="2000" spc="90" dirty="0">
                <a:solidFill>
                  <a:srgbClr val="1A1B21"/>
                </a:solidFill>
                <a:latin typeface="Calibri"/>
                <a:cs typeface="Calibri"/>
              </a:rPr>
              <a:t>business </a:t>
            </a:r>
            <a:r>
              <a:rPr sz="2000" spc="-10" dirty="0">
                <a:solidFill>
                  <a:srgbClr val="1A1B21"/>
                </a:solidFill>
                <a:latin typeface="Calibri"/>
                <a:cs typeface="Calibri"/>
              </a:rPr>
              <a:t>that </a:t>
            </a:r>
            <a:r>
              <a:rPr sz="2000" spc="105" dirty="0">
                <a:solidFill>
                  <a:srgbClr val="1A1B21"/>
                </a:solidFill>
                <a:latin typeface="Calibri"/>
                <a:cs typeface="Calibri"/>
              </a:rPr>
              <a:t>cans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preservatives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and  </a:t>
            </a:r>
            <a:r>
              <a:rPr sz="2000" spc="85" dirty="0">
                <a:solidFill>
                  <a:srgbClr val="1A1B21"/>
                </a:solidFill>
                <a:latin typeface="Calibri"/>
                <a:cs typeface="Calibri"/>
              </a:rPr>
              <a:t>ships </a:t>
            </a:r>
            <a:r>
              <a:rPr sz="2000" spc="25" dirty="0">
                <a:solidFill>
                  <a:srgbClr val="1A1B21"/>
                </a:solidFill>
                <a:latin typeface="Calibri"/>
                <a:cs typeface="Calibri"/>
              </a:rPr>
              <a:t>them </a:t>
            </a:r>
            <a:r>
              <a:rPr sz="2000" spc="95" dirty="0">
                <a:solidFill>
                  <a:srgbClr val="1A1B21"/>
                </a:solidFill>
                <a:latin typeface="Calibri"/>
                <a:cs typeface="Calibri"/>
              </a:rPr>
              <a:t>across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the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country. </a:t>
            </a:r>
            <a:r>
              <a:rPr sz="2000" spc="90" dirty="0">
                <a:solidFill>
                  <a:srgbClr val="1A1B21"/>
                </a:solidFill>
                <a:latin typeface="Calibri"/>
                <a:cs typeface="Calibri"/>
              </a:rPr>
              <a:t>Sarah </a:t>
            </a:r>
            <a:r>
              <a:rPr sz="2000" spc="45" dirty="0">
                <a:solidFill>
                  <a:srgbClr val="1A1B21"/>
                </a:solidFill>
                <a:latin typeface="Calibri"/>
                <a:cs typeface="Calibri"/>
              </a:rPr>
              <a:t>wants </a:t>
            </a:r>
            <a:r>
              <a:rPr sz="2000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2000" spc="90" dirty="0">
                <a:solidFill>
                  <a:srgbClr val="1A1B21"/>
                </a:solidFill>
                <a:latin typeface="Calibri"/>
                <a:cs typeface="Calibri"/>
              </a:rPr>
              <a:t>expand </a:t>
            </a:r>
            <a:r>
              <a:rPr sz="2000" spc="50" dirty="0">
                <a:solidFill>
                  <a:srgbClr val="1A1B21"/>
                </a:solidFill>
                <a:latin typeface="Calibri"/>
                <a:cs typeface="Calibri"/>
              </a:rPr>
              <a:t>her </a:t>
            </a:r>
            <a:r>
              <a:rPr sz="2000" spc="45" dirty="0">
                <a:solidFill>
                  <a:srgbClr val="1A1B21"/>
                </a:solidFill>
                <a:latin typeface="Calibri"/>
                <a:cs typeface="Calibri"/>
              </a:rPr>
              <a:t>operations, </a:t>
            </a:r>
            <a:r>
              <a:rPr sz="2000" spc="15" dirty="0">
                <a:solidFill>
                  <a:srgbClr val="1A1B21"/>
                </a:solidFill>
                <a:latin typeface="Calibri"/>
                <a:cs typeface="Calibri"/>
              </a:rPr>
              <a:t>but  </a:t>
            </a:r>
            <a:r>
              <a:rPr sz="2000" spc="105" dirty="0">
                <a:solidFill>
                  <a:srgbClr val="1A1B21"/>
                </a:solidFill>
                <a:latin typeface="Calibri"/>
                <a:cs typeface="Calibri"/>
              </a:rPr>
              <a:t>she </a:t>
            </a:r>
            <a:r>
              <a:rPr sz="2000" spc="55" dirty="0">
                <a:solidFill>
                  <a:srgbClr val="1A1B21"/>
                </a:solidFill>
                <a:latin typeface="Calibri"/>
                <a:cs typeface="Calibri"/>
              </a:rPr>
              <a:t>doesn’t </a:t>
            </a:r>
            <a:r>
              <a:rPr sz="2000" spc="85" dirty="0">
                <a:solidFill>
                  <a:srgbClr val="1A1B21"/>
                </a:solidFill>
                <a:latin typeface="Calibri"/>
                <a:cs typeface="Calibri"/>
              </a:rPr>
              <a:t>have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the </a:t>
            </a:r>
            <a:r>
              <a:rPr sz="2000" spc="55" dirty="0">
                <a:solidFill>
                  <a:srgbClr val="1A1B21"/>
                </a:solidFill>
                <a:latin typeface="Calibri"/>
                <a:cs typeface="Calibri"/>
              </a:rPr>
              <a:t>funds </a:t>
            </a:r>
            <a:r>
              <a:rPr sz="2000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2000" spc="85" dirty="0">
                <a:solidFill>
                  <a:srgbClr val="1A1B21"/>
                </a:solidFill>
                <a:latin typeface="Calibri"/>
                <a:cs typeface="Calibri"/>
              </a:rPr>
              <a:t>purchase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the </a:t>
            </a: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canning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machines </a:t>
            </a:r>
            <a:r>
              <a:rPr sz="2000" spc="105" dirty="0">
                <a:solidFill>
                  <a:srgbClr val="1A1B21"/>
                </a:solidFill>
                <a:latin typeface="Calibri"/>
                <a:cs typeface="Calibri"/>
              </a:rPr>
              <a:t>she </a:t>
            </a:r>
            <a:r>
              <a:rPr sz="2000" spc="85" dirty="0">
                <a:solidFill>
                  <a:srgbClr val="1A1B21"/>
                </a:solidFill>
                <a:latin typeface="Calibri"/>
                <a:cs typeface="Calibri"/>
              </a:rPr>
              <a:t>needs.  </a:t>
            </a:r>
            <a:r>
              <a:rPr sz="2000" spc="70" dirty="0">
                <a:solidFill>
                  <a:srgbClr val="1A1B21"/>
                </a:solidFill>
                <a:latin typeface="Calibri"/>
                <a:cs typeface="Calibri"/>
              </a:rPr>
              <a:t>Thus, </a:t>
            </a:r>
            <a:r>
              <a:rPr sz="2000" spc="105" dirty="0">
                <a:solidFill>
                  <a:srgbClr val="1A1B21"/>
                </a:solidFill>
                <a:latin typeface="Calibri"/>
                <a:cs typeface="Calibri"/>
              </a:rPr>
              <a:t>she </a:t>
            </a:r>
            <a:r>
              <a:rPr sz="2000" spc="145" dirty="0">
                <a:solidFill>
                  <a:srgbClr val="1A1B21"/>
                </a:solidFill>
                <a:latin typeface="Calibri"/>
                <a:cs typeface="Calibri"/>
              </a:rPr>
              <a:t>goes </a:t>
            </a:r>
            <a:r>
              <a:rPr sz="2000" spc="-5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2000" spc="70" dirty="0">
                <a:solidFill>
                  <a:srgbClr val="1A1B21"/>
                </a:solidFill>
                <a:latin typeface="Calibri"/>
                <a:cs typeface="Calibri"/>
              </a:rPr>
              <a:t>several </a:t>
            </a:r>
            <a:r>
              <a:rPr sz="2000" spc="95" dirty="0">
                <a:solidFill>
                  <a:srgbClr val="1A1B21"/>
                </a:solidFill>
                <a:latin typeface="Calibri"/>
                <a:cs typeface="Calibri"/>
              </a:rPr>
              <a:t>banks </a:t>
            </a:r>
            <a:r>
              <a:rPr sz="2000" spc="-5" dirty="0">
                <a:solidFill>
                  <a:srgbClr val="1A1B21"/>
                </a:solidFill>
                <a:latin typeface="Calibri"/>
                <a:cs typeface="Calibri"/>
              </a:rPr>
              <a:t>with </a:t>
            </a:r>
            <a:r>
              <a:rPr sz="2000" spc="45" dirty="0">
                <a:solidFill>
                  <a:srgbClr val="1A1B21"/>
                </a:solidFill>
                <a:latin typeface="Calibri"/>
                <a:cs typeface="Calibri"/>
              </a:rPr>
              <a:t>her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financial </a:t>
            </a:r>
            <a:r>
              <a:rPr sz="2000" spc="45" dirty="0">
                <a:solidFill>
                  <a:srgbClr val="1A1B21"/>
                </a:solidFill>
                <a:latin typeface="Calibri"/>
                <a:cs typeface="Calibri"/>
              </a:rPr>
              <a:t>statements </a:t>
            </a:r>
            <a:r>
              <a:rPr sz="2000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1A1B21"/>
                </a:solidFill>
                <a:latin typeface="Calibri"/>
                <a:cs typeface="Calibri"/>
              </a:rPr>
              <a:t>try </a:t>
            </a:r>
            <a:r>
              <a:rPr sz="2000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get 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the   </a:t>
            </a:r>
            <a:r>
              <a:rPr sz="2000" spc="50" dirty="0">
                <a:solidFill>
                  <a:srgbClr val="1A1B21"/>
                </a:solidFill>
                <a:latin typeface="Calibri"/>
                <a:cs typeface="Calibri"/>
              </a:rPr>
              <a:t>funding  </a:t>
            </a:r>
            <a:r>
              <a:rPr sz="2000" spc="105" dirty="0">
                <a:solidFill>
                  <a:srgbClr val="1A1B21"/>
                </a:solidFill>
                <a:latin typeface="Calibri"/>
                <a:cs typeface="Calibri"/>
              </a:rPr>
              <a:t>she 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wants.  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Sarah’s  earnings 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before  </a:t>
            </a:r>
            <a:r>
              <a:rPr sz="2000" spc="25" dirty="0">
                <a:solidFill>
                  <a:srgbClr val="1A1B21"/>
                </a:solidFill>
                <a:latin typeface="Calibri"/>
                <a:cs typeface="Calibri"/>
              </a:rPr>
              <a:t>interest  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and  taxes </a:t>
            </a:r>
            <a:r>
              <a:rPr sz="2000" spc="254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2000" spc="160" dirty="0">
                <a:solidFill>
                  <a:srgbClr val="1A1B21"/>
                </a:solidFill>
                <a:latin typeface="Calibri"/>
                <a:cs typeface="Calibri"/>
              </a:rPr>
              <a:t>$50,000 </a:t>
            </a: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and </a:t>
            </a:r>
            <a:r>
              <a:rPr sz="2000" spc="50" dirty="0">
                <a:solidFill>
                  <a:srgbClr val="1A1B21"/>
                </a:solidFill>
                <a:latin typeface="Calibri"/>
                <a:cs typeface="Calibri"/>
              </a:rPr>
              <a:t>her </a:t>
            </a:r>
            <a:r>
              <a:rPr sz="2000" spc="25" dirty="0">
                <a:solidFill>
                  <a:srgbClr val="1A1B21"/>
                </a:solidFill>
                <a:latin typeface="Calibri"/>
                <a:cs typeface="Calibri"/>
              </a:rPr>
              <a:t>interest </a:t>
            </a: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and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taxes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are </a:t>
            </a:r>
            <a:r>
              <a:rPr sz="2000" spc="65" dirty="0">
                <a:solidFill>
                  <a:srgbClr val="1A1B21"/>
                </a:solidFill>
                <a:latin typeface="Calibri"/>
                <a:cs typeface="Calibri"/>
              </a:rPr>
              <a:t>$15,000. </a:t>
            </a:r>
            <a:r>
              <a:rPr sz="2000" spc="114" dirty="0">
                <a:solidFill>
                  <a:srgbClr val="1A1B21"/>
                </a:solidFill>
                <a:latin typeface="Calibri"/>
                <a:cs typeface="Calibri"/>
              </a:rPr>
              <a:t>The </a:t>
            </a:r>
            <a:r>
              <a:rPr sz="2000" spc="85" dirty="0">
                <a:solidFill>
                  <a:srgbClr val="1A1B21"/>
                </a:solidFill>
                <a:latin typeface="Calibri"/>
                <a:cs typeface="Calibri"/>
              </a:rPr>
              <a:t>bank </a:t>
            </a:r>
            <a:r>
              <a:rPr sz="2000" spc="55" dirty="0">
                <a:solidFill>
                  <a:srgbClr val="1A1B21"/>
                </a:solidFill>
                <a:latin typeface="Calibri"/>
                <a:cs typeface="Calibri"/>
              </a:rPr>
              <a:t>would</a:t>
            </a:r>
            <a:r>
              <a:rPr sz="2000" spc="210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compute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65"/>
              </a:spcBef>
            </a:pP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Sarah’s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interest </a:t>
            </a:r>
            <a:r>
              <a:rPr sz="2000" spc="105" dirty="0">
                <a:solidFill>
                  <a:srgbClr val="1A1B21"/>
                </a:solidFill>
                <a:latin typeface="Calibri"/>
                <a:cs typeface="Calibri"/>
              </a:rPr>
              <a:t>coverage </a:t>
            </a:r>
            <a:r>
              <a:rPr sz="2000" spc="10" dirty="0">
                <a:solidFill>
                  <a:srgbClr val="1A1B21"/>
                </a:solidFill>
                <a:latin typeface="Calibri"/>
                <a:cs typeface="Calibri"/>
              </a:rPr>
              <a:t>ratio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like</a:t>
            </a:r>
            <a:r>
              <a:rPr sz="2000" spc="-35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1A1B21"/>
                </a:solidFill>
                <a:latin typeface="Calibri"/>
                <a:cs typeface="Calibri"/>
              </a:rPr>
              <a:t>this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481329"/>
            <a:ext cx="173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45" dirty="0">
                <a:latin typeface="Calibri"/>
                <a:cs typeface="Calibri"/>
              </a:rPr>
              <a:t>Formula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805751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ICR= </a:t>
            </a:r>
            <a:r>
              <a:rPr sz="1800" spc="5" dirty="0">
                <a:solidFill>
                  <a:srgbClr val="1A1B21"/>
                </a:solidFill>
                <a:latin typeface="Calibri"/>
                <a:cs typeface="Calibri"/>
              </a:rPr>
              <a:t>Profit </a:t>
            </a:r>
            <a:r>
              <a:rPr sz="1800" spc="50" dirty="0">
                <a:solidFill>
                  <a:srgbClr val="1A1B21"/>
                </a:solidFill>
                <a:latin typeface="Calibri"/>
                <a:cs typeface="Calibri"/>
              </a:rPr>
              <a:t>before </a:t>
            </a:r>
            <a:r>
              <a:rPr sz="1800" spc="25" dirty="0">
                <a:solidFill>
                  <a:srgbClr val="1A1B21"/>
                </a:solidFill>
                <a:latin typeface="Calibri"/>
                <a:cs typeface="Calibri"/>
              </a:rPr>
              <a:t>interest </a:t>
            </a:r>
            <a:r>
              <a:rPr sz="1800" spc="75" dirty="0">
                <a:solidFill>
                  <a:srgbClr val="1A1B21"/>
                </a:solidFill>
                <a:latin typeface="Calibri"/>
                <a:cs typeface="Calibri"/>
              </a:rPr>
              <a:t>and </a:t>
            </a:r>
            <a:r>
              <a:rPr sz="1800" spc="30" dirty="0">
                <a:solidFill>
                  <a:srgbClr val="1A1B21"/>
                </a:solidFill>
                <a:latin typeface="Calibri"/>
                <a:cs typeface="Calibri"/>
              </a:rPr>
              <a:t>taxes/</a:t>
            </a:r>
            <a:r>
              <a:rPr sz="1800" spc="95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1A1B21"/>
                </a:solidFill>
                <a:latin typeface="Calibri"/>
                <a:cs typeface="Calibri"/>
              </a:rPr>
              <a:t>Interest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ICR=</a:t>
            </a:r>
            <a:r>
              <a:rPr sz="1800" spc="55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1A1B21"/>
                </a:solidFill>
                <a:latin typeface="Calibri"/>
                <a:cs typeface="Calibri"/>
              </a:rPr>
              <a:t>$50,000/$15,000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15100"/>
              </a:lnSpc>
              <a:spcBef>
                <a:spcPts val="1595"/>
              </a:spcBef>
            </a:pPr>
            <a:r>
              <a:rPr sz="1800" spc="135" dirty="0">
                <a:solidFill>
                  <a:srgbClr val="1A1B21"/>
                </a:solidFill>
                <a:latin typeface="Calibri"/>
                <a:cs typeface="Calibri"/>
              </a:rPr>
              <a:t>As </a:t>
            </a:r>
            <a:r>
              <a:rPr sz="1800" spc="60" dirty="0">
                <a:solidFill>
                  <a:srgbClr val="1A1B21"/>
                </a:solidFill>
                <a:latin typeface="Calibri"/>
                <a:cs typeface="Calibri"/>
              </a:rPr>
              <a:t>you </a:t>
            </a: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can </a:t>
            </a:r>
            <a:r>
              <a:rPr sz="1800" spc="80" dirty="0">
                <a:solidFill>
                  <a:srgbClr val="1A1B21"/>
                </a:solidFill>
                <a:latin typeface="Calibri"/>
                <a:cs typeface="Calibri"/>
              </a:rPr>
              <a:t>see, Sarah </a:t>
            </a:r>
            <a:r>
              <a:rPr sz="1800" spc="90" dirty="0">
                <a:solidFill>
                  <a:srgbClr val="1A1B21"/>
                </a:solidFill>
                <a:latin typeface="Calibri"/>
                <a:cs typeface="Calibri"/>
              </a:rPr>
              <a:t>has </a:t>
            </a: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1A1B21"/>
                </a:solidFill>
                <a:latin typeface="Calibri"/>
                <a:cs typeface="Calibri"/>
              </a:rPr>
              <a:t>ratio </a:t>
            </a:r>
            <a:r>
              <a:rPr sz="1800" spc="20" dirty="0">
                <a:solidFill>
                  <a:srgbClr val="1A1B21"/>
                </a:solidFill>
                <a:latin typeface="Calibri"/>
                <a:cs typeface="Calibri"/>
              </a:rPr>
              <a:t>of </a:t>
            </a:r>
            <a:r>
              <a:rPr sz="1800" spc="35" dirty="0">
                <a:solidFill>
                  <a:srgbClr val="1A1B21"/>
                </a:solidFill>
                <a:latin typeface="Calibri"/>
                <a:cs typeface="Calibri"/>
              </a:rPr>
              <a:t>3.33. </a:t>
            </a:r>
            <a:r>
              <a:rPr sz="1800" spc="75" dirty="0">
                <a:solidFill>
                  <a:srgbClr val="1A1B21"/>
                </a:solidFill>
                <a:latin typeface="Calibri"/>
                <a:cs typeface="Calibri"/>
              </a:rPr>
              <a:t>This means </a:t>
            </a:r>
            <a:r>
              <a:rPr sz="1800" spc="-5" dirty="0">
                <a:solidFill>
                  <a:srgbClr val="1A1B21"/>
                </a:solidFill>
                <a:latin typeface="Calibri"/>
                <a:cs typeface="Calibri"/>
              </a:rPr>
              <a:t>that </a:t>
            </a:r>
            <a:r>
              <a:rPr sz="1800" spc="90" dirty="0">
                <a:solidFill>
                  <a:srgbClr val="1A1B21"/>
                </a:solidFill>
                <a:latin typeface="Calibri"/>
                <a:cs typeface="Calibri"/>
              </a:rPr>
              <a:t>has </a:t>
            </a: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makes </a:t>
            </a:r>
            <a:r>
              <a:rPr sz="1800" spc="55" dirty="0">
                <a:solidFill>
                  <a:srgbClr val="1A1B21"/>
                </a:solidFill>
                <a:latin typeface="Calibri"/>
                <a:cs typeface="Calibri"/>
              </a:rPr>
              <a:t>3.33 </a:t>
            </a:r>
            <a:r>
              <a:rPr sz="1800" spc="35" dirty="0">
                <a:solidFill>
                  <a:srgbClr val="1A1B21"/>
                </a:solidFill>
                <a:latin typeface="Calibri"/>
                <a:cs typeface="Calibri"/>
              </a:rPr>
              <a:t>times  </a:t>
            </a:r>
            <a:r>
              <a:rPr sz="1800" spc="40" dirty="0">
                <a:solidFill>
                  <a:srgbClr val="1A1B21"/>
                </a:solidFill>
                <a:latin typeface="Calibri"/>
                <a:cs typeface="Calibri"/>
              </a:rPr>
              <a:t>more </a:t>
            </a:r>
            <a:r>
              <a:rPr sz="1800" spc="70" dirty="0">
                <a:solidFill>
                  <a:srgbClr val="1A1B21"/>
                </a:solidFill>
                <a:latin typeface="Calibri"/>
                <a:cs typeface="Calibri"/>
              </a:rPr>
              <a:t>earnings </a:t>
            </a:r>
            <a:r>
              <a:rPr sz="1800" spc="25" dirty="0">
                <a:solidFill>
                  <a:srgbClr val="1A1B21"/>
                </a:solidFill>
                <a:latin typeface="Calibri"/>
                <a:cs typeface="Calibri"/>
              </a:rPr>
              <a:t>than </a:t>
            </a:r>
            <a:r>
              <a:rPr sz="1800" spc="40" dirty="0">
                <a:solidFill>
                  <a:srgbClr val="1A1B21"/>
                </a:solidFill>
                <a:latin typeface="Calibri"/>
                <a:cs typeface="Calibri"/>
              </a:rPr>
              <a:t>her </a:t>
            </a:r>
            <a:r>
              <a:rPr sz="1800" spc="20" dirty="0">
                <a:solidFill>
                  <a:srgbClr val="1A1B21"/>
                </a:solidFill>
                <a:latin typeface="Calibri"/>
                <a:cs typeface="Calibri"/>
              </a:rPr>
              <a:t>current </a:t>
            </a:r>
            <a:r>
              <a:rPr sz="1800" spc="25" dirty="0">
                <a:solidFill>
                  <a:srgbClr val="1A1B21"/>
                </a:solidFill>
                <a:latin typeface="Calibri"/>
                <a:cs typeface="Calibri"/>
              </a:rPr>
              <a:t>interest </a:t>
            </a:r>
            <a:r>
              <a:rPr sz="1800" spc="45" dirty="0">
                <a:solidFill>
                  <a:srgbClr val="1A1B21"/>
                </a:solidFill>
                <a:latin typeface="Calibri"/>
                <a:cs typeface="Calibri"/>
              </a:rPr>
              <a:t>payments. </a:t>
            </a:r>
            <a:r>
              <a:rPr sz="1800" spc="130" dirty="0">
                <a:solidFill>
                  <a:srgbClr val="1A1B21"/>
                </a:solidFill>
                <a:latin typeface="Calibri"/>
                <a:cs typeface="Calibri"/>
              </a:rPr>
              <a:t>She </a:t>
            </a: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can </a:t>
            </a:r>
            <a:r>
              <a:rPr sz="1800" spc="30" dirty="0">
                <a:solidFill>
                  <a:srgbClr val="1A1B21"/>
                </a:solidFill>
                <a:latin typeface="Calibri"/>
                <a:cs typeface="Calibri"/>
              </a:rPr>
              <a:t>well </a:t>
            </a:r>
            <a:r>
              <a:rPr sz="1800" spc="20" dirty="0">
                <a:solidFill>
                  <a:srgbClr val="1A1B21"/>
                </a:solidFill>
                <a:latin typeface="Calibri"/>
                <a:cs typeface="Calibri"/>
              </a:rPr>
              <a:t>afford </a:t>
            </a:r>
            <a:r>
              <a:rPr sz="1800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1800" spc="75" dirty="0">
                <a:solidFill>
                  <a:srgbClr val="1A1B21"/>
                </a:solidFill>
                <a:latin typeface="Calibri"/>
                <a:cs typeface="Calibri"/>
              </a:rPr>
              <a:t>pay </a:t>
            </a:r>
            <a:r>
              <a:rPr sz="1800" spc="30" dirty="0">
                <a:solidFill>
                  <a:srgbClr val="1A1B21"/>
                </a:solidFill>
                <a:latin typeface="Calibri"/>
                <a:cs typeface="Calibri"/>
              </a:rPr>
              <a:t>the  </a:t>
            </a:r>
            <a:r>
              <a:rPr sz="1800" spc="25" dirty="0">
                <a:solidFill>
                  <a:srgbClr val="1A1B21"/>
                </a:solidFill>
                <a:latin typeface="Calibri"/>
                <a:cs typeface="Calibri"/>
              </a:rPr>
              <a:t>interest </a:t>
            </a:r>
            <a:r>
              <a:rPr sz="1800" spc="60" dirty="0">
                <a:solidFill>
                  <a:srgbClr val="1A1B21"/>
                </a:solidFill>
                <a:latin typeface="Calibri"/>
                <a:cs typeface="Calibri"/>
              </a:rPr>
              <a:t>on </a:t>
            </a:r>
            <a:r>
              <a:rPr sz="1800" spc="40" dirty="0">
                <a:solidFill>
                  <a:srgbClr val="1A1B21"/>
                </a:solidFill>
                <a:latin typeface="Calibri"/>
                <a:cs typeface="Calibri"/>
              </a:rPr>
              <a:t>her </a:t>
            </a:r>
            <a:r>
              <a:rPr sz="1800" spc="20" dirty="0">
                <a:solidFill>
                  <a:srgbClr val="1A1B21"/>
                </a:solidFill>
                <a:latin typeface="Calibri"/>
                <a:cs typeface="Calibri"/>
              </a:rPr>
              <a:t>current </a:t>
            </a:r>
            <a:r>
              <a:rPr sz="1800" spc="50" dirty="0">
                <a:solidFill>
                  <a:srgbClr val="1A1B21"/>
                </a:solidFill>
                <a:latin typeface="Calibri"/>
                <a:cs typeface="Calibri"/>
              </a:rPr>
              <a:t>debt </a:t>
            </a:r>
            <a:r>
              <a:rPr sz="1800" spc="75" dirty="0">
                <a:solidFill>
                  <a:srgbClr val="1A1B21"/>
                </a:solidFill>
                <a:latin typeface="Calibri"/>
                <a:cs typeface="Calibri"/>
              </a:rPr>
              <a:t>along </a:t>
            </a:r>
            <a:r>
              <a:rPr sz="1800" dirty="0">
                <a:solidFill>
                  <a:srgbClr val="1A1B21"/>
                </a:solidFill>
                <a:latin typeface="Calibri"/>
                <a:cs typeface="Calibri"/>
              </a:rPr>
              <a:t>with </a:t>
            </a:r>
            <a:r>
              <a:rPr sz="1800" spc="15" dirty="0">
                <a:solidFill>
                  <a:srgbClr val="1A1B21"/>
                </a:solidFill>
                <a:latin typeface="Calibri"/>
                <a:cs typeface="Calibri"/>
              </a:rPr>
              <a:t>its </a:t>
            </a:r>
            <a:r>
              <a:rPr sz="1800" spc="40" dirty="0">
                <a:solidFill>
                  <a:srgbClr val="1A1B21"/>
                </a:solidFill>
                <a:latin typeface="Calibri"/>
                <a:cs typeface="Calibri"/>
              </a:rPr>
              <a:t>principle </a:t>
            </a:r>
            <a:r>
              <a:rPr sz="1800" spc="45" dirty="0">
                <a:solidFill>
                  <a:srgbClr val="1A1B21"/>
                </a:solidFill>
                <a:latin typeface="Calibri"/>
                <a:cs typeface="Calibri"/>
              </a:rPr>
              <a:t>payments. </a:t>
            </a:r>
            <a:r>
              <a:rPr sz="1800" spc="80" dirty="0">
                <a:solidFill>
                  <a:srgbClr val="1A1B21"/>
                </a:solidFill>
                <a:latin typeface="Calibri"/>
                <a:cs typeface="Calibri"/>
              </a:rPr>
              <a:t>This </a:t>
            </a:r>
            <a:r>
              <a:rPr sz="1800" spc="60" dirty="0">
                <a:solidFill>
                  <a:srgbClr val="1A1B21"/>
                </a:solidFill>
                <a:latin typeface="Calibri"/>
                <a:cs typeface="Calibri"/>
              </a:rPr>
              <a:t>is </a:t>
            </a: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a </a:t>
            </a:r>
            <a:r>
              <a:rPr sz="1800" spc="110" dirty="0">
                <a:solidFill>
                  <a:srgbClr val="1A1B21"/>
                </a:solidFill>
                <a:latin typeface="Calibri"/>
                <a:cs typeface="Calibri"/>
              </a:rPr>
              <a:t>good </a:t>
            </a: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sign  </a:t>
            </a:r>
            <a:r>
              <a:rPr sz="1800" spc="100" dirty="0">
                <a:solidFill>
                  <a:srgbClr val="1A1B21"/>
                </a:solidFill>
                <a:latin typeface="Calibri"/>
                <a:cs typeface="Calibri"/>
              </a:rPr>
              <a:t>because </a:t>
            </a:r>
            <a:r>
              <a:rPr sz="1800" spc="-45" dirty="0">
                <a:solidFill>
                  <a:srgbClr val="1A1B21"/>
                </a:solidFill>
                <a:latin typeface="Calibri"/>
                <a:cs typeface="Calibri"/>
              </a:rPr>
              <a:t>it </a:t>
            </a: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shows </a:t>
            </a:r>
            <a:r>
              <a:rPr sz="1800" spc="40" dirty="0">
                <a:solidFill>
                  <a:srgbClr val="1A1B21"/>
                </a:solidFill>
                <a:latin typeface="Calibri"/>
                <a:cs typeface="Calibri"/>
              </a:rPr>
              <a:t>her </a:t>
            </a:r>
            <a:r>
              <a:rPr sz="1800" spc="70" dirty="0">
                <a:solidFill>
                  <a:srgbClr val="1A1B21"/>
                </a:solidFill>
                <a:latin typeface="Calibri"/>
                <a:cs typeface="Calibri"/>
              </a:rPr>
              <a:t>company </a:t>
            </a:r>
            <a:r>
              <a:rPr sz="1800" spc="45" dirty="0">
                <a:solidFill>
                  <a:srgbClr val="1A1B21"/>
                </a:solidFill>
                <a:latin typeface="Calibri"/>
                <a:cs typeface="Calibri"/>
              </a:rPr>
              <a:t>risk </a:t>
            </a:r>
            <a:r>
              <a:rPr sz="1800" spc="60" dirty="0">
                <a:solidFill>
                  <a:srgbClr val="1A1B21"/>
                </a:solidFill>
                <a:latin typeface="Calibri"/>
                <a:cs typeface="Calibri"/>
              </a:rPr>
              <a:t>is </a:t>
            </a:r>
            <a:r>
              <a:rPr sz="1800" spc="35" dirty="0">
                <a:solidFill>
                  <a:srgbClr val="1A1B21"/>
                </a:solidFill>
                <a:latin typeface="Calibri"/>
                <a:cs typeface="Calibri"/>
              </a:rPr>
              <a:t>low </a:t>
            </a:r>
            <a:r>
              <a:rPr sz="1800" spc="70" dirty="0">
                <a:solidFill>
                  <a:srgbClr val="1A1B21"/>
                </a:solidFill>
                <a:latin typeface="Calibri"/>
                <a:cs typeface="Calibri"/>
              </a:rPr>
              <a:t>and </a:t>
            </a:r>
            <a:r>
              <a:rPr sz="1800" spc="40" dirty="0">
                <a:solidFill>
                  <a:srgbClr val="1A1B21"/>
                </a:solidFill>
                <a:latin typeface="Calibri"/>
                <a:cs typeface="Calibri"/>
              </a:rPr>
              <a:t>her </a:t>
            </a:r>
            <a:r>
              <a:rPr sz="1800" spc="50" dirty="0">
                <a:solidFill>
                  <a:srgbClr val="1A1B21"/>
                </a:solidFill>
                <a:latin typeface="Calibri"/>
                <a:cs typeface="Calibri"/>
              </a:rPr>
              <a:t>operations are </a:t>
            </a:r>
            <a:r>
              <a:rPr sz="1800" spc="65" dirty="0">
                <a:solidFill>
                  <a:srgbClr val="1A1B21"/>
                </a:solidFill>
                <a:latin typeface="Calibri"/>
                <a:cs typeface="Calibri"/>
              </a:rPr>
              <a:t>producing  </a:t>
            </a:r>
            <a:r>
              <a:rPr sz="1800" spc="85" dirty="0">
                <a:solidFill>
                  <a:srgbClr val="1A1B21"/>
                </a:solidFill>
                <a:latin typeface="Calibri"/>
                <a:cs typeface="Calibri"/>
              </a:rPr>
              <a:t>enough </a:t>
            </a:r>
            <a:r>
              <a:rPr sz="1800" spc="95" dirty="0">
                <a:solidFill>
                  <a:srgbClr val="1A1B21"/>
                </a:solidFill>
                <a:latin typeface="Calibri"/>
                <a:cs typeface="Calibri"/>
              </a:rPr>
              <a:t>cash </a:t>
            </a:r>
            <a:r>
              <a:rPr sz="1800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1800" spc="75" dirty="0">
                <a:solidFill>
                  <a:srgbClr val="1A1B21"/>
                </a:solidFill>
                <a:latin typeface="Calibri"/>
                <a:cs typeface="Calibri"/>
              </a:rPr>
              <a:t>pay </a:t>
            </a:r>
            <a:r>
              <a:rPr sz="1800" spc="40" dirty="0">
                <a:solidFill>
                  <a:srgbClr val="1A1B21"/>
                </a:solidFill>
                <a:latin typeface="Calibri"/>
                <a:cs typeface="Calibri"/>
              </a:rPr>
              <a:t>her</a:t>
            </a:r>
            <a:r>
              <a:rPr sz="1800" spc="-35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1A1B21"/>
                </a:solidFill>
                <a:latin typeface="Calibri"/>
                <a:cs typeface="Calibri"/>
              </a:rPr>
              <a:t>bills.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7" y="0"/>
            <a:ext cx="9000744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261" y="522478"/>
            <a:ext cx="5710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Debt Service </a:t>
            </a:r>
            <a:r>
              <a:rPr sz="2800" spc="-5" dirty="0"/>
              <a:t>Coverage</a:t>
            </a:r>
            <a:r>
              <a:rPr sz="2800" spc="75" dirty="0"/>
              <a:t> </a:t>
            </a:r>
            <a:r>
              <a:rPr sz="2800" spc="-10" dirty="0"/>
              <a:t>Ratio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0550" y="1561541"/>
            <a:ext cx="8363584" cy="248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1A1B21"/>
                </a:solidFill>
                <a:latin typeface="Calibri"/>
                <a:cs typeface="Calibri"/>
              </a:rPr>
              <a:t>Ratio </a:t>
            </a:r>
            <a:r>
              <a:rPr sz="2400" spc="20" dirty="0">
                <a:solidFill>
                  <a:srgbClr val="1A1B21"/>
                </a:solidFill>
                <a:latin typeface="Calibri"/>
                <a:cs typeface="Calibri"/>
              </a:rPr>
              <a:t>of </a:t>
            </a:r>
            <a:r>
              <a:rPr sz="2400" spc="130" dirty="0">
                <a:solidFill>
                  <a:srgbClr val="1A1B21"/>
                </a:solidFill>
                <a:latin typeface="Calibri"/>
                <a:cs typeface="Calibri"/>
              </a:rPr>
              <a:t>cash </a:t>
            </a:r>
            <a:r>
              <a:rPr sz="2400" spc="114" dirty="0">
                <a:solidFill>
                  <a:srgbClr val="1A1B21"/>
                </a:solidFill>
                <a:latin typeface="Calibri"/>
                <a:cs typeface="Calibri"/>
              </a:rPr>
              <a:t>a </a:t>
            </a:r>
            <a:r>
              <a:rPr sz="2400" spc="110" dirty="0">
                <a:solidFill>
                  <a:srgbClr val="1A1B21"/>
                </a:solidFill>
                <a:latin typeface="Calibri"/>
                <a:cs typeface="Calibri"/>
              </a:rPr>
              <a:t>business has </a:t>
            </a:r>
            <a:r>
              <a:rPr sz="2400" spc="70" dirty="0">
                <a:solidFill>
                  <a:srgbClr val="1A1B21"/>
                </a:solidFill>
                <a:latin typeface="Calibri"/>
                <a:cs typeface="Calibri"/>
              </a:rPr>
              <a:t>available </a:t>
            </a:r>
            <a:r>
              <a:rPr sz="2400" dirty="0">
                <a:solidFill>
                  <a:srgbClr val="1A1B21"/>
                </a:solidFill>
                <a:latin typeface="Calibri"/>
                <a:cs typeface="Calibri"/>
              </a:rPr>
              <a:t>for </a:t>
            </a:r>
            <a:r>
              <a:rPr sz="2400" spc="90" dirty="0">
                <a:solidFill>
                  <a:srgbClr val="1A1B21"/>
                </a:solidFill>
                <a:latin typeface="Calibri"/>
                <a:cs typeface="Calibri"/>
              </a:rPr>
              <a:t>servicing </a:t>
            </a:r>
            <a:r>
              <a:rPr sz="2400" spc="20" dirty="0">
                <a:solidFill>
                  <a:srgbClr val="1A1B21"/>
                </a:solidFill>
                <a:latin typeface="Calibri"/>
                <a:cs typeface="Calibri"/>
              </a:rPr>
              <a:t>its</a:t>
            </a:r>
            <a:r>
              <a:rPr sz="2400" spc="80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1A1B21"/>
                </a:solidFill>
                <a:latin typeface="Calibri"/>
                <a:cs typeface="Calibri"/>
              </a:rPr>
              <a:t>debts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600"/>
              </a:spcBef>
            </a:pPr>
            <a:r>
              <a:rPr sz="2400" spc="80" dirty="0">
                <a:solidFill>
                  <a:srgbClr val="1A1B21"/>
                </a:solidFill>
                <a:latin typeface="Calibri"/>
                <a:cs typeface="Calibri"/>
              </a:rPr>
              <a:t>Allows lenders </a:t>
            </a:r>
            <a:r>
              <a:rPr sz="2400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2400" spc="85" dirty="0">
                <a:solidFill>
                  <a:srgbClr val="1A1B21"/>
                </a:solidFill>
                <a:latin typeface="Calibri"/>
                <a:cs typeface="Calibri"/>
              </a:rPr>
              <a:t>know </a:t>
            </a:r>
            <a:r>
              <a:rPr sz="2400" spc="45" dirty="0">
                <a:solidFill>
                  <a:srgbClr val="1A1B21"/>
                </a:solidFill>
                <a:latin typeface="Calibri"/>
                <a:cs typeface="Calibri"/>
              </a:rPr>
              <a:t>whether </a:t>
            </a:r>
            <a:r>
              <a:rPr sz="2400" spc="25" dirty="0">
                <a:solidFill>
                  <a:srgbClr val="1A1B21"/>
                </a:solidFill>
                <a:latin typeface="Calibri"/>
                <a:cs typeface="Calibri"/>
              </a:rPr>
              <a:t>or </a:t>
            </a:r>
            <a:r>
              <a:rPr sz="2400" spc="20" dirty="0">
                <a:solidFill>
                  <a:srgbClr val="1A1B21"/>
                </a:solidFill>
                <a:latin typeface="Calibri"/>
                <a:cs typeface="Calibri"/>
              </a:rPr>
              <a:t>not </a:t>
            </a:r>
            <a:r>
              <a:rPr sz="2400" spc="114" dirty="0">
                <a:solidFill>
                  <a:srgbClr val="1A1B21"/>
                </a:solidFill>
                <a:latin typeface="Calibri"/>
                <a:cs typeface="Calibri"/>
              </a:rPr>
              <a:t>a business </a:t>
            </a:r>
            <a:r>
              <a:rPr sz="2400" spc="110" dirty="0">
                <a:solidFill>
                  <a:srgbClr val="1A1B21"/>
                </a:solidFill>
                <a:latin typeface="Calibri"/>
                <a:cs typeface="Calibri"/>
              </a:rPr>
              <a:t>can </a:t>
            </a:r>
            <a:r>
              <a:rPr sz="2400" spc="85" dirty="0">
                <a:solidFill>
                  <a:srgbClr val="1A1B21"/>
                </a:solidFill>
                <a:latin typeface="Calibri"/>
                <a:cs typeface="Calibri"/>
              </a:rPr>
              <a:t>repay  </a:t>
            </a:r>
            <a:r>
              <a:rPr sz="2400" spc="20" dirty="0">
                <a:solidFill>
                  <a:srgbClr val="1A1B21"/>
                </a:solidFill>
                <a:latin typeface="Calibri"/>
                <a:cs typeface="Calibri"/>
              </a:rPr>
              <a:t>its </a:t>
            </a:r>
            <a:r>
              <a:rPr sz="2400" spc="35" dirty="0">
                <a:solidFill>
                  <a:srgbClr val="1A1B21"/>
                </a:solidFill>
                <a:latin typeface="Calibri"/>
                <a:cs typeface="Calibri"/>
              </a:rPr>
              <a:t>potential</a:t>
            </a:r>
            <a:r>
              <a:rPr sz="2400" spc="114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1A1B21"/>
                </a:solidFill>
                <a:latin typeface="Calibri"/>
                <a:cs typeface="Calibri"/>
              </a:rPr>
              <a:t>loan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610"/>
              </a:spcBef>
            </a:pPr>
            <a:r>
              <a:rPr sz="2400" spc="90" dirty="0">
                <a:solidFill>
                  <a:srgbClr val="1A1B21"/>
                </a:solidFill>
                <a:latin typeface="Calibri"/>
                <a:cs typeface="Calibri"/>
              </a:rPr>
              <a:t>Calculated </a:t>
            </a:r>
            <a:r>
              <a:rPr sz="2400" spc="100" dirty="0">
                <a:solidFill>
                  <a:srgbClr val="1A1B21"/>
                </a:solidFill>
                <a:latin typeface="Calibri"/>
                <a:cs typeface="Calibri"/>
              </a:rPr>
              <a:t>by </a:t>
            </a:r>
            <a:r>
              <a:rPr sz="2400" spc="85" dirty="0">
                <a:solidFill>
                  <a:srgbClr val="1A1B21"/>
                </a:solidFill>
                <a:latin typeface="Calibri"/>
                <a:cs typeface="Calibri"/>
              </a:rPr>
              <a:t>comparing </a:t>
            </a:r>
            <a:r>
              <a:rPr sz="2400" spc="20" dirty="0">
                <a:solidFill>
                  <a:srgbClr val="1A1B21"/>
                </a:solidFill>
                <a:latin typeface="Calibri"/>
                <a:cs typeface="Calibri"/>
              </a:rPr>
              <a:t>its </a:t>
            </a:r>
            <a:r>
              <a:rPr sz="2400" spc="40" dirty="0">
                <a:solidFill>
                  <a:srgbClr val="1A1B21"/>
                </a:solidFill>
                <a:latin typeface="Calibri"/>
                <a:cs typeface="Calibri"/>
              </a:rPr>
              <a:t>net </a:t>
            </a:r>
            <a:r>
              <a:rPr sz="2400" spc="95" dirty="0">
                <a:solidFill>
                  <a:srgbClr val="1A1B21"/>
                </a:solidFill>
                <a:latin typeface="Calibri"/>
                <a:cs typeface="Calibri"/>
              </a:rPr>
              <a:t>earnings </a:t>
            </a:r>
            <a:r>
              <a:rPr sz="2400" spc="-5" dirty="0">
                <a:solidFill>
                  <a:srgbClr val="1A1B21"/>
                </a:solidFill>
                <a:latin typeface="Calibri"/>
                <a:cs typeface="Calibri"/>
              </a:rPr>
              <a:t>with </a:t>
            </a:r>
            <a:r>
              <a:rPr sz="2400" spc="40" dirty="0">
                <a:solidFill>
                  <a:srgbClr val="1A1B21"/>
                </a:solidFill>
                <a:latin typeface="Calibri"/>
                <a:cs typeface="Calibri"/>
              </a:rPr>
              <a:t>the </a:t>
            </a:r>
            <a:r>
              <a:rPr sz="2400" spc="35" dirty="0">
                <a:solidFill>
                  <a:srgbClr val="1A1B21"/>
                </a:solidFill>
                <a:latin typeface="Calibri"/>
                <a:cs typeface="Calibri"/>
              </a:rPr>
              <a:t>amount </a:t>
            </a:r>
            <a:r>
              <a:rPr sz="2400" spc="20" dirty="0">
                <a:solidFill>
                  <a:srgbClr val="1A1B21"/>
                </a:solidFill>
                <a:latin typeface="Calibri"/>
                <a:cs typeface="Calibri"/>
              </a:rPr>
              <a:t>of  its </a:t>
            </a:r>
            <a:r>
              <a:rPr sz="2400" spc="85" dirty="0">
                <a:solidFill>
                  <a:srgbClr val="1A1B21"/>
                </a:solidFill>
                <a:latin typeface="Calibri"/>
                <a:cs typeface="Calibri"/>
              </a:rPr>
              <a:t>loans </a:t>
            </a:r>
            <a:r>
              <a:rPr sz="2400" spc="-100" dirty="0">
                <a:solidFill>
                  <a:srgbClr val="1A1B21"/>
                </a:solidFill>
                <a:latin typeface="Calibri"/>
                <a:cs typeface="Calibri"/>
              </a:rPr>
              <a:t>&amp; </a:t>
            </a:r>
            <a:r>
              <a:rPr sz="2400" spc="35" dirty="0">
                <a:solidFill>
                  <a:srgbClr val="1A1B21"/>
                </a:solidFill>
                <a:latin typeface="Calibri"/>
                <a:cs typeface="Calibri"/>
              </a:rPr>
              <a:t>interest</a:t>
            </a:r>
            <a:r>
              <a:rPr sz="2400" spc="-175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1A1B21"/>
                </a:solidFill>
                <a:latin typeface="Calibri"/>
                <a:cs typeface="Calibri"/>
              </a:rPr>
              <a:t>payments.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915" y="522478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Importa</a:t>
            </a:r>
            <a:r>
              <a:rPr sz="2800" dirty="0"/>
              <a:t>n</a:t>
            </a:r>
            <a:r>
              <a:rPr sz="2800" spc="-10" dirty="0"/>
              <a:t>ce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200151"/>
            <a:ext cx="8229600" cy="316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341630" algn="l"/>
                <a:tab pos="1568450" algn="l"/>
                <a:tab pos="2390140" algn="l"/>
                <a:tab pos="2678430" algn="l"/>
                <a:tab pos="3662679" algn="l"/>
                <a:tab pos="4412615" algn="l"/>
                <a:tab pos="4803140" algn="l"/>
                <a:tab pos="6293485" algn="l"/>
                <a:tab pos="7514590" algn="l"/>
                <a:tab pos="7917180" algn="l"/>
              </a:tabLst>
            </a:pPr>
            <a:r>
              <a:rPr sz="2400" smtClean="0"/>
              <a:t>A</a:t>
            </a:r>
            <a:r>
              <a:rPr lang="en-IN" sz="2400" dirty="0" smtClean="0"/>
              <a:t> </a:t>
            </a:r>
            <a:r>
              <a:rPr sz="2400" smtClean="0"/>
              <a:t>financial</a:t>
            </a:r>
            <a:r>
              <a:rPr lang="en-IN" sz="2400" dirty="0" smtClean="0"/>
              <a:t> </a:t>
            </a:r>
            <a:r>
              <a:rPr sz="2400" smtClean="0"/>
              <a:t>scale</a:t>
            </a:r>
            <a:r>
              <a:rPr sz="2400" dirty="0"/>
              <a:t>	a	lender	uses	to	determine	whether	or	not  the business produces enough cash flows</a:t>
            </a: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400" dirty="0"/>
              <a:t>In business, unexpected expenses can arise.</a:t>
            </a:r>
          </a:p>
          <a:p>
            <a:pPr marL="12700" marR="5715">
              <a:lnSpc>
                <a:spcPct val="114999"/>
              </a:lnSpc>
              <a:spcBef>
                <a:spcPts val="1615"/>
              </a:spcBef>
              <a:tabLst>
                <a:tab pos="1266825" algn="l"/>
                <a:tab pos="2173605" algn="l"/>
                <a:tab pos="2924810" algn="l"/>
                <a:tab pos="3588385" algn="l"/>
                <a:tab pos="4409440" algn="l"/>
                <a:tab pos="5250815" algn="l"/>
                <a:tab pos="6517640" algn="l"/>
                <a:tab pos="6924675" algn="l"/>
                <a:tab pos="7688580" algn="l"/>
              </a:tabLst>
            </a:pPr>
            <a:r>
              <a:rPr sz="2400" smtClean="0"/>
              <a:t>Lenders</a:t>
            </a:r>
            <a:r>
              <a:rPr lang="en-IN" sz="2400" dirty="0" smtClean="0"/>
              <a:t> </a:t>
            </a:r>
            <a:r>
              <a:rPr sz="2400" smtClean="0"/>
              <a:t>make</a:t>
            </a:r>
            <a:r>
              <a:rPr sz="2400" dirty="0"/>
              <a:t>	sure	you	have	extra	padding	in</a:t>
            </a:r>
            <a:r>
              <a:rPr sz="2400"/>
              <a:t>	</a:t>
            </a:r>
            <a:r>
              <a:rPr sz="2400" smtClean="0"/>
              <a:t>your</a:t>
            </a:r>
            <a:r>
              <a:rPr lang="en-IN" sz="2400" dirty="0" smtClean="0"/>
              <a:t> </a:t>
            </a:r>
            <a:r>
              <a:rPr sz="2400" smtClean="0"/>
              <a:t>bank  </a:t>
            </a:r>
            <a:r>
              <a:rPr sz="2400" dirty="0"/>
              <a:t>account.</a:t>
            </a: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400" dirty="0"/>
              <a:t>Example: machinery break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F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0771" y="1286002"/>
            <a:ext cx="362267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7490">
              <a:lnSpc>
                <a:spcPct val="100000"/>
              </a:lnSpc>
              <a:spcBef>
                <a:spcPts val="100"/>
              </a:spcBef>
            </a:pPr>
            <a:r>
              <a:rPr sz="4200" u="none" spc="-95" dirty="0">
                <a:latin typeface="Tahoma"/>
                <a:cs typeface="Tahoma"/>
              </a:rPr>
              <a:t>Debt </a:t>
            </a:r>
            <a:r>
              <a:rPr sz="4200" u="none" spc="-155" dirty="0">
                <a:latin typeface="Tahoma"/>
                <a:cs typeface="Tahoma"/>
              </a:rPr>
              <a:t>service  </a:t>
            </a:r>
            <a:r>
              <a:rPr sz="4200" u="none" spc="-130" dirty="0">
                <a:latin typeface="Tahoma"/>
                <a:cs typeface="Tahoma"/>
              </a:rPr>
              <a:t>coverage</a:t>
            </a:r>
            <a:r>
              <a:rPr sz="4200" u="none" spc="-305" dirty="0">
                <a:latin typeface="Tahoma"/>
                <a:cs typeface="Tahoma"/>
              </a:rPr>
              <a:t> </a:t>
            </a:r>
            <a:r>
              <a:rPr sz="4200" u="none" spc="-165" dirty="0">
                <a:latin typeface="Tahoma"/>
                <a:cs typeface="Tahoma"/>
              </a:rPr>
              <a:t>ratio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127" y="2847213"/>
            <a:ext cx="1255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606060"/>
                </a:solidFill>
                <a:latin typeface="Verdana"/>
                <a:cs typeface="Verdana"/>
              </a:rPr>
              <a:t>Formula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8913" y="2099310"/>
            <a:ext cx="349250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705" algn="r">
              <a:lnSpc>
                <a:spcPct val="100000"/>
              </a:lnSpc>
              <a:spcBef>
                <a:spcPts val="100"/>
              </a:spcBef>
            </a:pPr>
            <a:r>
              <a:rPr sz="2100" spc="175" dirty="0">
                <a:solidFill>
                  <a:srgbClr val="FFFFFF"/>
                </a:solidFill>
                <a:latin typeface="Calibri"/>
                <a:cs typeface="Calibri"/>
              </a:rPr>
              <a:t>DSCR= </a:t>
            </a:r>
            <a:r>
              <a:rPr sz="2100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Net operating</a:t>
            </a:r>
            <a:r>
              <a:rPr sz="2100" u="sng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100" u="sng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income</a:t>
            </a:r>
            <a:endParaRPr sz="21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980"/>
              </a:spcBef>
            </a:pPr>
            <a:r>
              <a:rPr sz="2100" spc="50" dirty="0">
                <a:solidFill>
                  <a:srgbClr val="FFFFFF"/>
                </a:solidFill>
                <a:latin typeface="Calibri"/>
                <a:cs typeface="Calibri"/>
              </a:rPr>
              <a:t>Total </a:t>
            </a:r>
            <a:r>
              <a:rPr sz="2100" spc="65" dirty="0">
                <a:solidFill>
                  <a:srgbClr val="FFFFFF"/>
                </a:solidFill>
                <a:latin typeface="Calibri"/>
                <a:cs typeface="Calibri"/>
              </a:rPr>
              <a:t>debt 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21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149477"/>
            <a:ext cx="8460105" cy="27088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1A1B21"/>
                </a:solidFill>
                <a:latin typeface="Calibri"/>
                <a:cs typeface="Calibri"/>
              </a:rPr>
              <a:t>When </a:t>
            </a:r>
            <a:r>
              <a:rPr sz="2200" spc="30" dirty="0">
                <a:solidFill>
                  <a:srgbClr val="1A1B21"/>
                </a:solidFill>
                <a:latin typeface="Calibri"/>
                <a:cs typeface="Calibri"/>
              </a:rPr>
              <a:t>net </a:t>
            </a:r>
            <a:r>
              <a:rPr sz="2200" spc="75" dirty="0">
                <a:solidFill>
                  <a:srgbClr val="1A1B21"/>
                </a:solidFill>
                <a:latin typeface="Calibri"/>
                <a:cs typeface="Calibri"/>
              </a:rPr>
              <a:t>income </a:t>
            </a:r>
            <a:r>
              <a:rPr sz="2200" dirty="0">
                <a:solidFill>
                  <a:srgbClr val="1A1B21"/>
                </a:solidFill>
                <a:latin typeface="Calibri"/>
                <a:cs typeface="Calibri"/>
              </a:rPr>
              <a:t>= </a:t>
            </a:r>
            <a:r>
              <a:rPr sz="2200" spc="35" dirty="0">
                <a:solidFill>
                  <a:srgbClr val="1A1B21"/>
                </a:solidFill>
                <a:latin typeface="Calibri"/>
                <a:cs typeface="Calibri"/>
              </a:rPr>
              <a:t>the </a:t>
            </a:r>
            <a:r>
              <a:rPr sz="2200" spc="80" dirty="0">
                <a:solidFill>
                  <a:srgbClr val="1A1B21"/>
                </a:solidFill>
                <a:latin typeface="Calibri"/>
                <a:cs typeface="Calibri"/>
              </a:rPr>
              <a:t>cost </a:t>
            </a:r>
            <a:r>
              <a:rPr sz="2200" spc="20" dirty="0">
                <a:solidFill>
                  <a:srgbClr val="1A1B21"/>
                </a:solidFill>
                <a:latin typeface="Calibri"/>
                <a:cs typeface="Calibri"/>
              </a:rPr>
              <a:t>of </a:t>
            </a:r>
            <a:r>
              <a:rPr sz="2200" spc="60" dirty="0">
                <a:solidFill>
                  <a:srgbClr val="1A1B21"/>
                </a:solidFill>
                <a:latin typeface="Calibri"/>
                <a:cs typeface="Calibri"/>
              </a:rPr>
              <a:t>carrying </a:t>
            </a:r>
            <a:r>
              <a:rPr sz="2200" spc="80" dirty="0">
                <a:solidFill>
                  <a:srgbClr val="1A1B21"/>
                </a:solidFill>
                <a:latin typeface="Calibri"/>
                <a:cs typeface="Calibri"/>
              </a:rPr>
              <a:t>loans </a:t>
            </a:r>
            <a:r>
              <a:rPr sz="2200" spc="-55" dirty="0">
                <a:solidFill>
                  <a:srgbClr val="1A1B21"/>
                </a:solidFill>
                <a:latin typeface="Calibri"/>
                <a:cs typeface="Calibri"/>
              </a:rPr>
              <a:t>it </a:t>
            </a:r>
            <a:r>
              <a:rPr sz="2200" spc="95" dirty="0">
                <a:solidFill>
                  <a:srgbClr val="1A1B21"/>
                </a:solidFill>
                <a:latin typeface="Calibri"/>
                <a:cs typeface="Calibri"/>
              </a:rPr>
              <a:t>means </a:t>
            </a:r>
            <a:r>
              <a:rPr sz="2200" spc="45" dirty="0">
                <a:solidFill>
                  <a:srgbClr val="1A1B21"/>
                </a:solidFill>
                <a:latin typeface="Calibri"/>
                <a:cs typeface="Calibri"/>
              </a:rPr>
              <a:t>your </a:t>
            </a:r>
            <a:r>
              <a:rPr sz="2200" spc="225" dirty="0">
                <a:solidFill>
                  <a:srgbClr val="1A1B21"/>
                </a:solidFill>
                <a:latin typeface="Calibri"/>
                <a:cs typeface="Calibri"/>
              </a:rPr>
              <a:t>DSCR </a:t>
            </a:r>
            <a:r>
              <a:rPr sz="2200" spc="75" dirty="0">
                <a:solidFill>
                  <a:srgbClr val="1A1B21"/>
                </a:solidFill>
                <a:latin typeface="Calibri"/>
                <a:cs typeface="Calibri"/>
              </a:rPr>
              <a:t>is</a:t>
            </a:r>
            <a:r>
              <a:rPr sz="2200" spc="254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200" spc="-375" dirty="0">
                <a:solidFill>
                  <a:srgbClr val="1A1B21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12700" marR="105410" algn="just">
              <a:lnSpc>
                <a:spcPct val="115100"/>
              </a:lnSpc>
              <a:spcBef>
                <a:spcPts val="1595"/>
              </a:spcBef>
            </a:pPr>
            <a:r>
              <a:rPr sz="2200" spc="-65" dirty="0">
                <a:solidFill>
                  <a:srgbClr val="1A1B21"/>
                </a:solidFill>
                <a:latin typeface="Calibri"/>
                <a:cs typeface="Calibri"/>
              </a:rPr>
              <a:t>It </a:t>
            </a:r>
            <a:r>
              <a:rPr sz="2200" spc="35" dirty="0">
                <a:solidFill>
                  <a:srgbClr val="1A1B21"/>
                </a:solidFill>
                <a:latin typeface="Calibri"/>
                <a:cs typeface="Calibri"/>
              </a:rPr>
              <a:t>tells </a:t>
            </a:r>
            <a:r>
              <a:rPr sz="2200" spc="75" dirty="0">
                <a:solidFill>
                  <a:srgbClr val="1A1B21"/>
                </a:solidFill>
                <a:latin typeface="Calibri"/>
                <a:cs typeface="Calibri"/>
              </a:rPr>
              <a:t>you </a:t>
            </a:r>
            <a:r>
              <a:rPr sz="2200" spc="-10" dirty="0">
                <a:solidFill>
                  <a:srgbClr val="1A1B21"/>
                </a:solidFill>
                <a:latin typeface="Calibri"/>
                <a:cs typeface="Calibri"/>
              </a:rPr>
              <a:t>that </a:t>
            </a:r>
            <a:r>
              <a:rPr sz="2200" spc="45" dirty="0">
                <a:solidFill>
                  <a:srgbClr val="1A1B21"/>
                </a:solidFill>
                <a:latin typeface="Calibri"/>
                <a:cs typeface="Calibri"/>
              </a:rPr>
              <a:t>your </a:t>
            </a:r>
            <a:r>
              <a:rPr sz="2200" spc="100" dirty="0">
                <a:solidFill>
                  <a:srgbClr val="1A1B21"/>
                </a:solidFill>
                <a:latin typeface="Calibri"/>
                <a:cs typeface="Calibri"/>
              </a:rPr>
              <a:t>business </a:t>
            </a:r>
            <a:r>
              <a:rPr sz="2200" spc="75" dirty="0">
                <a:solidFill>
                  <a:srgbClr val="1A1B21"/>
                </a:solidFill>
                <a:latin typeface="Calibri"/>
                <a:cs typeface="Calibri"/>
              </a:rPr>
              <a:t>is </a:t>
            </a:r>
            <a:r>
              <a:rPr sz="2200" spc="85" dirty="0">
                <a:solidFill>
                  <a:srgbClr val="1A1B21"/>
                </a:solidFill>
                <a:latin typeface="Calibri"/>
                <a:cs typeface="Calibri"/>
              </a:rPr>
              <a:t>making </a:t>
            </a:r>
            <a:r>
              <a:rPr sz="2200" spc="20" dirty="0">
                <a:solidFill>
                  <a:srgbClr val="1A1B21"/>
                </a:solidFill>
                <a:latin typeface="Calibri"/>
                <a:cs typeface="Calibri"/>
              </a:rPr>
              <a:t>just </a:t>
            </a:r>
            <a:r>
              <a:rPr sz="2200" spc="100" dirty="0">
                <a:solidFill>
                  <a:srgbClr val="1A1B21"/>
                </a:solidFill>
                <a:latin typeface="Calibri"/>
                <a:cs typeface="Calibri"/>
              </a:rPr>
              <a:t>enough </a:t>
            </a:r>
            <a:r>
              <a:rPr sz="2200" spc="75" dirty="0">
                <a:solidFill>
                  <a:srgbClr val="1A1B21"/>
                </a:solidFill>
                <a:latin typeface="Calibri"/>
                <a:cs typeface="Calibri"/>
              </a:rPr>
              <a:t>money </a:t>
            </a:r>
            <a:r>
              <a:rPr sz="2200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2200" spc="85" dirty="0">
                <a:solidFill>
                  <a:srgbClr val="1A1B21"/>
                </a:solidFill>
                <a:latin typeface="Calibri"/>
                <a:cs typeface="Calibri"/>
              </a:rPr>
              <a:t>cover  </a:t>
            </a:r>
            <a:r>
              <a:rPr sz="2200" spc="30" dirty="0">
                <a:solidFill>
                  <a:srgbClr val="1A1B21"/>
                </a:solidFill>
                <a:latin typeface="Calibri"/>
                <a:cs typeface="Calibri"/>
              </a:rPr>
              <a:t>100% </a:t>
            </a:r>
            <a:r>
              <a:rPr sz="2200" spc="20" dirty="0">
                <a:solidFill>
                  <a:srgbClr val="1A1B21"/>
                </a:solidFill>
                <a:latin typeface="Calibri"/>
                <a:cs typeface="Calibri"/>
              </a:rPr>
              <a:t>of </a:t>
            </a:r>
            <a:r>
              <a:rPr sz="2200" spc="15" dirty="0">
                <a:solidFill>
                  <a:srgbClr val="1A1B21"/>
                </a:solidFill>
                <a:latin typeface="Calibri"/>
                <a:cs typeface="Calibri"/>
              </a:rPr>
              <a:t>its </a:t>
            </a:r>
            <a:r>
              <a:rPr sz="2200" spc="30" dirty="0">
                <a:solidFill>
                  <a:srgbClr val="1A1B21"/>
                </a:solidFill>
                <a:latin typeface="Calibri"/>
                <a:cs typeface="Calibri"/>
              </a:rPr>
              <a:t>current </a:t>
            </a:r>
            <a:r>
              <a:rPr sz="2200" spc="60" dirty="0">
                <a:solidFill>
                  <a:srgbClr val="1A1B21"/>
                </a:solidFill>
                <a:latin typeface="Calibri"/>
                <a:cs typeface="Calibri"/>
              </a:rPr>
              <a:t>debts, </a:t>
            </a:r>
            <a:r>
              <a:rPr sz="2200" spc="5" dirty="0">
                <a:solidFill>
                  <a:srgbClr val="1A1B21"/>
                </a:solidFill>
                <a:latin typeface="Calibri"/>
                <a:cs typeface="Calibri"/>
              </a:rPr>
              <a:t>without </a:t>
            </a:r>
            <a:r>
              <a:rPr sz="2200" spc="85" dirty="0">
                <a:solidFill>
                  <a:srgbClr val="1A1B21"/>
                </a:solidFill>
                <a:latin typeface="Calibri"/>
                <a:cs typeface="Calibri"/>
              </a:rPr>
              <a:t>having </a:t>
            </a:r>
            <a:r>
              <a:rPr sz="2200" spc="100" dirty="0">
                <a:solidFill>
                  <a:srgbClr val="1A1B21"/>
                </a:solidFill>
                <a:latin typeface="Calibri"/>
                <a:cs typeface="Calibri"/>
              </a:rPr>
              <a:t>a </a:t>
            </a:r>
            <a:r>
              <a:rPr sz="2200" spc="65" dirty="0">
                <a:solidFill>
                  <a:srgbClr val="1A1B21"/>
                </a:solidFill>
                <a:latin typeface="Calibri"/>
                <a:cs typeface="Calibri"/>
              </a:rPr>
              <a:t>dip </a:t>
            </a:r>
            <a:r>
              <a:rPr sz="2200" spc="10" dirty="0">
                <a:solidFill>
                  <a:srgbClr val="1A1B21"/>
                </a:solidFill>
                <a:latin typeface="Calibri"/>
                <a:cs typeface="Calibri"/>
              </a:rPr>
              <a:t>into </a:t>
            </a:r>
            <a:r>
              <a:rPr sz="2200" spc="15" dirty="0">
                <a:solidFill>
                  <a:srgbClr val="1A1B21"/>
                </a:solidFill>
                <a:latin typeface="Calibri"/>
                <a:cs typeface="Calibri"/>
              </a:rPr>
              <a:t>its </a:t>
            </a:r>
            <a:r>
              <a:rPr sz="2200" spc="90" dirty="0">
                <a:solidFill>
                  <a:srgbClr val="1A1B21"/>
                </a:solidFill>
                <a:latin typeface="Calibri"/>
                <a:cs typeface="Calibri"/>
              </a:rPr>
              <a:t>savings, </a:t>
            </a:r>
            <a:r>
              <a:rPr sz="2200" spc="70" dirty="0">
                <a:solidFill>
                  <a:srgbClr val="1A1B21"/>
                </a:solidFill>
                <a:latin typeface="Calibri"/>
                <a:cs typeface="Calibri"/>
              </a:rPr>
              <a:t>sell </a:t>
            </a:r>
            <a:r>
              <a:rPr sz="2200" spc="20" dirty="0">
                <a:solidFill>
                  <a:srgbClr val="1A1B21"/>
                </a:solidFill>
                <a:latin typeface="Calibri"/>
                <a:cs typeface="Calibri"/>
              </a:rPr>
              <a:t>of  </a:t>
            </a:r>
            <a:r>
              <a:rPr sz="2200" spc="100" dirty="0">
                <a:solidFill>
                  <a:srgbClr val="1A1B21"/>
                </a:solidFill>
                <a:latin typeface="Calibri"/>
                <a:cs typeface="Calibri"/>
              </a:rPr>
              <a:t>assets </a:t>
            </a:r>
            <a:r>
              <a:rPr sz="2200" spc="90" dirty="0">
                <a:solidFill>
                  <a:srgbClr val="1A1B21"/>
                </a:solidFill>
                <a:latin typeface="Calibri"/>
                <a:cs typeface="Calibri"/>
              </a:rPr>
              <a:t>Or </a:t>
            </a:r>
            <a:r>
              <a:rPr sz="2200" spc="55" dirty="0">
                <a:solidFill>
                  <a:srgbClr val="1A1B21"/>
                </a:solidFill>
                <a:latin typeface="Calibri"/>
                <a:cs typeface="Calibri"/>
              </a:rPr>
              <a:t>borrowing </a:t>
            </a:r>
            <a:r>
              <a:rPr sz="2200" spc="50" dirty="0">
                <a:solidFill>
                  <a:srgbClr val="1A1B21"/>
                </a:solidFill>
                <a:latin typeface="Calibri"/>
                <a:cs typeface="Calibri"/>
              </a:rPr>
              <a:t>more</a:t>
            </a:r>
            <a:r>
              <a:rPr sz="2200" spc="60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200" spc="75" dirty="0">
                <a:solidFill>
                  <a:srgbClr val="1A1B21"/>
                </a:solidFill>
                <a:latin typeface="Calibri"/>
                <a:cs typeface="Calibri"/>
              </a:rPr>
              <a:t>money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200" spc="170" smtClean="0">
                <a:solidFill>
                  <a:srgbClr val="1A1B21"/>
                </a:solidFill>
                <a:latin typeface="Calibri"/>
                <a:cs typeface="Calibri"/>
              </a:rPr>
              <a:t>A </a:t>
            </a:r>
            <a:r>
              <a:rPr sz="2200" spc="60" dirty="0">
                <a:solidFill>
                  <a:srgbClr val="1A1B21"/>
                </a:solidFill>
                <a:latin typeface="Calibri"/>
                <a:cs typeface="Calibri"/>
              </a:rPr>
              <a:t>slightest </a:t>
            </a:r>
            <a:r>
              <a:rPr sz="2200" spc="50" dirty="0">
                <a:solidFill>
                  <a:srgbClr val="1A1B21"/>
                </a:solidFill>
                <a:latin typeface="Calibri"/>
                <a:cs typeface="Calibri"/>
              </a:rPr>
              <a:t>reduction </a:t>
            </a:r>
            <a:r>
              <a:rPr sz="2200" spc="20" dirty="0">
                <a:solidFill>
                  <a:srgbClr val="1A1B21"/>
                </a:solidFill>
                <a:latin typeface="Calibri"/>
                <a:cs typeface="Calibri"/>
              </a:rPr>
              <a:t>in </a:t>
            </a:r>
            <a:r>
              <a:rPr sz="2200" spc="80" dirty="0">
                <a:solidFill>
                  <a:srgbClr val="1A1B21"/>
                </a:solidFill>
                <a:latin typeface="Calibri"/>
                <a:cs typeface="Calibri"/>
              </a:rPr>
              <a:t>earnings could </a:t>
            </a:r>
            <a:r>
              <a:rPr sz="2200" spc="120" dirty="0">
                <a:solidFill>
                  <a:srgbClr val="1A1B21"/>
                </a:solidFill>
                <a:latin typeface="Calibri"/>
                <a:cs typeface="Calibri"/>
              </a:rPr>
              <a:t>cause </a:t>
            </a:r>
            <a:r>
              <a:rPr sz="2200" spc="100" dirty="0">
                <a:solidFill>
                  <a:srgbClr val="1A1B21"/>
                </a:solidFill>
                <a:latin typeface="Calibri"/>
                <a:cs typeface="Calibri"/>
              </a:rPr>
              <a:t>a business </a:t>
            </a:r>
            <a:r>
              <a:rPr sz="2200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2200" spc="110" dirty="0">
                <a:solidFill>
                  <a:srgbClr val="1A1B21"/>
                </a:solidFill>
                <a:latin typeface="Calibri"/>
                <a:cs typeface="Calibri"/>
              </a:rPr>
              <a:t>become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200" spc="40" dirty="0">
                <a:solidFill>
                  <a:srgbClr val="1A1B21"/>
                </a:solidFill>
                <a:latin typeface="Calibri"/>
                <a:cs typeface="Calibri"/>
              </a:rPr>
              <a:t>financially</a:t>
            </a:r>
            <a:r>
              <a:rPr sz="2200" spc="105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200" spc="80" dirty="0">
                <a:solidFill>
                  <a:srgbClr val="1A1B21"/>
                </a:solidFill>
                <a:latin typeface="Calibri"/>
                <a:cs typeface="Calibri"/>
              </a:rPr>
              <a:t>overextended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91998"/>
            <a:ext cx="2338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spc="155" dirty="0">
                <a:latin typeface="Calibri"/>
                <a:cs typeface="Calibri"/>
              </a:rPr>
              <a:t>Leverage</a:t>
            </a:r>
            <a:r>
              <a:rPr sz="2800" u="none" spc="30" dirty="0">
                <a:latin typeface="Calibri"/>
                <a:cs typeface="Calibri"/>
              </a:rPr>
              <a:t> </a:t>
            </a:r>
            <a:r>
              <a:rPr sz="2800" u="none" spc="45" dirty="0">
                <a:latin typeface="Calibri"/>
                <a:cs typeface="Calibri"/>
              </a:rPr>
              <a:t>ratio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147952"/>
            <a:ext cx="8341359" cy="3634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4" dirty="0">
                <a:solidFill>
                  <a:srgbClr val="1A1B21"/>
                </a:solidFill>
                <a:latin typeface="Calibri"/>
                <a:cs typeface="Calibri"/>
              </a:rPr>
              <a:t>Leverage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ratios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measure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how</a:t>
            </a:r>
            <a:r>
              <a:rPr sz="2000" b="1" spc="60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b="1" spc="90" dirty="0">
                <a:solidFill>
                  <a:srgbClr val="1A1B21"/>
                </a:solidFill>
                <a:latin typeface="Calibri"/>
                <a:cs typeface="Calibri"/>
              </a:rPr>
              <a:t>leveraged </a:t>
            </a:r>
            <a:r>
              <a:rPr sz="2000" spc="95" dirty="0">
                <a:solidFill>
                  <a:srgbClr val="1A1B21"/>
                </a:solidFill>
                <a:latin typeface="Calibri"/>
                <a:cs typeface="Calibri"/>
              </a:rPr>
              <a:t>a </a:t>
            </a: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company</a:t>
            </a:r>
            <a:r>
              <a:rPr sz="2000" spc="-195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is.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Highly </a:t>
            </a:r>
            <a:r>
              <a:rPr sz="2000" spc="90" dirty="0">
                <a:solidFill>
                  <a:srgbClr val="1A1B21"/>
                </a:solidFill>
                <a:latin typeface="Calibri"/>
                <a:cs typeface="Calibri"/>
              </a:rPr>
              <a:t>leveraged means </a:t>
            </a:r>
            <a:r>
              <a:rPr sz="2000" spc="-5" dirty="0">
                <a:solidFill>
                  <a:srgbClr val="1A1B21"/>
                </a:solidFill>
                <a:latin typeface="Calibri"/>
                <a:cs typeface="Calibri"/>
              </a:rPr>
              <a:t>that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the </a:t>
            </a: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company </a:t>
            </a:r>
            <a:r>
              <a:rPr sz="2000" spc="100" dirty="0">
                <a:solidFill>
                  <a:srgbClr val="1A1B21"/>
                </a:solidFill>
                <a:latin typeface="Calibri"/>
                <a:cs typeface="Calibri"/>
              </a:rPr>
              <a:t>has </a:t>
            </a:r>
            <a:r>
              <a:rPr sz="2000" spc="65" dirty="0">
                <a:solidFill>
                  <a:srgbClr val="1A1B21"/>
                </a:solidFill>
                <a:latin typeface="Calibri"/>
                <a:cs typeface="Calibri"/>
              </a:rPr>
              <a:t>taken </a:t>
            </a:r>
            <a:r>
              <a:rPr sz="2000" spc="70" dirty="0">
                <a:solidFill>
                  <a:srgbClr val="1A1B21"/>
                </a:solidFill>
                <a:latin typeface="Calibri"/>
                <a:cs typeface="Calibri"/>
              </a:rPr>
              <a:t>on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too </a:t>
            </a:r>
            <a:r>
              <a:rPr sz="2000" spc="60" dirty="0">
                <a:solidFill>
                  <a:srgbClr val="1A1B21"/>
                </a:solidFill>
                <a:latin typeface="Calibri"/>
                <a:cs typeface="Calibri"/>
              </a:rPr>
              <a:t>many</a:t>
            </a:r>
            <a:r>
              <a:rPr sz="2000" spc="-170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loans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85" dirty="0">
                <a:solidFill>
                  <a:srgbClr val="1A1B21"/>
                </a:solidFill>
                <a:latin typeface="Calibri"/>
                <a:cs typeface="Calibri"/>
              </a:rPr>
              <a:t>and </a:t>
            </a:r>
            <a:r>
              <a:rPr sz="2000" spc="70" dirty="0">
                <a:solidFill>
                  <a:srgbClr val="1A1B21"/>
                </a:solidFill>
                <a:latin typeface="Calibri"/>
                <a:cs typeface="Calibri"/>
              </a:rPr>
              <a:t>is </a:t>
            </a:r>
            <a:r>
              <a:rPr sz="2000" spc="20" dirty="0">
                <a:solidFill>
                  <a:srgbClr val="1A1B21"/>
                </a:solidFill>
                <a:latin typeface="Calibri"/>
                <a:cs typeface="Calibri"/>
              </a:rPr>
              <a:t>in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too </a:t>
            </a:r>
            <a:r>
              <a:rPr sz="2000" spc="70" dirty="0">
                <a:solidFill>
                  <a:srgbClr val="1A1B21"/>
                </a:solidFill>
                <a:latin typeface="Calibri"/>
                <a:cs typeface="Calibri"/>
              </a:rPr>
              <a:t>much</a:t>
            </a:r>
            <a:r>
              <a:rPr sz="2000" spc="20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1A1B21"/>
                </a:solidFill>
                <a:latin typeface="Calibri"/>
                <a:cs typeface="Calibri"/>
              </a:rPr>
              <a:t>debt.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600"/>
              </a:spcBef>
            </a:pPr>
            <a:r>
              <a:rPr sz="2000" spc="125" dirty="0">
                <a:solidFill>
                  <a:srgbClr val="1A1B21"/>
                </a:solidFill>
                <a:latin typeface="Calibri"/>
                <a:cs typeface="Calibri"/>
              </a:rPr>
              <a:t>These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ratios </a:t>
            </a:r>
            <a:r>
              <a:rPr sz="2000" spc="55" dirty="0">
                <a:solidFill>
                  <a:srgbClr val="1A1B21"/>
                </a:solidFill>
                <a:latin typeface="Calibri"/>
                <a:cs typeface="Calibri"/>
              </a:rPr>
              <a:t>indicate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the </a:t>
            </a:r>
            <a:r>
              <a:rPr sz="2000" spc="85" dirty="0">
                <a:solidFill>
                  <a:srgbClr val="1A1B21"/>
                </a:solidFill>
                <a:latin typeface="Calibri"/>
                <a:cs typeface="Calibri"/>
              </a:rPr>
              <a:t>long </a:t>
            </a:r>
            <a:r>
              <a:rPr sz="2000" spc="5" dirty="0">
                <a:solidFill>
                  <a:srgbClr val="1A1B21"/>
                </a:solidFill>
                <a:latin typeface="Calibri"/>
                <a:cs typeface="Calibri"/>
              </a:rPr>
              <a:t>term </a:t>
            </a:r>
            <a:r>
              <a:rPr sz="2000" spc="90" dirty="0">
                <a:solidFill>
                  <a:srgbClr val="1A1B21"/>
                </a:solidFill>
                <a:latin typeface="Calibri"/>
                <a:cs typeface="Calibri"/>
              </a:rPr>
              <a:t>solvency </a:t>
            </a:r>
            <a:r>
              <a:rPr sz="2000" spc="20" dirty="0">
                <a:solidFill>
                  <a:srgbClr val="1A1B21"/>
                </a:solidFill>
                <a:latin typeface="Calibri"/>
                <a:cs typeface="Calibri"/>
              </a:rPr>
              <a:t>of </a:t>
            </a:r>
            <a:r>
              <a:rPr sz="2000" spc="95" dirty="0">
                <a:solidFill>
                  <a:srgbClr val="1A1B21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1A1B21"/>
                </a:solidFill>
                <a:latin typeface="Calibri"/>
                <a:cs typeface="Calibri"/>
              </a:rPr>
              <a:t>firm </a:t>
            </a: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and </a:t>
            </a:r>
            <a:r>
              <a:rPr sz="2000" spc="55" dirty="0">
                <a:solidFill>
                  <a:srgbClr val="1A1B21"/>
                </a:solidFill>
                <a:latin typeface="Calibri"/>
                <a:cs typeface="Calibri"/>
              </a:rPr>
              <a:t>indicate </a:t>
            </a:r>
            <a:r>
              <a:rPr sz="2000" spc="20" dirty="0">
                <a:solidFill>
                  <a:srgbClr val="1A1B21"/>
                </a:solidFill>
                <a:latin typeface="Calibri"/>
                <a:cs typeface="Calibri"/>
              </a:rPr>
              <a:t>its</a:t>
            </a:r>
            <a:r>
              <a:rPr sz="2000" spc="-145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1A1B21"/>
                </a:solidFill>
                <a:latin typeface="Calibri"/>
                <a:cs typeface="Calibri"/>
              </a:rPr>
              <a:t>ability  </a:t>
            </a:r>
            <a:r>
              <a:rPr sz="2000" spc="20" dirty="0">
                <a:solidFill>
                  <a:srgbClr val="1A1B21"/>
                </a:solidFill>
                <a:latin typeface="Calibri"/>
                <a:cs typeface="Calibri"/>
              </a:rPr>
              <a:t>of </a:t>
            </a:r>
            <a:r>
              <a:rPr sz="2000" spc="35" dirty="0">
                <a:solidFill>
                  <a:srgbClr val="1A1B21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1A1B21"/>
                </a:solidFill>
                <a:latin typeface="Calibri"/>
                <a:cs typeface="Calibri"/>
              </a:rPr>
              <a:t>firm </a:t>
            </a:r>
            <a:r>
              <a:rPr sz="2000" spc="5" dirty="0">
                <a:solidFill>
                  <a:srgbClr val="1A1B21"/>
                </a:solidFill>
                <a:latin typeface="Calibri"/>
                <a:cs typeface="Calibri"/>
              </a:rPr>
              <a:t>to </a:t>
            </a:r>
            <a:r>
              <a:rPr sz="2000" spc="50" dirty="0">
                <a:solidFill>
                  <a:srgbClr val="1A1B21"/>
                </a:solidFill>
                <a:latin typeface="Calibri"/>
                <a:cs typeface="Calibri"/>
              </a:rPr>
              <a:t>meet </a:t>
            </a:r>
            <a:r>
              <a:rPr sz="2000" spc="20" dirty="0">
                <a:solidFill>
                  <a:srgbClr val="1A1B21"/>
                </a:solidFill>
                <a:latin typeface="Calibri"/>
                <a:cs typeface="Calibri"/>
              </a:rPr>
              <a:t>its </a:t>
            </a:r>
            <a:r>
              <a:rPr sz="2000" spc="85" dirty="0">
                <a:solidFill>
                  <a:srgbClr val="1A1B21"/>
                </a:solidFill>
                <a:latin typeface="Calibri"/>
                <a:cs typeface="Calibri"/>
              </a:rPr>
              <a:t>long </a:t>
            </a:r>
            <a:r>
              <a:rPr sz="2000" spc="5" dirty="0">
                <a:solidFill>
                  <a:srgbClr val="1A1B21"/>
                </a:solidFill>
                <a:latin typeface="Calibri"/>
                <a:cs typeface="Calibri"/>
              </a:rPr>
              <a:t>term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commitment</a:t>
            </a:r>
            <a:r>
              <a:rPr sz="2000" spc="210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A1B21"/>
                </a:solidFill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marL="469900" marR="241935" indent="-228600">
              <a:lnSpc>
                <a:spcPct val="114999"/>
              </a:lnSpc>
              <a:spcBef>
                <a:spcPts val="1610"/>
              </a:spcBef>
              <a:buAutoNum type="arabicParenR"/>
              <a:tabLst>
                <a:tab pos="456565" algn="l"/>
              </a:tabLst>
            </a:pPr>
            <a:r>
              <a:rPr sz="2000" spc="70" dirty="0">
                <a:solidFill>
                  <a:srgbClr val="1A1B21"/>
                </a:solidFill>
                <a:latin typeface="Calibri"/>
                <a:cs typeface="Calibri"/>
              </a:rPr>
              <a:t>Repayment </a:t>
            </a:r>
            <a:r>
              <a:rPr sz="2000" spc="25" dirty="0">
                <a:solidFill>
                  <a:srgbClr val="1A1B21"/>
                </a:solidFill>
                <a:latin typeface="Calibri"/>
                <a:cs typeface="Calibri"/>
              </a:rPr>
              <a:t>of </a:t>
            </a:r>
            <a:r>
              <a:rPr sz="2000" spc="40" dirty="0">
                <a:solidFill>
                  <a:srgbClr val="1A1B21"/>
                </a:solidFill>
                <a:latin typeface="Calibri"/>
                <a:cs typeface="Calibri"/>
              </a:rPr>
              <a:t>amount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on </a:t>
            </a:r>
            <a:r>
              <a:rPr sz="2000" spc="5" dirty="0">
                <a:solidFill>
                  <a:srgbClr val="1A1B21"/>
                </a:solidFill>
                <a:latin typeface="Calibri"/>
                <a:cs typeface="Calibri"/>
              </a:rPr>
              <a:t>maturity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or </a:t>
            </a:r>
            <a:r>
              <a:rPr sz="2000" spc="20" dirty="0">
                <a:solidFill>
                  <a:srgbClr val="1A1B21"/>
                </a:solidFill>
                <a:latin typeface="Calibri"/>
                <a:cs typeface="Calibri"/>
              </a:rPr>
              <a:t>in </a:t>
            </a:r>
            <a:r>
              <a:rPr sz="2000" spc="55" dirty="0">
                <a:solidFill>
                  <a:srgbClr val="1A1B21"/>
                </a:solidFill>
                <a:latin typeface="Calibri"/>
                <a:cs typeface="Calibri"/>
              </a:rPr>
              <a:t>predetermined </a:t>
            </a:r>
            <a:r>
              <a:rPr sz="2000" spc="40" dirty="0">
                <a:solidFill>
                  <a:srgbClr val="1A1B21"/>
                </a:solidFill>
                <a:latin typeface="Calibri"/>
                <a:cs typeface="Calibri"/>
              </a:rPr>
              <a:t>instalments </a:t>
            </a:r>
            <a:r>
              <a:rPr sz="2000" spc="5" dirty="0">
                <a:solidFill>
                  <a:srgbClr val="1A1B21"/>
                </a:solidFill>
                <a:latin typeface="Calibri"/>
                <a:cs typeface="Calibri"/>
              </a:rPr>
              <a:t>at  </a:t>
            </a:r>
            <a:r>
              <a:rPr sz="2000" spc="95" dirty="0">
                <a:solidFill>
                  <a:srgbClr val="1A1B21"/>
                </a:solidFill>
                <a:latin typeface="Calibri"/>
                <a:cs typeface="Calibri"/>
              </a:rPr>
              <a:t>due </a:t>
            </a: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dates</a:t>
            </a:r>
            <a:r>
              <a:rPr sz="2000" spc="-10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1A1B21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518159" indent="-277495">
              <a:lnSpc>
                <a:spcPct val="100000"/>
              </a:lnSpc>
              <a:spcBef>
                <a:spcPts val="1955"/>
              </a:spcBef>
              <a:buAutoNum type="arabicParenR"/>
              <a:tabLst>
                <a:tab pos="518795" algn="l"/>
              </a:tabLst>
            </a:pPr>
            <a:r>
              <a:rPr sz="2000" spc="95" dirty="0">
                <a:solidFill>
                  <a:srgbClr val="1A1B21"/>
                </a:solidFill>
                <a:latin typeface="Calibri"/>
                <a:cs typeface="Calibri"/>
              </a:rPr>
              <a:t>Paying </a:t>
            </a:r>
            <a:r>
              <a:rPr sz="2000" dirty="0">
                <a:solidFill>
                  <a:srgbClr val="1A1B21"/>
                </a:solidFill>
                <a:latin typeface="Calibri"/>
                <a:cs typeface="Calibri"/>
              </a:rPr>
              <a:t>off </a:t>
            </a:r>
            <a:r>
              <a:rPr sz="2000" spc="75" dirty="0">
                <a:solidFill>
                  <a:srgbClr val="1A1B21"/>
                </a:solidFill>
                <a:latin typeface="Calibri"/>
                <a:cs typeface="Calibri"/>
              </a:rPr>
              <a:t>loans </a:t>
            </a:r>
            <a:r>
              <a:rPr sz="2000" dirty="0">
                <a:solidFill>
                  <a:srgbClr val="1A1B21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1A1B21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1A1B21"/>
                </a:solidFill>
                <a:latin typeface="Calibri"/>
                <a:cs typeface="Calibri"/>
              </a:rPr>
              <a:t>interest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91998"/>
            <a:ext cx="4787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u="none" spc="130" dirty="0">
                <a:latin typeface="Calibri"/>
                <a:cs typeface="Calibri"/>
              </a:rPr>
              <a:t>Also a </a:t>
            </a:r>
            <a:r>
              <a:rPr sz="2800" b="0" u="none" spc="55" dirty="0">
                <a:latin typeface="Calibri"/>
                <a:cs typeface="Calibri"/>
              </a:rPr>
              <a:t>riskier </a:t>
            </a:r>
            <a:r>
              <a:rPr sz="2800" b="0" u="none" spc="114" dirty="0">
                <a:latin typeface="Calibri"/>
                <a:cs typeface="Calibri"/>
              </a:rPr>
              <a:t>source </a:t>
            </a:r>
            <a:r>
              <a:rPr sz="2800" b="0" u="none" spc="25" dirty="0">
                <a:latin typeface="Calibri"/>
                <a:cs typeface="Calibri"/>
              </a:rPr>
              <a:t>of</a:t>
            </a:r>
            <a:r>
              <a:rPr sz="2800" b="0" u="none" spc="-15" dirty="0">
                <a:latin typeface="Calibri"/>
                <a:cs typeface="Calibri"/>
              </a:rPr>
              <a:t> </a:t>
            </a:r>
            <a:r>
              <a:rPr sz="2800" b="0" u="none" spc="80" dirty="0">
                <a:latin typeface="Calibri"/>
                <a:cs typeface="Calibri"/>
              </a:rPr>
              <a:t>finance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168374"/>
            <a:ext cx="8081009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AutoNum type="arabicParenR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Companies that are too highly leveraged (that have large amounts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debt as compared to equity) </a:t>
            </a:r>
            <a:r>
              <a:rPr sz="2000" spc="-5" dirty="0">
                <a:latin typeface="Arial"/>
                <a:cs typeface="Arial"/>
              </a:rPr>
              <a:t>often </a:t>
            </a:r>
            <a:r>
              <a:rPr sz="2000" dirty="0">
                <a:latin typeface="Arial"/>
                <a:cs typeface="Arial"/>
              </a:rPr>
              <a:t>find it difficult to grow because of  the high cost of servicing 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R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change </a:t>
            </a:r>
            <a:r>
              <a:rPr sz="2000" spc="-5" dirty="0">
                <a:latin typeface="Arial"/>
                <a:cs typeface="Arial"/>
              </a:rPr>
              <a:t>in interest </a:t>
            </a:r>
            <a:r>
              <a:rPr sz="2000" dirty="0">
                <a:latin typeface="Arial"/>
                <a:cs typeface="Arial"/>
              </a:rPr>
              <a:t>rates can </a:t>
            </a:r>
            <a:r>
              <a:rPr sz="2000" spc="-5" dirty="0">
                <a:latin typeface="Arial"/>
                <a:cs typeface="Arial"/>
              </a:rPr>
              <a:t>have an effect on one’s profit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3808" y="3220211"/>
            <a:ext cx="2872740" cy="1705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427" y="1892249"/>
            <a:ext cx="225806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5080" indent="-363220">
              <a:lnSpc>
                <a:spcPct val="100000"/>
              </a:lnSpc>
              <a:spcBef>
                <a:spcPts val="100"/>
              </a:spcBef>
            </a:pPr>
            <a:r>
              <a:rPr sz="4200" b="1" spc="210" dirty="0">
                <a:solidFill>
                  <a:srgbClr val="1F2729"/>
                </a:solidFill>
                <a:latin typeface="Calibri"/>
                <a:cs typeface="Calibri"/>
              </a:rPr>
              <a:t>Leverage  </a:t>
            </a:r>
            <a:r>
              <a:rPr sz="4200" b="1" spc="165" dirty="0">
                <a:solidFill>
                  <a:srgbClr val="1F2729"/>
                </a:solidFill>
                <a:latin typeface="Calibri"/>
                <a:cs typeface="Calibri"/>
              </a:rPr>
              <a:t>Ratios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7013" y="583514"/>
            <a:ext cx="32435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none" spc="-335" dirty="0">
                <a:solidFill>
                  <a:srgbClr val="FFFFFF"/>
                </a:solidFill>
                <a:latin typeface="Calibri"/>
                <a:cs typeface="Calibri"/>
              </a:rPr>
              <a:t>1) </a:t>
            </a:r>
            <a:r>
              <a:rPr sz="3000" b="0" u="none" spc="90" dirty="0">
                <a:solidFill>
                  <a:srgbClr val="FFFFFF"/>
                </a:solidFill>
                <a:latin typeface="Calibri"/>
                <a:cs typeface="Calibri"/>
              </a:rPr>
              <a:t>Debt- </a:t>
            </a:r>
            <a:r>
              <a:rPr sz="3000" b="0" u="none" spc="65" dirty="0">
                <a:solidFill>
                  <a:srgbClr val="FFFFFF"/>
                </a:solidFill>
                <a:latin typeface="Calibri"/>
                <a:cs typeface="Calibri"/>
              </a:rPr>
              <a:t>equity</a:t>
            </a:r>
            <a:r>
              <a:rPr sz="3000" b="0" u="none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0" u="none" spc="20" dirty="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1"/>
          </p:nvPr>
        </p:nvSpPr>
        <p:spPr>
          <a:xfrm>
            <a:off x="3962400" y="941221"/>
            <a:ext cx="4038600" cy="2925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15100"/>
              </a:lnSpc>
              <a:spcBef>
                <a:spcPts val="100"/>
              </a:spcBef>
              <a:buNone/>
              <a:tabLst>
                <a:tab pos="429895" algn="l"/>
              </a:tabLst>
            </a:pPr>
            <a:r>
              <a:rPr lang="en-IN" spc="45" dirty="0" smtClean="0"/>
              <a:t>1) Debt </a:t>
            </a:r>
            <a:r>
              <a:rPr lang="en-IN" spc="45" dirty="0"/>
              <a:t>e</a:t>
            </a:r>
            <a:r>
              <a:rPr lang="en-IN" spc="45" dirty="0" smtClean="0"/>
              <a:t>quity ratio</a:t>
            </a:r>
          </a:p>
          <a:p>
            <a:pPr marL="431800" marR="5080" indent="-419100">
              <a:lnSpc>
                <a:spcPct val="115100"/>
              </a:lnSpc>
              <a:spcBef>
                <a:spcPts val="100"/>
              </a:spcBef>
              <a:buAutoNum type="arabicParenR" startAt="2"/>
              <a:tabLst>
                <a:tab pos="429895" algn="l"/>
              </a:tabLst>
            </a:pPr>
            <a:r>
              <a:rPr spc="45" smtClean="0"/>
              <a:t>Interest</a:t>
            </a:r>
            <a:r>
              <a:rPr spc="20" smtClean="0"/>
              <a:t> </a:t>
            </a:r>
            <a:r>
              <a:rPr spc="155" dirty="0"/>
              <a:t>coverage  </a:t>
            </a:r>
            <a:r>
              <a:rPr spc="15" dirty="0"/>
              <a:t>ratio</a:t>
            </a:r>
          </a:p>
          <a:p>
            <a:pPr marL="431800" marR="521334" indent="-419100">
              <a:lnSpc>
                <a:spcPct val="115100"/>
              </a:lnSpc>
              <a:spcBef>
                <a:spcPts val="1590"/>
              </a:spcBef>
              <a:buAutoNum type="arabicParenR" startAt="2"/>
              <a:tabLst>
                <a:tab pos="419734" algn="l"/>
              </a:tabLst>
            </a:pPr>
            <a:r>
              <a:rPr spc="120"/>
              <a:t>Debt </a:t>
            </a:r>
            <a:r>
              <a:rPr spc="125" smtClean="0"/>
              <a:t>service</a:t>
            </a:r>
            <a:r>
              <a:rPr lang="en-IN" spc="125" dirty="0" smtClean="0"/>
              <a:t> </a:t>
            </a:r>
            <a:r>
              <a:rPr spc="155" smtClean="0"/>
              <a:t>coverage</a:t>
            </a:r>
            <a:r>
              <a:rPr spc="10" smtClean="0"/>
              <a:t> </a:t>
            </a:r>
            <a:r>
              <a:rPr spc="15" dirty="0"/>
              <a:t>ratio</a:t>
            </a:r>
          </a:p>
          <a:p>
            <a:pPr marL="419100" indent="-407034">
              <a:lnSpc>
                <a:spcPct val="100000"/>
              </a:lnSpc>
              <a:spcBef>
                <a:spcPts val="2150"/>
              </a:spcBef>
              <a:buAutoNum type="arabicParenR" startAt="2"/>
              <a:tabLst>
                <a:tab pos="419734" algn="l"/>
              </a:tabLst>
            </a:pPr>
            <a:r>
              <a:rPr spc="120" dirty="0"/>
              <a:t>Debt</a:t>
            </a:r>
            <a:r>
              <a:rPr spc="90" dirty="0"/>
              <a:t> </a:t>
            </a:r>
            <a:r>
              <a:rPr spc="15" dirty="0"/>
              <a:t>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571" y="365251"/>
            <a:ext cx="4440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150" dirty="0">
                <a:uFill>
                  <a:solidFill>
                    <a:srgbClr val="1F2729"/>
                  </a:solidFill>
                </a:uFill>
                <a:latin typeface="Calibri"/>
                <a:cs typeface="Calibri"/>
              </a:rPr>
              <a:t>Debt- </a:t>
            </a:r>
            <a:r>
              <a:rPr sz="4400" u="sng" spc="130" dirty="0">
                <a:uFill>
                  <a:solidFill>
                    <a:srgbClr val="1F2729"/>
                  </a:solidFill>
                </a:uFill>
                <a:latin typeface="Calibri"/>
                <a:cs typeface="Calibri"/>
              </a:rPr>
              <a:t>equity</a:t>
            </a:r>
            <a:r>
              <a:rPr sz="4400" u="sng" spc="30" dirty="0">
                <a:uFill>
                  <a:solidFill>
                    <a:srgbClr val="1F2729"/>
                  </a:solidFill>
                </a:uFill>
                <a:latin typeface="Calibri"/>
                <a:cs typeface="Calibri"/>
              </a:rPr>
              <a:t> </a:t>
            </a:r>
            <a:r>
              <a:rPr sz="4400" u="sng" spc="80" dirty="0">
                <a:uFill>
                  <a:solidFill>
                    <a:srgbClr val="1F2729"/>
                  </a:solidFill>
                </a:uFill>
                <a:latin typeface="Calibri"/>
                <a:cs typeface="Calibri"/>
              </a:rPr>
              <a:t>ratio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072" y="1563370"/>
            <a:ext cx="80327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The Debt-to-Equity ratio </a:t>
            </a:r>
            <a:r>
              <a:rPr sz="2400" dirty="0">
                <a:latin typeface="Arial"/>
                <a:cs typeface="Arial"/>
              </a:rPr>
              <a:t>(D/E) </a:t>
            </a:r>
            <a:r>
              <a:rPr sz="2400" spc="-5" dirty="0">
                <a:latin typeface="Arial"/>
                <a:cs typeface="Arial"/>
              </a:rPr>
              <a:t>indicates the proportion </a:t>
            </a:r>
            <a:r>
              <a:rPr sz="2400" dirty="0">
                <a:latin typeface="Arial"/>
                <a:cs typeface="Arial"/>
              </a:rPr>
              <a:t>of  the </a:t>
            </a:r>
            <a:r>
              <a:rPr sz="2400" spc="-10" dirty="0">
                <a:latin typeface="Arial"/>
                <a:cs typeface="Arial"/>
              </a:rPr>
              <a:t>company’s </a:t>
            </a:r>
            <a:r>
              <a:rPr sz="2400" spc="-5" dirty="0">
                <a:latin typeface="Arial"/>
                <a:cs typeface="Arial"/>
              </a:rPr>
              <a:t>assets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being financed through  debt.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50800" marR="9525">
              <a:lnSpc>
                <a:spcPct val="100000"/>
              </a:lnSpc>
              <a:buAutoNum type="arabicPeriod"/>
              <a:tabLst>
                <a:tab pos="389890" algn="l"/>
              </a:tabLst>
            </a:pPr>
            <a:r>
              <a:rPr sz="2400" spc="-1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ratio tells us how much loan and equity was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purchase</a:t>
            </a:r>
            <a:r>
              <a:rPr sz="2400" dirty="0">
                <a:latin typeface="Arial"/>
                <a:cs typeface="Arial"/>
              </a:rPr>
              <a:t> assets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8750" y="819150"/>
            <a:ext cx="6543650" cy="38604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lang="en-US" sz="2400" dirty="0" smtClean="0"/>
              <a:t>A </a:t>
            </a:r>
            <a:r>
              <a:rPr lang="en-US" sz="2400" b="1" dirty="0" smtClean="0"/>
              <a:t>higher debt-equity ratio</a:t>
            </a:r>
            <a:r>
              <a:rPr lang="en-US" sz="2400" dirty="0" smtClean="0"/>
              <a:t> indicates a </a:t>
            </a:r>
            <a:r>
              <a:rPr lang="en-US" sz="2400" dirty="0" smtClean="0">
                <a:hlinkClick r:id="rId2"/>
              </a:rPr>
              <a:t>levered firm</a:t>
            </a:r>
            <a:r>
              <a:rPr lang="en-US" sz="2400" dirty="0" smtClean="0"/>
              <a:t>, which is quite preferable for a company that is stable with significant </a:t>
            </a:r>
            <a:r>
              <a:rPr lang="en-US" sz="2400" dirty="0" smtClean="0">
                <a:hlinkClick r:id="rId3"/>
              </a:rPr>
              <a:t>cash flow</a:t>
            </a:r>
            <a:r>
              <a:rPr lang="en-US" sz="2400" dirty="0" smtClean="0"/>
              <a:t> generation, but not preferable when a company is in decline. </a:t>
            </a:r>
          </a:p>
          <a:p>
            <a:pPr marL="12700" marR="5080">
              <a:lnSpc>
                <a:spcPct val="114999"/>
              </a:lnSpc>
              <a:spcBef>
                <a:spcPts val="95"/>
              </a:spcBef>
            </a:pPr>
            <a:endParaRPr lang="en-US" sz="2400" dirty="0" smtClean="0"/>
          </a:p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lang="en-US" sz="2400" dirty="0" smtClean="0"/>
              <a:t>Conversely, a </a:t>
            </a:r>
            <a:r>
              <a:rPr lang="en-US" sz="2400" b="1" dirty="0" smtClean="0"/>
              <a:t>lower ratio indicates</a:t>
            </a:r>
            <a:r>
              <a:rPr lang="en-US" sz="2400" dirty="0" smtClean="0"/>
              <a:t> a firm less levered and closer to being fully equity financed. The appropriate debt to equity ratio varies by industry.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652463"/>
            <a:ext cx="68865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6750"/>
            <a:ext cx="7086600" cy="3394472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 example below, we see how using more debt (increasing the debt-equity ratio) increases the company’s </a:t>
            </a:r>
            <a:r>
              <a:rPr lang="en-US" sz="2000" dirty="0" smtClean="0">
                <a:hlinkClick r:id="rId2"/>
              </a:rPr>
              <a:t>return on equity (ROE)</a:t>
            </a:r>
            <a:r>
              <a:rPr lang="en-US" sz="2000" dirty="0" smtClean="0"/>
              <a:t>.  By using debt instead of equity, the equity account is smaller and therefore return on equity is higher.</a:t>
            </a:r>
          </a:p>
          <a:p>
            <a:endParaRPr lang="en-US" sz="2000" dirty="0" smtClean="0"/>
          </a:p>
          <a:p>
            <a:r>
              <a:rPr lang="en-US" sz="2000" dirty="0" smtClean="0"/>
              <a:t>Another benefit is that typically the cost of debt is lower than the </a:t>
            </a:r>
            <a:r>
              <a:rPr lang="en-US" sz="2000" dirty="0" smtClean="0">
                <a:hlinkClick r:id="rId3"/>
              </a:rPr>
              <a:t>cost of equity</a:t>
            </a:r>
            <a:r>
              <a:rPr lang="en-US" sz="2000" dirty="0" smtClean="0"/>
              <a:t>, and therefore increasing the D/E ratio (up to a certain point) can lower a firm’s </a:t>
            </a:r>
            <a:r>
              <a:rPr lang="en-US" sz="2000" dirty="0" smtClean="0">
                <a:hlinkClick r:id="rId4"/>
              </a:rPr>
              <a:t>weighted average cost of capital (WACC)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914</Words>
  <Application>Microsoft Office PowerPoint</Application>
  <PresentationFormat>On-screen Show (16:9)</PresentationFormat>
  <Paragraphs>89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Leverage Ratio</vt:lpstr>
      <vt:lpstr>Slide 2</vt:lpstr>
      <vt:lpstr>Leverage ratio</vt:lpstr>
      <vt:lpstr>Also a riskier source of finance</vt:lpstr>
      <vt:lpstr>1) Debt- equity ratio</vt:lpstr>
      <vt:lpstr>Debt- equity ratio</vt:lpstr>
      <vt:lpstr>Slide 7</vt:lpstr>
      <vt:lpstr>Slide 8</vt:lpstr>
      <vt:lpstr>Slide 9</vt:lpstr>
      <vt:lpstr>Slide 10</vt:lpstr>
      <vt:lpstr>Slide 11</vt:lpstr>
      <vt:lpstr>Slide 12</vt:lpstr>
      <vt:lpstr>Debt ratio</vt:lpstr>
      <vt:lpstr>Slide 14</vt:lpstr>
      <vt:lpstr>Slide 15</vt:lpstr>
      <vt:lpstr>Slide 16</vt:lpstr>
      <vt:lpstr>Slide 17</vt:lpstr>
      <vt:lpstr>Slide 18</vt:lpstr>
      <vt:lpstr>Slide 19</vt:lpstr>
      <vt:lpstr>Interest coverage ratio</vt:lpstr>
      <vt:lpstr>Uses:</vt:lpstr>
      <vt:lpstr>Coca cola</vt:lpstr>
      <vt:lpstr>Sarah’s Jam Company</vt:lpstr>
      <vt:lpstr>Formula</vt:lpstr>
      <vt:lpstr>Slide 25</vt:lpstr>
      <vt:lpstr>Debt Service Coverage Ratio</vt:lpstr>
      <vt:lpstr>Importance</vt:lpstr>
      <vt:lpstr>Debt service  coverage ratio</vt:lpstr>
      <vt:lpstr>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Leverage Ratio</dc:title>
  <cp:lastModifiedBy>Windows User</cp:lastModifiedBy>
  <cp:revision>11</cp:revision>
  <dcterms:created xsi:type="dcterms:W3CDTF">2019-11-05T05:12:39Z</dcterms:created>
  <dcterms:modified xsi:type="dcterms:W3CDTF">2019-11-12T16:47:16Z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2019-11-05T00:00:00Z</vt:filetime>
  </property>
</Properties>
</file>