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840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4E8-7D59-B042-9005-AC72C072D780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C24E-68F1-EA46-AC7C-56A649B85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9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4E8-7D59-B042-9005-AC72C072D780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C24E-68F1-EA46-AC7C-56A649B85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4E8-7D59-B042-9005-AC72C072D780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C24E-68F1-EA46-AC7C-56A649B85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7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4E8-7D59-B042-9005-AC72C072D780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C24E-68F1-EA46-AC7C-56A649B85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1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4E8-7D59-B042-9005-AC72C072D780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C24E-68F1-EA46-AC7C-56A649B85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4E8-7D59-B042-9005-AC72C072D780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C24E-68F1-EA46-AC7C-56A649B85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8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4E8-7D59-B042-9005-AC72C072D780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C24E-68F1-EA46-AC7C-56A649B85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4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4E8-7D59-B042-9005-AC72C072D780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C24E-68F1-EA46-AC7C-56A649B85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9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4E8-7D59-B042-9005-AC72C072D780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C24E-68F1-EA46-AC7C-56A649B85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4E8-7D59-B042-9005-AC72C072D780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C24E-68F1-EA46-AC7C-56A649B85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4E8-7D59-B042-9005-AC72C072D780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C24E-68F1-EA46-AC7C-56A649B85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2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24E8-7D59-B042-9005-AC72C072D780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C24E-68F1-EA46-AC7C-56A649B85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872606" y="2490774"/>
            <a:ext cx="2907251" cy="66861"/>
          </a:xfrm>
          <a:prstGeom prst="straightConnector1">
            <a:avLst/>
          </a:prstGeom>
          <a:ln w="12700" cmpd="sng">
            <a:solidFill>
              <a:srgbClr val="37008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202"/>
          <p:cNvSpPr txBox="1">
            <a:spLocks noChangeArrowheads="1"/>
          </p:cNvSpPr>
          <p:nvPr/>
        </p:nvSpPr>
        <p:spPr bwMode="auto">
          <a:xfrm>
            <a:off x="328963" y="2183883"/>
            <a:ext cx="756080" cy="53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smtClean="0">
                <a:latin typeface="Arial"/>
                <a:cs typeface="Arial"/>
              </a:rPr>
              <a:t>TM</a:t>
            </a:r>
            <a:r>
              <a:rPr lang="en-US" sz="1800" b="1" baseline="-25000" dirty="0" smtClean="0">
                <a:latin typeface="Arial"/>
                <a:cs typeface="Arial"/>
              </a:rPr>
              <a:t>1 </a:t>
            </a:r>
            <a:r>
              <a:rPr lang="en-US" sz="1800" b="1" dirty="0">
                <a:latin typeface="Arial"/>
                <a:cs typeface="Arial"/>
              </a:rPr>
              <a:t>(P)</a:t>
            </a:r>
            <a:endParaRPr lang="en-US" sz="1800" b="1" baseline="-25000" dirty="0">
              <a:latin typeface="Arial"/>
              <a:cs typeface="Arial"/>
            </a:endParaRPr>
          </a:p>
          <a:p>
            <a:pPr eaLnBrk="1" hangingPunct="1"/>
            <a:endParaRPr lang="en-US" sz="1800" dirty="0">
              <a:latin typeface="Arial"/>
              <a:cs typeface="Arial"/>
            </a:endParaRPr>
          </a:p>
        </p:txBody>
      </p:sp>
      <p:sp>
        <p:nvSpPr>
          <p:cNvPr id="7" name="TextBox 204"/>
          <p:cNvSpPr txBox="1">
            <a:spLocks noChangeArrowheads="1"/>
          </p:cNvSpPr>
          <p:nvPr/>
        </p:nvSpPr>
        <p:spPr bwMode="auto">
          <a:xfrm>
            <a:off x="2037273" y="4228106"/>
            <a:ext cx="785396" cy="53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smtClean="0">
                <a:latin typeface="Arial"/>
                <a:cs typeface="Arial"/>
              </a:rPr>
              <a:t>TM</a:t>
            </a:r>
            <a:r>
              <a:rPr lang="en-US" sz="1800" b="1" baseline="-25000" dirty="0" smtClean="0">
                <a:latin typeface="Arial"/>
                <a:cs typeface="Arial"/>
              </a:rPr>
              <a:t>2 </a:t>
            </a:r>
            <a:r>
              <a:rPr lang="en-US" sz="1800" b="1" dirty="0">
                <a:latin typeface="Arial"/>
                <a:cs typeface="Arial"/>
              </a:rPr>
              <a:t>(B)</a:t>
            </a:r>
            <a:endParaRPr lang="en-US" sz="1800" b="1" baseline="-25000" dirty="0">
              <a:latin typeface="Arial"/>
              <a:cs typeface="Arial"/>
            </a:endParaRPr>
          </a:p>
          <a:p>
            <a:pPr eaLnBrk="1" hangingPunct="1"/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37634" y="4568145"/>
            <a:ext cx="392698" cy="534849"/>
          </a:xfrm>
          <a:prstGeom prst="straightConnector1">
            <a:avLst/>
          </a:prstGeom>
          <a:ln w="9525" cmpd="sng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318"/>
          <p:cNvSpPr txBox="1">
            <a:spLocks noChangeArrowheads="1"/>
          </p:cNvSpPr>
          <p:nvPr/>
        </p:nvSpPr>
        <p:spPr bwMode="auto">
          <a:xfrm>
            <a:off x="306019" y="3604577"/>
            <a:ext cx="713810" cy="53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Arial"/>
                <a:cs typeface="Arial"/>
              </a:rPr>
              <a:t>Commit Table</a:t>
            </a:r>
          </a:p>
          <a:p>
            <a:pPr eaLnBrk="1" hangingPunct="1"/>
            <a:endParaRPr lang="en-US" sz="1800" b="1" dirty="0">
              <a:latin typeface="Arial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72606" y="3257763"/>
            <a:ext cx="6703229" cy="0"/>
          </a:xfrm>
          <a:prstGeom prst="straightConnector1">
            <a:avLst/>
          </a:prstGeom>
          <a:ln w="12700" cmpd="sng">
            <a:solidFill>
              <a:srgbClr val="37008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72606" y="3835237"/>
            <a:ext cx="6739874" cy="84588"/>
          </a:xfrm>
          <a:prstGeom prst="straightConnector1">
            <a:avLst/>
          </a:prstGeom>
          <a:ln w="12700" cmpd="sng">
            <a:solidFill>
              <a:srgbClr val="37008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2822669" y="4495531"/>
            <a:ext cx="4753166" cy="0"/>
          </a:xfrm>
          <a:prstGeom prst="straightConnector1">
            <a:avLst/>
          </a:prstGeom>
          <a:ln w="12700" cmpd="sng">
            <a:solidFill>
              <a:srgbClr val="37008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80385" y="2557635"/>
            <a:ext cx="1956959" cy="1262834"/>
          </a:xfrm>
          <a:prstGeom prst="straightConnector1">
            <a:avLst/>
          </a:prstGeom>
          <a:ln w="9525" cmpd="sng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318"/>
          <p:cNvSpPr txBox="1">
            <a:spLocks noChangeArrowheads="1"/>
          </p:cNvSpPr>
          <p:nvPr/>
        </p:nvSpPr>
        <p:spPr bwMode="auto">
          <a:xfrm>
            <a:off x="328963" y="2950872"/>
            <a:ext cx="785396" cy="53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Arial"/>
                <a:cs typeface="Arial"/>
              </a:rPr>
              <a:t>Data Table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426639" y="1554785"/>
            <a:ext cx="1077800" cy="1702978"/>
          </a:xfrm>
          <a:prstGeom prst="straightConnector1">
            <a:avLst/>
          </a:prstGeom>
          <a:ln w="12700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69486" y="3257763"/>
            <a:ext cx="1037883" cy="1881921"/>
          </a:xfrm>
          <a:prstGeom prst="straightConnector1">
            <a:avLst/>
          </a:prstGeom>
          <a:ln w="12700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50853" y="3850005"/>
            <a:ext cx="701827" cy="1274912"/>
          </a:xfrm>
          <a:prstGeom prst="straightConnector1">
            <a:avLst/>
          </a:prstGeom>
          <a:ln w="12700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147603" y="3257763"/>
            <a:ext cx="1255815" cy="1881921"/>
          </a:xfrm>
          <a:prstGeom prst="straightConnector1">
            <a:avLst/>
          </a:prstGeom>
          <a:ln w="12700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39213" y="3878613"/>
            <a:ext cx="826983" cy="1275839"/>
          </a:xfrm>
          <a:prstGeom prst="straightConnector1">
            <a:avLst/>
          </a:prstGeom>
          <a:ln w="12700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55"/>
          <p:cNvSpPr txBox="1">
            <a:spLocks noChangeArrowheads="1"/>
          </p:cNvSpPr>
          <p:nvPr/>
        </p:nvSpPr>
        <p:spPr bwMode="auto">
          <a:xfrm rot="18280591">
            <a:off x="5024597" y="5207548"/>
            <a:ext cx="785396" cy="58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FF0000"/>
                </a:solidFill>
                <a:latin typeface="Arial"/>
                <a:cs typeface="Arial"/>
              </a:rPr>
              <a:t>read(key=“b</a:t>
            </a:r>
            <a:r>
              <a:rPr lang="en-US" sz="1800" b="1" dirty="0" smtClean="0">
                <a:solidFill>
                  <a:srgbClr val="FF0000"/>
                </a:solidFill>
                <a:latin typeface="Arial"/>
                <a:cs typeface="Arial"/>
              </a:rPr>
              <a:t>”)</a:t>
            </a:r>
            <a:r>
              <a:rPr lang="en-US" sz="1800" b="1" dirty="0" smtClean="0">
                <a:solidFill>
                  <a:srgbClr val="FF0000"/>
                </a:solidFill>
                <a:latin typeface="Arial"/>
                <a:cs typeface="Arial"/>
                <a:sym typeface="Wingdings" charset="0"/>
              </a:rPr>
              <a:t>new </a:t>
            </a:r>
            <a:r>
              <a:rPr lang="en-US" sz="1800" b="1" dirty="0">
                <a:solidFill>
                  <a:srgbClr val="FF0000"/>
                </a:solidFill>
                <a:latin typeface="Arial"/>
                <a:cs typeface="Arial"/>
                <a:sym typeface="Wingdings" charset="0"/>
              </a:rPr>
              <a:t>value</a:t>
            </a:r>
            <a:endParaRPr lang="en-US" sz="18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eaLnBrk="1" hangingPunct="1"/>
            <a:endParaRPr lang="en-US" sz="1800" dirty="0">
              <a:latin typeface="Arial"/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97559" y="3537133"/>
            <a:ext cx="392698" cy="534849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dirty="0" err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9" name="TextBox 202"/>
          <p:cNvSpPr txBox="1">
            <a:spLocks noChangeArrowheads="1"/>
          </p:cNvSpPr>
          <p:nvPr/>
        </p:nvSpPr>
        <p:spPr bwMode="auto">
          <a:xfrm>
            <a:off x="328962" y="1243056"/>
            <a:ext cx="706993" cy="53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Arial"/>
                <a:cs typeface="Arial"/>
              </a:rPr>
              <a:t>Client</a:t>
            </a:r>
            <a:r>
              <a:rPr lang="en-US" sz="1800" b="1" baseline="-25000" dirty="0">
                <a:latin typeface="Arial"/>
                <a:cs typeface="Arial"/>
              </a:rPr>
              <a:t>1</a:t>
            </a:r>
          </a:p>
          <a:p>
            <a:pPr eaLnBrk="1" hangingPunct="1"/>
            <a:endParaRPr lang="en-US" sz="1800" dirty="0">
              <a:latin typeface="Arial"/>
              <a:cs typeface="Arial"/>
            </a:endParaRPr>
          </a:p>
        </p:txBody>
      </p:sp>
      <p:sp>
        <p:nvSpPr>
          <p:cNvPr id="30" name="TextBox 202"/>
          <p:cNvSpPr txBox="1">
            <a:spLocks noChangeArrowheads="1"/>
          </p:cNvSpPr>
          <p:nvPr/>
        </p:nvSpPr>
        <p:spPr bwMode="auto">
          <a:xfrm>
            <a:off x="2037273" y="4856295"/>
            <a:ext cx="785396" cy="53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Arial"/>
                <a:cs typeface="Arial"/>
              </a:rPr>
              <a:t>Client</a:t>
            </a:r>
            <a:r>
              <a:rPr lang="en-US" sz="1800" b="1" baseline="-25000" dirty="0">
                <a:latin typeface="Arial"/>
                <a:cs typeface="Arial"/>
              </a:rPr>
              <a:t>2</a:t>
            </a:r>
          </a:p>
          <a:p>
            <a:pPr eaLnBrk="1" hangingPunct="1"/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46494" y="1589465"/>
            <a:ext cx="978191" cy="1632082"/>
          </a:xfrm>
          <a:prstGeom prst="straightConnector1">
            <a:avLst/>
          </a:prstGeom>
          <a:ln w="12700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197"/>
          <p:cNvSpPr txBox="1">
            <a:spLocks noChangeArrowheads="1"/>
          </p:cNvSpPr>
          <p:nvPr/>
        </p:nvSpPr>
        <p:spPr bwMode="auto">
          <a:xfrm rot="3713726">
            <a:off x="1480817" y="1710307"/>
            <a:ext cx="785396" cy="30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/>
                <a:cs typeface="Arial"/>
              </a:rPr>
              <a:t>begin</a:t>
            </a:r>
            <a:r>
              <a:rPr lang="en-US" sz="1800" dirty="0">
                <a:latin typeface="Arial"/>
                <a:cs typeface="Arial"/>
              </a:rPr>
              <a:t>()</a:t>
            </a:r>
          </a:p>
          <a:p>
            <a:pPr eaLnBrk="1" hangingPunct="1"/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543279" y="1589465"/>
            <a:ext cx="430881" cy="872759"/>
          </a:xfrm>
          <a:prstGeom prst="straightConnector1">
            <a:avLst/>
          </a:prstGeom>
          <a:ln w="9525" cmpd="sng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10824" y="1522932"/>
            <a:ext cx="537913" cy="965055"/>
          </a:xfrm>
          <a:prstGeom prst="straightConnector1">
            <a:avLst/>
          </a:prstGeom>
          <a:ln w="9525" cmpd="sng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221"/>
          <p:cNvSpPr txBox="1">
            <a:spLocks noChangeArrowheads="1"/>
          </p:cNvSpPr>
          <p:nvPr/>
        </p:nvSpPr>
        <p:spPr bwMode="auto">
          <a:xfrm rot="3664345">
            <a:off x="2885610" y="1584121"/>
            <a:ext cx="785396" cy="53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/>
                <a:cs typeface="Arial"/>
              </a:rPr>
              <a:t>commit()</a:t>
            </a:r>
            <a:endParaRPr lang="en-US" sz="1800" dirty="0">
              <a:latin typeface="Arial"/>
              <a:cs typeface="Arial"/>
            </a:endParaRPr>
          </a:p>
          <a:p>
            <a:pPr eaLnBrk="1" hangingPunct="1"/>
            <a:endParaRPr lang="en-US" sz="1800" dirty="0">
              <a:latin typeface="Arial"/>
              <a:cs typeface="Arial"/>
            </a:endParaRPr>
          </a:p>
        </p:txBody>
      </p:sp>
      <p:sp>
        <p:nvSpPr>
          <p:cNvPr id="36" name="TextBox 255"/>
          <p:cNvSpPr txBox="1">
            <a:spLocks noChangeArrowheads="1"/>
          </p:cNvSpPr>
          <p:nvPr/>
        </p:nvSpPr>
        <p:spPr bwMode="auto">
          <a:xfrm rot="3482096">
            <a:off x="2165721" y="1904864"/>
            <a:ext cx="1484889" cy="476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/>
                <a:cs typeface="Arial"/>
              </a:rPr>
              <a:t>write(key=“b</a:t>
            </a:r>
            <a:r>
              <a:rPr lang="en-US" sz="1800" dirty="0" smtClean="0">
                <a:latin typeface="Arial"/>
                <a:cs typeface="Arial"/>
              </a:rPr>
              <a:t>”)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7" name="TextBox 255"/>
          <p:cNvSpPr txBox="1">
            <a:spLocks noChangeArrowheads="1"/>
          </p:cNvSpPr>
          <p:nvPr/>
        </p:nvSpPr>
        <p:spPr bwMode="auto">
          <a:xfrm rot="3518236">
            <a:off x="1895843" y="1596757"/>
            <a:ext cx="785396" cy="53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/>
                <a:cs typeface="Arial"/>
              </a:rPr>
              <a:t>write(key=“a</a:t>
            </a:r>
            <a:r>
              <a:rPr lang="en-US" sz="1800" dirty="0" smtClean="0">
                <a:latin typeface="Arial"/>
                <a:cs typeface="Arial"/>
              </a:rPr>
              <a:t>”)</a:t>
            </a:r>
            <a:endParaRPr lang="en-US" sz="1800" dirty="0">
              <a:latin typeface="Arial"/>
              <a:cs typeface="Arial"/>
            </a:endParaRPr>
          </a:p>
        </p:txBody>
      </p:sp>
      <p:grpSp>
        <p:nvGrpSpPr>
          <p:cNvPr id="38" name="Group 180"/>
          <p:cNvGrpSpPr>
            <a:grpSpLocks/>
          </p:cNvGrpSpPr>
          <p:nvPr/>
        </p:nvGrpSpPr>
        <p:grpSpPr bwMode="auto">
          <a:xfrm>
            <a:off x="3745305" y="2333853"/>
            <a:ext cx="195667" cy="266496"/>
            <a:chOff x="26753131" y="29870400"/>
            <a:chExt cx="455400" cy="45540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6822948" y="29870400"/>
              <a:ext cx="304658" cy="4554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 flipV="1">
              <a:off x="26828502" y="29872780"/>
              <a:ext cx="304658" cy="4554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 flipV="1">
            <a:off x="872606" y="1522932"/>
            <a:ext cx="2930641" cy="31853"/>
          </a:xfrm>
          <a:prstGeom prst="straightConnector1">
            <a:avLst/>
          </a:prstGeom>
          <a:ln w="12700" cmpd="sng">
            <a:solidFill>
              <a:srgbClr val="37008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ight Brace 49"/>
          <p:cNvSpPr/>
          <p:nvPr/>
        </p:nvSpPr>
        <p:spPr>
          <a:xfrm rot="16200000">
            <a:off x="2153374" y="441379"/>
            <a:ext cx="348759" cy="16860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 rot="18152189">
            <a:off x="2830543" y="4614600"/>
            <a:ext cx="90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begin()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756374" y="5134846"/>
            <a:ext cx="4819461" cy="35746"/>
          </a:xfrm>
          <a:prstGeom prst="straightConnector1">
            <a:avLst/>
          </a:prstGeom>
          <a:ln w="12700" cmpd="sng">
            <a:solidFill>
              <a:srgbClr val="37008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ight Brace 64"/>
          <p:cNvSpPr/>
          <p:nvPr/>
        </p:nvSpPr>
        <p:spPr>
          <a:xfrm rot="5400000">
            <a:off x="4175859" y="4304053"/>
            <a:ext cx="254041" cy="29315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3" name="Rounded Rectangular Callout 62"/>
          <p:cNvSpPr/>
          <p:nvPr/>
        </p:nvSpPr>
        <p:spPr>
          <a:xfrm>
            <a:off x="5941470" y="1786026"/>
            <a:ext cx="2240064" cy="768383"/>
          </a:xfrm>
          <a:prstGeom prst="wedgeRoundRectCallout">
            <a:avLst>
              <a:gd name="adj1" fmla="val -68516"/>
              <a:gd name="adj2" fmla="val 216827"/>
              <a:gd name="adj3" fmla="val 16667"/>
            </a:avLst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Commit from the past takes effect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738041" y="1142508"/>
            <a:ext cx="1178094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737359" y="1344968"/>
            <a:ext cx="1178094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2"/>
          <p:cNvSpPr txBox="1">
            <a:spLocks noChangeArrowheads="1"/>
          </p:cNvSpPr>
          <p:nvPr/>
        </p:nvSpPr>
        <p:spPr bwMode="auto">
          <a:xfrm>
            <a:off x="5820383" y="951223"/>
            <a:ext cx="1178094" cy="53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/>
                <a:cs typeface="Arial"/>
              </a:rPr>
              <a:t>Control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70" name="TextBox 362"/>
          <p:cNvSpPr txBox="1">
            <a:spLocks noChangeArrowheads="1"/>
          </p:cNvSpPr>
          <p:nvPr/>
        </p:nvSpPr>
        <p:spPr bwMode="auto">
          <a:xfrm>
            <a:off x="5821297" y="1175040"/>
            <a:ext cx="1178094" cy="53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/>
                <a:cs typeface="Arial"/>
              </a:rPr>
              <a:t>Data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675389" y="881280"/>
            <a:ext cx="2483433" cy="641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4" name="TextBox 255"/>
          <p:cNvSpPr txBox="1">
            <a:spLocks noChangeArrowheads="1"/>
          </p:cNvSpPr>
          <p:nvPr/>
        </p:nvSpPr>
        <p:spPr bwMode="auto">
          <a:xfrm rot="18111632">
            <a:off x="3166306" y="5233078"/>
            <a:ext cx="785396" cy="53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FF0000"/>
                </a:solidFill>
              </a:rPr>
              <a:t>read(key=“a</a:t>
            </a:r>
            <a:r>
              <a:rPr lang="en-US" sz="1800" b="1" dirty="0" smtClean="0">
                <a:solidFill>
                  <a:srgbClr val="FF0000"/>
                </a:solidFill>
              </a:rPr>
              <a:t>”)</a:t>
            </a:r>
            <a:r>
              <a:rPr lang="en-US" sz="1800" b="1" dirty="0" smtClean="0">
                <a:solidFill>
                  <a:srgbClr val="FF0000"/>
                </a:solidFill>
                <a:sym typeface="Wingdings" charset="0"/>
              </a:rPr>
              <a:t> </a:t>
            </a:r>
            <a:r>
              <a:rPr lang="en-US" sz="1800" b="1" dirty="0">
                <a:solidFill>
                  <a:srgbClr val="FF0000"/>
                </a:solidFill>
                <a:sym typeface="Wingdings" charset="0"/>
              </a:rPr>
              <a:t>old value</a:t>
            </a:r>
            <a:endParaRPr lang="en-US" sz="1800" b="1" dirty="0">
              <a:solidFill>
                <a:srgbClr val="FF0000"/>
              </a:solidFill>
            </a:endParaRPr>
          </a:p>
          <a:p>
            <a:pPr eaLnBrk="1" hangingPunct="1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0792" y="740670"/>
            <a:ext cx="44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tx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69680" y="5882102"/>
            <a:ext cx="44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tx</a:t>
            </a:r>
            <a:r>
              <a:rPr lang="en-US" baseline="-25000" dirty="0" smtClean="0">
                <a:latin typeface="Arial"/>
                <a:cs typeface="Arial"/>
              </a:rPr>
              <a:t>2</a:t>
            </a:r>
            <a:endParaRPr lang="en-US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10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872606" y="2490774"/>
            <a:ext cx="2907251" cy="66861"/>
          </a:xfrm>
          <a:prstGeom prst="straightConnector1">
            <a:avLst/>
          </a:prstGeom>
          <a:ln w="12700" cmpd="sng">
            <a:solidFill>
              <a:srgbClr val="37008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202"/>
          <p:cNvSpPr txBox="1">
            <a:spLocks noChangeArrowheads="1"/>
          </p:cNvSpPr>
          <p:nvPr/>
        </p:nvSpPr>
        <p:spPr bwMode="auto">
          <a:xfrm>
            <a:off x="328963" y="2183883"/>
            <a:ext cx="756080" cy="53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smtClean="0">
                <a:latin typeface="Arial"/>
                <a:cs typeface="Arial"/>
              </a:rPr>
              <a:t>TM</a:t>
            </a:r>
            <a:r>
              <a:rPr lang="en-US" sz="1800" b="1" baseline="-25000" dirty="0" smtClean="0">
                <a:latin typeface="Arial"/>
                <a:cs typeface="Arial"/>
              </a:rPr>
              <a:t>1 </a:t>
            </a:r>
            <a:r>
              <a:rPr lang="en-US" sz="1800" b="1" dirty="0">
                <a:latin typeface="Arial"/>
                <a:cs typeface="Arial"/>
              </a:rPr>
              <a:t>(P)</a:t>
            </a:r>
            <a:endParaRPr lang="en-US" sz="1800" b="1" baseline="-25000" dirty="0">
              <a:latin typeface="Arial"/>
              <a:cs typeface="Arial"/>
            </a:endParaRPr>
          </a:p>
          <a:p>
            <a:pPr eaLnBrk="1" hangingPunct="1"/>
            <a:endParaRPr lang="en-US" sz="1800" dirty="0">
              <a:latin typeface="Arial"/>
              <a:cs typeface="Arial"/>
            </a:endParaRPr>
          </a:p>
        </p:txBody>
      </p:sp>
      <p:sp>
        <p:nvSpPr>
          <p:cNvPr id="7" name="TextBox 204"/>
          <p:cNvSpPr txBox="1">
            <a:spLocks noChangeArrowheads="1"/>
          </p:cNvSpPr>
          <p:nvPr/>
        </p:nvSpPr>
        <p:spPr bwMode="auto">
          <a:xfrm>
            <a:off x="2037273" y="4228106"/>
            <a:ext cx="785396" cy="53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smtClean="0">
                <a:latin typeface="Arial"/>
                <a:cs typeface="Arial"/>
              </a:rPr>
              <a:t>TM</a:t>
            </a:r>
            <a:r>
              <a:rPr lang="en-US" sz="1800" b="1" baseline="-25000" dirty="0" smtClean="0">
                <a:latin typeface="Arial"/>
                <a:cs typeface="Arial"/>
              </a:rPr>
              <a:t>2 </a:t>
            </a:r>
            <a:r>
              <a:rPr lang="en-US" sz="1800" b="1" dirty="0">
                <a:latin typeface="Arial"/>
                <a:cs typeface="Arial"/>
              </a:rPr>
              <a:t>(B)</a:t>
            </a:r>
            <a:endParaRPr lang="en-US" sz="1800" b="1" baseline="-25000" dirty="0">
              <a:latin typeface="Arial"/>
              <a:cs typeface="Arial"/>
            </a:endParaRPr>
          </a:p>
          <a:p>
            <a:pPr eaLnBrk="1" hangingPunct="1"/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37634" y="4568145"/>
            <a:ext cx="392698" cy="534849"/>
          </a:xfrm>
          <a:prstGeom prst="straightConnector1">
            <a:avLst/>
          </a:prstGeom>
          <a:ln w="9525" cmpd="sng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318"/>
          <p:cNvSpPr txBox="1">
            <a:spLocks noChangeArrowheads="1"/>
          </p:cNvSpPr>
          <p:nvPr/>
        </p:nvSpPr>
        <p:spPr bwMode="auto">
          <a:xfrm>
            <a:off x="306019" y="3604577"/>
            <a:ext cx="713810" cy="53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Arial"/>
                <a:cs typeface="Arial"/>
              </a:rPr>
              <a:t>Commit Table</a:t>
            </a:r>
          </a:p>
          <a:p>
            <a:pPr eaLnBrk="1" hangingPunct="1"/>
            <a:endParaRPr lang="en-US" sz="1800" b="1" dirty="0">
              <a:latin typeface="Arial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72606" y="3257763"/>
            <a:ext cx="6703229" cy="0"/>
          </a:xfrm>
          <a:prstGeom prst="straightConnector1">
            <a:avLst/>
          </a:prstGeom>
          <a:ln w="12700" cmpd="sng">
            <a:solidFill>
              <a:srgbClr val="37008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72606" y="3835237"/>
            <a:ext cx="6739874" cy="84588"/>
          </a:xfrm>
          <a:prstGeom prst="straightConnector1">
            <a:avLst/>
          </a:prstGeom>
          <a:ln w="12700" cmpd="sng">
            <a:solidFill>
              <a:srgbClr val="37008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2822669" y="4495531"/>
            <a:ext cx="4753166" cy="0"/>
          </a:xfrm>
          <a:prstGeom prst="straightConnector1">
            <a:avLst/>
          </a:prstGeom>
          <a:ln w="12700" cmpd="sng">
            <a:solidFill>
              <a:srgbClr val="37008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80385" y="2557635"/>
            <a:ext cx="1956959" cy="1262834"/>
          </a:xfrm>
          <a:prstGeom prst="straightConnector1">
            <a:avLst/>
          </a:prstGeom>
          <a:ln w="9525" cmpd="sng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318"/>
          <p:cNvSpPr txBox="1">
            <a:spLocks noChangeArrowheads="1"/>
          </p:cNvSpPr>
          <p:nvPr/>
        </p:nvSpPr>
        <p:spPr bwMode="auto">
          <a:xfrm>
            <a:off x="328963" y="2950872"/>
            <a:ext cx="785396" cy="53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Arial"/>
                <a:cs typeface="Arial"/>
              </a:rPr>
              <a:t>Data Table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426639" y="1554785"/>
            <a:ext cx="1077800" cy="1702978"/>
          </a:xfrm>
          <a:prstGeom prst="straightConnector1">
            <a:avLst/>
          </a:prstGeom>
          <a:ln w="12700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69486" y="3257763"/>
            <a:ext cx="1037883" cy="1881921"/>
          </a:xfrm>
          <a:prstGeom prst="straightConnector1">
            <a:avLst/>
          </a:prstGeom>
          <a:ln w="12700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50853" y="3850005"/>
            <a:ext cx="701827" cy="1274912"/>
          </a:xfrm>
          <a:prstGeom prst="straightConnector1">
            <a:avLst/>
          </a:prstGeom>
          <a:ln w="12700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147603" y="3257763"/>
            <a:ext cx="1255815" cy="1881921"/>
          </a:xfrm>
          <a:prstGeom prst="straightConnector1">
            <a:avLst/>
          </a:prstGeom>
          <a:ln w="12700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39213" y="3878613"/>
            <a:ext cx="826983" cy="1275839"/>
          </a:xfrm>
          <a:prstGeom prst="straightConnector1">
            <a:avLst/>
          </a:prstGeom>
          <a:ln w="12700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297559" y="3537133"/>
            <a:ext cx="392698" cy="534849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dirty="0" err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5941470" y="1786026"/>
            <a:ext cx="2240064" cy="768383"/>
          </a:xfrm>
          <a:prstGeom prst="wedgeRoundRectCallout">
            <a:avLst>
              <a:gd name="adj1" fmla="val -68516"/>
              <a:gd name="adj2" fmla="val 216827"/>
              <a:gd name="adj3" fmla="val 16667"/>
            </a:avLst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Commit has been invalidated, fails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738041" y="1142508"/>
            <a:ext cx="1178094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37359" y="1344968"/>
            <a:ext cx="1178094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2"/>
          <p:cNvSpPr txBox="1">
            <a:spLocks noChangeArrowheads="1"/>
          </p:cNvSpPr>
          <p:nvPr/>
        </p:nvSpPr>
        <p:spPr bwMode="auto">
          <a:xfrm>
            <a:off x="5820383" y="951223"/>
            <a:ext cx="1178094" cy="53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/>
                <a:cs typeface="Arial"/>
              </a:rPr>
              <a:t>Control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28" name="TextBox 362"/>
          <p:cNvSpPr txBox="1">
            <a:spLocks noChangeArrowheads="1"/>
          </p:cNvSpPr>
          <p:nvPr/>
        </p:nvSpPr>
        <p:spPr bwMode="auto">
          <a:xfrm>
            <a:off x="5821297" y="1175040"/>
            <a:ext cx="1178094" cy="53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/>
                <a:cs typeface="Arial"/>
              </a:rPr>
              <a:t>Data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29" name="TextBox 202"/>
          <p:cNvSpPr txBox="1">
            <a:spLocks noChangeArrowheads="1"/>
          </p:cNvSpPr>
          <p:nvPr/>
        </p:nvSpPr>
        <p:spPr bwMode="auto">
          <a:xfrm>
            <a:off x="328962" y="1243056"/>
            <a:ext cx="706993" cy="53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Arial"/>
                <a:cs typeface="Arial"/>
              </a:rPr>
              <a:t>Client</a:t>
            </a:r>
            <a:r>
              <a:rPr lang="en-US" sz="1800" b="1" baseline="-25000" dirty="0">
                <a:latin typeface="Arial"/>
                <a:cs typeface="Arial"/>
              </a:rPr>
              <a:t>1</a:t>
            </a:r>
          </a:p>
          <a:p>
            <a:pPr eaLnBrk="1" hangingPunct="1"/>
            <a:endParaRPr lang="en-US" sz="1800" dirty="0">
              <a:latin typeface="Arial"/>
              <a:cs typeface="Arial"/>
            </a:endParaRPr>
          </a:p>
        </p:txBody>
      </p:sp>
      <p:sp>
        <p:nvSpPr>
          <p:cNvPr id="30" name="TextBox 202"/>
          <p:cNvSpPr txBox="1">
            <a:spLocks noChangeArrowheads="1"/>
          </p:cNvSpPr>
          <p:nvPr/>
        </p:nvSpPr>
        <p:spPr bwMode="auto">
          <a:xfrm>
            <a:off x="2037273" y="4856295"/>
            <a:ext cx="785396" cy="53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Arial"/>
                <a:cs typeface="Arial"/>
              </a:rPr>
              <a:t>Client</a:t>
            </a:r>
            <a:r>
              <a:rPr lang="en-US" sz="1800" b="1" baseline="-25000" dirty="0">
                <a:latin typeface="Arial"/>
                <a:cs typeface="Arial"/>
              </a:rPr>
              <a:t>2</a:t>
            </a:r>
          </a:p>
          <a:p>
            <a:pPr eaLnBrk="1" hangingPunct="1"/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46494" y="1589465"/>
            <a:ext cx="978191" cy="1632082"/>
          </a:xfrm>
          <a:prstGeom prst="straightConnector1">
            <a:avLst/>
          </a:prstGeom>
          <a:ln w="12700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197"/>
          <p:cNvSpPr txBox="1">
            <a:spLocks noChangeArrowheads="1"/>
          </p:cNvSpPr>
          <p:nvPr/>
        </p:nvSpPr>
        <p:spPr bwMode="auto">
          <a:xfrm rot="3713726">
            <a:off x="1480817" y="1710307"/>
            <a:ext cx="785396" cy="30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/>
                <a:cs typeface="Arial"/>
              </a:rPr>
              <a:t>begin</a:t>
            </a:r>
            <a:r>
              <a:rPr lang="en-US" sz="1800" dirty="0">
                <a:latin typeface="Arial"/>
                <a:cs typeface="Arial"/>
              </a:rPr>
              <a:t>()</a:t>
            </a:r>
          </a:p>
          <a:p>
            <a:pPr eaLnBrk="1" hangingPunct="1"/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543279" y="1589465"/>
            <a:ext cx="430881" cy="872759"/>
          </a:xfrm>
          <a:prstGeom prst="straightConnector1">
            <a:avLst/>
          </a:prstGeom>
          <a:ln w="9525" cmpd="sng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10824" y="1522932"/>
            <a:ext cx="537913" cy="965055"/>
          </a:xfrm>
          <a:prstGeom prst="straightConnector1">
            <a:avLst/>
          </a:prstGeom>
          <a:ln w="9525" cmpd="sng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221"/>
          <p:cNvSpPr txBox="1">
            <a:spLocks noChangeArrowheads="1"/>
          </p:cNvSpPr>
          <p:nvPr/>
        </p:nvSpPr>
        <p:spPr bwMode="auto">
          <a:xfrm rot="3664345">
            <a:off x="2885610" y="1584121"/>
            <a:ext cx="785396" cy="53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/>
                <a:cs typeface="Arial"/>
              </a:rPr>
              <a:t>commit()</a:t>
            </a:r>
            <a:endParaRPr lang="en-US" sz="1800" dirty="0">
              <a:latin typeface="Arial"/>
              <a:cs typeface="Arial"/>
            </a:endParaRPr>
          </a:p>
          <a:p>
            <a:pPr eaLnBrk="1" hangingPunct="1"/>
            <a:endParaRPr lang="en-US" sz="1800" dirty="0">
              <a:latin typeface="Arial"/>
              <a:cs typeface="Arial"/>
            </a:endParaRPr>
          </a:p>
        </p:txBody>
      </p:sp>
      <p:sp>
        <p:nvSpPr>
          <p:cNvPr id="36" name="TextBox 255"/>
          <p:cNvSpPr txBox="1">
            <a:spLocks noChangeArrowheads="1"/>
          </p:cNvSpPr>
          <p:nvPr/>
        </p:nvSpPr>
        <p:spPr bwMode="auto">
          <a:xfrm rot="3482096">
            <a:off x="2165721" y="1904864"/>
            <a:ext cx="1484889" cy="476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/>
                <a:cs typeface="Arial"/>
              </a:rPr>
              <a:t>write(key=“b</a:t>
            </a:r>
            <a:r>
              <a:rPr lang="en-US" sz="1800" dirty="0" smtClean="0">
                <a:latin typeface="Arial"/>
                <a:cs typeface="Arial"/>
              </a:rPr>
              <a:t>”)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7" name="TextBox 255"/>
          <p:cNvSpPr txBox="1">
            <a:spLocks noChangeArrowheads="1"/>
          </p:cNvSpPr>
          <p:nvPr/>
        </p:nvSpPr>
        <p:spPr bwMode="auto">
          <a:xfrm rot="3518236">
            <a:off x="1895843" y="1596757"/>
            <a:ext cx="785396" cy="53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/>
                <a:cs typeface="Arial"/>
              </a:rPr>
              <a:t>write(key=“a</a:t>
            </a:r>
            <a:r>
              <a:rPr lang="en-US" sz="1800" dirty="0" smtClean="0">
                <a:latin typeface="Arial"/>
                <a:cs typeface="Arial"/>
              </a:rPr>
              <a:t>”)</a:t>
            </a:r>
            <a:endParaRPr lang="en-US" sz="1800" dirty="0">
              <a:latin typeface="Arial"/>
              <a:cs typeface="Arial"/>
            </a:endParaRPr>
          </a:p>
        </p:txBody>
      </p:sp>
      <p:grpSp>
        <p:nvGrpSpPr>
          <p:cNvPr id="38" name="Group 180"/>
          <p:cNvGrpSpPr>
            <a:grpSpLocks/>
          </p:cNvGrpSpPr>
          <p:nvPr/>
        </p:nvGrpSpPr>
        <p:grpSpPr bwMode="auto">
          <a:xfrm>
            <a:off x="3745305" y="2333853"/>
            <a:ext cx="195667" cy="266496"/>
            <a:chOff x="26753131" y="29870400"/>
            <a:chExt cx="455400" cy="45540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6822948" y="29870400"/>
              <a:ext cx="304658" cy="4554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 flipV="1">
              <a:off x="26828502" y="29872780"/>
              <a:ext cx="304658" cy="4554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 flipV="1">
            <a:off x="872606" y="1522932"/>
            <a:ext cx="2930641" cy="31853"/>
          </a:xfrm>
          <a:prstGeom prst="straightConnector1">
            <a:avLst/>
          </a:prstGeom>
          <a:ln w="12700" cmpd="sng">
            <a:solidFill>
              <a:srgbClr val="37008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ight Brace 49"/>
          <p:cNvSpPr/>
          <p:nvPr/>
        </p:nvSpPr>
        <p:spPr>
          <a:xfrm rot="16200000">
            <a:off x="2153374" y="441379"/>
            <a:ext cx="348759" cy="16860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90792" y="740670"/>
            <a:ext cx="44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tx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 rot="18152189">
            <a:off x="2830543" y="4614600"/>
            <a:ext cx="90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begin()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756374" y="5134846"/>
            <a:ext cx="4819461" cy="35746"/>
          </a:xfrm>
          <a:prstGeom prst="straightConnector1">
            <a:avLst/>
          </a:prstGeom>
          <a:ln w="12700" cmpd="sng">
            <a:solidFill>
              <a:srgbClr val="37008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ight Brace 64"/>
          <p:cNvSpPr/>
          <p:nvPr/>
        </p:nvSpPr>
        <p:spPr>
          <a:xfrm rot="5400000">
            <a:off x="4175859" y="4348357"/>
            <a:ext cx="254041" cy="29315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069680" y="5882102"/>
            <a:ext cx="44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tx</a:t>
            </a:r>
            <a:r>
              <a:rPr lang="en-US" baseline="-25000" dirty="0" smtClean="0">
                <a:latin typeface="Arial"/>
                <a:cs typeface="Arial"/>
              </a:rPr>
              <a:t>2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75389" y="881280"/>
            <a:ext cx="2483433" cy="641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5" name="TextBox 255"/>
          <p:cNvSpPr txBox="1">
            <a:spLocks noChangeArrowheads="1"/>
          </p:cNvSpPr>
          <p:nvPr/>
        </p:nvSpPr>
        <p:spPr bwMode="auto">
          <a:xfrm rot="18111632">
            <a:off x="3166306" y="5233078"/>
            <a:ext cx="785396" cy="53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00B050"/>
                </a:solidFill>
              </a:rPr>
              <a:t>read(key=“a</a:t>
            </a:r>
            <a:r>
              <a:rPr lang="en-US" sz="1800" b="1" dirty="0" smtClean="0">
                <a:solidFill>
                  <a:srgbClr val="00B050"/>
                </a:solidFill>
              </a:rPr>
              <a:t>”)</a:t>
            </a:r>
            <a:r>
              <a:rPr lang="en-US" sz="1800" b="1" dirty="0" smtClean="0">
                <a:solidFill>
                  <a:srgbClr val="00B050"/>
                </a:solidFill>
                <a:sym typeface="Wingdings" charset="0"/>
              </a:rPr>
              <a:t> </a:t>
            </a:r>
            <a:r>
              <a:rPr lang="en-US" sz="1800" b="1" dirty="0">
                <a:solidFill>
                  <a:srgbClr val="00B050"/>
                </a:solidFill>
                <a:sym typeface="Wingdings" charset="0"/>
              </a:rPr>
              <a:t>old value</a:t>
            </a:r>
            <a:endParaRPr lang="en-US" sz="1800" b="1" dirty="0">
              <a:solidFill>
                <a:srgbClr val="00B050"/>
              </a:solidFill>
            </a:endParaRPr>
          </a:p>
          <a:p>
            <a:pPr eaLnBrk="1" hangingPunct="1"/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6" name="TextBox 255"/>
          <p:cNvSpPr txBox="1">
            <a:spLocks noChangeArrowheads="1"/>
          </p:cNvSpPr>
          <p:nvPr/>
        </p:nvSpPr>
        <p:spPr bwMode="auto">
          <a:xfrm rot="18280591">
            <a:off x="5054129" y="5118940"/>
            <a:ext cx="785396" cy="58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00B050"/>
                </a:solidFill>
              </a:rPr>
              <a:t>read(key=“b</a:t>
            </a:r>
            <a:r>
              <a:rPr lang="en-US" sz="1800" b="1" dirty="0" smtClean="0">
                <a:solidFill>
                  <a:srgbClr val="00B050"/>
                </a:solidFill>
              </a:rPr>
              <a:t>”)</a:t>
            </a:r>
            <a:r>
              <a:rPr lang="en-US" sz="1800" b="1" dirty="0" smtClean="0">
                <a:solidFill>
                  <a:srgbClr val="00B050"/>
                </a:solidFill>
                <a:sym typeface="Wingdings" charset="0"/>
              </a:rPr>
              <a:t>old value</a:t>
            </a:r>
            <a:endParaRPr lang="en-US" sz="1800" b="1" dirty="0">
              <a:solidFill>
                <a:srgbClr val="00B050"/>
              </a:solidFill>
            </a:endParaRPr>
          </a:p>
          <a:p>
            <a:pPr eaLnBrk="1" hangingPunct="1"/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4386434" y="2134606"/>
            <a:ext cx="1382246" cy="768383"/>
          </a:xfrm>
          <a:prstGeom prst="wedgeRoundRectCallout">
            <a:avLst>
              <a:gd name="adj1" fmla="val -57274"/>
              <a:gd name="adj2" fmla="val 174543"/>
              <a:gd name="adj3" fmla="val 16667"/>
            </a:avLst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Invalidate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tx</a:t>
            </a:r>
            <a:r>
              <a:rPr lang="en-US" b="1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b="1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24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144</Words>
  <Application>Microsoft Macintosh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Yahoo,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Idit Keidar</dc:creator>
  <cp:lastModifiedBy>Idit Keidar</cp:lastModifiedBy>
  <cp:revision>20</cp:revision>
  <dcterms:created xsi:type="dcterms:W3CDTF">2015-11-10T14:39:18Z</dcterms:created>
  <dcterms:modified xsi:type="dcterms:W3CDTF">2016-01-26T12:14:33Z</dcterms:modified>
</cp:coreProperties>
</file>